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6.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7.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8.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theme/theme9.xml" ContentType="application/vnd.openxmlformats-officedocument.theme+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75" r:id="rId2"/>
    <p:sldMasterId id="2147483789" r:id="rId3"/>
    <p:sldMasterId id="2147483813" r:id="rId4"/>
    <p:sldMasterId id="2147483840" r:id="rId5"/>
    <p:sldMasterId id="2147483895" r:id="rId6"/>
    <p:sldMasterId id="2147483919" r:id="rId7"/>
    <p:sldMasterId id="2147483946" r:id="rId8"/>
    <p:sldMasterId id="2147483975" r:id="rId9"/>
    <p:sldMasterId id="2147484004" r:id="rId10"/>
  </p:sldMasterIdLst>
  <p:notesMasterIdLst>
    <p:notesMasterId r:id="rId82"/>
  </p:notesMasterIdLst>
  <p:handoutMasterIdLst>
    <p:handoutMasterId r:id="rId83"/>
  </p:handoutMasterIdLst>
  <p:sldIdLst>
    <p:sldId id="479" r:id="rId11"/>
    <p:sldId id="413" r:id="rId12"/>
    <p:sldId id="414" r:id="rId13"/>
    <p:sldId id="480" r:id="rId14"/>
    <p:sldId id="416" r:id="rId15"/>
    <p:sldId id="355" r:id="rId16"/>
    <p:sldId id="415" r:id="rId17"/>
    <p:sldId id="417" r:id="rId18"/>
    <p:sldId id="351" r:id="rId19"/>
    <p:sldId id="311" r:id="rId20"/>
    <p:sldId id="320" r:id="rId21"/>
    <p:sldId id="481" r:id="rId22"/>
    <p:sldId id="418" r:id="rId23"/>
    <p:sldId id="420" r:id="rId24"/>
    <p:sldId id="421" r:id="rId25"/>
    <p:sldId id="422" r:id="rId26"/>
    <p:sldId id="482" r:id="rId27"/>
    <p:sldId id="423" r:id="rId28"/>
    <p:sldId id="424" r:id="rId29"/>
    <p:sldId id="425" r:id="rId30"/>
    <p:sldId id="426" r:id="rId31"/>
    <p:sldId id="429" r:id="rId32"/>
    <p:sldId id="428" r:id="rId33"/>
    <p:sldId id="431" r:id="rId34"/>
    <p:sldId id="433" r:id="rId35"/>
    <p:sldId id="434" r:id="rId36"/>
    <p:sldId id="483" r:id="rId37"/>
    <p:sldId id="437" r:id="rId38"/>
    <p:sldId id="484" r:id="rId39"/>
    <p:sldId id="442" r:id="rId40"/>
    <p:sldId id="443" r:id="rId41"/>
    <p:sldId id="485" r:id="rId42"/>
    <p:sldId id="486" r:id="rId43"/>
    <p:sldId id="487" r:id="rId44"/>
    <p:sldId id="488" r:id="rId45"/>
    <p:sldId id="489" r:id="rId46"/>
    <p:sldId id="490" r:id="rId47"/>
    <p:sldId id="491" r:id="rId48"/>
    <p:sldId id="494" r:id="rId49"/>
    <p:sldId id="495" r:id="rId50"/>
    <p:sldId id="438" r:id="rId51"/>
    <p:sldId id="439" r:id="rId52"/>
    <p:sldId id="440" r:id="rId53"/>
    <p:sldId id="441" r:id="rId54"/>
    <p:sldId id="444" r:id="rId55"/>
    <p:sldId id="445" r:id="rId56"/>
    <p:sldId id="446" r:id="rId57"/>
    <p:sldId id="447" r:id="rId58"/>
    <p:sldId id="448" r:id="rId59"/>
    <p:sldId id="449" r:id="rId60"/>
    <p:sldId id="450" r:id="rId61"/>
    <p:sldId id="451" r:id="rId62"/>
    <p:sldId id="452" r:id="rId63"/>
    <p:sldId id="453" r:id="rId64"/>
    <p:sldId id="454" r:id="rId65"/>
    <p:sldId id="455" r:id="rId66"/>
    <p:sldId id="456" r:id="rId67"/>
    <p:sldId id="457" r:id="rId68"/>
    <p:sldId id="458" r:id="rId69"/>
    <p:sldId id="459" r:id="rId70"/>
    <p:sldId id="460" r:id="rId71"/>
    <p:sldId id="461" r:id="rId72"/>
    <p:sldId id="462" r:id="rId73"/>
    <p:sldId id="463" r:id="rId74"/>
    <p:sldId id="464" r:id="rId75"/>
    <p:sldId id="467" r:id="rId76"/>
    <p:sldId id="468" r:id="rId77"/>
    <p:sldId id="469" r:id="rId78"/>
    <p:sldId id="470" r:id="rId79"/>
    <p:sldId id="474" r:id="rId80"/>
    <p:sldId id="475" r:id="rId81"/>
  </p:sldIdLst>
  <p:sldSz cx="9906000" cy="6858000" type="A4"/>
  <p:notesSz cx="6805613" cy="9939338"/>
  <p:custDataLst>
    <p:tags r:id="rId8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436">
          <p15:clr>
            <a:srgbClr val="A4A3A4"/>
          </p15:clr>
        </p15:guide>
        <p15:guide id="3" orient="horz" pos="4179">
          <p15:clr>
            <a:srgbClr val="A4A3A4"/>
          </p15:clr>
        </p15:guide>
        <p15:guide id="4" orient="horz" pos="3888">
          <p15:clr>
            <a:srgbClr val="A4A3A4"/>
          </p15:clr>
        </p15:guide>
        <p15:guide id="5" orient="horz" pos="3984">
          <p15:clr>
            <a:srgbClr val="A4A3A4"/>
          </p15:clr>
        </p15:guide>
        <p15:guide id="6" orient="horz" pos="1344">
          <p15:clr>
            <a:srgbClr val="A4A3A4"/>
          </p15:clr>
        </p15:guide>
        <p15:guide id="7" orient="horz" pos="1008">
          <p15:clr>
            <a:srgbClr val="A4A3A4"/>
          </p15:clr>
        </p15:guide>
        <p15:guide id="8" orient="horz" pos="2448">
          <p15:clr>
            <a:srgbClr val="A4A3A4"/>
          </p15:clr>
        </p15:guide>
        <p15:guide id="9" orient="horz" pos="2544">
          <p15:clr>
            <a:srgbClr val="A4A3A4"/>
          </p15:clr>
        </p15:guide>
        <p15:guide id="10" orient="horz" pos="336">
          <p15:clr>
            <a:srgbClr val="A4A3A4"/>
          </p15:clr>
        </p15:guide>
        <p15:guide id="11" pos="3072">
          <p15:clr>
            <a:srgbClr val="A4A3A4"/>
          </p15:clr>
        </p15:guide>
        <p15:guide id="12" pos="364">
          <p15:clr>
            <a:srgbClr val="A4A3A4"/>
          </p15:clr>
        </p15:guide>
        <p15:guide id="13" pos="5876">
          <p15:clr>
            <a:srgbClr val="A4A3A4"/>
          </p15:clr>
        </p15:guide>
        <p15:guide id="14" pos="3172">
          <p15:clr>
            <a:srgbClr val="A4A3A4"/>
          </p15:clr>
        </p15:guide>
        <p15:guide id="15" pos="2132">
          <p15:clr>
            <a:srgbClr val="A4A3A4"/>
          </p15:clr>
        </p15:guide>
        <p15:guide id="16" pos="2243">
          <p15:clr>
            <a:srgbClr val="A4A3A4"/>
          </p15:clr>
        </p15:guide>
        <p15:guide id="17" pos="4128">
          <p15:clr>
            <a:srgbClr val="A4A3A4"/>
          </p15:clr>
        </p15:guide>
        <p15:guide id="18" pos="1196">
          <p15:clr>
            <a:srgbClr val="A4A3A4"/>
          </p15:clr>
        </p15:guide>
        <p15:guide id="19" pos="5044">
          <p15:clr>
            <a:srgbClr val="A4A3A4"/>
          </p15:clr>
        </p15:guide>
        <p15:guide id="20" pos="4940">
          <p15:clr>
            <a:srgbClr val="A4A3A4"/>
          </p15:clr>
        </p15:guide>
        <p15:guide id="21" pos="4004">
          <p15:clr>
            <a:srgbClr val="A4A3A4"/>
          </p15:clr>
        </p15:guide>
        <p15:guide id="22" pos="130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1" name="Elaine Chan Yee Lynn" initials="ECYL" lastIdx="1" clrIdx="1">
    <p:extLst>
      <p:ext uri="{19B8F6BF-5375-455C-9EA6-DF929625EA0E}">
        <p15:presenceInfo xmlns:p15="http://schemas.microsoft.com/office/powerpoint/2012/main" userId="S-1-5-21-3937424860-1617844562-954131300-22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8705" autoAdjust="0"/>
  </p:normalViewPr>
  <p:slideViewPr>
    <p:cSldViewPr>
      <p:cViewPr>
        <p:scale>
          <a:sx n="75" d="100"/>
          <a:sy n="75" d="100"/>
        </p:scale>
        <p:origin x="-78" y="54"/>
      </p:cViewPr>
      <p:guideLst>
        <p:guide orient="horz" pos="144"/>
        <p:guide orient="horz" pos="436"/>
        <p:guide orient="horz" pos="4179"/>
        <p:guide orient="horz" pos="3888"/>
        <p:guide orient="horz" pos="3984"/>
        <p:guide orient="horz" pos="1344"/>
        <p:guide orient="horz" pos="1008"/>
        <p:guide orient="horz" pos="2448"/>
        <p:guide orient="horz" pos="2544"/>
        <p:guide orient="horz" pos="336"/>
        <p:guide pos="3072"/>
        <p:guide pos="364"/>
        <p:guide pos="5876"/>
        <p:guide pos="3172"/>
        <p:guide pos="2132"/>
        <p:guide pos="2243"/>
        <p:guide pos="4128"/>
        <p:guide pos="1196"/>
        <p:guide pos="5044"/>
        <p:guide pos="4940"/>
        <p:guide pos="4004"/>
        <p:guide pos="1300"/>
      </p:guideLst>
    </p:cSldViewPr>
  </p:slideViewPr>
  <p:notesTextViewPr>
    <p:cViewPr>
      <p:scale>
        <a:sx n="100" d="100"/>
        <a:sy n="100" d="100"/>
      </p:scale>
      <p:origin x="0" y="0"/>
    </p:cViewPr>
  </p:notesTextViewPr>
  <p:sorterViewPr>
    <p:cViewPr>
      <p:scale>
        <a:sx n="71" d="100"/>
        <a:sy n="71" d="100"/>
      </p:scale>
      <p:origin x="0" y="0"/>
    </p:cViewPr>
  </p:sorterViewPr>
  <p:notesViewPr>
    <p:cSldViewPr>
      <p:cViewPr varScale="1">
        <p:scale>
          <a:sx n="98" d="100"/>
          <a:sy n="98" d="100"/>
        </p:scale>
        <p:origin x="-3564" y="-114"/>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tags" Target="tags/tag1.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notesMaster" Target="notesMasters/notesMaster1.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handoutMaster" Target="handoutMasters/handout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i="1"/>
            </a:pPr>
            <a:r>
              <a:rPr lang="en-US" sz="1100" i="1" smtClean="0">
                <a:latin typeface="Arial" panose="020B0604020202020204" pitchFamily="34" charset="0"/>
              </a:rPr>
              <a:t>Cấu</a:t>
            </a:r>
            <a:r>
              <a:rPr lang="en-US" sz="1100" i="1" baseline="0" smtClean="0">
                <a:latin typeface="Arial" panose="020B0604020202020204" pitchFamily="34" charset="0"/>
              </a:rPr>
              <a:t> phần giá trị thị trường các doanh nghiệp S&amp;P 500</a:t>
            </a:r>
            <a:endParaRPr lang="en-US" sz="1100" i="1" dirty="0">
              <a:latin typeface="Arial" panose="020B0604020202020204" pitchFamily="34" charset="0"/>
            </a:endParaRPr>
          </a:p>
        </c:rich>
      </c:tx>
      <c:layout>
        <c:manualLayout>
          <c:xMode val="edge"/>
          <c:yMode val="edge"/>
          <c:x val="0.19516578638497653"/>
          <c:y val="2.7153616776231394E-2"/>
        </c:manualLayout>
      </c:layout>
      <c:overlay val="0"/>
      <c:spPr>
        <a:noFill/>
        <a:ln>
          <a:noFill/>
        </a:ln>
        <a:effectLst/>
      </c:spPr>
    </c:title>
    <c:autoTitleDeleted val="0"/>
    <c:plotArea>
      <c:layout/>
      <c:barChart>
        <c:barDir val="col"/>
        <c:grouping val="stacked"/>
        <c:varyColors val="0"/>
        <c:ser>
          <c:idx val="1"/>
          <c:order val="0"/>
          <c:tx>
            <c:strRef>
              <c:f>Sheet1!$C$1</c:f>
              <c:strCache>
                <c:ptCount val="1"/>
                <c:pt idx="0">
                  <c:v>Tài sản vô hình</c:v>
                </c:pt>
              </c:strCache>
            </c:strRef>
          </c:tx>
          <c:spPr>
            <a:solidFill>
              <a:srgbClr val="E0301E">
                <a:lumMod val="75000"/>
              </a:srgbClr>
            </a:solidFill>
          </c:spPr>
          <c:invertIfNegative val="0"/>
          <c:dLbls>
            <c:spPr>
              <a:noFill/>
              <a:ln>
                <a:noFill/>
              </a:ln>
              <a:effectLst/>
            </c:spPr>
            <c:txPr>
              <a:bodyPr/>
              <a:lstStyle/>
              <a:p>
                <a:pPr>
                  <a:defRPr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pt idx="0">
                  <c:v>1975</c:v>
                </c:pt>
                <c:pt idx="1">
                  <c:v>1985</c:v>
                </c:pt>
                <c:pt idx="2">
                  <c:v>1995</c:v>
                </c:pt>
                <c:pt idx="3">
                  <c:v>2010</c:v>
                </c:pt>
                <c:pt idx="4">
                  <c:v>2015</c:v>
                </c:pt>
              </c:numCache>
            </c:numRef>
          </c:cat>
          <c:val>
            <c:numRef>
              <c:f>Sheet1!$C$2:$C$6</c:f>
              <c:numCache>
                <c:formatCode>0%</c:formatCode>
                <c:ptCount val="5"/>
                <c:pt idx="0">
                  <c:v>0.17</c:v>
                </c:pt>
                <c:pt idx="1">
                  <c:v>0.32</c:v>
                </c:pt>
                <c:pt idx="2">
                  <c:v>0.68</c:v>
                </c:pt>
                <c:pt idx="3">
                  <c:v>0.8</c:v>
                </c:pt>
                <c:pt idx="4">
                  <c:v>0.84</c:v>
                </c:pt>
              </c:numCache>
            </c:numRef>
          </c:val>
        </c:ser>
        <c:ser>
          <c:idx val="0"/>
          <c:order val="1"/>
          <c:tx>
            <c:strRef>
              <c:f>Sheet1!$B$1</c:f>
              <c:strCache>
                <c:ptCount val="1"/>
                <c:pt idx="0">
                  <c:v>Tài sản hữu hình</c:v>
                </c:pt>
              </c:strCache>
            </c:strRef>
          </c:tx>
          <c:spPr>
            <a:solidFill>
              <a:srgbClr val="E0301E">
                <a:lumMod val="60000"/>
                <a:lumOff val="40000"/>
              </a:srgbClr>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pt idx="0">
                  <c:v>1975</c:v>
                </c:pt>
                <c:pt idx="1">
                  <c:v>1985</c:v>
                </c:pt>
                <c:pt idx="2">
                  <c:v>1995</c:v>
                </c:pt>
                <c:pt idx="3">
                  <c:v>2010</c:v>
                </c:pt>
                <c:pt idx="4">
                  <c:v>2015</c:v>
                </c:pt>
              </c:numCache>
            </c:numRef>
          </c:cat>
          <c:val>
            <c:numRef>
              <c:f>Sheet1!$B$2:$B$6</c:f>
              <c:numCache>
                <c:formatCode>0%</c:formatCode>
                <c:ptCount val="5"/>
                <c:pt idx="0">
                  <c:v>0.83</c:v>
                </c:pt>
                <c:pt idx="1">
                  <c:v>0.68</c:v>
                </c:pt>
                <c:pt idx="2">
                  <c:v>0.32</c:v>
                </c:pt>
                <c:pt idx="3">
                  <c:v>0.2</c:v>
                </c:pt>
                <c:pt idx="4">
                  <c:v>0.16</c:v>
                </c:pt>
              </c:numCache>
            </c:numRef>
          </c:val>
        </c:ser>
        <c:dLbls>
          <c:showLegendKey val="0"/>
          <c:showVal val="0"/>
          <c:showCatName val="0"/>
          <c:showSerName val="0"/>
          <c:showPercent val="0"/>
          <c:showBubbleSize val="0"/>
        </c:dLbls>
        <c:gapWidth val="150"/>
        <c:overlap val="100"/>
        <c:axId val="462720312"/>
        <c:axId val="461249848"/>
      </c:barChart>
      <c:catAx>
        <c:axId val="462720312"/>
        <c:scaling>
          <c:orientation val="minMax"/>
        </c:scaling>
        <c:delete val="0"/>
        <c:axPos val="b"/>
        <c:numFmt formatCode="General" sourceLinked="1"/>
        <c:majorTickMark val="out"/>
        <c:minorTickMark val="none"/>
        <c:tickLblPos val="nextTo"/>
        <c:crossAx val="461249848"/>
        <c:crosses val="autoZero"/>
        <c:auto val="1"/>
        <c:lblAlgn val="ctr"/>
        <c:lblOffset val="100"/>
        <c:noMultiLvlLbl val="0"/>
      </c:catAx>
      <c:valAx>
        <c:axId val="461249848"/>
        <c:scaling>
          <c:orientation val="minMax"/>
          <c:max val="1"/>
        </c:scaling>
        <c:delete val="1"/>
        <c:axPos val="l"/>
        <c:numFmt formatCode="0%" sourceLinked="0"/>
        <c:majorTickMark val="none"/>
        <c:minorTickMark val="none"/>
        <c:tickLblPos val="none"/>
        <c:crossAx val="462720312"/>
        <c:crosses val="autoZero"/>
        <c:crossBetween val="between"/>
      </c:valAx>
      <c:spPr>
        <a:noFill/>
        <a:ln w="25400">
          <a:noFill/>
        </a:ln>
      </c:spPr>
    </c:plotArea>
    <c:legend>
      <c:legendPos val="b"/>
      <c:layout>
        <c:manualLayout>
          <c:xMode val="edge"/>
          <c:yMode val="edge"/>
          <c:x val="0.17692082334060039"/>
          <c:y val="0.89856138210281966"/>
          <c:w val="0.61108123066295761"/>
          <c:h val="5.8139230118985953E-2"/>
        </c:manualLayout>
      </c:layout>
      <c:overlay val="0"/>
    </c:legend>
    <c:plotVisOnly val="1"/>
    <c:dispBlanksAs val="gap"/>
    <c:showDLblsOverMax val="0"/>
  </c:chart>
  <c:spPr>
    <a:noFill/>
    <a:ln>
      <a:noFill/>
    </a:ln>
  </c:spPr>
  <c:txPr>
    <a:bodyPr/>
    <a:lstStyle/>
    <a:p>
      <a:pPr>
        <a:defRPr sz="1000">
          <a:latin typeface="+mj-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spc="0" baseline="0">
                <a:solidFill>
                  <a:schemeClr val="tx1"/>
                </a:solidFill>
                <a:latin typeface="+mj-lt"/>
                <a:ea typeface="+mn-ea"/>
                <a:cs typeface="+mn-cs"/>
              </a:defRPr>
            </a:pPr>
            <a:r>
              <a:rPr lang="vi-VN" smtClean="0">
                <a:latin typeface="Arial" panose="020B0604020202020204" pitchFamily="34" charset="0"/>
              </a:rPr>
              <a:t>Tỷ trọng hoạt động đầu tư cộng đồng năm 2015</a:t>
            </a:r>
            <a:endParaRPr lang="en-US">
              <a:latin typeface="Arial" panose="020B0604020202020204" pitchFamily="34" charset="0"/>
            </a:endParaRPr>
          </a:p>
        </c:rich>
      </c:tx>
      <c:layout>
        <c:manualLayout>
          <c:xMode val="edge"/>
          <c:yMode val="edge"/>
          <c:x val="0.12388557216926656"/>
          <c:y val="0.10227272727272728"/>
        </c:manualLayout>
      </c:layout>
      <c:overlay val="0"/>
      <c:spPr>
        <a:noFill/>
        <a:ln>
          <a:noFill/>
        </a:ln>
        <a:effectLst/>
      </c:spPr>
    </c:title>
    <c:autoTitleDeleted val="0"/>
    <c:plotArea>
      <c:layout>
        <c:manualLayout>
          <c:layoutTarget val="inner"/>
          <c:xMode val="edge"/>
          <c:yMode val="edge"/>
          <c:x val="7.6558005249343836E-2"/>
          <c:y val="0.26205649009782866"/>
          <c:w val="0.46848057742782151"/>
          <c:h val="0.53236429253161532"/>
        </c:manualLayout>
      </c:layout>
      <c:doughnutChart>
        <c:varyColors val="1"/>
        <c:ser>
          <c:idx val="0"/>
          <c:order val="0"/>
          <c:tx>
            <c:strRef>
              <c:f>Sheet1!$B$1</c:f>
              <c:strCache>
                <c:ptCount val="1"/>
                <c:pt idx="0">
                  <c:v>Community investments in 2015 by priority area</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j-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Xóa đói giảm nghèo</c:v>
                </c:pt>
                <c:pt idx="1">
                  <c:v>Đầu tư cho giáo dục và thế hệ trẻ</c:v>
                </c:pt>
                <c:pt idx="2">
                  <c:v>Tri ân với gia đình có công với cách mạng</c:v>
                </c:pt>
                <c:pt idx="3">
                  <c:v>Hoạt động khác</c:v>
                </c:pt>
              </c:strCache>
            </c:strRef>
          </c:cat>
          <c:val>
            <c:numRef>
              <c:f>Sheet1!$B$2:$B$5</c:f>
              <c:numCache>
                <c:formatCode>General</c:formatCode>
                <c:ptCount val="4"/>
                <c:pt idx="0">
                  <c:v>14.28</c:v>
                </c:pt>
                <c:pt idx="1">
                  <c:v>8.68</c:v>
                </c:pt>
                <c:pt idx="2">
                  <c:v>3.64</c:v>
                </c:pt>
                <c:pt idx="3">
                  <c:v>1.68</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sz="800">
          <a:latin typeface="+mj-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dLbls>
            <c:dLbl>
              <c:idx val="0"/>
              <c:layout>
                <c:manualLayout>
                  <c:x val="0.11388888888888889"/>
                  <c:y val="-1.3888888888888846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6.6666666666666666E-2"/>
                  <c:y val="0.12037037037037036"/>
                </c:manualLayout>
              </c:layou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5.8333333333333334E-2"/>
                  <c:y val="0.125"/>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8.8888888888888892E-2"/>
                  <c:y val="6.4814814814814728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9.722222222222221E-2"/>
                  <c:y val="0"/>
                </c:manualLayout>
              </c:layou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9.166666666666666E-2"/>
                  <c:y val="-6.9444444444444448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6"/>
              <c:layout>
                <c:manualLayout>
                  <c:x val="-7.2222222222222215E-2"/>
                  <c:y val="-9.2592592592592615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7"/>
              <c:layout>
                <c:manualLayout>
                  <c:x val="-6.1111111111111109E-2"/>
                  <c:y val="-0.11111111111111113"/>
                </c:manualLayout>
              </c:layout>
              <c:showLegendKey val="0"/>
              <c:showVal val="0"/>
              <c:showCatName val="0"/>
              <c:showSerName val="0"/>
              <c:showPercent val="1"/>
              <c:showBubbleSize val="0"/>
              <c:extLst>
                <c:ext xmlns:c15="http://schemas.microsoft.com/office/drawing/2012/chart" uri="{CE6537A1-D6FC-4f65-9D91-7224C49458BB}">
                  <c15:layout/>
                </c:ext>
              </c:extLst>
            </c:dLbl>
            <c:dLbl>
              <c:idx val="8"/>
              <c:layout>
                <c:manualLayout>
                  <c:x val="-3.6111111111111087E-2"/>
                  <c:y val="-0.13425925925925927"/>
                </c:manualLayout>
              </c:layout>
              <c:showLegendKey val="0"/>
              <c:showVal val="0"/>
              <c:showCatName val="0"/>
              <c:showSerName val="0"/>
              <c:showPercent val="1"/>
              <c:showBubbleSize val="0"/>
              <c:extLst>
                <c:ext xmlns:c15="http://schemas.microsoft.com/office/drawing/2012/chart" uri="{CE6537A1-D6FC-4f65-9D91-7224C49458BB}">
                  <c15:layout/>
                </c:ext>
              </c:extLst>
            </c:dLbl>
            <c:dLbl>
              <c:idx val="9"/>
              <c:layout>
                <c:manualLayout>
                  <c:x val="-2.2222222222222223E-2"/>
                  <c:y val="-0.14351851851851855"/>
                </c:manualLayout>
              </c:layout>
              <c:showLegendKey val="0"/>
              <c:showVal val="0"/>
              <c:showCatName val="0"/>
              <c:showSerName val="0"/>
              <c:showPercent val="1"/>
              <c:showBubbleSize val="0"/>
              <c:extLst>
                <c:ext xmlns:c15="http://schemas.microsoft.com/office/drawing/2012/chart" uri="{CE6537A1-D6FC-4f65-9D91-7224C49458BB}">
                  <c15:layout/>
                </c:ext>
              </c:extLst>
            </c:dLbl>
            <c:dLbl>
              <c:idx val="10"/>
              <c:layout>
                <c:manualLayout>
                  <c:x val="-2.7777777777777779E-3"/>
                  <c:y val="-0.14814814814814814"/>
                </c:manualLayout>
              </c:layout>
              <c:showLegendKey val="0"/>
              <c:showVal val="0"/>
              <c:showCatName val="0"/>
              <c:showSerName val="0"/>
              <c:showPercent val="1"/>
              <c:showBubbleSize val="0"/>
              <c:extLst>
                <c:ext xmlns:c15="http://schemas.microsoft.com/office/drawing/2012/chart" uri="{CE6537A1-D6FC-4f65-9D91-7224C49458BB}">
                  <c15:layout/>
                </c:ext>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spPr>
              <a:noFill/>
              <a:ln>
                <a:noFill/>
              </a:ln>
              <a:effectLst/>
            </c:spPr>
            <c:txPr>
              <a:bodyPr/>
              <a:lstStyle/>
              <a:p>
                <a:pPr>
                  <a:defRPr sz="800">
                    <a:latin typeface="Times New Roman" pitchFamily="18" charset="0"/>
                    <a:cs typeface="Times New Roman" pitchFamily="18"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Sheet3!$H$3:$H$16</c:f>
              <c:strCache>
                <c:ptCount val="14"/>
                <c:pt idx="0">
                  <c:v>Nhựa - HDPE</c:v>
                </c:pt>
                <c:pt idx="1">
                  <c:v>Các-tong</c:v>
                </c:pt>
                <c:pt idx="2">
                  <c:v>Giấy</c:v>
                </c:pt>
                <c:pt idx="3">
                  <c:v>Nhựa - PET</c:v>
                </c:pt>
                <c:pt idx="4">
                  <c:v>Thủy tinh</c:v>
                </c:pt>
                <c:pt idx="5">
                  <c:v>Nhựa -khác</c:v>
                </c:pt>
                <c:pt idx="6">
                  <c:v>Thép</c:v>
                </c:pt>
                <c:pt idx="7">
                  <c:v>Nhựa - PP</c:v>
                </c:pt>
                <c:pt idx="8">
                  <c:v>Nhựa - LDPE</c:v>
                </c:pt>
                <c:pt idx="9">
                  <c:v>Nhựa - PVC</c:v>
                </c:pt>
                <c:pt idx="10">
                  <c:v>Nhựa- Polystyrene</c:v>
                </c:pt>
                <c:pt idx="11">
                  <c:v>Nhôm</c:v>
                </c:pt>
                <c:pt idx="12">
                  <c:v>Nhựa sinh học</c:v>
                </c:pt>
                <c:pt idx="13">
                  <c:v>Vật liệu hỗn hợp</c:v>
                </c:pt>
              </c:strCache>
            </c:strRef>
          </c:cat>
          <c:val>
            <c:numRef>
              <c:f>Sheet3!$I$3:$I$16</c:f>
              <c:numCache>
                <c:formatCode>General</c:formatCode>
                <c:ptCount val="14"/>
                <c:pt idx="0">
                  <c:v>30.6</c:v>
                </c:pt>
                <c:pt idx="1">
                  <c:v>21.3</c:v>
                </c:pt>
                <c:pt idx="2">
                  <c:v>11.5</c:v>
                </c:pt>
                <c:pt idx="3">
                  <c:v>9.4</c:v>
                </c:pt>
                <c:pt idx="4">
                  <c:v>7.3</c:v>
                </c:pt>
                <c:pt idx="5">
                  <c:v>5.4</c:v>
                </c:pt>
                <c:pt idx="6">
                  <c:v>4.8</c:v>
                </c:pt>
                <c:pt idx="7">
                  <c:v>3.2</c:v>
                </c:pt>
                <c:pt idx="8">
                  <c:v>2.2000000000000002</c:v>
                </c:pt>
                <c:pt idx="9">
                  <c:v>2.2000000000000002</c:v>
                </c:pt>
                <c:pt idx="10">
                  <c:v>1.9</c:v>
                </c:pt>
                <c:pt idx="11">
                  <c:v>0.3</c:v>
                </c:pt>
                <c:pt idx="12">
                  <c:v>0.1</c:v>
                </c:pt>
                <c:pt idx="13">
                  <c:v>0</c:v>
                </c:pt>
              </c:numCache>
            </c:numRef>
          </c:val>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68321783394164437"/>
          <c:y val="0"/>
          <c:w val="0.27300238897122675"/>
          <c:h val="0.90723053368328954"/>
        </c:manualLayout>
      </c:layout>
      <c:overlay val="0"/>
      <c:txPr>
        <a:bodyPr/>
        <a:lstStyle/>
        <a:p>
          <a:pPr rtl="0">
            <a:defRPr sz="800"/>
          </a:pPr>
          <a:endParaRPr lang="en-US"/>
        </a:p>
      </c:txPr>
    </c:legend>
    <c:plotVisOnly val="1"/>
    <c:dispBlanksAs val="gap"/>
    <c:showDLblsOverMax val="0"/>
  </c:chart>
  <c:txPr>
    <a:bodyPr/>
    <a:lstStyle/>
    <a:p>
      <a:pPr>
        <a:defRPr>
          <a:latin typeface="Times New Roman" pitchFamily="18" charset="0"/>
          <a:cs typeface="Times New Roman" pitchFamily="18"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800" b="1" i="1" u="none" strike="noStrike" kern="1200" spc="0" baseline="0">
                <a:solidFill>
                  <a:schemeClr val="tx1"/>
                </a:solidFill>
                <a:latin typeface="+mj-lt"/>
                <a:ea typeface="+mn-ea"/>
                <a:cs typeface="+mn-cs"/>
              </a:defRPr>
            </a:pPr>
            <a:r>
              <a:rPr lang="vi-VN" sz="800" b="1" i="1" smtClean="0">
                <a:solidFill>
                  <a:schemeClr val="tx1"/>
                </a:solidFill>
                <a:latin typeface="Arial" panose="020B0604020202020204" pitchFamily="34" charset="0"/>
              </a:rPr>
              <a:t>Quản lý sử dụng nước (triệu lít)</a:t>
            </a:r>
            <a:endParaRPr lang="en-US" sz="800" b="1" i="1" dirty="0">
              <a:solidFill>
                <a:schemeClr val="tx1"/>
              </a:solidFill>
              <a:latin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800" b="1" i="1" u="none" strike="noStrike" kern="1200" spc="0" baseline="0">
              <a:solidFill>
                <a:schemeClr val="tx1"/>
              </a:solidFill>
              <a:latin typeface="+mj-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2013</c:v>
                </c:pt>
              </c:strCache>
            </c:strRef>
          </c:tx>
          <c:spPr>
            <a:solidFill>
              <a:schemeClr val="accent2">
                <a:shade val="65000"/>
              </a:schemeClr>
            </a:solidFill>
            <a:ln>
              <a:noFill/>
            </a:ln>
            <a:effectLst/>
          </c:spPr>
          <c:invertIfNegative val="0"/>
          <c:cat>
            <c:strRef>
              <c:f>Sheet1!$A$2:$A$5</c:f>
              <c:strCache>
                <c:ptCount val="4"/>
                <c:pt idx="0">
                  <c:v>Nước tháo khô mỏ</c:v>
                </c:pt>
                <c:pt idx="1">
                  <c:v>Nước ngầm</c:v>
                </c:pt>
                <c:pt idx="2">
                  <c:v>Nước mặt (nước Sông Công)</c:v>
                </c:pt>
                <c:pt idx="3">
                  <c:v>Tổng lượng nước đạt được (triệu lít)</c:v>
                </c:pt>
              </c:strCache>
            </c:strRef>
          </c:cat>
          <c:val>
            <c:numRef>
              <c:f>Sheet1!$B$2:$B$5</c:f>
              <c:numCache>
                <c:formatCode>General</c:formatCode>
                <c:ptCount val="4"/>
                <c:pt idx="0" formatCode="#,##0">
                  <c:v>114</c:v>
                </c:pt>
                <c:pt idx="1">
                  <c:v>87</c:v>
                </c:pt>
                <c:pt idx="2">
                  <c:v>516</c:v>
                </c:pt>
                <c:pt idx="3" formatCode="#,##0">
                  <c:v>5383</c:v>
                </c:pt>
              </c:numCache>
            </c:numRef>
          </c:val>
        </c:ser>
        <c:ser>
          <c:idx val="1"/>
          <c:order val="1"/>
          <c:tx>
            <c:strRef>
              <c:f>Sheet1!$C$1</c:f>
              <c:strCache>
                <c:ptCount val="1"/>
                <c:pt idx="0">
                  <c:v>2014</c:v>
                </c:pt>
              </c:strCache>
            </c:strRef>
          </c:tx>
          <c:spPr>
            <a:solidFill>
              <a:schemeClr val="accent2"/>
            </a:solidFill>
            <a:ln>
              <a:noFill/>
            </a:ln>
            <a:effectLst/>
          </c:spPr>
          <c:invertIfNegative val="0"/>
          <c:cat>
            <c:strRef>
              <c:f>Sheet1!$A$2:$A$5</c:f>
              <c:strCache>
                <c:ptCount val="4"/>
                <c:pt idx="0">
                  <c:v>Nước tháo khô mỏ</c:v>
                </c:pt>
                <c:pt idx="1">
                  <c:v>Nước ngầm</c:v>
                </c:pt>
                <c:pt idx="2">
                  <c:v>Nước mặt (nước Sông Công)</c:v>
                </c:pt>
                <c:pt idx="3">
                  <c:v>Tổng lượng nước đạt được (triệu lít)</c:v>
                </c:pt>
              </c:strCache>
            </c:strRef>
          </c:cat>
          <c:val>
            <c:numRef>
              <c:f>Sheet1!$C$2:$C$5</c:f>
              <c:numCache>
                <c:formatCode>General</c:formatCode>
                <c:ptCount val="4"/>
                <c:pt idx="0" formatCode="#,##0">
                  <c:v>718</c:v>
                </c:pt>
                <c:pt idx="1">
                  <c:v>84</c:v>
                </c:pt>
                <c:pt idx="2">
                  <c:v>1332</c:v>
                </c:pt>
                <c:pt idx="3" formatCode="#,##0">
                  <c:v>12528</c:v>
                </c:pt>
              </c:numCache>
            </c:numRef>
          </c:val>
        </c:ser>
        <c:ser>
          <c:idx val="2"/>
          <c:order val="2"/>
          <c:tx>
            <c:strRef>
              <c:f>Sheet1!$D$1</c:f>
              <c:strCache>
                <c:ptCount val="1"/>
                <c:pt idx="0">
                  <c:v>2015</c:v>
                </c:pt>
              </c:strCache>
            </c:strRef>
          </c:tx>
          <c:spPr>
            <a:solidFill>
              <a:schemeClr val="accent2">
                <a:tint val="65000"/>
              </a:schemeClr>
            </a:solidFill>
            <a:ln>
              <a:noFill/>
            </a:ln>
            <a:effectLst/>
          </c:spPr>
          <c:invertIfNegative val="0"/>
          <c:cat>
            <c:strRef>
              <c:f>Sheet1!$A$2:$A$5</c:f>
              <c:strCache>
                <c:ptCount val="4"/>
                <c:pt idx="0">
                  <c:v>Nước tháo khô mỏ</c:v>
                </c:pt>
                <c:pt idx="1">
                  <c:v>Nước ngầm</c:v>
                </c:pt>
                <c:pt idx="2">
                  <c:v>Nước mặt (nước Sông Công)</c:v>
                </c:pt>
                <c:pt idx="3">
                  <c:v>Tổng lượng nước đạt được (triệu lít)</c:v>
                </c:pt>
              </c:strCache>
            </c:strRef>
          </c:cat>
          <c:val>
            <c:numRef>
              <c:f>Sheet1!$D$2:$D$5</c:f>
              <c:numCache>
                <c:formatCode>General</c:formatCode>
                <c:ptCount val="4"/>
                <c:pt idx="0" formatCode="#,##0">
                  <c:v>644</c:v>
                </c:pt>
                <c:pt idx="1">
                  <c:v>93</c:v>
                </c:pt>
                <c:pt idx="2">
                  <c:v>1416</c:v>
                </c:pt>
                <c:pt idx="3" formatCode="#,##0">
                  <c:v>12586</c:v>
                </c:pt>
              </c:numCache>
            </c:numRef>
          </c:val>
        </c:ser>
        <c:dLbls>
          <c:showLegendKey val="0"/>
          <c:showVal val="0"/>
          <c:showCatName val="0"/>
          <c:showSerName val="0"/>
          <c:showPercent val="0"/>
          <c:showBubbleSize val="0"/>
        </c:dLbls>
        <c:gapWidth val="182"/>
        <c:axId val="476564080"/>
        <c:axId val="476564472"/>
      </c:barChart>
      <c:catAx>
        <c:axId val="476564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mn-cs"/>
              </a:defRPr>
            </a:pPr>
            <a:endParaRPr lang="en-US"/>
          </a:p>
        </c:txPr>
        <c:crossAx val="476564472"/>
        <c:crosses val="autoZero"/>
        <c:auto val="1"/>
        <c:lblAlgn val="ctr"/>
        <c:lblOffset val="100"/>
        <c:noMultiLvlLbl val="0"/>
      </c:catAx>
      <c:valAx>
        <c:axId val="4765644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mn-cs"/>
              </a:defRPr>
            </a:pPr>
            <a:endParaRPr lang="en-US"/>
          </a:p>
        </c:txPr>
        <c:crossAx val="476564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719 </a:t>
            </a:r>
            <a:r>
              <a:rPr lang="en-US" smtClean="0"/>
              <a:t>nhân</a:t>
            </a:r>
            <a:r>
              <a:rPr lang="en-US" baseline="0" smtClean="0"/>
              <a:t> viên nữ được tuyển dụng</a:t>
            </a:r>
            <a:endParaRPr lang="en-US"/>
          </a:p>
        </c:rich>
      </c:tx>
      <c:layout>
        <c:manualLayout>
          <c:xMode val="edge"/>
          <c:yMode val="edge"/>
          <c:x val="0.28070903056906926"/>
          <c:y val="4.6924395283037129E-2"/>
        </c:manualLayout>
      </c:layout>
      <c:overlay val="0"/>
      <c:spPr>
        <a:noFill/>
        <a:ln>
          <a:noFill/>
        </a:ln>
        <a:effectLst/>
      </c:spPr>
    </c:title>
    <c:autoTitleDeleted val="0"/>
    <c:plotArea>
      <c:layout>
        <c:manualLayout>
          <c:layoutTarget val="inner"/>
          <c:xMode val="edge"/>
          <c:yMode val="edge"/>
          <c:x val="0.23129336419717822"/>
          <c:y val="0.21550206927197951"/>
          <c:w val="0.52031899858671515"/>
          <c:h val="0.65077813888068203"/>
        </c:manualLayout>
      </c:layout>
      <c:doughnutChart>
        <c:varyColors val="1"/>
        <c:ser>
          <c:idx val="0"/>
          <c:order val="0"/>
          <c:tx>
            <c:strRef>
              <c:f>Sheet1!$B$1</c:f>
              <c:strCache>
                <c:ptCount val="1"/>
                <c:pt idx="0">
                  <c:v>719 Female Hires</c:v>
                </c:pt>
              </c:strCache>
            </c:strRef>
          </c:tx>
          <c:dPt>
            <c:idx val="0"/>
            <c:bubble3D val="0"/>
            <c:spPr>
              <a:solidFill>
                <a:schemeClr val="accent1">
                  <a:lumMod val="50000"/>
                </a:schemeClr>
              </a:solidFill>
              <a:ln w="19050">
                <a:solidFill>
                  <a:schemeClr val="lt1"/>
                </a:solidFill>
              </a:ln>
              <a:effectLst/>
            </c:spPr>
          </c:dPt>
          <c:dPt>
            <c:idx val="1"/>
            <c:bubble3D val="0"/>
            <c:spPr>
              <a:solidFill>
                <a:schemeClr val="accent1">
                  <a:lumMod val="75000"/>
                </a:schemeClr>
              </a:solidFill>
              <a:ln w="19050">
                <a:solidFill>
                  <a:schemeClr val="lt1"/>
                </a:solidFill>
              </a:ln>
              <a:effectLst/>
            </c:spPr>
          </c:dPt>
          <c:dPt>
            <c:idx val="2"/>
            <c:bubble3D val="0"/>
            <c:spPr>
              <a:solidFill>
                <a:schemeClr val="accent1"/>
              </a:solidFill>
              <a:ln w="19050">
                <a:solidFill>
                  <a:schemeClr val="lt1"/>
                </a:solidFill>
              </a:ln>
              <a:effectLst/>
            </c:spPr>
          </c:dPt>
          <c:dPt>
            <c:idx val="3"/>
            <c:bubble3D val="0"/>
            <c:spPr>
              <a:solidFill>
                <a:schemeClr val="accent6">
                  <a:lumMod val="60000"/>
                  <a:lumOff val="40000"/>
                </a:schemeClr>
              </a:solidFill>
              <a:ln w="19050">
                <a:solidFill>
                  <a:schemeClr val="lt1"/>
                </a:solidFill>
              </a:ln>
              <a:effectLst/>
            </c:spPr>
          </c:dPt>
          <c:dPt>
            <c:idx val="4"/>
            <c:bubble3D val="0"/>
            <c:spPr>
              <a:solidFill>
                <a:schemeClr val="accent6">
                  <a:lumMod val="20000"/>
                  <a:lumOff val="80000"/>
                </a:schemeClr>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20-29 years old</c:v>
                </c:pt>
                <c:pt idx="1">
                  <c:v>30-39 years old</c:v>
                </c:pt>
                <c:pt idx="2">
                  <c:v>40-49 years old</c:v>
                </c:pt>
                <c:pt idx="3">
                  <c:v>Above 49 years old</c:v>
                </c:pt>
                <c:pt idx="4">
                  <c:v>Below 20 years old</c:v>
                </c:pt>
              </c:strCache>
            </c:strRef>
          </c:cat>
          <c:val>
            <c:numRef>
              <c:f>Sheet1!$B$2:$B$6</c:f>
              <c:numCache>
                <c:formatCode>0%</c:formatCode>
                <c:ptCount val="5"/>
                <c:pt idx="0">
                  <c:v>0.63</c:v>
                </c:pt>
                <c:pt idx="1">
                  <c:v>0.19</c:v>
                </c:pt>
                <c:pt idx="2">
                  <c:v>0.06</c:v>
                </c:pt>
                <c:pt idx="3">
                  <c:v>0.04</c:v>
                </c:pt>
                <c:pt idx="4">
                  <c:v>0.08</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smtClean="0">
                <a:latin typeface="Times New Roman" panose="02020603050405020304" pitchFamily="18" charset="0"/>
                <a:cs typeface="Times New Roman" panose="02020603050405020304" pitchFamily="18" charset="0"/>
              </a:rPr>
              <a:t>1005 nhân viên nam</a:t>
            </a:r>
          </a:p>
          <a:p>
            <a:pPr>
              <a:defRPr sz="1862" b="0" i="0" u="none" strike="noStrike" kern="1200" spc="0" baseline="0">
                <a:solidFill>
                  <a:schemeClr val="tx1">
                    <a:lumMod val="65000"/>
                    <a:lumOff val="35000"/>
                  </a:schemeClr>
                </a:solidFill>
                <a:latin typeface="+mn-lt"/>
                <a:ea typeface="+mn-ea"/>
                <a:cs typeface="+mn-cs"/>
              </a:defRPr>
            </a:pPr>
            <a:r>
              <a:rPr lang="en-US" sz="1200" smtClean="0">
                <a:latin typeface="Times New Roman" panose="02020603050405020304" pitchFamily="18" charset="0"/>
                <a:cs typeface="Times New Roman" panose="02020603050405020304" pitchFamily="18" charset="0"/>
              </a:rPr>
              <a:t>nghỉ việc</a:t>
            </a:r>
          </a:p>
        </c:rich>
      </c:tx>
      <c:layout>
        <c:manualLayout>
          <c:xMode val="edge"/>
          <c:yMode val="edge"/>
          <c:x val="0.27065179352580926"/>
          <c:y val="7.4829949150987313E-2"/>
        </c:manualLayout>
      </c:layout>
      <c:overlay val="0"/>
      <c:spPr>
        <a:noFill/>
        <a:ln>
          <a:noFill/>
        </a:ln>
        <a:effectLst/>
      </c:spPr>
    </c:title>
    <c:autoTitleDeleted val="0"/>
    <c:plotArea>
      <c:layout/>
      <c:doughnutChart>
        <c:varyColors val="1"/>
        <c:ser>
          <c:idx val="0"/>
          <c:order val="0"/>
          <c:tx>
            <c:strRef>
              <c:f>Sheet1!$B$1</c:f>
              <c:strCache>
                <c:ptCount val="1"/>
                <c:pt idx="0">
                  <c:v>1005 Male Turnovers</c:v>
                </c:pt>
              </c:strCache>
            </c:strRef>
          </c:tx>
          <c:dPt>
            <c:idx val="0"/>
            <c:bubble3D val="0"/>
            <c:spPr>
              <a:solidFill>
                <a:schemeClr val="accent1">
                  <a:lumMod val="50000"/>
                </a:schemeClr>
              </a:solidFill>
              <a:ln w="19050">
                <a:solidFill>
                  <a:schemeClr val="lt1"/>
                </a:solidFill>
              </a:ln>
              <a:effectLst/>
            </c:spPr>
          </c:dPt>
          <c:dPt>
            <c:idx val="1"/>
            <c:bubble3D val="0"/>
            <c:spPr>
              <a:solidFill>
                <a:schemeClr val="accent1">
                  <a:lumMod val="75000"/>
                </a:schemeClr>
              </a:solidFill>
              <a:ln w="19050">
                <a:solidFill>
                  <a:schemeClr val="lt1"/>
                </a:solidFill>
              </a:ln>
              <a:effectLst/>
            </c:spPr>
          </c:dPt>
          <c:dPt>
            <c:idx val="2"/>
            <c:bubble3D val="0"/>
            <c:spPr>
              <a:solidFill>
                <a:schemeClr val="accent1"/>
              </a:solidFill>
              <a:ln w="19050">
                <a:solidFill>
                  <a:schemeClr val="lt1"/>
                </a:solidFill>
              </a:ln>
              <a:effectLst/>
            </c:spPr>
          </c:dPt>
          <c:dPt>
            <c:idx val="3"/>
            <c:bubble3D val="0"/>
            <c:spPr>
              <a:solidFill>
                <a:schemeClr val="accent6">
                  <a:lumMod val="60000"/>
                  <a:lumOff val="40000"/>
                </a:schemeClr>
              </a:solidFill>
              <a:ln w="19050">
                <a:solidFill>
                  <a:schemeClr val="lt1"/>
                </a:solidFill>
              </a:ln>
              <a:effectLst/>
            </c:spPr>
          </c:dPt>
          <c:dPt>
            <c:idx val="4"/>
            <c:bubble3D val="0"/>
            <c:spPr>
              <a:solidFill>
                <a:schemeClr val="accent6">
                  <a:lumMod val="20000"/>
                  <a:lumOff val="80000"/>
                </a:schemeClr>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dLbl>
            <c:dLbl>
              <c:idx val="4"/>
              <c:layout>
                <c:manualLayout>
                  <c:x val="-0.11843909019914577"/>
                  <c:y val="5.9010428055058404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20-29 years old</c:v>
                </c:pt>
                <c:pt idx="1">
                  <c:v>30-39 years old</c:v>
                </c:pt>
                <c:pt idx="2">
                  <c:v>40-49 years old</c:v>
                </c:pt>
                <c:pt idx="3">
                  <c:v>Above 49 years old</c:v>
                </c:pt>
                <c:pt idx="4">
                  <c:v>Below 20 years old</c:v>
                </c:pt>
              </c:strCache>
            </c:strRef>
          </c:cat>
          <c:val>
            <c:numRef>
              <c:f>Sheet1!$B$2:$B$6</c:f>
              <c:numCache>
                <c:formatCode>0%</c:formatCode>
                <c:ptCount val="5"/>
                <c:pt idx="0">
                  <c:v>0.46</c:v>
                </c:pt>
                <c:pt idx="1">
                  <c:v>0.33</c:v>
                </c:pt>
                <c:pt idx="2">
                  <c:v>0.13</c:v>
                </c:pt>
                <c:pt idx="3">
                  <c:v>0.06</c:v>
                </c:pt>
                <c:pt idx="4">
                  <c:v>0.02</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smtClean="0">
                <a:latin typeface="Times New Roman" panose="02020603050405020304" pitchFamily="18" charset="0"/>
                <a:cs typeface="Times New Roman" panose="02020603050405020304" pitchFamily="18" charset="0"/>
              </a:rPr>
              <a:t>914 nhân viên nữ</a:t>
            </a:r>
          </a:p>
          <a:p>
            <a:pPr>
              <a:defRPr sz="1862" b="0" i="0" u="none" strike="noStrike" kern="1200" spc="0" baseline="0">
                <a:solidFill>
                  <a:schemeClr val="tx1">
                    <a:lumMod val="65000"/>
                    <a:lumOff val="35000"/>
                  </a:schemeClr>
                </a:solidFill>
                <a:latin typeface="+mn-lt"/>
                <a:ea typeface="+mn-ea"/>
                <a:cs typeface="+mn-cs"/>
              </a:defRPr>
            </a:pPr>
            <a:r>
              <a:rPr lang="en-US" sz="1200" smtClean="0">
                <a:latin typeface="Times New Roman" panose="02020603050405020304" pitchFamily="18" charset="0"/>
                <a:cs typeface="Times New Roman" panose="02020603050405020304" pitchFamily="18" charset="0"/>
              </a:rPr>
              <a:t>nghỉ viêc</a:t>
            </a:r>
          </a:p>
        </c:rich>
      </c:tx>
      <c:layout>
        <c:manualLayout>
          <c:xMode val="edge"/>
          <c:yMode val="edge"/>
          <c:x val="0.21212121212121213"/>
          <c:y val="4.6508242624712814E-2"/>
        </c:manualLayout>
      </c:layout>
      <c:overlay val="0"/>
      <c:spPr>
        <a:noFill/>
        <a:ln>
          <a:noFill/>
        </a:ln>
        <a:effectLst/>
      </c:spPr>
    </c:title>
    <c:autoTitleDeleted val="0"/>
    <c:plotArea>
      <c:layout>
        <c:manualLayout>
          <c:layoutTarget val="inner"/>
          <c:xMode val="edge"/>
          <c:yMode val="edge"/>
          <c:x val="0.22080569474270262"/>
          <c:y val="0.21583166213409666"/>
          <c:w val="0.5482879980911477"/>
          <c:h val="0.63112280327516901"/>
        </c:manualLayout>
      </c:layout>
      <c:doughnutChart>
        <c:varyColors val="1"/>
        <c:ser>
          <c:idx val="0"/>
          <c:order val="0"/>
          <c:tx>
            <c:strRef>
              <c:f>Sheet1!$B$1</c:f>
              <c:strCache>
                <c:ptCount val="1"/>
                <c:pt idx="0">
                  <c:v>914 Female Turnovers</c:v>
                </c:pt>
              </c:strCache>
            </c:strRef>
          </c:tx>
          <c:dPt>
            <c:idx val="0"/>
            <c:bubble3D val="0"/>
            <c:spPr>
              <a:solidFill>
                <a:schemeClr val="accent1">
                  <a:lumMod val="50000"/>
                </a:schemeClr>
              </a:solidFill>
              <a:ln w="19050">
                <a:solidFill>
                  <a:schemeClr val="lt1"/>
                </a:solidFill>
              </a:ln>
              <a:effectLst/>
            </c:spPr>
          </c:dPt>
          <c:dPt>
            <c:idx val="1"/>
            <c:bubble3D val="0"/>
            <c:spPr>
              <a:solidFill>
                <a:schemeClr val="accent1">
                  <a:lumMod val="75000"/>
                </a:schemeClr>
              </a:solidFill>
              <a:ln w="19050">
                <a:solidFill>
                  <a:schemeClr val="lt1"/>
                </a:solidFill>
              </a:ln>
              <a:effectLst/>
            </c:spPr>
          </c:dPt>
          <c:dPt>
            <c:idx val="2"/>
            <c:bubble3D val="0"/>
            <c:spPr>
              <a:solidFill>
                <a:schemeClr val="accent1"/>
              </a:solidFill>
              <a:ln w="19050">
                <a:solidFill>
                  <a:schemeClr val="lt1"/>
                </a:solidFill>
              </a:ln>
              <a:effectLst/>
            </c:spPr>
          </c:dPt>
          <c:dPt>
            <c:idx val="3"/>
            <c:bubble3D val="0"/>
            <c:spPr>
              <a:solidFill>
                <a:schemeClr val="accent6">
                  <a:lumMod val="60000"/>
                  <a:lumOff val="40000"/>
                </a:schemeClr>
              </a:solidFill>
              <a:ln w="19050">
                <a:solidFill>
                  <a:schemeClr val="lt1"/>
                </a:solidFill>
              </a:ln>
              <a:effectLst/>
            </c:spPr>
          </c:dPt>
          <c:dPt>
            <c:idx val="4"/>
            <c:bubble3D val="0"/>
            <c:spPr>
              <a:solidFill>
                <a:schemeClr val="accent6">
                  <a:lumMod val="20000"/>
                  <a:lumOff val="80000"/>
                </a:schemeClr>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20-29 years old</c:v>
                </c:pt>
                <c:pt idx="1">
                  <c:v>30-39 years old</c:v>
                </c:pt>
                <c:pt idx="2">
                  <c:v>40-49 years old</c:v>
                </c:pt>
                <c:pt idx="3">
                  <c:v>Above 49 years old</c:v>
                </c:pt>
                <c:pt idx="4">
                  <c:v>Below 20 years old</c:v>
                </c:pt>
              </c:strCache>
            </c:strRef>
          </c:cat>
          <c:val>
            <c:numRef>
              <c:f>Sheet1!$B$2:$B$6</c:f>
              <c:numCache>
                <c:formatCode>0%</c:formatCode>
                <c:ptCount val="5"/>
                <c:pt idx="0">
                  <c:v>0.56999999999999995</c:v>
                </c:pt>
                <c:pt idx="1">
                  <c:v>0.24</c:v>
                </c:pt>
                <c:pt idx="2">
                  <c:v>0.1</c:v>
                </c:pt>
                <c:pt idx="3">
                  <c:v>0.05</c:v>
                </c:pt>
                <c:pt idx="4">
                  <c:v>0.04</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200" smtClean="0">
                <a:latin typeface="Times New Roman" panose="02020603050405020304" pitchFamily="18" charset="0"/>
                <a:cs typeface="Times New Roman" panose="02020603050405020304" pitchFamily="18" charset="0"/>
              </a:rPr>
              <a:t>860 </a:t>
            </a:r>
            <a:r>
              <a:rPr lang="vi-VN" sz="1200" smtClean="0">
                <a:latin typeface="Times New Roman" panose="02020603050405020304" pitchFamily="18" charset="0"/>
                <a:cs typeface="Times New Roman" panose="02020603050405020304" pitchFamily="18" charset="0"/>
              </a:rPr>
              <a:t>nhân viên nam </a:t>
            </a:r>
          </a:p>
          <a:p>
            <a:pPr>
              <a:defRPr sz="1862" b="0" i="0" u="none" strike="noStrike" kern="1200" spc="0" baseline="0">
                <a:solidFill>
                  <a:schemeClr val="tx1">
                    <a:lumMod val="65000"/>
                    <a:lumOff val="35000"/>
                  </a:schemeClr>
                </a:solidFill>
                <a:latin typeface="+mn-lt"/>
                <a:ea typeface="+mn-ea"/>
                <a:cs typeface="+mn-cs"/>
              </a:defRPr>
            </a:pPr>
            <a:r>
              <a:rPr lang="vi-VN" sz="1200" smtClean="0">
                <a:latin typeface="Times New Roman" panose="02020603050405020304" pitchFamily="18" charset="0"/>
                <a:cs typeface="Times New Roman" panose="02020603050405020304" pitchFamily="18" charset="0"/>
              </a:rPr>
              <a:t>được tuyển dụng</a:t>
            </a:r>
          </a:p>
          <a:p>
            <a:pPr>
              <a:defRPr sz="1862" b="0" i="0" u="none" strike="noStrike" kern="1200" spc="0" baseline="0">
                <a:solidFill>
                  <a:schemeClr val="tx1">
                    <a:lumMod val="65000"/>
                    <a:lumOff val="35000"/>
                  </a:schemeClr>
                </a:solidFill>
                <a:latin typeface="+mn-lt"/>
                <a:ea typeface="+mn-ea"/>
                <a:cs typeface="+mn-cs"/>
              </a:defRPr>
            </a:pPr>
            <a:endParaRPr lang="en-US" sz="1200" dirty="0">
              <a:latin typeface="Times New Roman" panose="02020603050405020304" pitchFamily="18" charset="0"/>
              <a:cs typeface="Times New Roman" panose="02020603050405020304" pitchFamily="18" charset="0"/>
            </a:endParaRPr>
          </a:p>
        </c:rich>
      </c:tx>
      <c:layout>
        <c:manualLayout>
          <c:xMode val="edge"/>
          <c:yMode val="edge"/>
          <c:x val="0.21966025641025641"/>
          <c:y val="9.1972443484213573E-2"/>
        </c:manualLayout>
      </c:layout>
      <c:overlay val="0"/>
      <c:spPr>
        <a:noFill/>
        <a:ln>
          <a:noFill/>
        </a:ln>
        <a:effectLst/>
      </c:spPr>
    </c:title>
    <c:autoTitleDeleted val="0"/>
    <c:plotArea>
      <c:layout>
        <c:manualLayout>
          <c:layoutTarget val="inner"/>
          <c:xMode val="edge"/>
          <c:yMode val="edge"/>
          <c:x val="0.15864369658119659"/>
          <c:y val="0.18816079059829061"/>
          <c:w val="0.69125916952688604"/>
          <c:h val="0.86457799359778864"/>
        </c:manualLayout>
      </c:layout>
      <c:doughnutChart>
        <c:varyColors val="1"/>
        <c:ser>
          <c:idx val="0"/>
          <c:order val="0"/>
          <c:tx>
            <c:strRef>
              <c:f>Sheet1!$B$1</c:f>
              <c:strCache>
                <c:ptCount val="1"/>
                <c:pt idx="0">
                  <c:v>860 Male Hires</c:v>
                </c:pt>
              </c:strCache>
            </c:strRef>
          </c:tx>
          <c:dPt>
            <c:idx val="0"/>
            <c:bubble3D val="0"/>
            <c:explosion val="1"/>
            <c:spPr>
              <a:solidFill>
                <a:schemeClr val="accent1">
                  <a:lumMod val="50000"/>
                </a:schemeClr>
              </a:solidFill>
              <a:ln w="19050">
                <a:solidFill>
                  <a:schemeClr val="lt1"/>
                </a:solidFill>
              </a:ln>
              <a:effectLst/>
            </c:spPr>
          </c:dPt>
          <c:dPt>
            <c:idx val="1"/>
            <c:bubble3D val="0"/>
            <c:spPr>
              <a:solidFill>
                <a:schemeClr val="accent1">
                  <a:lumMod val="75000"/>
                </a:schemeClr>
              </a:solidFill>
              <a:ln w="19050">
                <a:solidFill>
                  <a:schemeClr val="lt1"/>
                </a:solidFill>
              </a:ln>
              <a:effectLst/>
            </c:spPr>
          </c:dPt>
          <c:dPt>
            <c:idx val="2"/>
            <c:bubble3D val="0"/>
            <c:spPr>
              <a:solidFill>
                <a:schemeClr val="accent1"/>
              </a:solidFill>
              <a:ln w="19050">
                <a:solidFill>
                  <a:schemeClr val="lt1"/>
                </a:solidFill>
              </a:ln>
              <a:effectLst/>
            </c:spPr>
          </c:dPt>
          <c:dPt>
            <c:idx val="3"/>
            <c:bubble3D val="0"/>
            <c:spPr>
              <a:solidFill>
                <a:schemeClr val="accent6">
                  <a:lumMod val="60000"/>
                  <a:lumOff val="40000"/>
                </a:schemeClr>
              </a:solidFill>
              <a:ln w="19050">
                <a:solidFill>
                  <a:schemeClr val="lt1"/>
                </a:solidFill>
              </a:ln>
              <a:effectLst/>
            </c:spPr>
          </c:dPt>
          <c:dPt>
            <c:idx val="4"/>
            <c:bubble3D val="0"/>
            <c:spPr>
              <a:solidFill>
                <a:schemeClr val="accent6">
                  <a:lumMod val="20000"/>
                  <a:lumOff val="80000"/>
                </a:schemeClr>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20-29 years old</c:v>
                </c:pt>
                <c:pt idx="1">
                  <c:v>30-39 years old</c:v>
                </c:pt>
                <c:pt idx="2">
                  <c:v>40-49 years old</c:v>
                </c:pt>
                <c:pt idx="3">
                  <c:v>Above 49 years old</c:v>
                </c:pt>
                <c:pt idx="4">
                  <c:v>Below 20 years old</c:v>
                </c:pt>
              </c:strCache>
            </c:strRef>
          </c:cat>
          <c:val>
            <c:numRef>
              <c:f>Sheet1!$B$2:$B$6</c:f>
              <c:numCache>
                <c:formatCode>0%</c:formatCode>
                <c:ptCount val="5"/>
                <c:pt idx="0">
                  <c:v>0.55000000000000004</c:v>
                </c:pt>
                <c:pt idx="1">
                  <c:v>0.26</c:v>
                </c:pt>
                <c:pt idx="2">
                  <c:v>0.11</c:v>
                </c:pt>
                <c:pt idx="3">
                  <c:v>0.04</c:v>
                </c:pt>
                <c:pt idx="4">
                  <c:v>0.04</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0.34714</cdr:x>
      <cdr:y>0</cdr:y>
    </cdr:from>
    <cdr:to>
      <cdr:x>1</cdr:x>
      <cdr:y>0.09424</cdr:y>
    </cdr:to>
    <cdr:sp macro="" textlink="">
      <cdr:nvSpPr>
        <cdr:cNvPr id="3" name="Rectangle 2"/>
        <cdr:cNvSpPr/>
      </cdr:nvSpPr>
      <cdr:spPr>
        <a:xfrm xmlns:a="http://schemas.openxmlformats.org/drawingml/2006/main">
          <a:off x="1397144" y="0"/>
          <a:ext cx="2627601" cy="21544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GB" sz="800"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100" cy="496967"/>
          </a:xfrm>
          <a:prstGeom prst="rect">
            <a:avLst/>
          </a:prstGeom>
        </p:spPr>
        <p:txBody>
          <a:bodyPr vert="horz" lIns="91422" tIns="45711" rIns="91422" bIns="45711" rtlCol="0"/>
          <a:lstStyle>
            <a:lvl1pPr algn="l">
              <a:defRPr sz="1200"/>
            </a:lvl1pPr>
          </a:lstStyle>
          <a:p>
            <a:endParaRPr lang="en-GB" dirty="0">
              <a:latin typeface="Arial" pitchFamily="34" charset="0"/>
              <a:cs typeface="Arial" pitchFamily="34" charset="0"/>
            </a:endParaRPr>
          </a:p>
        </p:txBody>
      </p:sp>
      <p:sp>
        <p:nvSpPr>
          <p:cNvPr id="3" name="Date Placeholder 2"/>
          <p:cNvSpPr>
            <a:spLocks noGrp="1"/>
          </p:cNvSpPr>
          <p:nvPr>
            <p:ph type="dt" sz="quarter" idx="1"/>
          </p:nvPr>
        </p:nvSpPr>
        <p:spPr>
          <a:xfrm>
            <a:off x="3854939" y="1"/>
            <a:ext cx="2949100" cy="496967"/>
          </a:xfrm>
          <a:prstGeom prst="rect">
            <a:avLst/>
          </a:prstGeom>
        </p:spPr>
        <p:txBody>
          <a:bodyPr vert="horz" lIns="91422" tIns="45711" rIns="91422" bIns="45711" rtlCol="0"/>
          <a:lstStyle>
            <a:lvl1pPr algn="r">
              <a:defRPr sz="1200"/>
            </a:lvl1pPr>
          </a:lstStyle>
          <a:p>
            <a:fld id="{35F05CFF-548C-4E04-B325-CF1209D66BDC}" type="datetimeFigureOut">
              <a:rPr lang="en-GB" smtClean="0">
                <a:latin typeface="Arial" pitchFamily="34" charset="0"/>
                <a:cs typeface="Arial" pitchFamily="34" charset="0"/>
              </a:rPr>
              <a:pPr/>
              <a:t>02/05/2016</a:t>
            </a:fld>
            <a:endParaRPr lang="en-GB" dirty="0">
              <a:latin typeface="Arial" pitchFamily="34" charset="0"/>
              <a:cs typeface="Arial" pitchFamily="34" charset="0"/>
            </a:endParaRPr>
          </a:p>
        </p:txBody>
      </p:sp>
      <p:sp>
        <p:nvSpPr>
          <p:cNvPr id="4" name="Footer Placeholder 3"/>
          <p:cNvSpPr>
            <a:spLocks noGrp="1"/>
          </p:cNvSpPr>
          <p:nvPr>
            <p:ph type="ftr" sz="quarter" idx="2"/>
          </p:nvPr>
        </p:nvSpPr>
        <p:spPr>
          <a:xfrm>
            <a:off x="0" y="9440647"/>
            <a:ext cx="2949100" cy="496967"/>
          </a:xfrm>
          <a:prstGeom prst="rect">
            <a:avLst/>
          </a:prstGeom>
        </p:spPr>
        <p:txBody>
          <a:bodyPr vert="horz" lIns="91422" tIns="45711" rIns="91422" bIns="45711" rtlCol="0" anchor="b"/>
          <a:lstStyle>
            <a:lvl1pPr algn="l">
              <a:defRPr sz="1200"/>
            </a:lvl1pPr>
          </a:lstStyle>
          <a:p>
            <a:endParaRPr lang="en-GB" dirty="0">
              <a:latin typeface="Arial" pitchFamily="34" charset="0"/>
              <a:cs typeface="Arial" pitchFamily="34" charset="0"/>
            </a:endParaRPr>
          </a:p>
        </p:txBody>
      </p:sp>
      <p:sp>
        <p:nvSpPr>
          <p:cNvPr id="5" name="Slide Number Placeholder 4"/>
          <p:cNvSpPr>
            <a:spLocks noGrp="1"/>
          </p:cNvSpPr>
          <p:nvPr>
            <p:ph type="sldNum" sz="quarter" idx="3"/>
          </p:nvPr>
        </p:nvSpPr>
        <p:spPr>
          <a:xfrm>
            <a:off x="3854939" y="9440647"/>
            <a:ext cx="2949100" cy="496967"/>
          </a:xfrm>
          <a:prstGeom prst="rect">
            <a:avLst/>
          </a:prstGeom>
        </p:spPr>
        <p:txBody>
          <a:bodyPr vert="horz" lIns="91422" tIns="45711" rIns="91422" bIns="45711" rtlCol="0" anchor="b"/>
          <a:lstStyle>
            <a:lvl1pPr algn="r">
              <a:defRPr sz="1200"/>
            </a:lvl1pPr>
          </a:lstStyle>
          <a:p>
            <a:fld id="{4EE90EF7-3E10-491C-87C2-59674BB3AAF6}" type="slidenum">
              <a:rPr lang="en-GB" smtClean="0">
                <a:latin typeface="Arial" pitchFamily="34" charset="0"/>
                <a:cs typeface="Arial" pitchFamily="34" charset="0"/>
              </a:rPr>
              <a:pPr/>
              <a:t>‹#›</a:t>
            </a:fld>
            <a:endParaRPr lang="en-GB" dirty="0">
              <a:latin typeface="Arial" pitchFamily="34" charset="0"/>
              <a:cs typeface="Arial" pitchFamily="34" charset="0"/>
            </a:endParaRPr>
          </a:p>
        </p:txBody>
      </p:sp>
    </p:spTree>
    <p:extLst>
      <p:ext uri="{BB962C8B-B14F-4D97-AF65-F5344CB8AC3E}">
        <p14:creationId xmlns:p14="http://schemas.microsoft.com/office/powerpoint/2010/main" val="233759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100" cy="496967"/>
          </a:xfrm>
          <a:prstGeom prst="rect">
            <a:avLst/>
          </a:prstGeom>
        </p:spPr>
        <p:txBody>
          <a:bodyPr vert="horz" lIns="91422" tIns="45711" rIns="91422" bIns="45711" rtlCol="0"/>
          <a:lstStyle>
            <a:lvl1pPr algn="l">
              <a:defRPr sz="1200">
                <a:latin typeface="Arial" pitchFamily="34" charset="0"/>
                <a:cs typeface="Arial" pitchFamily="34" charset="0"/>
              </a:defRPr>
            </a:lvl1pPr>
          </a:lstStyle>
          <a:p>
            <a:endParaRPr lang="en-GB" dirty="0"/>
          </a:p>
        </p:txBody>
      </p:sp>
      <p:sp>
        <p:nvSpPr>
          <p:cNvPr id="3" name="Date Placeholder 2"/>
          <p:cNvSpPr>
            <a:spLocks noGrp="1"/>
          </p:cNvSpPr>
          <p:nvPr>
            <p:ph type="dt" idx="1"/>
          </p:nvPr>
        </p:nvSpPr>
        <p:spPr>
          <a:xfrm>
            <a:off x="3854939" y="1"/>
            <a:ext cx="2949100" cy="496967"/>
          </a:xfrm>
          <a:prstGeom prst="rect">
            <a:avLst/>
          </a:prstGeom>
        </p:spPr>
        <p:txBody>
          <a:bodyPr vert="horz" lIns="91422" tIns="45711" rIns="91422" bIns="45711" rtlCol="0"/>
          <a:lstStyle>
            <a:lvl1pPr algn="r">
              <a:defRPr sz="1200">
                <a:latin typeface="Arial" pitchFamily="34" charset="0"/>
                <a:cs typeface="Arial" pitchFamily="34" charset="0"/>
              </a:defRPr>
            </a:lvl1pPr>
          </a:lstStyle>
          <a:p>
            <a:fld id="{5EFB8DA3-BCA9-4B7D-B50D-14F47506B614}" type="datetimeFigureOut">
              <a:rPr lang="en-GB" smtClean="0"/>
              <a:pPr/>
              <a:t>02/05/2016</a:t>
            </a:fld>
            <a:endParaRPr lang="en-GB" dirty="0"/>
          </a:p>
        </p:txBody>
      </p:sp>
      <p:sp>
        <p:nvSpPr>
          <p:cNvPr id="4" name="Slide Image Placeholder 3"/>
          <p:cNvSpPr>
            <a:spLocks noGrp="1" noRot="1" noChangeAspect="1"/>
          </p:cNvSpPr>
          <p:nvPr>
            <p:ph type="sldImg" idx="2"/>
          </p:nvPr>
        </p:nvSpPr>
        <p:spPr>
          <a:xfrm>
            <a:off x="712788" y="746125"/>
            <a:ext cx="5380037" cy="3725863"/>
          </a:xfrm>
          <a:prstGeom prst="rect">
            <a:avLst/>
          </a:prstGeom>
          <a:noFill/>
          <a:ln w="12700">
            <a:solidFill>
              <a:prstClr val="black"/>
            </a:solidFill>
          </a:ln>
        </p:spPr>
        <p:txBody>
          <a:bodyPr vert="horz" lIns="91422" tIns="45711" rIns="91422" bIns="45711" rtlCol="0" anchor="ctr"/>
          <a:lstStyle/>
          <a:p>
            <a:endParaRPr lang="en-GB"/>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22" tIns="45711" rIns="91422" bIns="45711"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440647"/>
            <a:ext cx="2949100" cy="496967"/>
          </a:xfrm>
          <a:prstGeom prst="rect">
            <a:avLst/>
          </a:prstGeom>
        </p:spPr>
        <p:txBody>
          <a:bodyPr vert="horz" lIns="91422" tIns="45711" rIns="91422" bIns="45711" rtlCol="0" anchor="b"/>
          <a:lstStyle>
            <a:lvl1pPr algn="l">
              <a:defRPr sz="12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5"/>
          </p:nvPr>
        </p:nvSpPr>
        <p:spPr>
          <a:xfrm>
            <a:off x="3854939" y="9440647"/>
            <a:ext cx="2949100" cy="496967"/>
          </a:xfrm>
          <a:prstGeom prst="rect">
            <a:avLst/>
          </a:prstGeom>
        </p:spPr>
        <p:txBody>
          <a:bodyPr vert="horz" lIns="91422" tIns="45711" rIns="91422" bIns="45711" rtlCol="0" anchor="b"/>
          <a:lstStyle>
            <a:lvl1pPr algn="r">
              <a:defRPr sz="1200">
                <a:latin typeface="Arial" pitchFamily="34" charset="0"/>
                <a:cs typeface="Arial" pitchFamily="34" charset="0"/>
              </a:defRPr>
            </a:lvl1pPr>
          </a:lstStyle>
          <a:p>
            <a:fld id="{F07B8F03-BC93-4120-96CA-A36DF640BE24}" type="slidenum">
              <a:rPr lang="en-GB" smtClean="0"/>
              <a:pPr/>
              <a:t>‹#›</a:t>
            </a:fld>
            <a:endParaRPr lang="en-GB" dirty="0"/>
          </a:p>
        </p:txBody>
      </p:sp>
    </p:spTree>
    <p:extLst>
      <p:ext uri="{BB962C8B-B14F-4D97-AF65-F5344CB8AC3E}">
        <p14:creationId xmlns:p14="http://schemas.microsoft.com/office/powerpoint/2010/main" val="24259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850132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6</a:t>
            </a:fld>
            <a:endParaRPr lang="en-GB" dirty="0"/>
          </a:p>
        </p:txBody>
      </p:sp>
    </p:spTree>
    <p:extLst>
      <p:ext uri="{BB962C8B-B14F-4D97-AF65-F5344CB8AC3E}">
        <p14:creationId xmlns:p14="http://schemas.microsoft.com/office/powerpoint/2010/main" val="2604373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7B8F03-BC93-4120-96CA-A36DF640BE24}" type="slidenum">
              <a:rPr lang="en-GB" smtClean="0"/>
              <a:pPr/>
              <a:t>7</a:t>
            </a:fld>
            <a:endParaRPr lang="en-GB" dirty="0"/>
          </a:p>
        </p:txBody>
      </p:sp>
    </p:spTree>
    <p:extLst>
      <p:ext uri="{BB962C8B-B14F-4D97-AF65-F5344CB8AC3E}">
        <p14:creationId xmlns:p14="http://schemas.microsoft.com/office/powerpoint/2010/main" val="169072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81625" cy="372745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B2C06E8-48A6-4E03-8711-C45C0018F498}"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3824997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en-GB" smtClean="0">
                <a:solidFill>
                  <a:prstClr val="black"/>
                </a:solidFill>
              </a:rPr>
              <a:pPr/>
              <a:t>39</a:t>
            </a:fld>
            <a:endParaRPr lang="en-GB" dirty="0">
              <a:solidFill>
                <a:prstClr val="black"/>
              </a:solidFill>
            </a:endParaRPr>
          </a:p>
        </p:txBody>
      </p:sp>
    </p:spTree>
    <p:extLst>
      <p:ext uri="{BB962C8B-B14F-4D97-AF65-F5344CB8AC3E}">
        <p14:creationId xmlns:p14="http://schemas.microsoft.com/office/powerpoint/2010/main" val="399969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742950"/>
            <a:ext cx="5386387" cy="3729038"/>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847174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898651" y="1"/>
            <a:ext cx="800735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1049308" y="6170994"/>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8" name="Footer Placeholder 7"/>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9" name="Slide Number Placeholder 8"/>
          <p:cNvSpPr>
            <a:spLocks noGrp="1"/>
          </p:cNvSpPr>
          <p:nvPr>
            <p:ph type="sldNum" sz="quarter" idx="12"/>
          </p:nvPr>
        </p:nvSpPr>
        <p:spPr/>
        <p:txBody>
          <a:bodyPr/>
          <a:lstStyle/>
          <a:p>
            <a:fld id="{3380F9DA-E2BC-427F-B456-97C51327DB77}" type="slidenum">
              <a:rPr lang="en-GB" smtClean="0">
                <a:solidFill>
                  <a:srgbClr val="000000"/>
                </a:solidFill>
              </a:rPr>
              <a:pPr/>
              <a:t>‹#›</a:t>
            </a:fld>
            <a:endParaRPr lang="en-GB">
              <a:solidFill>
                <a:srgbClr val="000000"/>
              </a:solidFill>
            </a:endParaRPr>
          </a:p>
        </p:txBody>
      </p:sp>
      <p:sp>
        <p:nvSpPr>
          <p:cNvPr id="10"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0959936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898651" y="1"/>
            <a:ext cx="800735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1049308" y="6170994"/>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12247034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5" name="Shape 14"/>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704BF9C1-91F8-40E3-B9D9-9467646759B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7334233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77850" y="1752604"/>
            <a:ext cx="42926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5035553" y="1752600"/>
            <a:ext cx="42925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E5D0161A-8B48-4C45-B34F-586135E26827}"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9112157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1"/>
            <a:ext cx="8750300" cy="914400"/>
          </a:xfrm>
        </p:spPr>
        <p:txBody>
          <a:bodyPr/>
          <a:lstStyle/>
          <a:p>
            <a:r>
              <a:rPr lang="en-GB" noProof="0" dirty="0" smtClean="0"/>
              <a:t>Click to edit Master title style</a:t>
            </a:r>
            <a:endParaRPr lang="en-GB" noProof="0" dirty="0"/>
          </a:p>
        </p:txBody>
      </p:sp>
      <p:sp>
        <p:nvSpPr>
          <p:cNvPr id="27" name="Content Placeholder 26"/>
          <p:cNvSpPr>
            <a:spLocks noGrp="1"/>
          </p:cNvSpPr>
          <p:nvPr>
            <p:ph sz="quarter" idx="13"/>
          </p:nvPr>
        </p:nvSpPr>
        <p:spPr>
          <a:xfrm>
            <a:off x="577850" y="1752604"/>
            <a:ext cx="28067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8" name="Content Placeholder 26"/>
          <p:cNvSpPr>
            <a:spLocks noGrp="1"/>
          </p:cNvSpPr>
          <p:nvPr>
            <p:ph sz="quarter" idx="14"/>
          </p:nvPr>
        </p:nvSpPr>
        <p:spPr>
          <a:xfrm>
            <a:off x="3549653" y="1752604"/>
            <a:ext cx="2806699"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6521450" y="1752604"/>
            <a:ext cx="28067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9" name="Shape 18"/>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F7160C44-7745-479B-B8CD-8E5773E9FA7D}"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3425831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77850" y="3352800"/>
            <a:ext cx="4292600"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5035551" y="3352800"/>
            <a:ext cx="4292601"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ext Placeholder 12"/>
          <p:cNvSpPr>
            <a:spLocks noGrp="1"/>
          </p:cNvSpPr>
          <p:nvPr>
            <p:ph type="body" sz="quarter" idx="16"/>
          </p:nvPr>
        </p:nvSpPr>
        <p:spPr>
          <a:xfrm>
            <a:off x="577850" y="1752600"/>
            <a:ext cx="8750300" cy="14478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F75C7982-D8BD-40BE-A659-0970F62C0A91}"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2393976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6521450" y="1752600"/>
            <a:ext cx="2806700" cy="2133600"/>
          </a:xfrm>
        </p:spPr>
        <p:txBody>
          <a:bodyPr/>
          <a:lstStyle/>
          <a:p>
            <a:pPr lvl="0"/>
            <a:r>
              <a:rPr lang="en-GB" noProof="0" dirty="0" smtClean="0"/>
              <a:t>Click to edit Master text styles</a:t>
            </a:r>
          </a:p>
        </p:txBody>
      </p:sp>
      <p:sp>
        <p:nvSpPr>
          <p:cNvPr id="31" name="Content Placeholder 26"/>
          <p:cNvSpPr>
            <a:spLocks noGrp="1"/>
          </p:cNvSpPr>
          <p:nvPr>
            <p:ph sz="quarter" idx="15"/>
          </p:nvPr>
        </p:nvSpPr>
        <p:spPr>
          <a:xfrm>
            <a:off x="6521450" y="4038600"/>
            <a:ext cx="28067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577850" y="1752600"/>
            <a:ext cx="5778500" cy="44196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A1FBFAC6-BE4D-49C0-B57F-53104DA27DD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8298737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77850" y="1752600"/>
            <a:ext cx="2806700" cy="2133600"/>
          </a:xfrm>
        </p:spPr>
        <p:txBody>
          <a:bodyPr/>
          <a:lstStyle/>
          <a:p>
            <a:pPr lvl="0"/>
            <a:r>
              <a:rPr lang="en-GB" noProof="0" dirty="0" smtClean="0"/>
              <a:t>Click to edit Master text styles</a:t>
            </a:r>
          </a:p>
        </p:txBody>
      </p:sp>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4038600"/>
            <a:ext cx="28067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3549650" y="1752600"/>
            <a:ext cx="5778500" cy="44196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3F6207AF-4C2C-4EA6-85C8-500D46CDEA35}"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9971866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549650" y="685800"/>
            <a:ext cx="57785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549650" y="1752600"/>
            <a:ext cx="57785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77850" y="1752600"/>
            <a:ext cx="28067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6280153" y="-2286000"/>
            <a:ext cx="152399"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BE2FE03E-D46E-4C42-8933-C4A5CC209A0C}"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8548487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cxnSp>
        <p:nvCxnSpPr>
          <p:cNvPr id="10" name="Shape 9"/>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59964843-D170-4A8D-964B-AA8FB7EADC2F}"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911446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083D32B8-0362-4C03-A82B-744360643E93}"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98420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083D32B8-0362-4C03-A82B-744360643E93}"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7039763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tx1"/>
                </a:solidFill>
              </a:defRPr>
            </a:lvl1pPr>
          </a:lstStyle>
          <a:p>
            <a:r>
              <a:rPr lang="en-GB" noProof="0" dirty="0" smtClean="0"/>
              <a:t>Click to edit Master title style</a:t>
            </a:r>
            <a:endParaRPr lang="en-GB" noProof="0" dirty="0"/>
          </a:p>
        </p:txBody>
      </p:sp>
      <p:cxnSp>
        <p:nvCxnSpPr>
          <p:cNvPr id="11" name="Shape 10"/>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77850" y="1752600"/>
            <a:ext cx="87503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B98563F3-2DF6-4C24-BE52-C10D8FE5AB1E}"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575263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77850" y="1752600"/>
            <a:ext cx="87503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cxnSp>
        <p:nvCxnSpPr>
          <p:cNvPr id="11" name="Shape 10"/>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5" name="Footer Placeholder 4"/>
          <p:cNvSpPr>
            <a:spLocks noGrp="1"/>
          </p:cNvSpPr>
          <p:nvPr>
            <p:ph type="ftr" sz="quarter" idx="11"/>
          </p:nvPr>
        </p:nvSpPr>
        <p:spPr/>
        <p:txBody>
          <a:bodyPr/>
          <a:lstStyle>
            <a:lvl1pPr>
              <a:defRPr>
                <a:solidFill>
                  <a:schemeClr val="lt1"/>
                </a:solidFill>
              </a:defRPr>
            </a:lvl1pPr>
          </a:lstStyle>
          <a:p>
            <a:r>
              <a:rPr lang="en-US" smtClean="0">
                <a:solidFill>
                  <a:srgbClr val="FFFFFF"/>
                </a:solidFill>
              </a:rPr>
              <a:t>IFC/SSC – Environmental and Society (E&amp;S) Reporting</a:t>
            </a:r>
            <a:endParaRPr lang="en-GB">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lt1"/>
                </a:solidFill>
              </a:defRPr>
            </a:lvl1pPr>
          </a:lstStyle>
          <a:p>
            <a:fld id="{3593A4C6-3279-4719-872D-2644BB1D3AE1}" type="slidenum">
              <a:rPr lang="en-GB" smtClean="0">
                <a:solidFill>
                  <a:srgbClr val="FFFFFF"/>
                </a:solidFill>
              </a:rPr>
              <a:pPr/>
              <a:t>‹#›</a:t>
            </a:fld>
            <a:endParaRPr lang="en-GB">
              <a:solidFill>
                <a:srgbClr val="FFFFFF"/>
              </a:solidFill>
            </a:endParaRPr>
          </a:p>
        </p:txBody>
      </p:sp>
      <p:sp>
        <p:nvSpPr>
          <p:cNvPr id="7"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140818853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4"/>
            <a:ext cx="8750300" cy="1066799"/>
          </a:xfrm>
        </p:spPr>
        <p:txBody>
          <a:bodyPr anchor="t" anchorCtr="0">
            <a:noAutofit/>
          </a:bodyPr>
          <a:lstStyle>
            <a:lvl1pPr>
              <a:lnSpc>
                <a:spcPct val="90000"/>
              </a:lnSpc>
              <a:defRPr sz="3200">
                <a:solidFill>
                  <a:schemeClr val="tx1"/>
                </a:solidFill>
              </a:defRPr>
            </a:lvl1pPr>
          </a:lstStyle>
          <a:p>
            <a:r>
              <a:rPr lang="en-GB" noProof="0" dirty="0" smtClean="0"/>
              <a:t>Click to edit Master title style</a:t>
            </a:r>
          </a:p>
        </p:txBody>
      </p:sp>
      <p:sp>
        <p:nvSpPr>
          <p:cNvPr id="58" name="Subtitle 2"/>
          <p:cNvSpPr>
            <a:spLocks noGrp="1"/>
          </p:cNvSpPr>
          <p:nvPr>
            <p:ph type="subTitle" idx="1"/>
          </p:nvPr>
        </p:nvSpPr>
        <p:spPr bwMode="black">
          <a:xfrm>
            <a:off x="577850" y="1905001"/>
            <a:ext cx="87503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cxnSp>
        <p:nvCxnSpPr>
          <p:cNvPr id="12" name="Shape 11"/>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00C64A51-9352-47A9-9671-AEA8E172FE39}"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9484227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baseline="0">
                <a:solidFill>
                  <a:schemeClr val="bg1"/>
                </a:solidFill>
              </a:defRPr>
            </a:lvl1pPr>
          </a:lstStyle>
          <a:p>
            <a:r>
              <a:rPr lang="en-GB" noProof="0" dirty="0" smtClean="0"/>
              <a:t>Click to edit Master title style</a:t>
            </a:r>
            <a:endParaRPr lang="en-GB" noProof="0" dirty="0"/>
          </a:p>
        </p:txBody>
      </p:sp>
      <p:sp>
        <p:nvSpPr>
          <p:cNvPr id="22" name="Subtitle 2"/>
          <p:cNvSpPr>
            <a:spLocks noGrp="1"/>
          </p:cNvSpPr>
          <p:nvPr>
            <p:ph type="subTitle" idx="1"/>
          </p:nvPr>
        </p:nvSpPr>
        <p:spPr bwMode="black">
          <a:xfrm>
            <a:off x="577850" y="1905000"/>
            <a:ext cx="8750300" cy="1371600"/>
          </a:xfrm>
        </p:spPr>
        <p:txBody>
          <a:bodyPr>
            <a:noAutofit/>
          </a:bodyPr>
          <a:lstStyle>
            <a:lvl1pPr marL="0" indent="0" algn="l">
              <a:lnSpc>
                <a:spcPct val="90000"/>
              </a:lnSpc>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1" name="Shape 10"/>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3" name="Footer Placeholder 2"/>
          <p:cNvSpPr>
            <a:spLocks noGrp="1"/>
          </p:cNvSpPr>
          <p:nvPr>
            <p:ph type="ftr" sz="quarter" idx="11"/>
          </p:nvPr>
        </p:nvSpPr>
        <p:spPr/>
        <p:txBody>
          <a:bodyPr/>
          <a:lstStyle>
            <a:lvl1pPr>
              <a:defRPr>
                <a:solidFill>
                  <a:schemeClr val="lt1"/>
                </a:solidFill>
              </a:defRPr>
            </a:lvl1pPr>
          </a:lstStyle>
          <a:p>
            <a:r>
              <a:rPr lang="en-US" smtClean="0">
                <a:solidFill>
                  <a:srgbClr val="FFFFFF"/>
                </a:solidFill>
              </a:rPr>
              <a:t>IFC/SSC – Environmental and Society (E&amp;S) Reporting</a:t>
            </a:r>
            <a:endParaRPr lang="en-GB">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lt1"/>
                </a:solidFill>
              </a:defRPr>
            </a:lvl1pPr>
          </a:lstStyle>
          <a:p>
            <a:fld id="{51C85FFB-0DF4-48B3-A81B-EFB2885448E9}" type="slidenum">
              <a:rPr lang="en-GB" smtClean="0">
                <a:solidFill>
                  <a:srgbClr val="FFFFFF"/>
                </a:solidFill>
              </a:rPr>
              <a:pPr/>
              <a:t>‹#›</a:t>
            </a:fld>
            <a:endParaRPr lang="en-GB">
              <a:solidFill>
                <a:srgbClr val="FFFFFF"/>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34277542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a:solidFill>
                  <a:schemeClr val="bg1"/>
                </a:solidFill>
              </a:defRPr>
            </a:lvl1pPr>
          </a:lstStyle>
          <a:p>
            <a:r>
              <a:rPr lang="en-GB" noProof="0" dirty="0" smtClean="0"/>
              <a:t>Click to edit Master title style</a:t>
            </a:r>
          </a:p>
        </p:txBody>
      </p:sp>
      <p:sp>
        <p:nvSpPr>
          <p:cNvPr id="20" name="Content Placeholder 19"/>
          <p:cNvSpPr>
            <a:spLocks noGrp="1"/>
          </p:cNvSpPr>
          <p:nvPr>
            <p:ph sz="quarter" idx="13"/>
          </p:nvPr>
        </p:nvSpPr>
        <p:spPr>
          <a:xfrm>
            <a:off x="577853" y="2819400"/>
            <a:ext cx="42925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3" name="Subtitle 2"/>
          <p:cNvSpPr>
            <a:spLocks noGrp="1"/>
          </p:cNvSpPr>
          <p:nvPr>
            <p:ph type="subTitle" idx="1"/>
          </p:nvPr>
        </p:nvSpPr>
        <p:spPr bwMode="black">
          <a:xfrm>
            <a:off x="577850" y="1905001"/>
            <a:ext cx="8750300" cy="762000"/>
          </a:xfrm>
        </p:spPr>
        <p:txBody>
          <a:bodyPr>
            <a:noAutofit/>
          </a:bodyPr>
          <a:lstStyle>
            <a:lvl1pPr marL="0" indent="0" algn="l">
              <a:lnSpc>
                <a:spcPct val="90000"/>
              </a:lnSpc>
              <a:buNone/>
              <a:defRPr sz="320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2" name="Shape 11"/>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4"/>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3" name="Footer Placeholder 2"/>
          <p:cNvSpPr>
            <a:spLocks noGrp="1"/>
          </p:cNvSpPr>
          <p:nvPr>
            <p:ph type="ftr" sz="quarter" idx="15"/>
          </p:nvPr>
        </p:nvSpPr>
        <p:spPr/>
        <p:txBody>
          <a:bodyPr/>
          <a:lstStyle>
            <a:lvl1pPr>
              <a:defRPr>
                <a:solidFill>
                  <a:schemeClr val="lt1"/>
                </a:solidFill>
              </a:defRPr>
            </a:lvl1pPr>
          </a:lstStyle>
          <a:p>
            <a:r>
              <a:rPr lang="en-US" smtClean="0">
                <a:solidFill>
                  <a:srgbClr val="FFFFFF"/>
                </a:solidFill>
              </a:rPr>
              <a:t>IFC/SSC – Environmental and Society (E&amp;S) Reporting</a:t>
            </a:r>
            <a:endParaRPr lang="en-GB">
              <a:solidFill>
                <a:srgbClr val="FFFFFF"/>
              </a:solidFill>
            </a:endParaRPr>
          </a:p>
        </p:txBody>
      </p:sp>
      <p:sp>
        <p:nvSpPr>
          <p:cNvPr id="4" name="Slide Number Placeholder 3"/>
          <p:cNvSpPr>
            <a:spLocks noGrp="1"/>
          </p:cNvSpPr>
          <p:nvPr>
            <p:ph type="sldNum" sz="quarter" idx="16"/>
          </p:nvPr>
        </p:nvSpPr>
        <p:spPr/>
        <p:txBody>
          <a:bodyPr/>
          <a:lstStyle>
            <a:lvl1pPr>
              <a:defRPr>
                <a:solidFill>
                  <a:schemeClr val="lt1"/>
                </a:solidFill>
              </a:defRPr>
            </a:lvl1pPr>
          </a:lstStyle>
          <a:p>
            <a:fld id="{E6C0EB2E-4AB3-4E31-94EF-3C9299CB5BCD}" type="slidenum">
              <a:rPr lang="en-GB" smtClean="0">
                <a:solidFill>
                  <a:srgbClr val="FFFFFF"/>
                </a:solidFill>
              </a:rPr>
              <a:pPr/>
              <a:t>‹#›</a:t>
            </a:fld>
            <a:endParaRPr lang="en-GB">
              <a:solidFill>
                <a:srgbClr val="FFFFFF"/>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37303660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527297" y="-3019044"/>
            <a:ext cx="152399" cy="740968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2053433" y="838200"/>
            <a:ext cx="5788819" cy="914400"/>
          </a:xfrm>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2053433" y="1828799"/>
            <a:ext cx="5788819" cy="914401"/>
          </a:xfrm>
        </p:spPr>
        <p:txBody>
          <a:bodyPr>
            <a:noAutofit/>
          </a:bodyPr>
          <a:lstStyle>
            <a:lvl1pPr marL="0" indent="0" algn="l">
              <a:lnSpc>
                <a:spcPct val="90000"/>
              </a:lnSpc>
              <a:spcAft>
                <a:spcPts val="0"/>
              </a:spcAft>
              <a:buNone/>
              <a:defRPr sz="3200" baseline="0">
                <a:solidFill>
                  <a:schemeClr val="tx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2053431" y="374904"/>
            <a:ext cx="4447794"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02" name="Group 101"/>
          <p:cNvGrpSpPr>
            <a:grpSpLocks noChangeAspect="1"/>
          </p:cNvGrpSpPr>
          <p:nvPr userDrawn="1"/>
        </p:nvGrpSpPr>
        <p:grpSpPr>
          <a:xfrm>
            <a:off x="1049310" y="5768684"/>
            <a:ext cx="133497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Tree>
    <p:extLst>
      <p:ext uri="{BB962C8B-B14F-4D97-AF65-F5344CB8AC3E}">
        <p14:creationId xmlns:p14="http://schemas.microsoft.com/office/powerpoint/2010/main" val="15911056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898651" y="1"/>
            <a:ext cx="800735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31" name="Picture Placeholder 76"/>
          <p:cNvSpPr>
            <a:spLocks noGrp="1"/>
          </p:cNvSpPr>
          <p:nvPr>
            <p:ph type="pic" sz="quarter" idx="13"/>
          </p:nvPr>
        </p:nvSpPr>
        <p:spPr>
          <a:xfrm>
            <a:off x="660401" y="3048000"/>
            <a:ext cx="990600" cy="762000"/>
          </a:xfrm>
        </p:spPr>
        <p:txBody>
          <a:bodyPr/>
          <a:lstStyle>
            <a:lvl1pPr>
              <a:defRPr sz="1400"/>
            </a:lvl1pPr>
          </a:lstStyle>
          <a:p>
            <a:r>
              <a:rPr lang="en-US" noProof="0" smtClean="0"/>
              <a:t>Click icon to add picture</a:t>
            </a:r>
            <a:endParaRPr lang="en-GB" noProof="0" dirty="0"/>
          </a:p>
        </p:txBody>
      </p:sp>
      <p:grpSp>
        <p:nvGrpSpPr>
          <p:cNvPr id="3" name="Group 31"/>
          <p:cNvGrpSpPr/>
          <p:nvPr/>
        </p:nvGrpSpPr>
        <p:grpSpPr>
          <a:xfrm>
            <a:off x="529843" y="2901700"/>
            <a:ext cx="1310565"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6"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96" name="Group 32"/>
          <p:cNvGrpSpPr/>
          <p:nvPr/>
        </p:nvGrpSpPr>
        <p:grpSpPr>
          <a:xfrm>
            <a:off x="1049308" y="6170994"/>
            <a:ext cx="9906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11601744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898651" y="1"/>
            <a:ext cx="800735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4"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sp>
        <p:nvSpPr>
          <p:cNvPr id="17" name="Picture Placeholder 76"/>
          <p:cNvSpPr>
            <a:spLocks noGrp="1"/>
          </p:cNvSpPr>
          <p:nvPr>
            <p:ph type="pic" sz="quarter" idx="13"/>
          </p:nvPr>
        </p:nvSpPr>
        <p:spPr>
          <a:xfrm>
            <a:off x="1898650" y="2899980"/>
            <a:ext cx="6851650" cy="3272223"/>
          </a:xfrm>
        </p:spPr>
        <p:txBody>
          <a:bodyPr/>
          <a:lstStyle>
            <a:lvl1pPr>
              <a:defRPr sz="1400"/>
            </a:lvl1pPr>
          </a:lstStyle>
          <a:p>
            <a:r>
              <a:rPr lang="en-US" noProof="0" dirty="0" smtClean="0"/>
              <a:t>Click icon to add picture</a:t>
            </a:r>
            <a:endParaRPr lang="en-GB" noProof="0" dirty="0"/>
          </a:p>
        </p:txBody>
      </p:sp>
      <p:grpSp>
        <p:nvGrpSpPr>
          <p:cNvPr id="18" name="Group 32"/>
          <p:cNvGrpSpPr/>
          <p:nvPr userDrawn="1"/>
        </p:nvGrpSpPr>
        <p:grpSpPr>
          <a:xfrm>
            <a:off x="1049308" y="6170994"/>
            <a:ext cx="9906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4002141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tx1"/>
                </a:solidFill>
              </a:defRPr>
            </a:lvl1pPr>
          </a:lstStyle>
          <a:p>
            <a:r>
              <a:rPr lang="en-GB" noProof="0" dirty="0" smtClean="0"/>
              <a:t>Click to edit Master title style</a:t>
            </a:r>
            <a:endParaRPr lang="en-GB" noProof="0" dirty="0"/>
          </a:p>
        </p:txBody>
      </p:sp>
      <p:cxnSp>
        <p:nvCxnSpPr>
          <p:cNvPr id="11" name="Shape 10"/>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77850" y="1752600"/>
            <a:ext cx="87503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Date Placeholder 2"/>
          <p:cNvSpPr>
            <a:spLocks noGrp="1"/>
          </p:cNvSpPr>
          <p:nvPr>
            <p:ph type="dt" sz="half" idx="16"/>
          </p:nvPr>
        </p:nvSpPr>
        <p:spPr/>
        <p:txBody>
          <a:bodyPr/>
          <a:lstStyle/>
          <a:p>
            <a:r>
              <a:rPr lang="en-US" smtClean="0"/>
              <a:t>Tháng 05/2016</a:t>
            </a:r>
            <a:endParaRPr lang="en-GB"/>
          </a:p>
        </p:txBody>
      </p:sp>
      <p:sp>
        <p:nvSpPr>
          <p:cNvPr id="4" name="Footer Placeholder 3"/>
          <p:cNvSpPr>
            <a:spLocks noGrp="1"/>
          </p:cNvSpPr>
          <p:nvPr>
            <p:ph type="ftr" sz="quarter" idx="17"/>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8"/>
          </p:nvPr>
        </p:nvSpPr>
        <p:spPr/>
        <p:txBody>
          <a:bodyPr/>
          <a:lstStyle/>
          <a:p>
            <a:fld id="{B98563F3-2DF6-4C24-BE52-C10D8FE5AB1E}"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8007350" y="685801"/>
            <a:ext cx="189865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1" name="Rectangle 648"/>
          <p:cNvSpPr>
            <a:spLocks noChangeArrowheads="1"/>
          </p:cNvSpPr>
          <p:nvPr/>
        </p:nvSpPr>
        <p:spPr bwMode="gray">
          <a:xfrm>
            <a:off x="1898650" y="0"/>
            <a:ext cx="61087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3" name="Rectangle 650"/>
          <p:cNvSpPr>
            <a:spLocks noChangeArrowheads="1"/>
          </p:cNvSpPr>
          <p:nvPr/>
        </p:nvSpPr>
        <p:spPr bwMode="gray">
          <a:xfrm>
            <a:off x="1898650" y="685800"/>
            <a:ext cx="61087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0"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1" name="Group 32"/>
          <p:cNvGrpSpPr/>
          <p:nvPr userDrawn="1"/>
        </p:nvGrpSpPr>
        <p:grpSpPr>
          <a:xfrm>
            <a:off x="1049308" y="6170994"/>
            <a:ext cx="9906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1024892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sz="3200">
                <a:solidFill>
                  <a:schemeClr val="tx1"/>
                </a:solidFill>
              </a:defRPr>
            </a:lvl1pPr>
          </a:lstStyle>
          <a:p>
            <a:r>
              <a:rPr lang="en-GB" noProof="0" dirty="0" smtClean="0"/>
              <a:t>Click to edit Master title style</a:t>
            </a:r>
            <a:endParaRPr lang="en-GB" noProof="0" dirty="0"/>
          </a:p>
        </p:txBody>
      </p:sp>
      <p:sp>
        <p:nvSpPr>
          <p:cNvPr id="11" name="Text Placeholder 10"/>
          <p:cNvSpPr>
            <a:spLocks noGrp="1"/>
          </p:cNvSpPr>
          <p:nvPr>
            <p:ph type="body" sz="quarter" idx="10" hasCustomPrompt="1"/>
          </p:nvPr>
        </p:nvSpPr>
        <p:spPr>
          <a:xfrm>
            <a:off x="577850" y="5867400"/>
            <a:ext cx="5200650" cy="762000"/>
          </a:xfrm>
        </p:spPr>
        <p:txBody>
          <a:bodyPr anchor="b"/>
          <a:lstStyle>
            <a:lvl1pPr>
              <a:defRPr sz="900">
                <a:latin typeface="Arial" pitchFamily="34" charset="0"/>
                <a:cs typeface="Arial" pitchFamily="34" charset="0"/>
              </a:defRPr>
            </a:lvl1pPr>
          </a:lstStyle>
          <a:p>
            <a:pPr lvl="0"/>
            <a:r>
              <a:rPr lang="en-GB" noProof="0" dirty="0" smtClean="0"/>
              <a:t>Add legal and copyright disclaimers here.</a:t>
            </a:r>
            <a:endParaRPr lang="en-GB" noProof="0" dirty="0"/>
          </a:p>
        </p:txBody>
      </p:sp>
      <p:cxnSp>
        <p:nvCxnSpPr>
          <p:cNvPr id="7" name="Shape 6"/>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5872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8" name="Footer Placeholder 7"/>
          <p:cNvSpPr>
            <a:spLocks noGrp="1"/>
          </p:cNvSpPr>
          <p:nvPr>
            <p:ph type="ftr" sz="quarter" idx="11"/>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9" name="Slide Number Placeholder 8"/>
          <p:cNvSpPr>
            <a:spLocks noGrp="1"/>
          </p:cNvSpPr>
          <p:nvPr>
            <p:ph type="sldNum" sz="quarter" idx="12"/>
          </p:nvPr>
        </p:nvSpPr>
        <p:spPr/>
        <p:txBody>
          <a:bodyPr/>
          <a:lstStyle/>
          <a:p>
            <a:fld id="{3380F9DA-E2BC-427F-B456-97C51327DB77}" type="slidenum">
              <a:rPr lang="en-GB" smtClean="0">
                <a:solidFill>
                  <a:srgbClr val="000000"/>
                </a:solidFill>
              </a:rPr>
              <a:pPr/>
              <a:t>‹#›</a:t>
            </a:fld>
            <a:endParaRPr lang="en-GB">
              <a:solidFill>
                <a:srgbClr val="000000"/>
              </a:solidFill>
            </a:endParaRPr>
          </a:p>
        </p:txBody>
      </p:sp>
      <p:sp>
        <p:nvSpPr>
          <p:cNvPr id="10"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3598642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2_Custom">
    <p:spTree>
      <p:nvGrpSpPr>
        <p:cNvPr id="1" name=""/>
        <p:cNvGrpSpPr/>
        <p:nvPr/>
      </p:nvGrpSpPr>
      <p:grpSpPr>
        <a:xfrm>
          <a:off x="0" y="0"/>
          <a:ext cx="0" cy="0"/>
          <a:chOff x="0" y="0"/>
          <a:chExt cx="0" cy="0"/>
        </a:xfrm>
      </p:grpSpPr>
      <p:sp>
        <p:nvSpPr>
          <p:cNvPr id="18" name="Rectangle 17"/>
          <p:cNvSpPr/>
          <p:nvPr userDrawn="1"/>
        </p:nvSpPr>
        <p:spPr bwMode="ltGray">
          <a:xfrm>
            <a:off x="577862" y="2242583"/>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ea typeface="ヒラギノ角ゴ Pro W3" pitchFamily="-111" charset="-128"/>
                <a:cs typeface="Arial" pitchFamily="34" charset="0"/>
              </a:rPr>
              <a:t>32</a:t>
            </a:r>
            <a:endParaRPr lang="en-US" sz="9600" i="1" dirty="0">
              <a:solidFill>
                <a:srgbClr val="FFFFFF"/>
              </a:solidFill>
              <a:ea typeface="ヒラギノ角ゴ Pro W3" pitchFamily="-111" charset="-128"/>
              <a:cs typeface="Arial" pitchFamily="34" charset="0"/>
            </a:endParaRPr>
          </a:p>
        </p:txBody>
      </p:sp>
      <p:sp>
        <p:nvSpPr>
          <p:cNvPr id="26" name="Title 1"/>
          <p:cNvSpPr>
            <a:spLocks noGrp="1"/>
          </p:cNvSpPr>
          <p:nvPr>
            <p:ph type="title"/>
          </p:nvPr>
        </p:nvSpPr>
        <p:spPr>
          <a:xfrm>
            <a:off x="577850" y="2242583"/>
            <a:ext cx="8750300" cy="914400"/>
          </a:xfrm>
          <a:noFill/>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412750" y="2182904"/>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DFA5B754-17D9-4A14-AFF5-5E425116846D}"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37636485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5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1" y="674255"/>
            <a:ext cx="4664076" cy="914400"/>
          </a:xfr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1" name="Shape 29"/>
          <p:cNvCxnSpPr/>
          <p:nvPr userDrawn="1"/>
        </p:nvCxnSpPr>
        <p:spPr>
          <a:xfrm flipV="1">
            <a:off x="412751" y="609598"/>
            <a:ext cx="4829176"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5E1E9226-0471-4385-B0D8-B67B0B7976B7}"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48711145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17_Custom">
    <p:spTree>
      <p:nvGrpSpPr>
        <p:cNvPr id="1" name=""/>
        <p:cNvGrpSpPr/>
        <p:nvPr/>
      </p:nvGrpSpPr>
      <p:grpSpPr>
        <a:xfrm>
          <a:off x="0" y="0"/>
          <a:ext cx="0" cy="0"/>
          <a:chOff x="0" y="0"/>
          <a:chExt cx="0" cy="0"/>
        </a:xfrm>
      </p:grpSpPr>
      <p:sp>
        <p:nvSpPr>
          <p:cNvPr id="2" name="Title 1"/>
          <p:cNvSpPr>
            <a:spLocks noGrp="1"/>
          </p:cNvSpPr>
          <p:nvPr>
            <p:ph type="title"/>
          </p:nvPr>
        </p:nvSpPr>
        <p:spPr>
          <a:xfrm>
            <a:off x="5292327" y="2309648"/>
            <a:ext cx="4072469" cy="914400"/>
          </a:xfrm>
        </p:spPr>
        <p:txBody>
          <a:bodyPr/>
          <a:lstStyle/>
          <a:p>
            <a:r>
              <a:rPr lang="en-US" smtClean="0"/>
              <a:t>Click to edit Master title style</a:t>
            </a:r>
            <a:endParaRPr lang="en-US"/>
          </a:p>
        </p:txBody>
      </p:sp>
      <p:cxnSp>
        <p:nvCxnSpPr>
          <p:cNvPr id="6" name="Shape 29"/>
          <p:cNvCxnSpPr/>
          <p:nvPr userDrawn="1"/>
        </p:nvCxnSpPr>
        <p:spPr>
          <a:xfrm flipV="1">
            <a:off x="3252600" y="2252468"/>
            <a:ext cx="61200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21BC688D-C680-4978-9A95-F3D207C3C570}"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31129020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5_Custom">
    <p:spTree>
      <p:nvGrpSpPr>
        <p:cNvPr id="1" name=""/>
        <p:cNvGrpSpPr/>
        <p:nvPr/>
      </p:nvGrpSpPr>
      <p:grpSpPr>
        <a:xfrm>
          <a:off x="0" y="0"/>
          <a:ext cx="0" cy="0"/>
          <a:chOff x="0" y="0"/>
          <a:chExt cx="0" cy="0"/>
        </a:xfrm>
      </p:grpSpPr>
      <p:sp>
        <p:nvSpPr>
          <p:cNvPr id="2" name="Title 1"/>
          <p:cNvSpPr>
            <a:spLocks noGrp="1"/>
          </p:cNvSpPr>
          <p:nvPr>
            <p:ph type="title"/>
          </p:nvPr>
        </p:nvSpPr>
        <p:spPr>
          <a:xfrm>
            <a:off x="4470596" y="669518"/>
            <a:ext cx="4857555" cy="914400"/>
          </a:xfrm>
          <a:noFill/>
        </p:spPr>
        <p:txBody>
          <a:bodyPr/>
          <a:lstStyle/>
          <a:p>
            <a:r>
              <a:rPr lang="en-US" dirty="0" smtClean="0"/>
              <a:t>Click to edit Master title style</a:t>
            </a:r>
            <a:endParaRPr lang="en-US" dirty="0"/>
          </a:p>
        </p:txBody>
      </p:sp>
      <p:cxnSp>
        <p:nvCxnSpPr>
          <p:cNvPr id="7" name="Shape 29"/>
          <p:cNvCxnSpPr/>
          <p:nvPr userDrawn="1"/>
        </p:nvCxnSpPr>
        <p:spPr>
          <a:xfrm flipV="1">
            <a:off x="4316320" y="609598"/>
            <a:ext cx="500803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13"/>
          </p:nvPr>
        </p:nvSpPr>
        <p:spPr>
          <a:xfrm>
            <a:off x="574410" y="1752600"/>
            <a:ext cx="87503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4"/>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5"/>
          </p:nvPr>
        </p:nvSpPr>
        <p:spPr/>
        <p:txBody>
          <a:bodyPr/>
          <a:lstStyle/>
          <a:p>
            <a:r>
              <a:rPr lang="en-US"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6"/>
          </p:nvPr>
        </p:nvSpPr>
        <p:spPr/>
        <p:txBody>
          <a:bodyPr/>
          <a:lstStyle/>
          <a:p>
            <a:fld id="{D294D900-D6DF-48C5-9E64-A18143C8D1D0}"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397202017"/>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898651" y="1"/>
            <a:ext cx="800735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2053432" y="1851080"/>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1049308" y="6170992"/>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212494321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898651" y="1"/>
            <a:ext cx="800735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4"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2053432" y="1851080"/>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sp>
        <p:nvSpPr>
          <p:cNvPr id="17" name="Picture Placeholder 76"/>
          <p:cNvSpPr>
            <a:spLocks noGrp="1"/>
          </p:cNvSpPr>
          <p:nvPr>
            <p:ph type="pic" sz="quarter" idx="13"/>
          </p:nvPr>
        </p:nvSpPr>
        <p:spPr>
          <a:xfrm>
            <a:off x="1898650" y="2899978"/>
            <a:ext cx="6851650" cy="3272223"/>
          </a:xfrm>
        </p:spPr>
        <p:txBody>
          <a:bodyPr/>
          <a:lstStyle>
            <a:lvl1pPr>
              <a:defRPr sz="1400"/>
            </a:lvl1pPr>
          </a:lstStyle>
          <a:p>
            <a:r>
              <a:rPr lang="en-US" noProof="0" dirty="0" smtClean="0"/>
              <a:t>Click icon to add picture</a:t>
            </a:r>
            <a:endParaRPr lang="en-GB" noProof="0" dirty="0"/>
          </a:p>
        </p:txBody>
      </p:sp>
      <p:grpSp>
        <p:nvGrpSpPr>
          <p:cNvPr id="18" name="Group 32"/>
          <p:cNvGrpSpPr/>
          <p:nvPr userDrawn="1"/>
        </p:nvGrpSpPr>
        <p:grpSpPr>
          <a:xfrm>
            <a:off x="1049308" y="6170992"/>
            <a:ext cx="9906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486931110"/>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8007350" y="685801"/>
            <a:ext cx="189865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1" name="Rectangle 648"/>
          <p:cNvSpPr>
            <a:spLocks noChangeArrowheads="1"/>
          </p:cNvSpPr>
          <p:nvPr/>
        </p:nvSpPr>
        <p:spPr bwMode="gray">
          <a:xfrm>
            <a:off x="1898650" y="0"/>
            <a:ext cx="61087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3" name="Rectangle 650"/>
          <p:cNvSpPr>
            <a:spLocks noChangeArrowheads="1"/>
          </p:cNvSpPr>
          <p:nvPr/>
        </p:nvSpPr>
        <p:spPr bwMode="gray">
          <a:xfrm>
            <a:off x="1898650" y="685800"/>
            <a:ext cx="61087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0"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48338"/>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16" name="Group 32"/>
          <p:cNvGrpSpPr/>
          <p:nvPr userDrawn="1"/>
        </p:nvGrpSpPr>
        <p:grpSpPr>
          <a:xfrm>
            <a:off x="1049308" y="6170992"/>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10884956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77850" y="1752600"/>
            <a:ext cx="87503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cxnSp>
        <p:nvCxnSpPr>
          <p:cNvPr id="11" name="Shape 10"/>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lt1"/>
                </a:solidFill>
              </a:defRPr>
            </a:lvl1pPr>
          </a:lstStyle>
          <a:p>
            <a:r>
              <a:rPr lang="en-US" smtClean="0"/>
              <a:t>Tháng 05/2016</a:t>
            </a:r>
            <a:endParaRPr lang="en-GB"/>
          </a:p>
        </p:txBody>
      </p:sp>
      <p:sp>
        <p:nvSpPr>
          <p:cNvPr id="5" name="Footer Placeholder 4"/>
          <p:cNvSpPr>
            <a:spLocks noGrp="1"/>
          </p:cNvSpPr>
          <p:nvPr>
            <p:ph type="ftr" sz="quarter" idx="11"/>
          </p:nvPr>
        </p:nvSpPr>
        <p:spPr/>
        <p:txBody>
          <a:bodyPr/>
          <a:lstStyle>
            <a:lvl1pPr>
              <a:defRPr>
                <a:solidFill>
                  <a:schemeClr val="lt1"/>
                </a:solidFill>
              </a:defRPr>
            </a:lvl1pPr>
          </a:lstStyle>
          <a:p>
            <a:r>
              <a:rPr lang="vi-VN" smtClean="0"/>
              <a:t>IFC/SSC – Báo cáo Môi trường và Xã hội (E&amp;S)</a:t>
            </a:r>
            <a:endParaRPr lang="en-GB"/>
          </a:p>
        </p:txBody>
      </p:sp>
      <p:sp>
        <p:nvSpPr>
          <p:cNvPr id="6" name="Slide Number Placeholder 5"/>
          <p:cNvSpPr>
            <a:spLocks noGrp="1"/>
          </p:cNvSpPr>
          <p:nvPr>
            <p:ph type="sldNum" sz="quarter" idx="12"/>
          </p:nvPr>
        </p:nvSpPr>
        <p:spPr/>
        <p:txBody>
          <a:bodyPr/>
          <a:lstStyle>
            <a:lvl1pPr>
              <a:defRPr>
                <a:solidFill>
                  <a:schemeClr val="lt1"/>
                </a:solidFill>
              </a:defRPr>
            </a:lvl1pPr>
          </a:lstStyle>
          <a:p>
            <a:fld id="{3593A4C6-3279-4719-872D-2644BB1D3AE1}" type="slidenum">
              <a:rPr lang="en-GB" smtClean="0"/>
              <a:pPr/>
              <a:t>‹#›</a:t>
            </a:fld>
            <a:endParaRPr lang="en-GB"/>
          </a:p>
        </p:txBody>
      </p:sp>
      <p:sp>
        <p:nvSpPr>
          <p:cNvPr id="7"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a:rPr>
              <a:t>PwC</a:t>
            </a:r>
            <a:endParaRPr kumimoji="0" lang="en-GB" sz="1000" b="0" i="0" u="none" baseline="0" dirty="0" err="1" smtClean="0">
              <a:solidFill>
                <a:schemeClr val="lt1"/>
              </a:solidFill>
              <a:latin typeface="Aria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1_Cover Slide: Colour">
    <p:spTree>
      <p:nvGrpSpPr>
        <p:cNvPr id="1" name=""/>
        <p:cNvGrpSpPr/>
        <p:nvPr/>
      </p:nvGrpSpPr>
      <p:grpSpPr>
        <a:xfrm>
          <a:off x="0" y="0"/>
          <a:ext cx="0" cy="0"/>
          <a:chOff x="0" y="0"/>
          <a:chExt cx="0" cy="0"/>
        </a:xfrm>
      </p:grpSpPr>
      <p:sp>
        <p:nvSpPr>
          <p:cNvPr id="83" name="Rectangle 650"/>
          <p:cNvSpPr>
            <a:spLocks noChangeArrowheads="1"/>
          </p:cNvSpPr>
          <p:nvPr/>
        </p:nvSpPr>
        <p:spPr bwMode="gray">
          <a:xfrm>
            <a:off x="0" y="-11140"/>
            <a:ext cx="9906000" cy="686914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18" name="Picture 17" descr="PwC_fl_w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087" y="5697586"/>
            <a:ext cx="1341438" cy="939432"/>
          </a:xfrm>
          <a:prstGeom prst="rect">
            <a:avLst/>
          </a:prstGeom>
        </p:spPr>
      </p:pic>
      <p:sp>
        <p:nvSpPr>
          <p:cNvPr id="50"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48338"/>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cxnSp>
        <p:nvCxnSpPr>
          <p:cNvPr id="25" name="Shape 14"/>
          <p:cNvCxnSpPr/>
          <p:nvPr userDrawn="1"/>
        </p:nvCxnSpPr>
        <p:spPr>
          <a:xfrm rot="5400000" flipH="1" flipV="1">
            <a:off x="5552679" y="-2873058"/>
            <a:ext cx="152399" cy="7443258"/>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031015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2_Cover Slide: Colour">
    <p:spTree>
      <p:nvGrpSpPr>
        <p:cNvPr id="1" name=""/>
        <p:cNvGrpSpPr/>
        <p:nvPr/>
      </p:nvGrpSpPr>
      <p:grpSpPr>
        <a:xfrm>
          <a:off x="0" y="0"/>
          <a:ext cx="0" cy="0"/>
          <a:chOff x="0" y="0"/>
          <a:chExt cx="0" cy="0"/>
        </a:xfrm>
      </p:grpSpPr>
      <p:sp>
        <p:nvSpPr>
          <p:cNvPr id="83" name="Rectangle 650"/>
          <p:cNvSpPr>
            <a:spLocks noChangeArrowheads="1"/>
          </p:cNvSpPr>
          <p:nvPr/>
        </p:nvSpPr>
        <p:spPr bwMode="gray">
          <a:xfrm>
            <a:off x="0" y="0"/>
            <a:ext cx="9906000" cy="6867769"/>
          </a:xfrm>
          <a:prstGeom prst="rect">
            <a:avLst/>
          </a:prstGeom>
          <a:solidFill>
            <a:schemeClr val="accent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18" name="Picture 17" descr="PwC_fl_w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087" y="5697586"/>
            <a:ext cx="1341438" cy="939432"/>
          </a:xfrm>
          <a:prstGeom prst="rect">
            <a:avLst/>
          </a:prstGeom>
        </p:spPr>
      </p:pic>
      <p:sp>
        <p:nvSpPr>
          <p:cNvPr id="50"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48338"/>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cxnSp>
        <p:nvCxnSpPr>
          <p:cNvPr id="25" name="Shape 14"/>
          <p:cNvCxnSpPr/>
          <p:nvPr userDrawn="1"/>
        </p:nvCxnSpPr>
        <p:spPr>
          <a:xfrm rot="5400000" flipH="1" flipV="1">
            <a:off x="5552679" y="-2873058"/>
            <a:ext cx="152399" cy="7443258"/>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370897"/>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3_Cover Slide: Colour">
    <p:spTree>
      <p:nvGrpSpPr>
        <p:cNvPr id="1" name=""/>
        <p:cNvGrpSpPr/>
        <p:nvPr/>
      </p:nvGrpSpPr>
      <p:grpSpPr>
        <a:xfrm>
          <a:off x="0" y="0"/>
          <a:ext cx="0" cy="0"/>
          <a:chOff x="0" y="0"/>
          <a:chExt cx="0" cy="0"/>
        </a:xfrm>
      </p:grpSpPr>
      <p:sp>
        <p:nvSpPr>
          <p:cNvPr id="83" name="Rectangle 650"/>
          <p:cNvSpPr>
            <a:spLocks noChangeArrowheads="1"/>
          </p:cNvSpPr>
          <p:nvPr/>
        </p:nvSpPr>
        <p:spPr bwMode="gray">
          <a:xfrm>
            <a:off x="0" y="0"/>
            <a:ext cx="9906000" cy="6858000"/>
          </a:xfrm>
          <a:prstGeom prst="rect">
            <a:avLst/>
          </a:prstGeom>
          <a:solidFill>
            <a:srgbClr val="968C6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18" name="Picture 17" descr="PwC_fl_w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087" y="5697586"/>
            <a:ext cx="1341438" cy="939432"/>
          </a:xfrm>
          <a:prstGeom prst="rect">
            <a:avLst/>
          </a:prstGeom>
        </p:spPr>
      </p:pic>
      <p:sp>
        <p:nvSpPr>
          <p:cNvPr id="50"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49708"/>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cxnSp>
        <p:nvCxnSpPr>
          <p:cNvPr id="25" name="Shape 14"/>
          <p:cNvCxnSpPr/>
          <p:nvPr userDrawn="1"/>
        </p:nvCxnSpPr>
        <p:spPr>
          <a:xfrm rot="5400000" flipH="1" flipV="1">
            <a:off x="5552679" y="-2873058"/>
            <a:ext cx="152399" cy="7443258"/>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13499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4_Cover Slide: Colour">
    <p:spTree>
      <p:nvGrpSpPr>
        <p:cNvPr id="1" name=""/>
        <p:cNvGrpSpPr/>
        <p:nvPr/>
      </p:nvGrpSpPr>
      <p:grpSpPr>
        <a:xfrm>
          <a:off x="0" y="0"/>
          <a:ext cx="0" cy="0"/>
          <a:chOff x="0" y="0"/>
          <a:chExt cx="0" cy="0"/>
        </a:xfrm>
      </p:grpSpPr>
      <p:pic>
        <p:nvPicPr>
          <p:cNvPr id="18" name="Picture 17" descr="PwC_fl_w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087" y="5697586"/>
            <a:ext cx="1341438" cy="939432"/>
          </a:xfrm>
          <a:prstGeom prst="rect">
            <a:avLst/>
          </a:prstGeom>
        </p:spPr>
      </p:pic>
      <p:sp>
        <p:nvSpPr>
          <p:cNvPr id="50" name="Title 1"/>
          <p:cNvSpPr>
            <a:spLocks noGrp="1"/>
          </p:cNvSpPr>
          <p:nvPr>
            <p:ph type="ctrTitle" hasCustomPrompt="1"/>
          </p:nvPr>
        </p:nvSpPr>
        <p:spPr bwMode="white">
          <a:xfrm>
            <a:off x="2053432" y="836829"/>
            <a:ext cx="5788819" cy="914400"/>
          </a:xfrm>
          <a:noFill/>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48338"/>
            <a:ext cx="5788819" cy="914401"/>
          </a:xfrm>
        </p:spPr>
        <p:txBody>
          <a:bodyPr>
            <a:noAutofit/>
          </a:bodyPr>
          <a:lstStyle>
            <a:lvl1pPr marL="0" indent="0" algn="l">
              <a:lnSpc>
                <a:spcPct val="90000"/>
              </a:lnSpc>
              <a:spcAft>
                <a:spcPts val="0"/>
              </a:spcAft>
              <a:buNone/>
              <a:defRPr sz="3200" baseline="0">
                <a:solidFill>
                  <a:schemeClr val="tx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cxnSp>
        <p:nvCxnSpPr>
          <p:cNvPr id="25" name="Shape 14"/>
          <p:cNvCxnSpPr/>
          <p:nvPr userDrawn="1"/>
        </p:nvCxnSpPr>
        <p:spPr>
          <a:xfrm rot="5400000" flipH="1" flipV="1">
            <a:off x="5552679" y="-2873058"/>
            <a:ext cx="152399" cy="744325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PwC_fl_c.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6608" y="5699916"/>
            <a:ext cx="1341438" cy="939434"/>
          </a:xfrm>
          <a:prstGeom prst="rect">
            <a:avLst/>
          </a:prstGeom>
        </p:spPr>
      </p:pic>
    </p:spTree>
    <p:extLst>
      <p:ext uri="{BB962C8B-B14F-4D97-AF65-F5344CB8AC3E}">
        <p14:creationId xmlns:p14="http://schemas.microsoft.com/office/powerpoint/2010/main" val="8569535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1_Section Divider">
    <p:spTree>
      <p:nvGrpSpPr>
        <p:cNvPr id="1" name=""/>
        <p:cNvGrpSpPr/>
        <p:nvPr/>
      </p:nvGrpSpPr>
      <p:grpSpPr>
        <a:xfrm>
          <a:off x="0" y="0"/>
          <a:ext cx="0" cy="0"/>
          <a:chOff x="0" y="0"/>
          <a:chExt cx="0" cy="0"/>
        </a:xfrm>
      </p:grpSpPr>
      <p:sp>
        <p:nvSpPr>
          <p:cNvPr id="2" name="Rectangle 1"/>
          <p:cNvSpPr/>
          <p:nvPr userDrawn="1"/>
        </p:nvSpPr>
        <p:spPr bwMode="ltGray">
          <a:xfrm>
            <a:off x="0" y="3526589"/>
            <a:ext cx="9906000" cy="3331410"/>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57" name="Title 1"/>
          <p:cNvSpPr>
            <a:spLocks noGrp="1"/>
          </p:cNvSpPr>
          <p:nvPr>
            <p:ph type="ctrTitle"/>
          </p:nvPr>
        </p:nvSpPr>
        <p:spPr bwMode="black">
          <a:xfrm>
            <a:off x="577850" y="3954863"/>
            <a:ext cx="8750300" cy="1066799"/>
          </a:xfrm>
        </p:spPr>
        <p:txBody>
          <a:bodyPr anchor="t" anchorCtr="0">
            <a:noAutofit/>
          </a:bodyPr>
          <a:lstStyle>
            <a:lvl1pPr>
              <a:lnSpc>
                <a:spcPct val="90000"/>
              </a:lnSpc>
              <a:defRPr sz="3200">
                <a:solidFill>
                  <a:schemeClr val="bg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77850" y="5161968"/>
            <a:ext cx="8750300" cy="986409"/>
          </a:xfrm>
        </p:spPr>
        <p:txBody>
          <a:bodyPr>
            <a:noAutofit/>
          </a:bodyPr>
          <a:lstStyle>
            <a:lvl1pPr marL="0" indent="0" algn="l">
              <a:lnSpc>
                <a:spcPct val="90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cxnSp>
        <p:nvCxnSpPr>
          <p:cNvPr id="12" name="Shape 11"/>
          <p:cNvCxnSpPr/>
          <p:nvPr/>
        </p:nvCxnSpPr>
        <p:spPr>
          <a:xfrm rot="5400000" flipH="1" flipV="1">
            <a:off x="4794252" y="-514934"/>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70D3E49B-E87B-4DFF-93DA-A375D91D68BF}"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887776692"/>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2_Section Divider">
    <p:spTree>
      <p:nvGrpSpPr>
        <p:cNvPr id="1" name=""/>
        <p:cNvGrpSpPr/>
        <p:nvPr/>
      </p:nvGrpSpPr>
      <p:grpSpPr>
        <a:xfrm>
          <a:off x="0" y="0"/>
          <a:ext cx="0" cy="0"/>
          <a:chOff x="0" y="0"/>
          <a:chExt cx="0" cy="0"/>
        </a:xfrm>
      </p:grpSpPr>
      <p:sp>
        <p:nvSpPr>
          <p:cNvPr id="2" name="Rectangle 1"/>
          <p:cNvSpPr/>
          <p:nvPr userDrawn="1"/>
        </p:nvSpPr>
        <p:spPr bwMode="ltGray">
          <a:xfrm>
            <a:off x="0" y="3526589"/>
            <a:ext cx="9906000" cy="333141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57" name="Title 1"/>
          <p:cNvSpPr>
            <a:spLocks noGrp="1"/>
          </p:cNvSpPr>
          <p:nvPr>
            <p:ph type="ctrTitle"/>
          </p:nvPr>
        </p:nvSpPr>
        <p:spPr bwMode="black">
          <a:xfrm>
            <a:off x="577850" y="3954863"/>
            <a:ext cx="8750300" cy="1066799"/>
          </a:xfrm>
        </p:spPr>
        <p:txBody>
          <a:bodyPr anchor="t" anchorCtr="0">
            <a:noAutofit/>
          </a:bodyPr>
          <a:lstStyle>
            <a:lvl1pPr>
              <a:lnSpc>
                <a:spcPct val="90000"/>
              </a:lnSpc>
              <a:defRPr sz="3200">
                <a:solidFill>
                  <a:schemeClr val="bg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77850" y="5161968"/>
            <a:ext cx="8750300" cy="986409"/>
          </a:xfrm>
        </p:spPr>
        <p:txBody>
          <a:bodyPr>
            <a:noAutofit/>
          </a:bodyPr>
          <a:lstStyle>
            <a:lvl1pPr marL="0" indent="0" algn="l">
              <a:lnSpc>
                <a:spcPct val="90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cxnSp>
        <p:nvCxnSpPr>
          <p:cNvPr id="12" name="Shape 11"/>
          <p:cNvCxnSpPr/>
          <p:nvPr/>
        </p:nvCxnSpPr>
        <p:spPr>
          <a:xfrm rot="5400000" flipH="1" flipV="1">
            <a:off x="4794252" y="-514934"/>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DD68EB25-AF06-4DF4-AF2F-F121F71E490C}"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350285625"/>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3_Section Divider">
    <p:spTree>
      <p:nvGrpSpPr>
        <p:cNvPr id="1" name=""/>
        <p:cNvGrpSpPr/>
        <p:nvPr/>
      </p:nvGrpSpPr>
      <p:grpSpPr>
        <a:xfrm>
          <a:off x="0" y="0"/>
          <a:ext cx="0" cy="0"/>
          <a:chOff x="0" y="0"/>
          <a:chExt cx="0" cy="0"/>
        </a:xfrm>
      </p:grpSpPr>
      <p:sp>
        <p:nvSpPr>
          <p:cNvPr id="2" name="Rectangle 1"/>
          <p:cNvSpPr/>
          <p:nvPr userDrawn="1"/>
        </p:nvSpPr>
        <p:spPr bwMode="ltGray">
          <a:xfrm>
            <a:off x="0" y="3526589"/>
            <a:ext cx="9906000" cy="3331410"/>
          </a:xfrm>
          <a:prstGeom prst="rect">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57" name="Title 1"/>
          <p:cNvSpPr>
            <a:spLocks noGrp="1"/>
          </p:cNvSpPr>
          <p:nvPr>
            <p:ph type="ctrTitle"/>
          </p:nvPr>
        </p:nvSpPr>
        <p:spPr bwMode="black">
          <a:xfrm>
            <a:off x="577850" y="3954863"/>
            <a:ext cx="8750300" cy="1066799"/>
          </a:xfrm>
        </p:spPr>
        <p:txBody>
          <a:bodyPr anchor="t" anchorCtr="0">
            <a:noAutofit/>
          </a:bodyPr>
          <a:lstStyle>
            <a:lvl1pPr>
              <a:lnSpc>
                <a:spcPct val="90000"/>
              </a:lnSpc>
              <a:defRPr sz="3200">
                <a:solidFill>
                  <a:schemeClr val="bg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77850" y="5161968"/>
            <a:ext cx="8750300" cy="986409"/>
          </a:xfrm>
        </p:spPr>
        <p:txBody>
          <a:bodyPr>
            <a:noAutofit/>
          </a:bodyPr>
          <a:lstStyle>
            <a:lvl1pPr marL="0" indent="0" algn="l">
              <a:lnSpc>
                <a:spcPct val="90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cxnSp>
        <p:nvCxnSpPr>
          <p:cNvPr id="12" name="Shape 11"/>
          <p:cNvCxnSpPr/>
          <p:nvPr/>
        </p:nvCxnSpPr>
        <p:spPr>
          <a:xfrm rot="5400000" flipH="1" flipV="1">
            <a:off x="4794252" y="-514934"/>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787E2255-7B53-4838-80CE-AD4457C1E3EF}"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024774474"/>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3954863"/>
            <a:ext cx="8750300" cy="1066799"/>
          </a:xfrm>
        </p:spPr>
        <p:txBody>
          <a:bodyPr anchor="t" anchorCtr="0">
            <a:noAutofit/>
          </a:bodyPr>
          <a:lstStyle>
            <a:lvl1pPr>
              <a:lnSpc>
                <a:spcPct val="90000"/>
              </a:lnSpc>
              <a:defRPr sz="3200">
                <a:solidFill>
                  <a:schemeClr val="tx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77850" y="5161968"/>
            <a:ext cx="8750300" cy="986409"/>
          </a:xfrm>
        </p:spPr>
        <p:txBody>
          <a:bodyPr>
            <a:noAutofit/>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cxnSp>
        <p:nvCxnSpPr>
          <p:cNvPr id="12" name="Shape 11"/>
          <p:cNvCxnSpPr/>
          <p:nvPr/>
        </p:nvCxnSpPr>
        <p:spPr>
          <a:xfrm rot="5400000" flipH="1" flipV="1">
            <a:off x="4794252" y="-514934"/>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4CE8D4CC-814A-4BA6-8CAD-A5D63F0C9F82}"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710967450"/>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77850" y="1752602"/>
            <a:ext cx="42926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5035552" y="1752600"/>
            <a:ext cx="42925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9030D985-C879-4C6B-84F6-26B21FAB7830}"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475355526"/>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77850" y="1752602"/>
            <a:ext cx="28067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8" name="Content Placeholder 26"/>
          <p:cNvSpPr>
            <a:spLocks noGrp="1"/>
          </p:cNvSpPr>
          <p:nvPr>
            <p:ph sz="quarter" idx="14"/>
          </p:nvPr>
        </p:nvSpPr>
        <p:spPr>
          <a:xfrm>
            <a:off x="3549652" y="1752602"/>
            <a:ext cx="2806699"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6521450" y="1752602"/>
            <a:ext cx="28067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9" name="Shape 18"/>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577850" y="674255"/>
            <a:ext cx="8750300" cy="914400"/>
          </a:xfrm>
        </p:spPr>
        <p:txBody>
          <a:bodyPr/>
          <a:lstStyle/>
          <a:p>
            <a:r>
              <a:rPr lang="en-US" noProof="0" smtClean="0"/>
              <a:t>Click to edit Master title style</a:t>
            </a:r>
            <a:endParaRPr lang="en-GB" noProof="0"/>
          </a:p>
        </p:txBody>
      </p:sp>
      <p:sp>
        <p:nvSpPr>
          <p:cNvPr id="2" name="Date Placeholder 1"/>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8"/>
          </p:nvPr>
        </p:nvSpPr>
        <p:spPr/>
        <p:txBody>
          <a:bodyPr/>
          <a:lstStyle/>
          <a:p>
            <a:fld id="{D5859940-94B6-4B4B-BF1E-C07F0D19D94E}"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8204870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4"/>
            <a:ext cx="8750300" cy="1066799"/>
          </a:xfrm>
        </p:spPr>
        <p:txBody>
          <a:bodyPr anchor="t" anchorCtr="0">
            <a:noAutofit/>
          </a:bodyPr>
          <a:lstStyle>
            <a:lvl1pPr>
              <a:lnSpc>
                <a:spcPct val="90000"/>
              </a:lnSpc>
              <a:defRPr sz="3200">
                <a:solidFill>
                  <a:schemeClr val="tx1"/>
                </a:solidFill>
              </a:defRPr>
            </a:lvl1pPr>
          </a:lstStyle>
          <a:p>
            <a:r>
              <a:rPr lang="en-GB" noProof="0" dirty="0" smtClean="0"/>
              <a:t>Click to edit Master title style</a:t>
            </a:r>
          </a:p>
        </p:txBody>
      </p:sp>
      <p:sp>
        <p:nvSpPr>
          <p:cNvPr id="58" name="Subtitle 2"/>
          <p:cNvSpPr>
            <a:spLocks noGrp="1"/>
          </p:cNvSpPr>
          <p:nvPr>
            <p:ph type="subTitle" idx="1"/>
          </p:nvPr>
        </p:nvSpPr>
        <p:spPr bwMode="black">
          <a:xfrm>
            <a:off x="577850" y="1905001"/>
            <a:ext cx="87503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cxnSp>
        <p:nvCxnSpPr>
          <p:cNvPr id="12" name="Shape 11"/>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00C64A51-9352-47A9-9671-AEA8E172FE39}"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77850" y="3352800"/>
            <a:ext cx="4292600"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5035550" y="3352800"/>
            <a:ext cx="4292601"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ext Placeholder 12"/>
          <p:cNvSpPr>
            <a:spLocks noGrp="1"/>
          </p:cNvSpPr>
          <p:nvPr>
            <p:ph type="body" sz="quarter" idx="16"/>
          </p:nvPr>
        </p:nvSpPr>
        <p:spPr>
          <a:xfrm>
            <a:off x="577850" y="1752600"/>
            <a:ext cx="8750300" cy="1447800"/>
          </a:xfrm>
        </p:spPr>
        <p:txBody>
          <a:bodyPr/>
          <a:lstStyle/>
          <a:p>
            <a:pPr lvl="0"/>
            <a:r>
              <a:rPr lang="en-US" noProof="0" smtClean="0"/>
              <a:t>Click to edit Master text styles</a:t>
            </a:r>
          </a:p>
        </p:txBody>
      </p:sp>
      <p:cxnSp>
        <p:nvCxnSpPr>
          <p:cNvPr id="14" name="Shape 13"/>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E481B6B1-8DAB-41CA-B893-A3491C0B086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70474948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521450" y="1752600"/>
            <a:ext cx="28067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521450" y="4038600"/>
            <a:ext cx="28067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77850" y="1752600"/>
            <a:ext cx="5778500" cy="4419600"/>
          </a:xfrm>
        </p:spPr>
        <p:txBody>
          <a:bodyPr/>
          <a:lstStyle/>
          <a:p>
            <a:pPr lvl="0"/>
            <a:r>
              <a:rPr lang="en-US" noProof="0" smtClean="0"/>
              <a:t>Click to edit Master text styles</a:t>
            </a:r>
          </a:p>
        </p:txBody>
      </p:sp>
      <p:cxnSp>
        <p:nvCxnSpPr>
          <p:cNvPr id="14" name="Shape 13"/>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494D215A-1175-4254-9E8A-E3F2CD863666}"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638001827"/>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77850" y="1752600"/>
            <a:ext cx="2806700" cy="2133600"/>
          </a:xfrm>
        </p:spPr>
        <p:txBody>
          <a:bodyPr/>
          <a:lstStyle/>
          <a:p>
            <a:pPr lvl="0"/>
            <a:r>
              <a:rPr lang="en-US" noProof="0" smtClean="0"/>
              <a:t>Click to edit Master text styles</a:t>
            </a:r>
          </a:p>
        </p:txBody>
      </p:sp>
      <p:sp>
        <p:nvSpPr>
          <p:cNvPr id="2" name="Title 1"/>
          <p:cNvSpPr>
            <a:spLocks noGrp="1"/>
          </p:cNvSpPr>
          <p:nvPr>
            <p:ph type="title"/>
          </p:nvPr>
        </p:nvSpPr>
        <p:spPr>
          <a:xfrm>
            <a:off x="577850" y="674255"/>
            <a:ext cx="8750300"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77850" y="4038600"/>
            <a:ext cx="28067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549650" y="1752600"/>
            <a:ext cx="5778500" cy="4419600"/>
          </a:xfrm>
        </p:spPr>
        <p:txBody>
          <a:bodyPr/>
          <a:lstStyle/>
          <a:p>
            <a:pPr lvl="0"/>
            <a:r>
              <a:rPr lang="en-US" noProof="0" smtClean="0"/>
              <a:t>Click to edit Master text styles</a:t>
            </a:r>
          </a:p>
        </p:txBody>
      </p:sp>
      <p:cxnSp>
        <p:nvCxnSpPr>
          <p:cNvPr id="14" name="Shape 13"/>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E6AB86BB-DDA5-48A5-8C64-64A5D79C9F9C}"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404137845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549650" y="674255"/>
            <a:ext cx="57785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549650" y="1752600"/>
            <a:ext cx="57785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77850" y="1752600"/>
            <a:ext cx="28067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6280152" y="-2286000"/>
            <a:ext cx="152399"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C385D13C-D4CA-4069-AB5A-C1408385811B}"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717043096"/>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77850" y="1752600"/>
            <a:ext cx="87503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61503FC0-5BAD-4FAA-AFFB-4E2DCCD099D2}"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720995542"/>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lvl1pPr>
              <a:lnSpc>
                <a:spcPct val="100000"/>
              </a:lnSpc>
              <a:defRPr baseline="0">
                <a:solidFill>
                  <a:schemeClr val="bg1"/>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a:xfrm>
            <a:off x="577850" y="1752600"/>
            <a:ext cx="87503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cxnSp>
        <p:nvCxnSpPr>
          <p:cNvPr id="11" name="Shape 10"/>
          <p:cNvCxnSpPr/>
          <p:nvPr/>
        </p:nvCxnSpPr>
        <p:spPr>
          <a:xfrm rot="5400000" flipH="1" flipV="1">
            <a:off x="4794252"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5" name="Footer Placeholder 4"/>
          <p:cNvSpPr>
            <a:spLocks noGrp="1"/>
          </p:cNvSpPr>
          <p:nvPr>
            <p:ph type="ftr" sz="quarter" idx="11"/>
          </p:nvPr>
        </p:nvSpPr>
        <p:spPr/>
        <p:txBody>
          <a:bodyPr/>
          <a:lstStyle>
            <a:lvl1pPr>
              <a:defRPr>
                <a:solidFill>
                  <a:schemeClr val="lt1"/>
                </a:solidFill>
              </a:defRPr>
            </a:lvl1pPr>
          </a:lstStyle>
          <a:p>
            <a:r>
              <a:rPr lang="en-GB" smtClean="0">
                <a:solidFill>
                  <a:srgbClr val="FFFFFF"/>
                </a:solidFill>
              </a:rPr>
              <a:t>IFC/SSC – Environmental and Society (E&amp;S) Reporting</a:t>
            </a:r>
            <a:endParaRPr lang="en-GB">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lt1"/>
                </a:solidFill>
              </a:defRPr>
            </a:lvl1pPr>
          </a:lstStyle>
          <a:p>
            <a:fld id="{2BF0B19A-7834-4FB2-85F6-9AD64D63C225}" type="slidenum">
              <a:rPr lang="en-GB" smtClean="0">
                <a:solidFill>
                  <a:srgbClr val="FFFFFF"/>
                </a:solidFill>
              </a:rPr>
              <a:pPr/>
              <a:t>‹#›</a:t>
            </a:fld>
            <a:endParaRPr lang="en-GB">
              <a:solidFill>
                <a:srgbClr val="FFFFFF"/>
              </a:solidFill>
            </a:endParaRPr>
          </a:p>
        </p:txBody>
      </p:sp>
      <p:sp>
        <p:nvSpPr>
          <p:cNvPr id="7"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2840644652"/>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_Custom. No panel frame ">
    <p:spTree>
      <p:nvGrpSpPr>
        <p:cNvPr id="1" name=""/>
        <p:cNvGrpSpPr/>
        <p:nvPr/>
      </p:nvGrpSpPr>
      <p:grpSpPr>
        <a:xfrm>
          <a:off x="0" y="0"/>
          <a:ext cx="0" cy="0"/>
          <a:chOff x="0" y="0"/>
          <a:chExt cx="0" cy="0"/>
        </a:xfrm>
      </p:grpSpPr>
      <p:sp>
        <p:nvSpPr>
          <p:cNvPr id="2" name="Title 1"/>
          <p:cNvSpPr>
            <a:spLocks noGrp="1"/>
          </p:cNvSpPr>
          <p:nvPr>
            <p:ph type="title"/>
          </p:nvPr>
        </p:nvSpPr>
        <p:spPr>
          <a:xfrm>
            <a:off x="577851" y="674255"/>
            <a:ext cx="8750301" cy="914400"/>
          </a:xfrm>
        </p:spPr>
        <p:txBody>
          <a:body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8" name="Footer Placeholder 7"/>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9" name="Slide Number Placeholder 8"/>
          <p:cNvSpPr>
            <a:spLocks noGrp="1"/>
          </p:cNvSpPr>
          <p:nvPr>
            <p:ph type="sldNum" sz="quarter" idx="12"/>
          </p:nvPr>
        </p:nvSpPr>
        <p:spPr/>
        <p:txBody>
          <a:bodyPr/>
          <a:lstStyle/>
          <a:p>
            <a:fld id="{A816D9FB-0B81-4509-BD06-E5B20EE3CC37}" type="slidenum">
              <a:rPr lang="en-GB" smtClean="0">
                <a:solidFill>
                  <a:srgbClr val="000000"/>
                </a:solidFill>
              </a:rPr>
              <a:pPr/>
              <a:t>‹#›</a:t>
            </a:fld>
            <a:endParaRPr lang="en-GB">
              <a:solidFill>
                <a:srgbClr val="000000"/>
              </a:solidFill>
            </a:endParaRPr>
          </a:p>
        </p:txBody>
      </p:sp>
      <p:sp>
        <p:nvSpPr>
          <p:cNvPr id="10"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82080673"/>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2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5" name="Shape 14"/>
          <p:cNvCxnSpPr/>
          <p:nvPr userDrawn="1"/>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A26797A6-65BB-4477-9886-36EA5854F549}"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218171029"/>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Custom">
    <p:spTree>
      <p:nvGrpSpPr>
        <p:cNvPr id="1" name=""/>
        <p:cNvGrpSpPr/>
        <p:nvPr/>
      </p:nvGrpSpPr>
      <p:grpSpPr>
        <a:xfrm>
          <a:off x="0" y="0"/>
          <a:ext cx="0" cy="0"/>
          <a:chOff x="0" y="0"/>
          <a:chExt cx="0" cy="0"/>
        </a:xfrm>
      </p:grpSpPr>
      <p:cxnSp>
        <p:nvCxnSpPr>
          <p:cNvPr id="6" name="Shape 29"/>
          <p:cNvCxnSpPr/>
          <p:nvPr userDrawn="1"/>
        </p:nvCxnSpPr>
        <p:spPr>
          <a:xfrm flipV="1">
            <a:off x="412749" y="3773030"/>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74549" y="3838379"/>
            <a:ext cx="8750301" cy="9144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85CEC2EE-94BB-4E50-9723-1ECF07F7AB48}"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227354860"/>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4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lvl1pPr>
              <a:defRPr/>
            </a:lvl1pPr>
          </a:lstStyle>
          <a:p>
            <a:r>
              <a:rPr lang="en-US" noProof="0" dirty="0" smtClean="0"/>
              <a:t>Click to edit Master title style</a:t>
            </a:r>
            <a:endParaRPr lang="en-GB" noProof="0" dirty="0"/>
          </a:p>
        </p:txBody>
      </p:sp>
      <p:cxnSp>
        <p:nvCxnSpPr>
          <p:cNvPr id="15" name="Shape 14"/>
          <p:cNvCxnSpPr/>
          <p:nvPr userDrawn="1"/>
        </p:nvCxnSpPr>
        <p:spPr>
          <a:xfrm rot="5400000" flipH="1" flipV="1">
            <a:off x="2952191" y="-1926590"/>
            <a:ext cx="152399" cy="5228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55E3C04A-942B-400D-AFAB-EFEAE81D504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40564100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baseline="0">
                <a:solidFill>
                  <a:schemeClr val="bg1"/>
                </a:solidFill>
              </a:defRPr>
            </a:lvl1pPr>
          </a:lstStyle>
          <a:p>
            <a:r>
              <a:rPr lang="en-GB" noProof="0" dirty="0" smtClean="0"/>
              <a:t>Click to edit Master title style</a:t>
            </a:r>
            <a:endParaRPr lang="en-GB" noProof="0" dirty="0"/>
          </a:p>
        </p:txBody>
      </p:sp>
      <p:sp>
        <p:nvSpPr>
          <p:cNvPr id="22" name="Subtitle 2"/>
          <p:cNvSpPr>
            <a:spLocks noGrp="1"/>
          </p:cNvSpPr>
          <p:nvPr>
            <p:ph type="subTitle" idx="1"/>
          </p:nvPr>
        </p:nvSpPr>
        <p:spPr bwMode="black">
          <a:xfrm>
            <a:off x="577850" y="1905000"/>
            <a:ext cx="8750300" cy="1371600"/>
          </a:xfrm>
        </p:spPr>
        <p:txBody>
          <a:bodyPr>
            <a:noAutofit/>
          </a:bodyPr>
          <a:lstStyle>
            <a:lvl1pPr marL="0" indent="0" algn="l">
              <a:lnSpc>
                <a:spcPct val="90000"/>
              </a:lnSpc>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1" name="Shape 10"/>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solidFill>
                  <a:schemeClr val="lt1"/>
                </a:solidFill>
              </a:defRPr>
            </a:lvl1pPr>
          </a:lstStyle>
          <a:p>
            <a:r>
              <a:rPr lang="en-US" smtClean="0"/>
              <a:t>Tháng 05/2016</a:t>
            </a:r>
            <a:endParaRPr lang="en-GB"/>
          </a:p>
        </p:txBody>
      </p:sp>
      <p:sp>
        <p:nvSpPr>
          <p:cNvPr id="3" name="Footer Placeholder 2"/>
          <p:cNvSpPr>
            <a:spLocks noGrp="1"/>
          </p:cNvSpPr>
          <p:nvPr>
            <p:ph type="ftr" sz="quarter" idx="11"/>
          </p:nvPr>
        </p:nvSpPr>
        <p:spPr/>
        <p:txBody>
          <a:bodyPr/>
          <a:lstStyle>
            <a:lvl1pPr>
              <a:defRPr>
                <a:solidFill>
                  <a:schemeClr val="lt1"/>
                </a:solidFill>
              </a:defRPr>
            </a:lvl1p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lvl1pPr>
              <a:defRPr>
                <a:solidFill>
                  <a:schemeClr val="lt1"/>
                </a:solidFill>
              </a:defRPr>
            </a:lvl1pPr>
          </a:lstStyle>
          <a:p>
            <a:fld id="{51C85FFB-0DF4-48B3-A81B-EFB2885448E9}"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a:rPr>
              <a:t>PwC</a:t>
            </a:r>
            <a:endParaRPr kumimoji="0" lang="en-GB" sz="1000" b="0" i="0" u="none" baseline="0" dirty="0" err="1" smtClean="0">
              <a:solidFill>
                <a:schemeClr val="lt1"/>
              </a:solidFill>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5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1" y="674255"/>
            <a:ext cx="4664076" cy="914400"/>
          </a:xfr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1" name="Shape 29"/>
          <p:cNvCxnSpPr/>
          <p:nvPr userDrawn="1"/>
        </p:nvCxnSpPr>
        <p:spPr>
          <a:xfrm flipV="1">
            <a:off x="412751" y="609598"/>
            <a:ext cx="4829176"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8490EBB0-AAAD-407E-B7C4-4DC9D62BC30F}"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99422584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6_Custom">
    <p:spTree>
      <p:nvGrpSpPr>
        <p:cNvPr id="1" name=""/>
        <p:cNvGrpSpPr/>
        <p:nvPr/>
      </p:nvGrpSpPr>
      <p:grpSpPr>
        <a:xfrm>
          <a:off x="0" y="0"/>
          <a:ext cx="0" cy="0"/>
          <a:chOff x="0" y="0"/>
          <a:chExt cx="0" cy="0"/>
        </a:xfrm>
      </p:grpSpPr>
      <p:sp>
        <p:nvSpPr>
          <p:cNvPr id="27" name="Title 1"/>
          <p:cNvSpPr>
            <a:spLocks noGrp="1"/>
          </p:cNvSpPr>
          <p:nvPr>
            <p:ph type="title"/>
          </p:nvPr>
        </p:nvSpPr>
        <p:spPr>
          <a:xfrm>
            <a:off x="577849" y="674526"/>
            <a:ext cx="6356352" cy="914400"/>
          </a:xfrm>
        </p:spPr>
        <p:txBody>
          <a:bodyPr/>
          <a:lstStyle>
            <a:lvl1pPr>
              <a:defRPr/>
            </a:lvl1pPr>
          </a:lstStyle>
          <a:p>
            <a:r>
              <a:rPr lang="en-US" noProof="1" smtClean="0"/>
              <a:t>Click to edit Master title style</a:t>
            </a:r>
            <a:endParaRPr lang="en-GB" noProof="1"/>
          </a:p>
        </p:txBody>
      </p:sp>
      <p:cxnSp>
        <p:nvCxnSpPr>
          <p:cNvPr id="22" name="Shape 29"/>
          <p:cNvCxnSpPr/>
          <p:nvPr userDrawn="1"/>
        </p:nvCxnSpPr>
        <p:spPr>
          <a:xfrm flipV="1">
            <a:off x="412751" y="607518"/>
            <a:ext cx="6521451"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26AF6F00-0358-443D-B09D-A25AA9B51DB7}"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407142539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7_Custom">
    <p:spTree>
      <p:nvGrpSpPr>
        <p:cNvPr id="1" name=""/>
        <p:cNvGrpSpPr/>
        <p:nvPr/>
      </p:nvGrpSpPr>
      <p:grpSpPr>
        <a:xfrm>
          <a:off x="0" y="0"/>
          <a:ext cx="0" cy="0"/>
          <a:chOff x="0" y="0"/>
          <a:chExt cx="0" cy="0"/>
        </a:xfrm>
      </p:grpSpPr>
      <p:sp>
        <p:nvSpPr>
          <p:cNvPr id="27" name="Title 1"/>
          <p:cNvSpPr>
            <a:spLocks noGrp="1"/>
          </p:cNvSpPr>
          <p:nvPr>
            <p:ph type="title"/>
          </p:nvPr>
        </p:nvSpPr>
        <p:spPr>
          <a:xfrm>
            <a:off x="577849" y="2300625"/>
            <a:ext cx="5753669" cy="914400"/>
          </a:xfrm>
        </p:spPr>
        <p:txBody>
          <a:bodyPr/>
          <a:lstStyle>
            <a:lvl1pPr>
              <a:defRPr/>
            </a:lvl1pPr>
          </a:lstStyle>
          <a:p>
            <a:r>
              <a:rPr lang="en-US" noProof="1" smtClean="0"/>
              <a:t>Click to edit Master title style</a:t>
            </a:r>
            <a:endParaRPr lang="en-GB" noProof="1"/>
          </a:p>
        </p:txBody>
      </p:sp>
      <p:cxnSp>
        <p:nvCxnSpPr>
          <p:cNvPr id="22" name="Shape 29"/>
          <p:cNvCxnSpPr/>
          <p:nvPr userDrawn="1"/>
        </p:nvCxnSpPr>
        <p:spPr>
          <a:xfrm flipV="1">
            <a:off x="412751" y="2234584"/>
            <a:ext cx="591608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18393779-4E95-4FEC-AA05-DCD25EA93722}"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571059452"/>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8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ea typeface="ヒラギノ角ゴ Pro W3" pitchFamily="-111" charset="-128"/>
                <a:cs typeface="Arial" pitchFamily="34" charset="0"/>
              </a:rPr>
              <a:t>32</a:t>
            </a:r>
            <a:endParaRPr lang="en-US" sz="9600" i="1" dirty="0">
              <a:solidFill>
                <a:srgbClr val="FFFFFF"/>
              </a:solidFill>
              <a:ea typeface="ヒラギノ角ゴ Pro W3" pitchFamily="-111" charset="-128"/>
              <a:cs typeface="Arial" pitchFamily="34" charset="0"/>
            </a:endParaRPr>
          </a:p>
        </p:txBody>
      </p:sp>
      <p:sp>
        <p:nvSpPr>
          <p:cNvPr id="26" name="Title 1"/>
          <p:cNvSpPr>
            <a:spLocks noGrp="1"/>
          </p:cNvSpPr>
          <p:nvPr>
            <p:ph type="title"/>
          </p:nvPr>
        </p:nvSpPr>
        <p:spPr>
          <a:xfrm>
            <a:off x="577864" y="3388442"/>
            <a:ext cx="4306344"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412749" y="3324950"/>
            <a:ext cx="4471458"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AC541EF0-9B88-444D-BD9D-59723DF595FF}"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303885502"/>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9_Custom">
    <p:spTree>
      <p:nvGrpSpPr>
        <p:cNvPr id="1" name=""/>
        <p:cNvGrpSpPr/>
        <p:nvPr/>
      </p:nvGrpSpPr>
      <p:grpSpPr>
        <a:xfrm>
          <a:off x="0" y="0"/>
          <a:ext cx="0" cy="0"/>
          <a:chOff x="0" y="0"/>
          <a:chExt cx="0" cy="0"/>
        </a:xfrm>
      </p:grpSpPr>
      <p:cxnSp>
        <p:nvCxnSpPr>
          <p:cNvPr id="8" name="Shape 14"/>
          <p:cNvCxnSpPr/>
          <p:nvPr userDrawn="1"/>
        </p:nvCxnSpPr>
        <p:spPr>
          <a:xfrm rot="5400000" flipH="1" flipV="1">
            <a:off x="4794252" y="-214861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1153" y="2289580"/>
            <a:ext cx="4289297" cy="914400"/>
          </a:xfrm>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579BDBE9-8443-4DB6-8A19-058EDD975FB7}"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04147584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0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ea typeface="ヒラギノ角ゴ Pro W3" pitchFamily="-111" charset="-128"/>
                <a:cs typeface="Arial" pitchFamily="34" charset="0"/>
              </a:rPr>
              <a:t>32</a:t>
            </a:r>
            <a:endParaRPr lang="en-US" sz="9600" i="1" dirty="0">
              <a:solidFill>
                <a:srgbClr val="FFFFFF"/>
              </a:solidFill>
              <a:ea typeface="ヒラギノ角ゴ Pro W3" pitchFamily="-111" charset="-128"/>
              <a:cs typeface="Arial" pitchFamily="34" charset="0"/>
            </a:endParaRPr>
          </a:p>
        </p:txBody>
      </p:sp>
      <p:sp>
        <p:nvSpPr>
          <p:cNvPr id="26" name="Title 1"/>
          <p:cNvSpPr>
            <a:spLocks noGrp="1"/>
          </p:cNvSpPr>
          <p:nvPr>
            <p:ph type="title"/>
          </p:nvPr>
        </p:nvSpPr>
        <p:spPr>
          <a:xfrm>
            <a:off x="577862" y="3726724"/>
            <a:ext cx="6317503"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412749" y="3674572"/>
            <a:ext cx="4526492"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83281F26-0DA3-4558-8BFE-6020ABB1A471}"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91954671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1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ea typeface="ヒラギノ角ゴ Pro W3" pitchFamily="-111" charset="-128"/>
                <a:cs typeface="Arial" pitchFamily="34" charset="0"/>
              </a:rPr>
              <a:t>32</a:t>
            </a:r>
            <a:endParaRPr lang="en-US" sz="9600" i="1" dirty="0">
              <a:solidFill>
                <a:srgbClr val="FFFFFF"/>
              </a:solidFill>
              <a:ea typeface="ヒラギノ角ゴ Pro W3" pitchFamily="-111" charset="-128"/>
              <a:cs typeface="Arial" pitchFamily="34" charset="0"/>
            </a:endParaRPr>
          </a:p>
        </p:txBody>
      </p:sp>
      <p:sp>
        <p:nvSpPr>
          <p:cNvPr id="26" name="Title 1"/>
          <p:cNvSpPr>
            <a:spLocks noGrp="1"/>
          </p:cNvSpPr>
          <p:nvPr>
            <p:ph type="title"/>
          </p:nvPr>
        </p:nvSpPr>
        <p:spPr>
          <a:xfrm>
            <a:off x="577850" y="1812279"/>
            <a:ext cx="8750300" cy="914400"/>
          </a:xfrm>
        </p:spPr>
        <p:txBody>
          <a:bodyPr/>
          <a:lstStyle>
            <a:lvl1pPr>
              <a:defRPr/>
            </a:lvl1pPr>
          </a:lstStyle>
          <a:p>
            <a:r>
              <a:rPr lang="en-US" noProof="1" smtClean="0"/>
              <a:t>Click to edit Master title style</a:t>
            </a:r>
            <a:endParaRPr lang="en-GB" noProof="1"/>
          </a:p>
        </p:txBody>
      </p:sp>
      <p:cxnSp>
        <p:nvCxnSpPr>
          <p:cNvPr id="15" name="Shape 29"/>
          <p:cNvCxnSpPr/>
          <p:nvPr userDrawn="1"/>
        </p:nvCxnSpPr>
        <p:spPr>
          <a:xfrm flipV="1">
            <a:off x="412749" y="1752600"/>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1445421" y="2026774"/>
            <a:ext cx="990600" cy="914400"/>
          </a:xfrm>
          <a:prstGeom prst="rect">
            <a:avLst/>
          </a:prstGeom>
          <a:noFill/>
        </p:spPr>
        <p:txBody>
          <a:bodyPr wrap="none" lIns="0" tIns="0" rIns="0" bIns="0" rtlCol="0">
            <a:noAutofit/>
          </a:bodyPr>
          <a:lstStyle/>
          <a:p>
            <a:pPr indent="-274320">
              <a:spcAft>
                <a:spcPts val="900"/>
              </a:spcAft>
            </a:pPr>
            <a:endParaRPr lang="en-US" sz="2000" dirty="0" smtClean="0">
              <a:solidFill>
                <a:srgbClr val="000000"/>
              </a:solidFill>
            </a:endParaRPr>
          </a:p>
        </p:txBody>
      </p: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771B3ECF-C8DD-4BF6-8EA1-1647C458322B}"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79334771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2_Custom">
    <p:spTree>
      <p:nvGrpSpPr>
        <p:cNvPr id="1" name=""/>
        <p:cNvGrpSpPr/>
        <p:nvPr/>
      </p:nvGrpSpPr>
      <p:grpSpPr>
        <a:xfrm>
          <a:off x="0" y="0"/>
          <a:ext cx="0" cy="0"/>
          <a:chOff x="0" y="0"/>
          <a:chExt cx="0" cy="0"/>
        </a:xfrm>
      </p:grpSpPr>
      <p:sp>
        <p:nvSpPr>
          <p:cNvPr id="18" name="Rectangle 17"/>
          <p:cNvSpPr/>
          <p:nvPr userDrawn="1"/>
        </p:nvSpPr>
        <p:spPr bwMode="ltGray">
          <a:xfrm>
            <a:off x="577862" y="2242583"/>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ea typeface="ヒラギノ角ゴ Pro W3" pitchFamily="-111" charset="-128"/>
                <a:cs typeface="Arial" pitchFamily="34" charset="0"/>
              </a:rPr>
              <a:t>32</a:t>
            </a:r>
            <a:endParaRPr lang="en-US" sz="9600" i="1" dirty="0">
              <a:solidFill>
                <a:srgbClr val="FFFFFF"/>
              </a:solidFill>
              <a:ea typeface="ヒラギノ角ゴ Pro W3" pitchFamily="-111" charset="-128"/>
              <a:cs typeface="Arial" pitchFamily="34" charset="0"/>
            </a:endParaRPr>
          </a:p>
        </p:txBody>
      </p:sp>
      <p:sp>
        <p:nvSpPr>
          <p:cNvPr id="26" name="Title 1"/>
          <p:cNvSpPr>
            <a:spLocks noGrp="1"/>
          </p:cNvSpPr>
          <p:nvPr>
            <p:ph type="title"/>
          </p:nvPr>
        </p:nvSpPr>
        <p:spPr>
          <a:xfrm>
            <a:off x="577850" y="2242583"/>
            <a:ext cx="8750300" cy="914400"/>
          </a:xfrm>
          <a:noFill/>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412750" y="2182904"/>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D598011D-84C8-43D3-A077-77ABE17387F8}"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305653915"/>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3_Custom">
    <p:spTree>
      <p:nvGrpSpPr>
        <p:cNvPr id="1" name=""/>
        <p:cNvGrpSpPr/>
        <p:nvPr/>
      </p:nvGrpSpPr>
      <p:grpSpPr>
        <a:xfrm>
          <a:off x="0" y="0"/>
          <a:ext cx="0" cy="0"/>
          <a:chOff x="0" y="0"/>
          <a:chExt cx="0" cy="0"/>
        </a:xfrm>
      </p:grpSpPr>
      <p:sp>
        <p:nvSpPr>
          <p:cNvPr id="2" name="Title 1"/>
          <p:cNvSpPr>
            <a:spLocks noGrp="1"/>
          </p:cNvSpPr>
          <p:nvPr>
            <p:ph type="title"/>
          </p:nvPr>
        </p:nvSpPr>
        <p:spPr>
          <a:xfrm>
            <a:off x="3544688" y="668587"/>
            <a:ext cx="5786764" cy="914400"/>
          </a:xfrm>
        </p:spPr>
        <p:txBody>
          <a:bodyPr/>
          <a:lstStyle>
            <a:lvl1pPr>
              <a:defRPr/>
            </a:lvl1pPr>
          </a:lstStyle>
          <a:p>
            <a:r>
              <a:rPr lang="en-US" noProof="1" smtClean="0"/>
              <a:t>Click to edit Master title style</a:t>
            </a:r>
            <a:endParaRPr lang="en-GB" noProof="1"/>
          </a:p>
        </p:txBody>
      </p:sp>
      <p:cxnSp>
        <p:nvCxnSpPr>
          <p:cNvPr id="30" name="Shape 29"/>
          <p:cNvCxnSpPr/>
          <p:nvPr/>
        </p:nvCxnSpPr>
        <p:spPr>
          <a:xfrm rot="5400000" flipH="1" flipV="1">
            <a:off x="6280152" y="-2286000"/>
            <a:ext cx="152399"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C3BE6987-4847-4EDE-BF4D-5F8F11910A3F}"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29969834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4_Custom">
    <p:spTree>
      <p:nvGrpSpPr>
        <p:cNvPr id="1" name=""/>
        <p:cNvGrpSpPr/>
        <p:nvPr/>
      </p:nvGrpSpPr>
      <p:grpSpPr>
        <a:xfrm>
          <a:off x="0" y="0"/>
          <a:ext cx="0" cy="0"/>
          <a:chOff x="0" y="0"/>
          <a:chExt cx="0" cy="0"/>
        </a:xfrm>
      </p:grpSpPr>
      <p:sp>
        <p:nvSpPr>
          <p:cNvPr id="2" name="Title 1"/>
          <p:cNvSpPr>
            <a:spLocks noGrp="1"/>
          </p:cNvSpPr>
          <p:nvPr>
            <p:ph type="title"/>
          </p:nvPr>
        </p:nvSpPr>
        <p:spPr>
          <a:xfrm>
            <a:off x="6726870" y="1964616"/>
            <a:ext cx="2601279" cy="914400"/>
          </a:xfrm>
        </p:spPr>
        <p:txBody>
          <a:bodyPr/>
          <a:lstStyle>
            <a:lvl1pPr>
              <a:defRPr/>
            </a:lvl1pPr>
          </a:lstStyle>
          <a:p>
            <a:r>
              <a:rPr lang="en-US" noProof="1" smtClean="0"/>
              <a:t>Click to edit Master title style</a:t>
            </a:r>
            <a:endParaRPr lang="en-GB" noProof="1"/>
          </a:p>
        </p:txBody>
      </p:sp>
      <p:cxnSp>
        <p:nvCxnSpPr>
          <p:cNvPr id="14" name="Shape 29"/>
          <p:cNvCxnSpPr/>
          <p:nvPr userDrawn="1"/>
        </p:nvCxnSpPr>
        <p:spPr>
          <a:xfrm flipV="1">
            <a:off x="6567577" y="1906558"/>
            <a:ext cx="2792942"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94CF5264-E25B-4175-A56D-C9B3E9AAC308}"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7388447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a:solidFill>
                  <a:schemeClr val="bg1"/>
                </a:solidFill>
              </a:defRPr>
            </a:lvl1pPr>
          </a:lstStyle>
          <a:p>
            <a:r>
              <a:rPr lang="en-GB" noProof="0" dirty="0" smtClean="0"/>
              <a:t>Click to edit Master title style</a:t>
            </a:r>
          </a:p>
        </p:txBody>
      </p:sp>
      <p:sp>
        <p:nvSpPr>
          <p:cNvPr id="20" name="Content Placeholder 19"/>
          <p:cNvSpPr>
            <a:spLocks noGrp="1"/>
          </p:cNvSpPr>
          <p:nvPr>
            <p:ph sz="quarter" idx="13"/>
          </p:nvPr>
        </p:nvSpPr>
        <p:spPr>
          <a:xfrm>
            <a:off x="577853" y="2819400"/>
            <a:ext cx="42925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3" name="Subtitle 2"/>
          <p:cNvSpPr>
            <a:spLocks noGrp="1"/>
          </p:cNvSpPr>
          <p:nvPr>
            <p:ph type="subTitle" idx="1"/>
          </p:nvPr>
        </p:nvSpPr>
        <p:spPr bwMode="black">
          <a:xfrm>
            <a:off x="577850" y="1905001"/>
            <a:ext cx="8750300" cy="762000"/>
          </a:xfrm>
        </p:spPr>
        <p:txBody>
          <a:bodyPr>
            <a:noAutofit/>
          </a:bodyPr>
          <a:lstStyle>
            <a:lvl1pPr marL="0" indent="0" algn="l">
              <a:lnSpc>
                <a:spcPct val="90000"/>
              </a:lnSpc>
              <a:buNone/>
              <a:defRPr sz="320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2" name="Shape 11"/>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4"/>
          </p:nvPr>
        </p:nvSpPr>
        <p:spPr/>
        <p:txBody>
          <a:bodyPr/>
          <a:lstStyle>
            <a:lvl1pPr>
              <a:defRPr>
                <a:solidFill>
                  <a:schemeClr val="lt1"/>
                </a:solidFill>
              </a:defRPr>
            </a:lvl1pPr>
          </a:lstStyle>
          <a:p>
            <a:r>
              <a:rPr lang="en-US" smtClean="0"/>
              <a:t>Tháng 05/2016</a:t>
            </a:r>
            <a:endParaRPr lang="en-GB"/>
          </a:p>
        </p:txBody>
      </p:sp>
      <p:sp>
        <p:nvSpPr>
          <p:cNvPr id="3" name="Footer Placeholder 2"/>
          <p:cNvSpPr>
            <a:spLocks noGrp="1"/>
          </p:cNvSpPr>
          <p:nvPr>
            <p:ph type="ftr" sz="quarter" idx="15"/>
          </p:nvPr>
        </p:nvSpPr>
        <p:spPr/>
        <p:txBody>
          <a:bodyPr/>
          <a:lstStyle>
            <a:lvl1pPr>
              <a:defRPr>
                <a:solidFill>
                  <a:schemeClr val="lt1"/>
                </a:solidFill>
              </a:defRPr>
            </a:lvl1pPr>
          </a:lstStyle>
          <a:p>
            <a:r>
              <a:rPr lang="vi-VN" smtClean="0"/>
              <a:t>IFC/SSC – Báo cáo Môi trường và Xã hội (E&amp;S)</a:t>
            </a:r>
            <a:endParaRPr lang="en-GB"/>
          </a:p>
        </p:txBody>
      </p:sp>
      <p:sp>
        <p:nvSpPr>
          <p:cNvPr id="4" name="Slide Number Placeholder 3"/>
          <p:cNvSpPr>
            <a:spLocks noGrp="1"/>
          </p:cNvSpPr>
          <p:nvPr>
            <p:ph type="sldNum" sz="quarter" idx="16"/>
          </p:nvPr>
        </p:nvSpPr>
        <p:spPr/>
        <p:txBody>
          <a:bodyPr/>
          <a:lstStyle>
            <a:lvl1pPr>
              <a:defRPr>
                <a:solidFill>
                  <a:schemeClr val="lt1"/>
                </a:solidFill>
              </a:defRPr>
            </a:lvl1pPr>
          </a:lstStyle>
          <a:p>
            <a:fld id="{E6C0EB2E-4AB3-4E31-94EF-3C9299CB5BCD}"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a:rPr>
              <a:t>PwC</a:t>
            </a:r>
            <a:endParaRPr kumimoji="0" lang="en-GB" sz="1000" b="0" i="0" u="none" baseline="0" dirty="0" err="1" smtClean="0">
              <a:solidFill>
                <a:schemeClr val="lt1"/>
              </a:solidFill>
              <a:latin typeface="Aria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5_Custom">
    <p:spTree>
      <p:nvGrpSpPr>
        <p:cNvPr id="1" name=""/>
        <p:cNvGrpSpPr/>
        <p:nvPr/>
      </p:nvGrpSpPr>
      <p:grpSpPr>
        <a:xfrm>
          <a:off x="0" y="0"/>
          <a:ext cx="0" cy="0"/>
          <a:chOff x="0" y="0"/>
          <a:chExt cx="0" cy="0"/>
        </a:xfrm>
      </p:grpSpPr>
      <p:sp>
        <p:nvSpPr>
          <p:cNvPr id="2" name="Title 1"/>
          <p:cNvSpPr>
            <a:spLocks noGrp="1"/>
          </p:cNvSpPr>
          <p:nvPr>
            <p:ph type="title"/>
          </p:nvPr>
        </p:nvSpPr>
        <p:spPr>
          <a:xfrm>
            <a:off x="4470596" y="669518"/>
            <a:ext cx="4857555" cy="914400"/>
          </a:xfrm>
          <a:noFill/>
        </p:spPr>
        <p:txBody>
          <a:bodyPr/>
          <a:lstStyle/>
          <a:p>
            <a:r>
              <a:rPr lang="en-US" dirty="0" smtClean="0"/>
              <a:t>Click to edit Master title style</a:t>
            </a:r>
            <a:endParaRPr lang="en-US" dirty="0"/>
          </a:p>
        </p:txBody>
      </p:sp>
      <p:cxnSp>
        <p:nvCxnSpPr>
          <p:cNvPr id="7" name="Shape 29"/>
          <p:cNvCxnSpPr/>
          <p:nvPr userDrawn="1"/>
        </p:nvCxnSpPr>
        <p:spPr>
          <a:xfrm flipV="1">
            <a:off x="4316320" y="609598"/>
            <a:ext cx="500803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13"/>
          </p:nvPr>
        </p:nvSpPr>
        <p:spPr>
          <a:xfrm>
            <a:off x="574410" y="1752600"/>
            <a:ext cx="87503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4"/>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5"/>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6"/>
          </p:nvPr>
        </p:nvSpPr>
        <p:spPr/>
        <p:txBody>
          <a:bodyPr/>
          <a:lstStyle/>
          <a:p>
            <a:fld id="{381A267D-96CA-401E-929F-AEE436BDE863}"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142026015"/>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16_Custom">
    <p:spTree>
      <p:nvGrpSpPr>
        <p:cNvPr id="1" name=""/>
        <p:cNvGrpSpPr/>
        <p:nvPr/>
      </p:nvGrpSpPr>
      <p:grpSpPr>
        <a:xfrm>
          <a:off x="0" y="0"/>
          <a:ext cx="0" cy="0"/>
          <a:chOff x="0" y="0"/>
          <a:chExt cx="0" cy="0"/>
        </a:xfrm>
      </p:grpSpPr>
      <p:sp>
        <p:nvSpPr>
          <p:cNvPr id="2" name="Title 1"/>
          <p:cNvSpPr>
            <a:spLocks noGrp="1"/>
          </p:cNvSpPr>
          <p:nvPr>
            <p:ph type="title"/>
          </p:nvPr>
        </p:nvSpPr>
        <p:spPr>
          <a:xfrm>
            <a:off x="5248413" y="1810658"/>
            <a:ext cx="4093499" cy="914400"/>
          </a:xfrm>
        </p:spPr>
        <p:txBody>
          <a:bodyPr/>
          <a:lstStyle/>
          <a:p>
            <a:r>
              <a:rPr lang="en-US" dirty="0" smtClean="0"/>
              <a:t>Click to edit Master title style</a:t>
            </a:r>
            <a:endParaRPr lang="en-US" dirty="0"/>
          </a:p>
        </p:txBody>
      </p:sp>
      <p:cxnSp>
        <p:nvCxnSpPr>
          <p:cNvPr id="6" name="Shape 29"/>
          <p:cNvCxnSpPr/>
          <p:nvPr userDrawn="1"/>
        </p:nvCxnSpPr>
        <p:spPr>
          <a:xfrm flipV="1">
            <a:off x="5083314" y="1752598"/>
            <a:ext cx="4237568"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E5564661-E5D3-4B9D-8059-0B4CE4A7999A}"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71074755"/>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17_Custom">
    <p:spTree>
      <p:nvGrpSpPr>
        <p:cNvPr id="1" name=""/>
        <p:cNvGrpSpPr/>
        <p:nvPr/>
      </p:nvGrpSpPr>
      <p:grpSpPr>
        <a:xfrm>
          <a:off x="0" y="0"/>
          <a:ext cx="0" cy="0"/>
          <a:chOff x="0" y="0"/>
          <a:chExt cx="0" cy="0"/>
        </a:xfrm>
      </p:grpSpPr>
      <p:sp>
        <p:nvSpPr>
          <p:cNvPr id="2" name="Title 1"/>
          <p:cNvSpPr>
            <a:spLocks noGrp="1"/>
          </p:cNvSpPr>
          <p:nvPr>
            <p:ph type="title"/>
          </p:nvPr>
        </p:nvSpPr>
        <p:spPr>
          <a:xfrm>
            <a:off x="5292327" y="2309648"/>
            <a:ext cx="4072469" cy="914400"/>
          </a:xfrm>
        </p:spPr>
        <p:txBody>
          <a:bodyPr/>
          <a:lstStyle/>
          <a:p>
            <a:r>
              <a:rPr lang="en-US" smtClean="0"/>
              <a:t>Click to edit Master title style</a:t>
            </a:r>
            <a:endParaRPr lang="en-US"/>
          </a:p>
        </p:txBody>
      </p:sp>
      <p:cxnSp>
        <p:nvCxnSpPr>
          <p:cNvPr id="6" name="Shape 29"/>
          <p:cNvCxnSpPr/>
          <p:nvPr userDrawn="1"/>
        </p:nvCxnSpPr>
        <p:spPr>
          <a:xfrm flipV="1">
            <a:off x="5127227" y="2252468"/>
            <a:ext cx="4200418"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C0077EE6-8F1F-4FF4-8DBC-378C17144535}"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570616460"/>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8_Custom">
    <p:spTree>
      <p:nvGrpSpPr>
        <p:cNvPr id="1" name=""/>
        <p:cNvGrpSpPr/>
        <p:nvPr/>
      </p:nvGrpSpPr>
      <p:grpSpPr>
        <a:xfrm>
          <a:off x="0" y="0"/>
          <a:ext cx="0" cy="0"/>
          <a:chOff x="0" y="0"/>
          <a:chExt cx="0" cy="0"/>
        </a:xfrm>
      </p:grpSpPr>
      <p:cxnSp>
        <p:nvCxnSpPr>
          <p:cNvPr id="6" name="Shape 29"/>
          <p:cNvCxnSpPr/>
          <p:nvPr userDrawn="1"/>
        </p:nvCxnSpPr>
        <p:spPr>
          <a:xfrm flipV="1">
            <a:off x="2803259" y="2232890"/>
            <a:ext cx="6524202"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2968362" y="2290948"/>
            <a:ext cx="6328831" cy="914400"/>
          </a:xfrm>
        </p:spPr>
        <p:txBody>
          <a:body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3E21347C-8408-4A97-BC57-F6DFADE18700}"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743383554"/>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9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ea typeface="ヒラギノ角ゴ Pro W3" pitchFamily="-111" charset="-128"/>
                <a:cs typeface="Arial" pitchFamily="34" charset="0"/>
              </a:rPr>
              <a:t>32</a:t>
            </a:r>
            <a:endParaRPr lang="en-US" sz="9600" i="1" dirty="0">
              <a:solidFill>
                <a:srgbClr val="FFFFFF"/>
              </a:solidFill>
              <a:ea typeface="ヒラギノ角ゴ Pro W3" pitchFamily="-111" charset="-128"/>
              <a:cs typeface="Arial" pitchFamily="34" charset="0"/>
            </a:endParaRPr>
          </a:p>
        </p:txBody>
      </p:sp>
      <p:cxnSp>
        <p:nvCxnSpPr>
          <p:cNvPr id="12" name="Shape 29"/>
          <p:cNvCxnSpPr/>
          <p:nvPr userDrawn="1"/>
        </p:nvCxnSpPr>
        <p:spPr>
          <a:xfrm flipV="1">
            <a:off x="2806702" y="3856370"/>
            <a:ext cx="6521451"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2972839" y="3914428"/>
            <a:ext cx="6317503" cy="914400"/>
          </a:xfrm>
        </p:spPr>
        <p:txBody>
          <a:bodyPr/>
          <a:lstStyle>
            <a:lvl1pPr>
              <a:defRPr/>
            </a:lvl1pPr>
          </a:lstStyle>
          <a:p>
            <a:r>
              <a:rPr lang="en-US" noProof="1" smtClean="0"/>
              <a:t>Click to edit Master title style</a:t>
            </a:r>
            <a:endParaRPr lang="en-GB" noProof="1"/>
          </a:p>
        </p:txBody>
      </p: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35C1CF03-1427-42F4-BD7B-CD75BFA8AD83}"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695747633"/>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0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8" name="Rectangle 17"/>
          <p:cNvSpPr/>
          <p:nvPr userDrawn="1"/>
        </p:nvSpPr>
        <p:spPr bwMode="ltGray">
          <a:xfrm>
            <a:off x="2971800" y="2097719"/>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ea typeface="ヒラギノ角ゴ Pro W3" pitchFamily="-111" charset="-128"/>
                <a:cs typeface="Arial" pitchFamily="34" charset="0"/>
              </a:rPr>
              <a:t>32</a:t>
            </a:r>
            <a:endParaRPr lang="en-US" sz="9600" i="1" dirty="0">
              <a:solidFill>
                <a:srgbClr val="FFFFFF"/>
              </a:solidFill>
              <a:ea typeface="ヒラギノ角ゴ Pro W3" pitchFamily="-111" charset="-128"/>
              <a:cs typeface="Arial" pitchFamily="34" charset="0"/>
            </a:endParaRPr>
          </a:p>
        </p:txBody>
      </p:sp>
      <p:sp>
        <p:nvSpPr>
          <p:cNvPr id="26" name="Title 1"/>
          <p:cNvSpPr>
            <a:spLocks noGrp="1"/>
          </p:cNvSpPr>
          <p:nvPr>
            <p:ph type="title"/>
          </p:nvPr>
        </p:nvSpPr>
        <p:spPr>
          <a:xfrm>
            <a:off x="2971800" y="2097719"/>
            <a:ext cx="6317503" cy="914400"/>
          </a:xfrm>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2803259" y="2039370"/>
            <a:ext cx="652145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D3ED13C3-CE33-409C-906D-3387CF34A6C2}"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095671741"/>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1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ea typeface="ヒラギノ角ゴ Pro W3" pitchFamily="-111" charset="-128"/>
                <a:cs typeface="Arial" pitchFamily="34" charset="0"/>
              </a:rPr>
              <a:t>32</a:t>
            </a:r>
            <a:endParaRPr lang="en-US" sz="9600" i="1" dirty="0">
              <a:solidFill>
                <a:srgbClr val="FFFFFF"/>
              </a:solidFill>
              <a:ea typeface="ヒラギノ角ゴ Pro W3" pitchFamily="-111" charset="-128"/>
              <a:cs typeface="Arial" pitchFamily="34" charset="0"/>
            </a:endParaRPr>
          </a:p>
        </p:txBody>
      </p:sp>
      <p:sp>
        <p:nvSpPr>
          <p:cNvPr id="26" name="Title 1"/>
          <p:cNvSpPr>
            <a:spLocks noGrp="1"/>
          </p:cNvSpPr>
          <p:nvPr>
            <p:ph type="title"/>
          </p:nvPr>
        </p:nvSpPr>
        <p:spPr>
          <a:xfrm>
            <a:off x="577862" y="3299762"/>
            <a:ext cx="6317503" cy="914400"/>
          </a:xfrm>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412749" y="3240285"/>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E1EF6FF2-32AF-4E83-A454-61079E48212A}"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712194167"/>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2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ea typeface="ヒラギノ角ゴ Pro W3" pitchFamily="-111" charset="-128"/>
                <a:cs typeface="Arial" pitchFamily="34" charset="0"/>
              </a:rPr>
              <a:t>32</a:t>
            </a:r>
            <a:endParaRPr lang="en-US" sz="9600" i="1" dirty="0">
              <a:solidFill>
                <a:srgbClr val="FFFFFF"/>
              </a:solidFill>
              <a:ea typeface="ヒラギノ角ゴ Pro W3" pitchFamily="-111" charset="-128"/>
              <a:cs typeface="Arial" pitchFamily="34" charset="0"/>
            </a:endParaRPr>
          </a:p>
        </p:txBody>
      </p:sp>
      <p:sp>
        <p:nvSpPr>
          <p:cNvPr id="26" name="Title 1"/>
          <p:cNvSpPr>
            <a:spLocks noGrp="1"/>
          </p:cNvSpPr>
          <p:nvPr>
            <p:ph type="title"/>
          </p:nvPr>
        </p:nvSpPr>
        <p:spPr>
          <a:xfrm>
            <a:off x="577850" y="2743594"/>
            <a:ext cx="6317503"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412751" y="2683915"/>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A58E31A6-DCF0-4B1B-B618-4CCEBCE1198D}"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2871678"/>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E5FEA09D-F19F-4DB5-8E30-7901AF98842C}"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629942562"/>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3_Custom">
    <p:spTree>
      <p:nvGrpSpPr>
        <p:cNvPr id="1" name=""/>
        <p:cNvGrpSpPr/>
        <p:nvPr/>
      </p:nvGrpSpPr>
      <p:grpSpPr>
        <a:xfrm>
          <a:off x="0" y="0"/>
          <a:ext cx="0" cy="0"/>
          <a:chOff x="0" y="0"/>
          <a:chExt cx="0" cy="0"/>
        </a:xfrm>
      </p:grpSpPr>
      <p:sp>
        <p:nvSpPr>
          <p:cNvPr id="2" name="Title 1"/>
          <p:cNvSpPr>
            <a:spLocks noGrp="1"/>
          </p:cNvSpPr>
          <p:nvPr>
            <p:ph type="title"/>
          </p:nvPr>
        </p:nvSpPr>
        <p:spPr>
          <a:xfrm>
            <a:off x="2986368" y="667658"/>
            <a:ext cx="6341782"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2820227" y="609599"/>
            <a:ext cx="6513195"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01D5428D-DF92-4C9A-A292-229789829D56}"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78886968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527297" y="-3019044"/>
            <a:ext cx="152399" cy="740968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2053433" y="838200"/>
            <a:ext cx="5788819" cy="914400"/>
          </a:xfrm>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2053433" y="1828799"/>
            <a:ext cx="5788819" cy="914401"/>
          </a:xfrm>
        </p:spPr>
        <p:txBody>
          <a:bodyPr>
            <a:noAutofit/>
          </a:bodyPr>
          <a:lstStyle>
            <a:lvl1pPr marL="0" indent="0" algn="l">
              <a:lnSpc>
                <a:spcPct val="90000"/>
              </a:lnSpc>
              <a:spcAft>
                <a:spcPts val="0"/>
              </a:spcAft>
              <a:buNone/>
              <a:defRPr sz="3200" baseline="0">
                <a:solidFill>
                  <a:schemeClr val="tx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2053431" y="374904"/>
            <a:ext cx="4447794"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02" name="Group 101"/>
          <p:cNvGrpSpPr>
            <a:grpSpLocks noChangeAspect="1"/>
          </p:cNvGrpSpPr>
          <p:nvPr userDrawn="1"/>
        </p:nvGrpSpPr>
        <p:grpSpPr>
          <a:xfrm>
            <a:off x="1049310" y="5768684"/>
            <a:ext cx="133497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24_Custom">
    <p:spTree>
      <p:nvGrpSpPr>
        <p:cNvPr id="1" name=""/>
        <p:cNvGrpSpPr/>
        <p:nvPr/>
      </p:nvGrpSpPr>
      <p:grpSpPr>
        <a:xfrm>
          <a:off x="0" y="0"/>
          <a:ext cx="0" cy="0"/>
          <a:chOff x="0" y="0"/>
          <a:chExt cx="0" cy="0"/>
        </a:xfrm>
      </p:grpSpPr>
      <p:sp>
        <p:nvSpPr>
          <p:cNvPr id="2" name="Title 1"/>
          <p:cNvSpPr>
            <a:spLocks noGrp="1"/>
          </p:cNvSpPr>
          <p:nvPr>
            <p:ph type="title"/>
          </p:nvPr>
        </p:nvSpPr>
        <p:spPr>
          <a:xfrm>
            <a:off x="5049307" y="675217"/>
            <a:ext cx="4278845" cy="914400"/>
          </a:xfrm>
        </p:spPr>
        <p:txBody>
          <a:bodyPr/>
          <a:lstStyle/>
          <a:p>
            <a:r>
              <a:rPr lang="en-US" dirty="0" smtClean="0"/>
              <a:t>Click to edit Master title style</a:t>
            </a:r>
            <a:endParaRPr lang="en-US" dirty="0"/>
          </a:p>
        </p:txBody>
      </p:sp>
      <p:cxnSp>
        <p:nvCxnSpPr>
          <p:cNvPr id="7" name="Shape 29"/>
          <p:cNvCxnSpPr/>
          <p:nvPr userDrawn="1"/>
        </p:nvCxnSpPr>
        <p:spPr>
          <a:xfrm flipV="1">
            <a:off x="4884208" y="609598"/>
            <a:ext cx="4471459"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42F0E979-2F39-40BE-B3F7-77E9BDB0DCAC}"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08452910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25_Custom">
    <p:spTree>
      <p:nvGrpSpPr>
        <p:cNvPr id="1" name=""/>
        <p:cNvGrpSpPr/>
        <p:nvPr/>
      </p:nvGrpSpPr>
      <p:grpSpPr>
        <a:xfrm>
          <a:off x="0" y="0"/>
          <a:ext cx="0" cy="0"/>
          <a:chOff x="0" y="0"/>
          <a:chExt cx="0" cy="0"/>
        </a:xfrm>
      </p:grpSpPr>
      <p:sp>
        <p:nvSpPr>
          <p:cNvPr id="2" name="Title 1"/>
          <p:cNvSpPr>
            <a:spLocks noGrp="1"/>
          </p:cNvSpPr>
          <p:nvPr>
            <p:ph type="title"/>
          </p:nvPr>
        </p:nvSpPr>
        <p:spPr>
          <a:xfrm>
            <a:off x="4470596" y="669518"/>
            <a:ext cx="4857555" cy="914400"/>
          </a:xfrm>
          <a:noFill/>
        </p:spPr>
        <p:txBody>
          <a:bodyPr/>
          <a:lstStyle/>
          <a:p>
            <a:r>
              <a:rPr lang="en-US" dirty="0" smtClean="0"/>
              <a:t>Click to edit Master title style</a:t>
            </a:r>
            <a:endParaRPr lang="en-US" dirty="0"/>
          </a:p>
        </p:txBody>
      </p:sp>
      <p:cxnSp>
        <p:nvCxnSpPr>
          <p:cNvPr id="7" name="Shape 29"/>
          <p:cNvCxnSpPr/>
          <p:nvPr userDrawn="1"/>
        </p:nvCxnSpPr>
        <p:spPr>
          <a:xfrm flipV="1">
            <a:off x="4316320" y="609598"/>
            <a:ext cx="500803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8DBF1546-EA58-47BC-B4C9-E111516489AD}"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094362456"/>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6_Custom">
    <p:spTree>
      <p:nvGrpSpPr>
        <p:cNvPr id="1" name=""/>
        <p:cNvGrpSpPr/>
        <p:nvPr/>
      </p:nvGrpSpPr>
      <p:grpSpPr>
        <a:xfrm>
          <a:off x="0" y="0"/>
          <a:ext cx="0" cy="0"/>
          <a:chOff x="0" y="0"/>
          <a:chExt cx="0" cy="0"/>
        </a:xfrm>
      </p:grpSpPr>
      <p:sp>
        <p:nvSpPr>
          <p:cNvPr id="2" name="Title 1"/>
          <p:cNvSpPr>
            <a:spLocks noGrp="1"/>
          </p:cNvSpPr>
          <p:nvPr>
            <p:ph type="title"/>
          </p:nvPr>
        </p:nvSpPr>
        <p:spPr>
          <a:xfrm>
            <a:off x="6732678" y="676067"/>
            <a:ext cx="2612465"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6567577" y="609599"/>
            <a:ext cx="2792942"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896AD553-9421-4D71-82C9-652F9648ACB3}"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871042976"/>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27_Custom">
    <p:spTree>
      <p:nvGrpSpPr>
        <p:cNvPr id="1" name=""/>
        <p:cNvGrpSpPr/>
        <p:nvPr/>
      </p:nvGrpSpPr>
      <p:grpSpPr>
        <a:xfrm>
          <a:off x="0" y="0"/>
          <a:ext cx="0" cy="0"/>
          <a:chOff x="0" y="0"/>
          <a:chExt cx="0" cy="0"/>
        </a:xfrm>
      </p:grpSpPr>
      <p:sp>
        <p:nvSpPr>
          <p:cNvPr id="2" name="Title 1"/>
          <p:cNvSpPr>
            <a:spLocks noGrp="1"/>
          </p:cNvSpPr>
          <p:nvPr>
            <p:ph type="title"/>
          </p:nvPr>
        </p:nvSpPr>
        <p:spPr>
          <a:xfrm>
            <a:off x="4470596" y="669518"/>
            <a:ext cx="4857555" cy="914400"/>
          </a:xfrm>
          <a:noFill/>
        </p:spPr>
        <p:txBody>
          <a:bodyPr/>
          <a:lstStyle/>
          <a:p>
            <a:r>
              <a:rPr lang="en-US" dirty="0" smtClean="0"/>
              <a:t>Click to edit Master title style</a:t>
            </a:r>
            <a:endParaRPr lang="en-US" dirty="0"/>
          </a:p>
        </p:txBody>
      </p:sp>
      <p:cxnSp>
        <p:nvCxnSpPr>
          <p:cNvPr id="7" name="Shape 29"/>
          <p:cNvCxnSpPr/>
          <p:nvPr userDrawn="1"/>
        </p:nvCxnSpPr>
        <p:spPr>
          <a:xfrm flipV="1">
            <a:off x="4316320" y="609598"/>
            <a:ext cx="500803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CB6976DE-7B07-40EC-941B-0B7405D7FD02}"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385466736"/>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8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sp>
        <p:nvSpPr>
          <p:cNvPr id="26" name="Title 1"/>
          <p:cNvSpPr>
            <a:spLocks noGrp="1"/>
          </p:cNvSpPr>
          <p:nvPr>
            <p:ph type="title"/>
          </p:nvPr>
        </p:nvSpPr>
        <p:spPr>
          <a:xfrm>
            <a:off x="577863" y="1807607"/>
            <a:ext cx="5758599" cy="914400"/>
          </a:xfrm>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412749" y="1752600"/>
            <a:ext cx="5916083"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97FEBBBF-AB61-4DFB-8EAB-B29D3571BC44}"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983363813"/>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29_Custom">
    <p:spTree>
      <p:nvGrpSpPr>
        <p:cNvPr id="1" name=""/>
        <p:cNvGrpSpPr/>
        <p:nvPr/>
      </p:nvGrpSpPr>
      <p:grpSpPr>
        <a:xfrm>
          <a:off x="0" y="0"/>
          <a:ext cx="0" cy="0"/>
          <a:chOff x="0" y="0"/>
          <a:chExt cx="0" cy="0"/>
        </a:xfrm>
      </p:grpSpPr>
      <p:sp>
        <p:nvSpPr>
          <p:cNvPr id="17" name="Title 1"/>
          <p:cNvSpPr>
            <a:spLocks noGrp="1"/>
          </p:cNvSpPr>
          <p:nvPr>
            <p:ph type="title"/>
          </p:nvPr>
        </p:nvSpPr>
        <p:spPr>
          <a:xfrm>
            <a:off x="2971800" y="1661081"/>
            <a:ext cx="5778500" cy="914400"/>
          </a:xfrm>
        </p:spPr>
        <p:txBody>
          <a:bodyPr/>
          <a:lstStyle>
            <a:lvl1pPr>
              <a:defRPr/>
            </a:lvl1pPr>
          </a:lstStyle>
          <a:p>
            <a:r>
              <a:rPr lang="en-US" noProof="1" smtClean="0"/>
              <a:t>Click to edit Master title style</a:t>
            </a:r>
            <a:endParaRPr lang="en-GB" noProof="1"/>
          </a:p>
        </p:txBody>
      </p:sp>
      <p:cxnSp>
        <p:nvCxnSpPr>
          <p:cNvPr id="10" name="Shape 29"/>
          <p:cNvCxnSpPr/>
          <p:nvPr userDrawn="1"/>
        </p:nvCxnSpPr>
        <p:spPr>
          <a:xfrm flipV="1">
            <a:off x="2806702" y="1600200"/>
            <a:ext cx="6521451"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F1A51F07-207D-4BB2-9BA6-93BF965729F3}"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0612835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0_Custom">
    <p:spTree>
      <p:nvGrpSpPr>
        <p:cNvPr id="1" name=""/>
        <p:cNvGrpSpPr/>
        <p:nvPr/>
      </p:nvGrpSpPr>
      <p:grpSpPr>
        <a:xfrm>
          <a:off x="0" y="0"/>
          <a:ext cx="0" cy="0"/>
          <a:chOff x="0" y="0"/>
          <a:chExt cx="0" cy="0"/>
        </a:xfrm>
      </p:grpSpPr>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endParaRPr>
          </a:p>
        </p:txBody>
      </p:sp>
      <p:cxnSp>
        <p:nvCxnSpPr>
          <p:cNvPr id="19" name="Shape 29"/>
          <p:cNvCxnSpPr/>
          <p:nvPr userDrawn="1"/>
        </p:nvCxnSpPr>
        <p:spPr>
          <a:xfrm flipV="1">
            <a:off x="2806702" y="2666998"/>
            <a:ext cx="6521451"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p:nvPr>
        </p:nvSpPr>
        <p:spPr>
          <a:xfrm>
            <a:off x="2971800" y="2725704"/>
            <a:ext cx="6356352" cy="914400"/>
          </a:xfrm>
        </p:spPr>
        <p:txBody>
          <a:bodyPr/>
          <a:lstStyle>
            <a:lvl1pPr>
              <a:defRPr/>
            </a:lvl1pPr>
          </a:lstStyle>
          <a:p>
            <a:r>
              <a:rPr lang="en-US" noProof="1" smtClean="0"/>
              <a:t>Click to edit Master title style</a:t>
            </a:r>
            <a:endParaRPr lang="en-GB" noProof="1"/>
          </a:p>
        </p:txBody>
      </p: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F022DA76-3A90-48C4-BEC4-DD91D23E285B}"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317585931"/>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1_Custom">
    <p:spTree>
      <p:nvGrpSpPr>
        <p:cNvPr id="1" name=""/>
        <p:cNvGrpSpPr/>
        <p:nvPr/>
      </p:nvGrpSpPr>
      <p:grpSpPr>
        <a:xfrm>
          <a:off x="0" y="0"/>
          <a:ext cx="0" cy="0"/>
          <a:chOff x="0" y="0"/>
          <a:chExt cx="0" cy="0"/>
        </a:xfrm>
      </p:grpSpPr>
      <p:sp>
        <p:nvSpPr>
          <p:cNvPr id="27" name="Title 1"/>
          <p:cNvSpPr>
            <a:spLocks noGrp="1"/>
          </p:cNvSpPr>
          <p:nvPr>
            <p:ph type="title"/>
          </p:nvPr>
        </p:nvSpPr>
        <p:spPr>
          <a:xfrm>
            <a:off x="577851" y="674254"/>
            <a:ext cx="6328833" cy="914400"/>
          </a:xfrm>
        </p:spPr>
        <p:txBody>
          <a:bodyPr/>
          <a:lstStyle>
            <a:lvl1pPr>
              <a:defRPr sz="2400">
                <a:solidFill>
                  <a:schemeClr val="tx1"/>
                </a:solidFill>
              </a:defRPr>
            </a:lvl1pPr>
          </a:lstStyle>
          <a:p>
            <a:r>
              <a:rPr lang="en-US" noProof="1" smtClean="0"/>
              <a:t>Click to edit Master title</a:t>
            </a:r>
            <a:endParaRPr lang="en-GB" noProof="1"/>
          </a:p>
        </p:txBody>
      </p:sp>
      <p:cxnSp>
        <p:nvCxnSpPr>
          <p:cNvPr id="36" name="Shape 29"/>
          <p:cNvCxnSpPr/>
          <p:nvPr userDrawn="1"/>
        </p:nvCxnSpPr>
        <p:spPr>
          <a:xfrm flipV="1">
            <a:off x="412751" y="609598"/>
            <a:ext cx="649393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37CC7CDD-0620-45FA-8F65-EBF05450F2C4}"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12659502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32_Custom ">
    <p:spTree>
      <p:nvGrpSpPr>
        <p:cNvPr id="1" name=""/>
        <p:cNvGrpSpPr/>
        <p:nvPr/>
      </p:nvGrpSpPr>
      <p:grpSpPr>
        <a:xfrm>
          <a:off x="0" y="0"/>
          <a:ext cx="0" cy="0"/>
          <a:chOff x="0" y="0"/>
          <a:chExt cx="0" cy="0"/>
        </a:xfrm>
      </p:grpSpPr>
      <p:sp>
        <p:nvSpPr>
          <p:cNvPr id="2" name="Title 1"/>
          <p:cNvSpPr>
            <a:spLocks noGrp="1"/>
          </p:cNvSpPr>
          <p:nvPr>
            <p:ph type="title"/>
          </p:nvPr>
        </p:nvSpPr>
        <p:spPr>
          <a:xfrm>
            <a:off x="1485900" y="1627090"/>
            <a:ext cx="7856009" cy="914400"/>
          </a:xfrm>
        </p:spPr>
        <p:txBody>
          <a:bodyPr/>
          <a:lstStyle/>
          <a:p>
            <a:r>
              <a:rPr lang="en-US" dirty="0" smtClean="0"/>
              <a:t>Click to edit Master title style</a:t>
            </a:r>
            <a:endParaRPr lang="en-US" dirty="0"/>
          </a:p>
        </p:txBody>
      </p:sp>
      <p:cxnSp>
        <p:nvCxnSpPr>
          <p:cNvPr id="7" name="Shape 29"/>
          <p:cNvCxnSpPr/>
          <p:nvPr userDrawn="1"/>
        </p:nvCxnSpPr>
        <p:spPr>
          <a:xfrm flipV="1">
            <a:off x="1320800" y="1565342"/>
            <a:ext cx="8021108"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27175055-85C9-4385-B333-1444527E8193}"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472162250"/>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33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1" y="674255"/>
            <a:ext cx="6538648" cy="914400"/>
          </a:xfrm>
        </p:spPr>
        <p:txBody>
          <a:bodyPr/>
          <a:lstStyle/>
          <a:p>
            <a:r>
              <a:rPr lang="en-US" dirty="0" smtClean="0"/>
              <a:t>Click to edit Master title style</a:t>
            </a:r>
            <a:endParaRPr lang="en-US" dirty="0"/>
          </a:p>
        </p:txBody>
      </p:sp>
      <p:cxnSp>
        <p:nvCxnSpPr>
          <p:cNvPr id="6" name="Shape 29"/>
          <p:cNvCxnSpPr/>
          <p:nvPr userDrawn="1"/>
        </p:nvCxnSpPr>
        <p:spPr>
          <a:xfrm flipV="1">
            <a:off x="412751" y="609598"/>
            <a:ext cx="6700309"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5BEE54F7-9293-46B9-B773-D6F85965D80D}"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8935312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898651" y="1"/>
            <a:ext cx="800735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Picture Placeholder 76"/>
          <p:cNvSpPr>
            <a:spLocks noGrp="1"/>
          </p:cNvSpPr>
          <p:nvPr>
            <p:ph type="pic" sz="quarter" idx="13"/>
          </p:nvPr>
        </p:nvSpPr>
        <p:spPr>
          <a:xfrm>
            <a:off x="660401" y="3048000"/>
            <a:ext cx="990600" cy="762000"/>
          </a:xfrm>
        </p:spPr>
        <p:txBody>
          <a:bodyPr/>
          <a:lstStyle>
            <a:lvl1pPr>
              <a:defRPr sz="1400"/>
            </a:lvl1pPr>
          </a:lstStyle>
          <a:p>
            <a:r>
              <a:rPr lang="en-US" noProof="0" smtClean="0"/>
              <a:t>Click icon to add picture</a:t>
            </a:r>
            <a:endParaRPr lang="en-GB" noProof="0" dirty="0"/>
          </a:p>
        </p:txBody>
      </p:sp>
      <p:grpSp>
        <p:nvGrpSpPr>
          <p:cNvPr id="3" name="Group 31"/>
          <p:cNvGrpSpPr/>
          <p:nvPr/>
        </p:nvGrpSpPr>
        <p:grpSpPr>
          <a:xfrm>
            <a:off x="529843" y="2901700"/>
            <a:ext cx="1310565"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6"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96" name="Group 32"/>
          <p:cNvGrpSpPr/>
          <p:nvPr/>
        </p:nvGrpSpPr>
        <p:grpSpPr>
          <a:xfrm>
            <a:off x="1049308" y="6170994"/>
            <a:ext cx="9906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sz="3200">
                <a:solidFill>
                  <a:schemeClr val="tx1"/>
                </a:solidFill>
              </a:defRPr>
            </a:lvl1pPr>
          </a:lstStyle>
          <a:p>
            <a:r>
              <a:rPr lang="en-US" noProof="0" smtClean="0"/>
              <a:t>Click to edit Master title style</a:t>
            </a:r>
            <a:endParaRPr lang="en-GB" noProof="0"/>
          </a:p>
        </p:txBody>
      </p:sp>
      <p:sp>
        <p:nvSpPr>
          <p:cNvPr id="11" name="Text Placeholder 10"/>
          <p:cNvSpPr>
            <a:spLocks noGrp="1"/>
          </p:cNvSpPr>
          <p:nvPr>
            <p:ph type="body" sz="quarter" idx="10" hasCustomPrompt="1"/>
          </p:nvPr>
        </p:nvSpPr>
        <p:spPr>
          <a:xfrm>
            <a:off x="577850" y="5867400"/>
            <a:ext cx="5200650" cy="762000"/>
          </a:xfrm>
        </p:spPr>
        <p:txBody>
          <a:bodyPr anchor="b"/>
          <a:lstStyle>
            <a:lvl1pPr>
              <a:defRPr sz="900">
                <a:latin typeface="Arial" pitchFamily="34" charset="0"/>
                <a:cs typeface="Arial" pitchFamily="34" charset="0"/>
              </a:defRPr>
            </a:lvl1pPr>
          </a:lstStyle>
          <a:p>
            <a:pPr lvl="0"/>
            <a:r>
              <a:rPr lang="en-GB" noProof="0" smtClean="0"/>
              <a:t>Add legal and copyright disclaimers here.</a:t>
            </a:r>
            <a:endParaRPr lang="en-GB" noProof="0"/>
          </a:p>
        </p:txBody>
      </p:sp>
      <p:cxnSp>
        <p:nvCxnSpPr>
          <p:cNvPr id="7" name="Shape 6"/>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056081"/>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898651" y="1"/>
            <a:ext cx="800735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1049308" y="6170994"/>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187989244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5" name="Shape 14"/>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April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Dialog Group Berhad | Introduction to Sustainability </a:t>
            </a:r>
            <a:endParaRPr lang="en-GB">
              <a:solidFill>
                <a:srgbClr val="000000"/>
              </a:solidFill>
            </a:endParaRPr>
          </a:p>
        </p:txBody>
      </p:sp>
      <p:sp>
        <p:nvSpPr>
          <p:cNvPr id="5" name="Slide Number Placeholder 4"/>
          <p:cNvSpPr>
            <a:spLocks noGrp="1"/>
          </p:cNvSpPr>
          <p:nvPr>
            <p:ph type="sldNum" sz="quarter" idx="18"/>
          </p:nvPr>
        </p:nvSpPr>
        <p:spPr/>
        <p:txBody>
          <a:bodyPr/>
          <a:lstStyle/>
          <a:p>
            <a:fld id="{704BF9C1-91F8-40E3-B9D9-9467646759B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99295388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77850" y="1752604"/>
            <a:ext cx="42926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5035553" y="1752600"/>
            <a:ext cx="42925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April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Dialog Group Berhad | Introduction to Sustainability </a:t>
            </a:r>
            <a:endParaRPr lang="en-GB">
              <a:solidFill>
                <a:srgbClr val="000000"/>
              </a:solidFill>
            </a:endParaRPr>
          </a:p>
        </p:txBody>
      </p:sp>
      <p:sp>
        <p:nvSpPr>
          <p:cNvPr id="5" name="Slide Number Placeholder 4"/>
          <p:cNvSpPr>
            <a:spLocks noGrp="1"/>
          </p:cNvSpPr>
          <p:nvPr>
            <p:ph type="sldNum" sz="quarter" idx="18"/>
          </p:nvPr>
        </p:nvSpPr>
        <p:spPr/>
        <p:txBody>
          <a:bodyPr/>
          <a:lstStyle/>
          <a:p>
            <a:fld id="{E5D0161A-8B48-4C45-B34F-586135E26827}"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99393611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1"/>
            <a:ext cx="8750300" cy="914400"/>
          </a:xfrm>
        </p:spPr>
        <p:txBody>
          <a:bodyPr/>
          <a:lstStyle/>
          <a:p>
            <a:r>
              <a:rPr lang="en-GB" noProof="0" dirty="0" smtClean="0"/>
              <a:t>Click to edit Master title style</a:t>
            </a:r>
            <a:endParaRPr lang="en-GB" noProof="0" dirty="0"/>
          </a:p>
        </p:txBody>
      </p:sp>
      <p:sp>
        <p:nvSpPr>
          <p:cNvPr id="27" name="Content Placeholder 26"/>
          <p:cNvSpPr>
            <a:spLocks noGrp="1"/>
          </p:cNvSpPr>
          <p:nvPr>
            <p:ph sz="quarter" idx="13"/>
          </p:nvPr>
        </p:nvSpPr>
        <p:spPr>
          <a:xfrm>
            <a:off x="577850" y="1752604"/>
            <a:ext cx="28067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8" name="Content Placeholder 26"/>
          <p:cNvSpPr>
            <a:spLocks noGrp="1"/>
          </p:cNvSpPr>
          <p:nvPr>
            <p:ph sz="quarter" idx="14"/>
          </p:nvPr>
        </p:nvSpPr>
        <p:spPr>
          <a:xfrm>
            <a:off x="3549653" y="1752604"/>
            <a:ext cx="2806699"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6521450" y="1752604"/>
            <a:ext cx="28067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9" name="Shape 18"/>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April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Dialog Group Berhad | Introduction to Sustainability </a:t>
            </a:r>
            <a:endParaRPr lang="en-GB">
              <a:solidFill>
                <a:srgbClr val="000000"/>
              </a:solidFill>
            </a:endParaRPr>
          </a:p>
        </p:txBody>
      </p:sp>
      <p:sp>
        <p:nvSpPr>
          <p:cNvPr id="5" name="Slide Number Placeholder 4"/>
          <p:cNvSpPr>
            <a:spLocks noGrp="1"/>
          </p:cNvSpPr>
          <p:nvPr>
            <p:ph type="sldNum" sz="quarter" idx="18"/>
          </p:nvPr>
        </p:nvSpPr>
        <p:spPr/>
        <p:txBody>
          <a:bodyPr/>
          <a:lstStyle/>
          <a:p>
            <a:fld id="{F7160C44-7745-479B-B8CD-8E5773E9FA7D}"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90395063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77850" y="3352800"/>
            <a:ext cx="4292600"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5035551" y="3352800"/>
            <a:ext cx="4292601"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ext Placeholder 12"/>
          <p:cNvSpPr>
            <a:spLocks noGrp="1"/>
          </p:cNvSpPr>
          <p:nvPr>
            <p:ph type="body" sz="quarter" idx="16"/>
          </p:nvPr>
        </p:nvSpPr>
        <p:spPr>
          <a:xfrm>
            <a:off x="577850" y="1752600"/>
            <a:ext cx="8750300" cy="14478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April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Dialog Group Berhad | Introduction to Sustainability </a:t>
            </a:r>
            <a:endParaRPr lang="en-GB">
              <a:solidFill>
                <a:srgbClr val="000000"/>
              </a:solidFill>
            </a:endParaRPr>
          </a:p>
        </p:txBody>
      </p:sp>
      <p:sp>
        <p:nvSpPr>
          <p:cNvPr id="5" name="Slide Number Placeholder 4"/>
          <p:cNvSpPr>
            <a:spLocks noGrp="1"/>
          </p:cNvSpPr>
          <p:nvPr>
            <p:ph type="sldNum" sz="quarter" idx="19"/>
          </p:nvPr>
        </p:nvSpPr>
        <p:spPr/>
        <p:txBody>
          <a:bodyPr/>
          <a:lstStyle/>
          <a:p>
            <a:fld id="{F75C7982-D8BD-40BE-A659-0970F62C0A91}"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0125685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6521450" y="1752600"/>
            <a:ext cx="2806700" cy="2133600"/>
          </a:xfrm>
        </p:spPr>
        <p:txBody>
          <a:bodyPr/>
          <a:lstStyle/>
          <a:p>
            <a:pPr lvl="0"/>
            <a:r>
              <a:rPr lang="en-GB" noProof="0" dirty="0" smtClean="0"/>
              <a:t>Click to edit Master text styles</a:t>
            </a:r>
          </a:p>
        </p:txBody>
      </p:sp>
      <p:sp>
        <p:nvSpPr>
          <p:cNvPr id="31" name="Content Placeholder 26"/>
          <p:cNvSpPr>
            <a:spLocks noGrp="1"/>
          </p:cNvSpPr>
          <p:nvPr>
            <p:ph sz="quarter" idx="15"/>
          </p:nvPr>
        </p:nvSpPr>
        <p:spPr>
          <a:xfrm>
            <a:off x="6521450" y="4038600"/>
            <a:ext cx="28067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577850" y="1752600"/>
            <a:ext cx="5778500" cy="44196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April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Dialog Group Berhad | Introduction to Sustainability </a:t>
            </a:r>
            <a:endParaRPr lang="en-GB">
              <a:solidFill>
                <a:srgbClr val="000000"/>
              </a:solidFill>
            </a:endParaRPr>
          </a:p>
        </p:txBody>
      </p:sp>
      <p:sp>
        <p:nvSpPr>
          <p:cNvPr id="5" name="Slide Number Placeholder 4"/>
          <p:cNvSpPr>
            <a:spLocks noGrp="1"/>
          </p:cNvSpPr>
          <p:nvPr>
            <p:ph type="sldNum" sz="quarter" idx="19"/>
          </p:nvPr>
        </p:nvSpPr>
        <p:spPr/>
        <p:txBody>
          <a:bodyPr/>
          <a:lstStyle/>
          <a:p>
            <a:fld id="{A1FBFAC6-BE4D-49C0-B57F-53104DA27DD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88640247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77850" y="1752600"/>
            <a:ext cx="2806700" cy="2133600"/>
          </a:xfrm>
        </p:spPr>
        <p:txBody>
          <a:bodyPr/>
          <a:lstStyle/>
          <a:p>
            <a:pPr lvl="0"/>
            <a:r>
              <a:rPr lang="en-GB" noProof="0" dirty="0" smtClean="0"/>
              <a:t>Click to edit Master text styles</a:t>
            </a:r>
          </a:p>
        </p:txBody>
      </p:sp>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4038600"/>
            <a:ext cx="28067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3549650" y="1752600"/>
            <a:ext cx="5778500" cy="44196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April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Dialog Group Berhad | Introduction to Sustainability </a:t>
            </a:r>
            <a:endParaRPr lang="en-GB">
              <a:solidFill>
                <a:srgbClr val="000000"/>
              </a:solidFill>
            </a:endParaRPr>
          </a:p>
        </p:txBody>
      </p:sp>
      <p:sp>
        <p:nvSpPr>
          <p:cNvPr id="5" name="Slide Number Placeholder 4"/>
          <p:cNvSpPr>
            <a:spLocks noGrp="1"/>
          </p:cNvSpPr>
          <p:nvPr>
            <p:ph type="sldNum" sz="quarter" idx="19"/>
          </p:nvPr>
        </p:nvSpPr>
        <p:spPr/>
        <p:txBody>
          <a:bodyPr/>
          <a:lstStyle/>
          <a:p>
            <a:fld id="{3F6207AF-4C2C-4EA6-85C8-500D46CDEA35}"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63935197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549650" y="685800"/>
            <a:ext cx="57785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549650" y="1752600"/>
            <a:ext cx="57785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77850" y="1752600"/>
            <a:ext cx="28067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6280153" y="-2286000"/>
            <a:ext cx="152399"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April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Dialog Group Berhad | Introduction to Sustainability </a:t>
            </a:r>
            <a:endParaRPr lang="en-GB">
              <a:solidFill>
                <a:srgbClr val="000000"/>
              </a:solidFill>
            </a:endParaRPr>
          </a:p>
        </p:txBody>
      </p:sp>
      <p:sp>
        <p:nvSpPr>
          <p:cNvPr id="5" name="Slide Number Placeholder 4"/>
          <p:cNvSpPr>
            <a:spLocks noGrp="1"/>
          </p:cNvSpPr>
          <p:nvPr>
            <p:ph type="sldNum" sz="quarter" idx="19"/>
          </p:nvPr>
        </p:nvSpPr>
        <p:spPr/>
        <p:txBody>
          <a:bodyPr/>
          <a:lstStyle/>
          <a:p>
            <a:fld id="{BE2FE03E-D46E-4C42-8933-C4A5CC209A0C}"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90618653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cxnSp>
        <p:nvCxnSpPr>
          <p:cNvPr id="10" name="Shape 9"/>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April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Dialog Group Berhad | Introduction to Sustainability </a:t>
            </a:r>
            <a:endParaRPr lang="en-GB">
              <a:solidFill>
                <a:srgbClr val="000000"/>
              </a:solidFill>
            </a:endParaRPr>
          </a:p>
        </p:txBody>
      </p:sp>
      <p:sp>
        <p:nvSpPr>
          <p:cNvPr id="5" name="Slide Number Placeholder 4"/>
          <p:cNvSpPr>
            <a:spLocks noGrp="1"/>
          </p:cNvSpPr>
          <p:nvPr>
            <p:ph type="sldNum" sz="quarter" idx="12"/>
          </p:nvPr>
        </p:nvSpPr>
        <p:spPr/>
        <p:txBody>
          <a:bodyPr/>
          <a:lstStyle/>
          <a:p>
            <a:fld id="{59964843-D170-4A8D-964B-AA8FB7EADC2F}"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4212424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898651" y="1"/>
            <a:ext cx="800735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sp>
        <p:nvSpPr>
          <p:cNvPr id="17" name="Picture Placeholder 76"/>
          <p:cNvSpPr>
            <a:spLocks noGrp="1"/>
          </p:cNvSpPr>
          <p:nvPr>
            <p:ph type="pic" sz="quarter" idx="13"/>
          </p:nvPr>
        </p:nvSpPr>
        <p:spPr>
          <a:xfrm>
            <a:off x="1898650" y="2899980"/>
            <a:ext cx="6851650" cy="3272223"/>
          </a:xfrm>
        </p:spPr>
        <p:txBody>
          <a:bodyPr/>
          <a:lstStyle>
            <a:lvl1pPr>
              <a:defRPr sz="1400"/>
            </a:lvl1pPr>
          </a:lstStyle>
          <a:p>
            <a:r>
              <a:rPr lang="en-US" noProof="0" dirty="0" smtClean="0"/>
              <a:t>Click icon to add picture</a:t>
            </a:r>
            <a:endParaRPr lang="en-GB" noProof="0" dirty="0"/>
          </a:p>
        </p:txBody>
      </p:sp>
      <p:grpSp>
        <p:nvGrpSpPr>
          <p:cNvPr id="18" name="Group 32"/>
          <p:cNvGrpSpPr/>
          <p:nvPr userDrawn="1"/>
        </p:nvGrpSpPr>
        <p:grpSpPr>
          <a:xfrm>
            <a:off x="1049308" y="6170994"/>
            <a:ext cx="9906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2829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000000"/>
                </a:solidFill>
              </a:rPr>
              <a:t>April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Dialog Group Berhad | Introduction to Sustainability </a:t>
            </a:r>
            <a:endParaRPr lang="en-GB">
              <a:solidFill>
                <a:srgbClr val="000000"/>
              </a:solidFill>
            </a:endParaRPr>
          </a:p>
        </p:txBody>
      </p:sp>
      <p:sp>
        <p:nvSpPr>
          <p:cNvPr id="4" name="Slide Number Placeholder 3"/>
          <p:cNvSpPr>
            <a:spLocks noGrp="1"/>
          </p:cNvSpPr>
          <p:nvPr>
            <p:ph type="sldNum" sz="quarter" idx="12"/>
          </p:nvPr>
        </p:nvSpPr>
        <p:spPr/>
        <p:txBody>
          <a:bodyPr/>
          <a:lstStyle/>
          <a:p>
            <a:fld id="{083D32B8-0362-4C03-A82B-744360643E93}"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0442006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tx1"/>
                </a:solidFill>
              </a:defRPr>
            </a:lvl1pPr>
          </a:lstStyle>
          <a:p>
            <a:r>
              <a:rPr lang="en-GB" noProof="0" dirty="0" smtClean="0"/>
              <a:t>Click to edit Master title style</a:t>
            </a:r>
            <a:endParaRPr lang="en-GB" noProof="0" dirty="0"/>
          </a:p>
        </p:txBody>
      </p:sp>
      <p:cxnSp>
        <p:nvCxnSpPr>
          <p:cNvPr id="11" name="Shape 10"/>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77850" y="1752600"/>
            <a:ext cx="87503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Date Placeholder 2"/>
          <p:cNvSpPr>
            <a:spLocks noGrp="1"/>
          </p:cNvSpPr>
          <p:nvPr>
            <p:ph type="dt" sz="half" idx="16"/>
          </p:nvPr>
        </p:nvSpPr>
        <p:spPr/>
        <p:txBody>
          <a:bodyPr/>
          <a:lstStyle/>
          <a:p>
            <a:r>
              <a:rPr lang="en-US" smtClean="0">
                <a:solidFill>
                  <a:srgbClr val="000000"/>
                </a:solidFill>
              </a:rPr>
              <a:t>April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Dialog Group Berhad | Introduction to Sustainability </a:t>
            </a:r>
            <a:endParaRPr lang="en-GB">
              <a:solidFill>
                <a:srgbClr val="000000"/>
              </a:solidFill>
            </a:endParaRPr>
          </a:p>
        </p:txBody>
      </p:sp>
      <p:sp>
        <p:nvSpPr>
          <p:cNvPr id="5" name="Slide Number Placeholder 4"/>
          <p:cNvSpPr>
            <a:spLocks noGrp="1"/>
          </p:cNvSpPr>
          <p:nvPr>
            <p:ph type="sldNum" sz="quarter" idx="18"/>
          </p:nvPr>
        </p:nvSpPr>
        <p:spPr/>
        <p:txBody>
          <a:bodyPr/>
          <a:lstStyle/>
          <a:p>
            <a:fld id="{B98563F3-2DF6-4C24-BE52-C10D8FE5AB1E}"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2603327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77850" y="1752600"/>
            <a:ext cx="87503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cxnSp>
        <p:nvCxnSpPr>
          <p:cNvPr id="11" name="Shape 10"/>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lt1"/>
                </a:solidFill>
              </a:defRPr>
            </a:lvl1pPr>
          </a:lstStyle>
          <a:p>
            <a:r>
              <a:rPr lang="en-US" smtClean="0">
                <a:solidFill>
                  <a:srgbClr val="FFFFFF"/>
                </a:solidFill>
              </a:rPr>
              <a:t>April 2016</a:t>
            </a:r>
            <a:endParaRPr lang="en-GB">
              <a:solidFill>
                <a:srgbClr val="FFFFFF"/>
              </a:solidFill>
            </a:endParaRPr>
          </a:p>
        </p:txBody>
      </p:sp>
      <p:sp>
        <p:nvSpPr>
          <p:cNvPr id="5" name="Footer Placeholder 4"/>
          <p:cNvSpPr>
            <a:spLocks noGrp="1"/>
          </p:cNvSpPr>
          <p:nvPr>
            <p:ph type="ftr" sz="quarter" idx="11"/>
          </p:nvPr>
        </p:nvSpPr>
        <p:spPr/>
        <p:txBody>
          <a:bodyPr/>
          <a:lstStyle>
            <a:lvl1pPr>
              <a:defRPr>
                <a:solidFill>
                  <a:schemeClr val="lt1"/>
                </a:solidFill>
              </a:defRPr>
            </a:lvl1pPr>
          </a:lstStyle>
          <a:p>
            <a:r>
              <a:rPr lang="en-GB" smtClean="0">
                <a:solidFill>
                  <a:srgbClr val="FFFFFF"/>
                </a:solidFill>
              </a:rPr>
              <a:t>Dialog Group Berhad | Introduction to Sustainability </a:t>
            </a:r>
            <a:endParaRPr lang="en-GB">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lt1"/>
                </a:solidFill>
              </a:defRPr>
            </a:lvl1pPr>
          </a:lstStyle>
          <a:p>
            <a:fld id="{3593A4C6-3279-4719-872D-2644BB1D3AE1}" type="slidenum">
              <a:rPr lang="en-GB" smtClean="0">
                <a:solidFill>
                  <a:srgbClr val="FFFFFF"/>
                </a:solidFill>
              </a:rPr>
              <a:pPr/>
              <a:t>‹#›</a:t>
            </a:fld>
            <a:endParaRPr lang="en-GB">
              <a:solidFill>
                <a:srgbClr val="FFFFFF"/>
              </a:solidFill>
            </a:endParaRPr>
          </a:p>
        </p:txBody>
      </p:sp>
      <p:sp>
        <p:nvSpPr>
          <p:cNvPr id="7"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13921287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4"/>
            <a:ext cx="8750300" cy="1066799"/>
          </a:xfrm>
        </p:spPr>
        <p:txBody>
          <a:bodyPr anchor="t" anchorCtr="0">
            <a:noAutofit/>
          </a:bodyPr>
          <a:lstStyle>
            <a:lvl1pPr>
              <a:lnSpc>
                <a:spcPct val="90000"/>
              </a:lnSpc>
              <a:defRPr sz="3200">
                <a:solidFill>
                  <a:schemeClr val="tx1"/>
                </a:solidFill>
              </a:defRPr>
            </a:lvl1pPr>
          </a:lstStyle>
          <a:p>
            <a:r>
              <a:rPr lang="en-GB" noProof="0" dirty="0" smtClean="0"/>
              <a:t>Click to edit Master title style</a:t>
            </a:r>
          </a:p>
        </p:txBody>
      </p:sp>
      <p:sp>
        <p:nvSpPr>
          <p:cNvPr id="58" name="Subtitle 2"/>
          <p:cNvSpPr>
            <a:spLocks noGrp="1"/>
          </p:cNvSpPr>
          <p:nvPr>
            <p:ph type="subTitle" idx="1"/>
          </p:nvPr>
        </p:nvSpPr>
        <p:spPr bwMode="black">
          <a:xfrm>
            <a:off x="577850" y="1905001"/>
            <a:ext cx="87503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cxnSp>
        <p:nvCxnSpPr>
          <p:cNvPr id="12" name="Shape 11"/>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April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Dialog Group Berhad | Introduction to Sustainability </a:t>
            </a:r>
            <a:endParaRPr lang="en-GB">
              <a:solidFill>
                <a:srgbClr val="000000"/>
              </a:solidFill>
            </a:endParaRPr>
          </a:p>
        </p:txBody>
      </p:sp>
      <p:sp>
        <p:nvSpPr>
          <p:cNvPr id="4" name="Slide Number Placeholder 3"/>
          <p:cNvSpPr>
            <a:spLocks noGrp="1"/>
          </p:cNvSpPr>
          <p:nvPr>
            <p:ph type="sldNum" sz="quarter" idx="12"/>
          </p:nvPr>
        </p:nvSpPr>
        <p:spPr/>
        <p:txBody>
          <a:bodyPr/>
          <a:lstStyle/>
          <a:p>
            <a:fld id="{00C64A51-9352-47A9-9671-AEA8E172FE39}"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72849041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baseline="0">
                <a:solidFill>
                  <a:schemeClr val="bg1"/>
                </a:solidFill>
              </a:defRPr>
            </a:lvl1pPr>
          </a:lstStyle>
          <a:p>
            <a:r>
              <a:rPr lang="en-GB" noProof="0" dirty="0" smtClean="0"/>
              <a:t>Click to edit Master title style</a:t>
            </a:r>
            <a:endParaRPr lang="en-GB" noProof="0" dirty="0"/>
          </a:p>
        </p:txBody>
      </p:sp>
      <p:sp>
        <p:nvSpPr>
          <p:cNvPr id="22" name="Subtitle 2"/>
          <p:cNvSpPr>
            <a:spLocks noGrp="1"/>
          </p:cNvSpPr>
          <p:nvPr>
            <p:ph type="subTitle" idx="1"/>
          </p:nvPr>
        </p:nvSpPr>
        <p:spPr bwMode="black">
          <a:xfrm>
            <a:off x="577850" y="1905000"/>
            <a:ext cx="87503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1" name="Shape 10"/>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solidFill>
                  <a:schemeClr val="lt1"/>
                </a:solidFill>
              </a:defRPr>
            </a:lvl1pPr>
          </a:lstStyle>
          <a:p>
            <a:r>
              <a:rPr lang="en-US" smtClean="0">
                <a:solidFill>
                  <a:srgbClr val="FFFFFF"/>
                </a:solidFill>
              </a:rPr>
              <a:t>April 2016</a:t>
            </a:r>
            <a:endParaRPr lang="en-GB">
              <a:solidFill>
                <a:srgbClr val="FFFFFF"/>
              </a:solidFill>
            </a:endParaRPr>
          </a:p>
        </p:txBody>
      </p:sp>
      <p:sp>
        <p:nvSpPr>
          <p:cNvPr id="3" name="Footer Placeholder 2"/>
          <p:cNvSpPr>
            <a:spLocks noGrp="1"/>
          </p:cNvSpPr>
          <p:nvPr>
            <p:ph type="ftr" sz="quarter" idx="11"/>
          </p:nvPr>
        </p:nvSpPr>
        <p:spPr/>
        <p:txBody>
          <a:bodyPr/>
          <a:lstStyle>
            <a:lvl1pPr>
              <a:defRPr>
                <a:solidFill>
                  <a:schemeClr val="lt1"/>
                </a:solidFill>
              </a:defRPr>
            </a:lvl1pPr>
          </a:lstStyle>
          <a:p>
            <a:r>
              <a:rPr lang="en-GB" smtClean="0">
                <a:solidFill>
                  <a:srgbClr val="FFFFFF"/>
                </a:solidFill>
              </a:rPr>
              <a:t>Dialog Group Berhad | Introduction to Sustainability </a:t>
            </a:r>
            <a:endParaRPr lang="en-GB">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lt1"/>
                </a:solidFill>
              </a:defRPr>
            </a:lvl1pPr>
          </a:lstStyle>
          <a:p>
            <a:fld id="{51C85FFB-0DF4-48B3-A81B-EFB2885448E9}" type="slidenum">
              <a:rPr lang="en-GB" smtClean="0">
                <a:solidFill>
                  <a:srgbClr val="FFFFFF"/>
                </a:solidFill>
              </a:rPr>
              <a:pPr/>
              <a:t>‹#›</a:t>
            </a:fld>
            <a:endParaRPr lang="en-GB">
              <a:solidFill>
                <a:srgbClr val="FFFFFF"/>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367057288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a:solidFill>
                  <a:schemeClr val="bg1"/>
                </a:solidFill>
              </a:defRPr>
            </a:lvl1pPr>
          </a:lstStyle>
          <a:p>
            <a:r>
              <a:rPr lang="en-GB" noProof="0" dirty="0" smtClean="0"/>
              <a:t>Click to edit Master title style</a:t>
            </a:r>
          </a:p>
        </p:txBody>
      </p:sp>
      <p:sp>
        <p:nvSpPr>
          <p:cNvPr id="20" name="Content Placeholder 19"/>
          <p:cNvSpPr>
            <a:spLocks noGrp="1"/>
          </p:cNvSpPr>
          <p:nvPr>
            <p:ph sz="quarter" idx="13"/>
          </p:nvPr>
        </p:nvSpPr>
        <p:spPr>
          <a:xfrm>
            <a:off x="577853" y="2819400"/>
            <a:ext cx="42925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3" name="Subtitle 2"/>
          <p:cNvSpPr>
            <a:spLocks noGrp="1"/>
          </p:cNvSpPr>
          <p:nvPr>
            <p:ph type="subTitle" idx="1"/>
          </p:nvPr>
        </p:nvSpPr>
        <p:spPr bwMode="black">
          <a:xfrm>
            <a:off x="577850" y="1905001"/>
            <a:ext cx="87503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2" name="Shape 11"/>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4"/>
          </p:nvPr>
        </p:nvSpPr>
        <p:spPr/>
        <p:txBody>
          <a:bodyPr/>
          <a:lstStyle>
            <a:lvl1pPr>
              <a:defRPr>
                <a:solidFill>
                  <a:schemeClr val="lt1"/>
                </a:solidFill>
              </a:defRPr>
            </a:lvl1pPr>
          </a:lstStyle>
          <a:p>
            <a:r>
              <a:rPr lang="en-US" smtClean="0">
                <a:solidFill>
                  <a:srgbClr val="FFFFFF"/>
                </a:solidFill>
              </a:rPr>
              <a:t>April 2016</a:t>
            </a:r>
            <a:endParaRPr lang="en-GB">
              <a:solidFill>
                <a:srgbClr val="FFFFFF"/>
              </a:solidFill>
            </a:endParaRPr>
          </a:p>
        </p:txBody>
      </p:sp>
      <p:sp>
        <p:nvSpPr>
          <p:cNvPr id="3" name="Footer Placeholder 2"/>
          <p:cNvSpPr>
            <a:spLocks noGrp="1"/>
          </p:cNvSpPr>
          <p:nvPr>
            <p:ph type="ftr" sz="quarter" idx="15"/>
          </p:nvPr>
        </p:nvSpPr>
        <p:spPr/>
        <p:txBody>
          <a:bodyPr/>
          <a:lstStyle>
            <a:lvl1pPr>
              <a:defRPr>
                <a:solidFill>
                  <a:schemeClr val="lt1"/>
                </a:solidFill>
              </a:defRPr>
            </a:lvl1pPr>
          </a:lstStyle>
          <a:p>
            <a:r>
              <a:rPr lang="en-GB" smtClean="0">
                <a:solidFill>
                  <a:srgbClr val="FFFFFF"/>
                </a:solidFill>
              </a:rPr>
              <a:t>Dialog Group Berhad | Introduction to Sustainability </a:t>
            </a:r>
            <a:endParaRPr lang="en-GB">
              <a:solidFill>
                <a:srgbClr val="FFFFFF"/>
              </a:solidFill>
            </a:endParaRPr>
          </a:p>
        </p:txBody>
      </p:sp>
      <p:sp>
        <p:nvSpPr>
          <p:cNvPr id="4" name="Slide Number Placeholder 3"/>
          <p:cNvSpPr>
            <a:spLocks noGrp="1"/>
          </p:cNvSpPr>
          <p:nvPr>
            <p:ph type="sldNum" sz="quarter" idx="16"/>
          </p:nvPr>
        </p:nvSpPr>
        <p:spPr/>
        <p:txBody>
          <a:bodyPr/>
          <a:lstStyle>
            <a:lvl1pPr>
              <a:defRPr>
                <a:solidFill>
                  <a:schemeClr val="lt1"/>
                </a:solidFill>
              </a:defRPr>
            </a:lvl1pPr>
          </a:lstStyle>
          <a:p>
            <a:fld id="{E6C0EB2E-4AB3-4E31-94EF-3C9299CB5BCD}" type="slidenum">
              <a:rPr lang="en-GB" smtClean="0">
                <a:solidFill>
                  <a:srgbClr val="FFFFFF"/>
                </a:solidFill>
              </a:rPr>
              <a:pPr/>
              <a:t>‹#›</a:t>
            </a:fld>
            <a:endParaRPr lang="en-GB">
              <a:solidFill>
                <a:srgbClr val="FFFFFF"/>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390634563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527297" y="-3019044"/>
            <a:ext cx="152399" cy="740968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2053433" y="838200"/>
            <a:ext cx="5788819" cy="914400"/>
          </a:xfrm>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2053433" y="1828799"/>
            <a:ext cx="5788819"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2053431" y="374904"/>
            <a:ext cx="4447794"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02" name="Group 101"/>
          <p:cNvGrpSpPr>
            <a:grpSpLocks noChangeAspect="1"/>
          </p:cNvGrpSpPr>
          <p:nvPr userDrawn="1"/>
        </p:nvGrpSpPr>
        <p:grpSpPr>
          <a:xfrm>
            <a:off x="1049310" y="5768684"/>
            <a:ext cx="133497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Tree>
    <p:extLst>
      <p:ext uri="{BB962C8B-B14F-4D97-AF65-F5344CB8AC3E}">
        <p14:creationId xmlns:p14="http://schemas.microsoft.com/office/powerpoint/2010/main" val="283195836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898651" y="1"/>
            <a:ext cx="800735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31" name="Picture Placeholder 76"/>
          <p:cNvSpPr>
            <a:spLocks noGrp="1"/>
          </p:cNvSpPr>
          <p:nvPr>
            <p:ph type="pic" sz="quarter" idx="13"/>
          </p:nvPr>
        </p:nvSpPr>
        <p:spPr>
          <a:xfrm>
            <a:off x="660401" y="3048000"/>
            <a:ext cx="990600" cy="762000"/>
          </a:xfrm>
        </p:spPr>
        <p:txBody>
          <a:bodyPr/>
          <a:lstStyle>
            <a:lvl1pPr>
              <a:defRPr sz="1400"/>
            </a:lvl1pPr>
          </a:lstStyle>
          <a:p>
            <a:r>
              <a:rPr lang="en-US" noProof="0" smtClean="0"/>
              <a:t>Click icon to add picture</a:t>
            </a:r>
            <a:endParaRPr lang="en-GB" noProof="0" dirty="0"/>
          </a:p>
        </p:txBody>
      </p:sp>
      <p:grpSp>
        <p:nvGrpSpPr>
          <p:cNvPr id="3" name="Group 31"/>
          <p:cNvGrpSpPr/>
          <p:nvPr/>
        </p:nvGrpSpPr>
        <p:grpSpPr>
          <a:xfrm>
            <a:off x="529843" y="2901700"/>
            <a:ext cx="1310565"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6"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96" name="Group 32"/>
          <p:cNvGrpSpPr/>
          <p:nvPr/>
        </p:nvGrpSpPr>
        <p:grpSpPr>
          <a:xfrm>
            <a:off x="1049308" y="6170994"/>
            <a:ext cx="9906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295065362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898651" y="1"/>
            <a:ext cx="800735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4"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sp>
        <p:nvSpPr>
          <p:cNvPr id="17" name="Picture Placeholder 76"/>
          <p:cNvSpPr>
            <a:spLocks noGrp="1"/>
          </p:cNvSpPr>
          <p:nvPr>
            <p:ph type="pic" sz="quarter" idx="13"/>
          </p:nvPr>
        </p:nvSpPr>
        <p:spPr>
          <a:xfrm>
            <a:off x="1898650" y="2899980"/>
            <a:ext cx="6851650" cy="3272223"/>
          </a:xfrm>
        </p:spPr>
        <p:txBody>
          <a:bodyPr/>
          <a:lstStyle>
            <a:lvl1pPr>
              <a:defRPr sz="1400"/>
            </a:lvl1pPr>
          </a:lstStyle>
          <a:p>
            <a:r>
              <a:rPr lang="en-US" noProof="0" dirty="0" smtClean="0"/>
              <a:t>Click icon to add picture</a:t>
            </a:r>
            <a:endParaRPr lang="en-GB" noProof="0" dirty="0"/>
          </a:p>
        </p:txBody>
      </p:sp>
      <p:grpSp>
        <p:nvGrpSpPr>
          <p:cNvPr id="18" name="Group 32"/>
          <p:cNvGrpSpPr/>
          <p:nvPr userDrawn="1"/>
        </p:nvGrpSpPr>
        <p:grpSpPr>
          <a:xfrm>
            <a:off x="1049308" y="6170994"/>
            <a:ext cx="9906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68720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5" name="Shape 14"/>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t>Tháng 05/2016</a:t>
            </a:r>
            <a:endParaRPr lang="en-GB"/>
          </a:p>
        </p:txBody>
      </p:sp>
      <p:sp>
        <p:nvSpPr>
          <p:cNvPr id="4" name="Footer Placeholder 3"/>
          <p:cNvSpPr>
            <a:spLocks noGrp="1"/>
          </p:cNvSpPr>
          <p:nvPr>
            <p:ph type="ftr" sz="quarter" idx="17"/>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8"/>
          </p:nvPr>
        </p:nvSpPr>
        <p:spPr/>
        <p:txBody>
          <a:bodyPr/>
          <a:lstStyle/>
          <a:p>
            <a:fld id="{704BF9C1-91F8-40E3-B9D9-9467646759BA}"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8007350" y="685801"/>
            <a:ext cx="189865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81" name="Rectangle 648"/>
          <p:cNvSpPr>
            <a:spLocks noChangeArrowheads="1"/>
          </p:cNvSpPr>
          <p:nvPr/>
        </p:nvSpPr>
        <p:spPr bwMode="gray">
          <a:xfrm>
            <a:off x="1898650" y="0"/>
            <a:ext cx="61087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83" name="Rectangle 650"/>
          <p:cNvSpPr>
            <a:spLocks noChangeArrowheads="1"/>
          </p:cNvSpPr>
          <p:nvPr/>
        </p:nvSpPr>
        <p:spPr bwMode="gray">
          <a:xfrm>
            <a:off x="1898650" y="685800"/>
            <a:ext cx="61087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dirty="0"/>
          </a:p>
        </p:txBody>
      </p:sp>
      <p:sp>
        <p:nvSpPr>
          <p:cNvPr id="50"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1" name="Group 32"/>
          <p:cNvGrpSpPr/>
          <p:nvPr userDrawn="1"/>
        </p:nvGrpSpPr>
        <p:grpSpPr>
          <a:xfrm>
            <a:off x="1049308" y="6170994"/>
            <a:ext cx="9906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8007350" y="685801"/>
            <a:ext cx="189865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1" name="Rectangle 648"/>
          <p:cNvSpPr>
            <a:spLocks noChangeArrowheads="1"/>
          </p:cNvSpPr>
          <p:nvPr/>
        </p:nvSpPr>
        <p:spPr bwMode="gray">
          <a:xfrm>
            <a:off x="1898650" y="0"/>
            <a:ext cx="61087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3" name="Rectangle 650"/>
          <p:cNvSpPr>
            <a:spLocks noChangeArrowheads="1"/>
          </p:cNvSpPr>
          <p:nvPr/>
        </p:nvSpPr>
        <p:spPr bwMode="gray">
          <a:xfrm>
            <a:off x="1898650" y="685800"/>
            <a:ext cx="61087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0"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1" name="Group 32"/>
          <p:cNvGrpSpPr/>
          <p:nvPr userDrawn="1"/>
        </p:nvGrpSpPr>
        <p:grpSpPr>
          <a:xfrm>
            <a:off x="1049308" y="6170994"/>
            <a:ext cx="9906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64960043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sz="3200">
                <a:solidFill>
                  <a:schemeClr val="tx1"/>
                </a:solidFill>
              </a:defRPr>
            </a:lvl1pPr>
          </a:lstStyle>
          <a:p>
            <a:r>
              <a:rPr lang="en-GB" noProof="0" dirty="0" smtClean="0"/>
              <a:t>Click to edit Master title style</a:t>
            </a:r>
            <a:endParaRPr lang="en-GB" noProof="0" dirty="0"/>
          </a:p>
        </p:txBody>
      </p:sp>
      <p:sp>
        <p:nvSpPr>
          <p:cNvPr id="11" name="Text Placeholder 10"/>
          <p:cNvSpPr>
            <a:spLocks noGrp="1"/>
          </p:cNvSpPr>
          <p:nvPr>
            <p:ph type="body" sz="quarter" idx="10" hasCustomPrompt="1"/>
          </p:nvPr>
        </p:nvSpPr>
        <p:spPr>
          <a:xfrm>
            <a:off x="577850" y="5867400"/>
            <a:ext cx="5200650" cy="762000"/>
          </a:xfrm>
        </p:spPr>
        <p:txBody>
          <a:bodyPr anchor="b"/>
          <a:lstStyle>
            <a:lvl1pPr>
              <a:defRPr sz="900">
                <a:latin typeface="Arial" pitchFamily="34" charset="0"/>
                <a:cs typeface="Arial" pitchFamily="34" charset="0"/>
              </a:defRPr>
            </a:lvl1pPr>
          </a:lstStyle>
          <a:p>
            <a:pPr lvl="0"/>
            <a:r>
              <a:rPr lang="en-GB" noProof="0" dirty="0" smtClean="0"/>
              <a:t>Add legal and copyright disclaimers here.</a:t>
            </a:r>
            <a:endParaRPr lang="en-GB" noProof="0" dirty="0"/>
          </a:p>
        </p:txBody>
      </p:sp>
      <p:cxnSp>
        <p:nvCxnSpPr>
          <p:cNvPr id="7" name="Shape 6"/>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8207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solidFill>
                  <a:srgbClr val="000000"/>
                </a:solidFill>
              </a:rPr>
              <a:t>April 2016</a:t>
            </a:r>
            <a:endParaRPr lang="en-GB">
              <a:solidFill>
                <a:srgbClr val="000000"/>
              </a:solidFill>
            </a:endParaRPr>
          </a:p>
        </p:txBody>
      </p:sp>
      <p:sp>
        <p:nvSpPr>
          <p:cNvPr id="8" name="Footer Placeholder 7"/>
          <p:cNvSpPr>
            <a:spLocks noGrp="1"/>
          </p:cNvSpPr>
          <p:nvPr>
            <p:ph type="ftr" sz="quarter" idx="11"/>
          </p:nvPr>
        </p:nvSpPr>
        <p:spPr/>
        <p:txBody>
          <a:bodyPr/>
          <a:lstStyle/>
          <a:p>
            <a:r>
              <a:rPr lang="en-GB" smtClean="0">
                <a:solidFill>
                  <a:srgbClr val="000000"/>
                </a:solidFill>
              </a:rPr>
              <a:t>Dialog Group Berhad | Introduction to Sustainability </a:t>
            </a:r>
            <a:endParaRPr lang="en-GB">
              <a:solidFill>
                <a:srgbClr val="000000"/>
              </a:solidFill>
            </a:endParaRPr>
          </a:p>
        </p:txBody>
      </p:sp>
      <p:sp>
        <p:nvSpPr>
          <p:cNvPr id="9" name="Slide Number Placeholder 8"/>
          <p:cNvSpPr>
            <a:spLocks noGrp="1"/>
          </p:cNvSpPr>
          <p:nvPr>
            <p:ph type="sldNum" sz="quarter" idx="12"/>
          </p:nvPr>
        </p:nvSpPr>
        <p:spPr/>
        <p:txBody>
          <a:bodyPr/>
          <a:lstStyle/>
          <a:p>
            <a:fld id="{3380F9DA-E2BC-427F-B456-97C51327DB77}" type="slidenum">
              <a:rPr lang="en-GB" smtClean="0">
                <a:solidFill>
                  <a:srgbClr val="000000"/>
                </a:solidFill>
              </a:rPr>
              <a:pPr/>
              <a:t>‹#›</a:t>
            </a:fld>
            <a:endParaRPr lang="en-GB">
              <a:solidFill>
                <a:srgbClr val="000000"/>
              </a:solidFill>
            </a:endParaRPr>
          </a:p>
        </p:txBody>
      </p:sp>
      <p:sp>
        <p:nvSpPr>
          <p:cNvPr id="10"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70328764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cSld name="17_Custom">
    <p:spTree>
      <p:nvGrpSpPr>
        <p:cNvPr id="1" name=""/>
        <p:cNvGrpSpPr/>
        <p:nvPr/>
      </p:nvGrpSpPr>
      <p:grpSpPr>
        <a:xfrm>
          <a:off x="0" y="0"/>
          <a:ext cx="0" cy="0"/>
          <a:chOff x="0" y="0"/>
          <a:chExt cx="0" cy="0"/>
        </a:xfrm>
      </p:grpSpPr>
      <p:sp>
        <p:nvSpPr>
          <p:cNvPr id="2" name="Title 1"/>
          <p:cNvSpPr>
            <a:spLocks noGrp="1"/>
          </p:cNvSpPr>
          <p:nvPr>
            <p:ph type="title"/>
          </p:nvPr>
        </p:nvSpPr>
        <p:spPr>
          <a:xfrm>
            <a:off x="5292327" y="2309648"/>
            <a:ext cx="4072469" cy="914400"/>
          </a:xfrm>
        </p:spPr>
        <p:txBody>
          <a:bodyPr/>
          <a:lstStyle/>
          <a:p>
            <a:r>
              <a:rPr lang="en-US" smtClean="0"/>
              <a:t>Click to edit Master title style</a:t>
            </a:r>
            <a:endParaRPr lang="en-US"/>
          </a:p>
        </p:txBody>
      </p:sp>
      <p:cxnSp>
        <p:nvCxnSpPr>
          <p:cNvPr id="6" name="Shape 29"/>
          <p:cNvCxnSpPr/>
          <p:nvPr userDrawn="1"/>
        </p:nvCxnSpPr>
        <p:spPr>
          <a:xfrm flipV="1">
            <a:off x="3252600" y="2252468"/>
            <a:ext cx="61200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solidFill>
                  <a:srgbClr val="000000"/>
                </a:solidFill>
              </a:rPr>
              <a:t>April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Dialog Group Berhad | Introduction to Sustainability </a:t>
            </a:r>
            <a:endParaRPr lang="en-GB">
              <a:solidFill>
                <a:srgbClr val="000000"/>
              </a:solidFill>
            </a:endParaRPr>
          </a:p>
        </p:txBody>
      </p:sp>
      <p:sp>
        <p:nvSpPr>
          <p:cNvPr id="10" name="Slide Number Placeholder 9"/>
          <p:cNvSpPr>
            <a:spLocks noGrp="1"/>
          </p:cNvSpPr>
          <p:nvPr>
            <p:ph type="sldNum" sz="quarter" idx="12"/>
          </p:nvPr>
        </p:nvSpPr>
        <p:spPr/>
        <p:txBody>
          <a:bodyPr/>
          <a:lstStyle/>
          <a:p>
            <a:fld id="{21BC688D-C680-4978-9A95-F3D207C3C570}"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857724222"/>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898651" y="1"/>
            <a:ext cx="800735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1049308" y="6170994"/>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46413347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5" name="Shape 14"/>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704BF9C1-91F8-40E3-B9D9-9467646759B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76116062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77850" y="1752604"/>
            <a:ext cx="42926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5035553" y="1752600"/>
            <a:ext cx="42925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E5D0161A-8B48-4C45-B34F-586135E26827}"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32054256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1"/>
            <a:ext cx="8750300" cy="914400"/>
          </a:xfrm>
        </p:spPr>
        <p:txBody>
          <a:bodyPr/>
          <a:lstStyle/>
          <a:p>
            <a:r>
              <a:rPr lang="en-GB" noProof="0" dirty="0" smtClean="0"/>
              <a:t>Click to edit Master title style</a:t>
            </a:r>
            <a:endParaRPr lang="en-GB" noProof="0" dirty="0"/>
          </a:p>
        </p:txBody>
      </p:sp>
      <p:sp>
        <p:nvSpPr>
          <p:cNvPr id="27" name="Content Placeholder 26"/>
          <p:cNvSpPr>
            <a:spLocks noGrp="1"/>
          </p:cNvSpPr>
          <p:nvPr>
            <p:ph sz="quarter" idx="13"/>
          </p:nvPr>
        </p:nvSpPr>
        <p:spPr>
          <a:xfrm>
            <a:off x="577850" y="1752604"/>
            <a:ext cx="28067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8" name="Content Placeholder 26"/>
          <p:cNvSpPr>
            <a:spLocks noGrp="1"/>
          </p:cNvSpPr>
          <p:nvPr>
            <p:ph sz="quarter" idx="14"/>
          </p:nvPr>
        </p:nvSpPr>
        <p:spPr>
          <a:xfrm>
            <a:off x="3549653" y="1752604"/>
            <a:ext cx="2806699"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6521450" y="1752604"/>
            <a:ext cx="28067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9" name="Shape 18"/>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F7160C44-7745-479B-B8CD-8E5773E9FA7D}"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77813636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77850" y="3352800"/>
            <a:ext cx="4292600"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5035551" y="3352800"/>
            <a:ext cx="4292601"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ext Placeholder 12"/>
          <p:cNvSpPr>
            <a:spLocks noGrp="1"/>
          </p:cNvSpPr>
          <p:nvPr>
            <p:ph type="body" sz="quarter" idx="16"/>
          </p:nvPr>
        </p:nvSpPr>
        <p:spPr>
          <a:xfrm>
            <a:off x="577850" y="1752600"/>
            <a:ext cx="8750300" cy="14478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F75C7982-D8BD-40BE-A659-0970F62C0A91}"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64977689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6521450" y="1752600"/>
            <a:ext cx="2806700" cy="2133600"/>
          </a:xfrm>
        </p:spPr>
        <p:txBody>
          <a:bodyPr/>
          <a:lstStyle/>
          <a:p>
            <a:pPr lvl="0"/>
            <a:r>
              <a:rPr lang="en-GB" noProof="0" dirty="0" smtClean="0"/>
              <a:t>Click to edit Master text styles</a:t>
            </a:r>
          </a:p>
        </p:txBody>
      </p:sp>
      <p:sp>
        <p:nvSpPr>
          <p:cNvPr id="31" name="Content Placeholder 26"/>
          <p:cNvSpPr>
            <a:spLocks noGrp="1"/>
          </p:cNvSpPr>
          <p:nvPr>
            <p:ph sz="quarter" idx="15"/>
          </p:nvPr>
        </p:nvSpPr>
        <p:spPr>
          <a:xfrm>
            <a:off x="6521450" y="4038600"/>
            <a:ext cx="28067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577850" y="1752600"/>
            <a:ext cx="5778500" cy="44196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A1FBFAC6-BE4D-49C0-B57F-53104DA27DD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249657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sz="3200">
                <a:solidFill>
                  <a:schemeClr val="tx1"/>
                </a:solidFill>
              </a:defRPr>
            </a:lvl1pPr>
          </a:lstStyle>
          <a:p>
            <a:r>
              <a:rPr lang="en-GB" noProof="0" dirty="0" smtClean="0"/>
              <a:t>Click to edit Master title style</a:t>
            </a:r>
            <a:endParaRPr lang="en-GB" noProof="0" dirty="0"/>
          </a:p>
        </p:txBody>
      </p:sp>
      <p:sp>
        <p:nvSpPr>
          <p:cNvPr id="11" name="Text Placeholder 10"/>
          <p:cNvSpPr>
            <a:spLocks noGrp="1"/>
          </p:cNvSpPr>
          <p:nvPr>
            <p:ph type="body" sz="quarter" idx="10" hasCustomPrompt="1"/>
          </p:nvPr>
        </p:nvSpPr>
        <p:spPr>
          <a:xfrm>
            <a:off x="577850" y="5867400"/>
            <a:ext cx="5200650" cy="762000"/>
          </a:xfrm>
        </p:spPr>
        <p:txBody>
          <a:bodyPr anchor="b"/>
          <a:lstStyle>
            <a:lvl1pPr>
              <a:defRPr sz="900">
                <a:latin typeface="Arial" pitchFamily="34" charset="0"/>
                <a:cs typeface="Arial" pitchFamily="34" charset="0"/>
              </a:defRPr>
            </a:lvl1pPr>
          </a:lstStyle>
          <a:p>
            <a:pPr lvl="0"/>
            <a:r>
              <a:rPr lang="en-GB" noProof="0" dirty="0" smtClean="0"/>
              <a:t>Add legal and copyright disclaimers here.</a:t>
            </a:r>
            <a:endParaRPr lang="en-GB" noProof="0" dirty="0"/>
          </a:p>
        </p:txBody>
      </p:sp>
      <p:cxnSp>
        <p:nvCxnSpPr>
          <p:cNvPr id="7" name="Shape 6"/>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77850" y="1752600"/>
            <a:ext cx="2806700" cy="2133600"/>
          </a:xfrm>
        </p:spPr>
        <p:txBody>
          <a:bodyPr/>
          <a:lstStyle/>
          <a:p>
            <a:pPr lvl="0"/>
            <a:r>
              <a:rPr lang="en-GB" noProof="0" dirty="0" smtClean="0"/>
              <a:t>Click to edit Master text styles</a:t>
            </a:r>
          </a:p>
        </p:txBody>
      </p:sp>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4038600"/>
            <a:ext cx="28067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3549650" y="1752600"/>
            <a:ext cx="5778500" cy="44196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3F6207AF-4C2C-4EA6-85C8-500D46CDEA35}"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317400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549650" y="685800"/>
            <a:ext cx="57785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549650" y="1752600"/>
            <a:ext cx="57785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77850" y="1752600"/>
            <a:ext cx="28067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6280153" y="-2286000"/>
            <a:ext cx="152399"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BE2FE03E-D46E-4C42-8933-C4A5CC209A0C}"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71396028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cxnSp>
        <p:nvCxnSpPr>
          <p:cNvPr id="10" name="Shape 9"/>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59964843-D170-4A8D-964B-AA8FB7EADC2F}"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14186562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09461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083D32B8-0362-4C03-A82B-744360643E93}"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92387097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tx1"/>
                </a:solidFill>
              </a:defRPr>
            </a:lvl1pPr>
          </a:lstStyle>
          <a:p>
            <a:r>
              <a:rPr lang="en-GB" noProof="0" dirty="0" smtClean="0"/>
              <a:t>Click to edit Master title style</a:t>
            </a:r>
            <a:endParaRPr lang="en-GB" noProof="0" dirty="0"/>
          </a:p>
        </p:txBody>
      </p:sp>
      <p:cxnSp>
        <p:nvCxnSpPr>
          <p:cNvPr id="11" name="Shape 10"/>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77850" y="1752600"/>
            <a:ext cx="87503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B98563F3-2DF6-4C24-BE52-C10D8FE5AB1E}"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40555526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77850" y="1752600"/>
            <a:ext cx="87503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cxnSp>
        <p:nvCxnSpPr>
          <p:cNvPr id="11" name="Shape 10"/>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5" name="Footer Placeholder 4"/>
          <p:cNvSpPr>
            <a:spLocks noGrp="1"/>
          </p:cNvSpPr>
          <p:nvPr>
            <p:ph type="ftr" sz="quarter" idx="11"/>
          </p:nvPr>
        </p:nvSpPr>
        <p:spPr/>
        <p:txBody>
          <a:bodyPr/>
          <a:lstStyle>
            <a:lvl1pPr>
              <a:defRPr>
                <a:solidFill>
                  <a:schemeClr val="lt1"/>
                </a:solidFill>
              </a:defRPr>
            </a:lvl1pPr>
          </a:lstStyle>
          <a:p>
            <a:r>
              <a:rPr lang="en-GB" smtClean="0">
                <a:solidFill>
                  <a:srgbClr val="FFFFFF"/>
                </a:solidFill>
              </a:rPr>
              <a:t>IFC/SSC – Environmental and Society (E&amp;S) Reporting</a:t>
            </a:r>
            <a:endParaRPr lang="en-GB">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lt1"/>
                </a:solidFill>
              </a:defRPr>
            </a:lvl1pPr>
          </a:lstStyle>
          <a:p>
            <a:fld id="{3593A4C6-3279-4719-872D-2644BB1D3AE1}" type="slidenum">
              <a:rPr lang="en-GB" smtClean="0">
                <a:solidFill>
                  <a:srgbClr val="FFFFFF"/>
                </a:solidFill>
              </a:rPr>
              <a:pPr/>
              <a:t>‹#›</a:t>
            </a:fld>
            <a:endParaRPr lang="en-GB">
              <a:solidFill>
                <a:srgbClr val="FFFFFF"/>
              </a:solidFill>
            </a:endParaRPr>
          </a:p>
        </p:txBody>
      </p:sp>
      <p:sp>
        <p:nvSpPr>
          <p:cNvPr id="7"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1360422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4"/>
            <a:ext cx="8750300" cy="1066799"/>
          </a:xfrm>
        </p:spPr>
        <p:txBody>
          <a:bodyPr anchor="t" anchorCtr="0">
            <a:noAutofit/>
          </a:bodyPr>
          <a:lstStyle>
            <a:lvl1pPr>
              <a:lnSpc>
                <a:spcPct val="90000"/>
              </a:lnSpc>
              <a:defRPr sz="3200">
                <a:solidFill>
                  <a:schemeClr val="tx1"/>
                </a:solidFill>
              </a:defRPr>
            </a:lvl1pPr>
          </a:lstStyle>
          <a:p>
            <a:r>
              <a:rPr lang="en-GB" noProof="0" dirty="0" smtClean="0"/>
              <a:t>Click to edit Master title style</a:t>
            </a:r>
          </a:p>
        </p:txBody>
      </p:sp>
      <p:sp>
        <p:nvSpPr>
          <p:cNvPr id="58" name="Subtitle 2"/>
          <p:cNvSpPr>
            <a:spLocks noGrp="1"/>
          </p:cNvSpPr>
          <p:nvPr>
            <p:ph type="subTitle" idx="1"/>
          </p:nvPr>
        </p:nvSpPr>
        <p:spPr bwMode="black">
          <a:xfrm>
            <a:off x="577850" y="1905001"/>
            <a:ext cx="87503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cxnSp>
        <p:nvCxnSpPr>
          <p:cNvPr id="12" name="Shape 11"/>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00C64A51-9352-47A9-9671-AEA8E172FE39}"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02066893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baseline="0">
                <a:solidFill>
                  <a:schemeClr val="bg1"/>
                </a:solidFill>
              </a:defRPr>
            </a:lvl1pPr>
          </a:lstStyle>
          <a:p>
            <a:r>
              <a:rPr lang="en-GB" noProof="0" dirty="0" smtClean="0"/>
              <a:t>Click to edit Master title style</a:t>
            </a:r>
            <a:endParaRPr lang="en-GB" noProof="0" dirty="0"/>
          </a:p>
        </p:txBody>
      </p:sp>
      <p:sp>
        <p:nvSpPr>
          <p:cNvPr id="22" name="Subtitle 2"/>
          <p:cNvSpPr>
            <a:spLocks noGrp="1"/>
          </p:cNvSpPr>
          <p:nvPr>
            <p:ph type="subTitle" idx="1"/>
          </p:nvPr>
        </p:nvSpPr>
        <p:spPr bwMode="black">
          <a:xfrm>
            <a:off x="577850" y="1905000"/>
            <a:ext cx="87503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1" name="Shape 10"/>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3" name="Footer Placeholder 2"/>
          <p:cNvSpPr>
            <a:spLocks noGrp="1"/>
          </p:cNvSpPr>
          <p:nvPr>
            <p:ph type="ftr" sz="quarter" idx="11"/>
          </p:nvPr>
        </p:nvSpPr>
        <p:spPr/>
        <p:txBody>
          <a:bodyPr/>
          <a:lstStyle>
            <a:lvl1pPr>
              <a:defRPr>
                <a:solidFill>
                  <a:schemeClr val="lt1"/>
                </a:solidFill>
              </a:defRPr>
            </a:lvl1pPr>
          </a:lstStyle>
          <a:p>
            <a:r>
              <a:rPr lang="en-GB" smtClean="0">
                <a:solidFill>
                  <a:srgbClr val="FFFFFF"/>
                </a:solidFill>
              </a:rPr>
              <a:t>IFC/SSC – Environmental and Society (E&amp;S) Reporting</a:t>
            </a:r>
            <a:endParaRPr lang="en-GB">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lt1"/>
                </a:solidFill>
              </a:defRPr>
            </a:lvl1pPr>
          </a:lstStyle>
          <a:p>
            <a:fld id="{51C85FFB-0DF4-48B3-A81B-EFB2885448E9}" type="slidenum">
              <a:rPr lang="en-GB" smtClean="0">
                <a:solidFill>
                  <a:srgbClr val="FFFFFF"/>
                </a:solidFill>
              </a:rPr>
              <a:pPr/>
              <a:t>‹#›</a:t>
            </a:fld>
            <a:endParaRPr lang="en-GB">
              <a:solidFill>
                <a:srgbClr val="FFFFFF"/>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273066525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a:solidFill>
                  <a:schemeClr val="bg1"/>
                </a:solidFill>
              </a:defRPr>
            </a:lvl1pPr>
          </a:lstStyle>
          <a:p>
            <a:r>
              <a:rPr lang="en-GB" noProof="0" dirty="0" smtClean="0"/>
              <a:t>Click to edit Master title style</a:t>
            </a:r>
          </a:p>
        </p:txBody>
      </p:sp>
      <p:sp>
        <p:nvSpPr>
          <p:cNvPr id="20" name="Content Placeholder 19"/>
          <p:cNvSpPr>
            <a:spLocks noGrp="1"/>
          </p:cNvSpPr>
          <p:nvPr>
            <p:ph sz="quarter" idx="13"/>
          </p:nvPr>
        </p:nvSpPr>
        <p:spPr>
          <a:xfrm>
            <a:off x="577853" y="2819400"/>
            <a:ext cx="42925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3" name="Subtitle 2"/>
          <p:cNvSpPr>
            <a:spLocks noGrp="1"/>
          </p:cNvSpPr>
          <p:nvPr>
            <p:ph type="subTitle" idx="1"/>
          </p:nvPr>
        </p:nvSpPr>
        <p:spPr bwMode="black">
          <a:xfrm>
            <a:off x="577850" y="1905001"/>
            <a:ext cx="87503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2" name="Shape 11"/>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4"/>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3" name="Footer Placeholder 2"/>
          <p:cNvSpPr>
            <a:spLocks noGrp="1"/>
          </p:cNvSpPr>
          <p:nvPr>
            <p:ph type="ftr" sz="quarter" idx="15"/>
          </p:nvPr>
        </p:nvSpPr>
        <p:spPr/>
        <p:txBody>
          <a:bodyPr/>
          <a:lstStyle>
            <a:lvl1pPr>
              <a:defRPr>
                <a:solidFill>
                  <a:schemeClr val="lt1"/>
                </a:solidFill>
              </a:defRPr>
            </a:lvl1pPr>
          </a:lstStyle>
          <a:p>
            <a:r>
              <a:rPr lang="en-GB" smtClean="0">
                <a:solidFill>
                  <a:srgbClr val="FFFFFF"/>
                </a:solidFill>
              </a:rPr>
              <a:t>IFC/SSC – Environmental and Society (E&amp;S) Reporting</a:t>
            </a:r>
            <a:endParaRPr lang="en-GB">
              <a:solidFill>
                <a:srgbClr val="FFFFFF"/>
              </a:solidFill>
            </a:endParaRPr>
          </a:p>
        </p:txBody>
      </p:sp>
      <p:sp>
        <p:nvSpPr>
          <p:cNvPr id="4" name="Slide Number Placeholder 3"/>
          <p:cNvSpPr>
            <a:spLocks noGrp="1"/>
          </p:cNvSpPr>
          <p:nvPr>
            <p:ph type="sldNum" sz="quarter" idx="16"/>
          </p:nvPr>
        </p:nvSpPr>
        <p:spPr/>
        <p:txBody>
          <a:bodyPr/>
          <a:lstStyle>
            <a:lvl1pPr>
              <a:defRPr>
                <a:solidFill>
                  <a:schemeClr val="lt1"/>
                </a:solidFill>
              </a:defRPr>
            </a:lvl1pPr>
          </a:lstStyle>
          <a:p>
            <a:fld id="{E6C0EB2E-4AB3-4E31-94EF-3C9299CB5BCD}" type="slidenum">
              <a:rPr lang="en-GB" smtClean="0">
                <a:solidFill>
                  <a:srgbClr val="FFFFFF"/>
                </a:solidFill>
              </a:rPr>
              <a:pPr/>
              <a:t>‹#›</a:t>
            </a:fld>
            <a:endParaRPr lang="en-GB">
              <a:solidFill>
                <a:srgbClr val="FFFFFF"/>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4200495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Tháng 05/2016</a:t>
            </a:r>
            <a:endParaRPr lang="en-GB"/>
          </a:p>
        </p:txBody>
      </p:sp>
      <p:sp>
        <p:nvSpPr>
          <p:cNvPr id="8" name="Footer Placeholder 7"/>
          <p:cNvSpPr>
            <a:spLocks noGrp="1"/>
          </p:cNvSpPr>
          <p:nvPr>
            <p:ph type="ftr" sz="quarter" idx="11"/>
          </p:nvPr>
        </p:nvSpPr>
        <p:spPr/>
        <p:txBody>
          <a:bodyPr/>
          <a:lstStyle/>
          <a:p>
            <a:r>
              <a:rPr lang="vi-VN" smtClean="0"/>
              <a:t>IFC/SSC – Báo cáo Môi trường và Xã hội (E&amp;S)</a:t>
            </a:r>
            <a:endParaRPr lang="en-GB"/>
          </a:p>
        </p:txBody>
      </p:sp>
      <p:sp>
        <p:nvSpPr>
          <p:cNvPr id="9" name="Slide Number Placeholder 8"/>
          <p:cNvSpPr>
            <a:spLocks noGrp="1"/>
          </p:cNvSpPr>
          <p:nvPr>
            <p:ph type="sldNum" sz="quarter" idx="12"/>
          </p:nvPr>
        </p:nvSpPr>
        <p:spPr/>
        <p:txBody>
          <a:bodyPr/>
          <a:lstStyle/>
          <a:p>
            <a:fld id="{3380F9DA-E2BC-427F-B456-97C51327DB77}" type="slidenum">
              <a:rPr lang="en-GB" smtClean="0"/>
              <a:pPr/>
              <a:t>‹#›</a:t>
            </a:fld>
            <a:endParaRPr lang="en-GB"/>
          </a:p>
        </p:txBody>
      </p:sp>
      <p:sp>
        <p:nvSpPr>
          <p:cNvPr id="10"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254799899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527297" y="-3019044"/>
            <a:ext cx="152399" cy="740968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2053433" y="838200"/>
            <a:ext cx="5788819" cy="914400"/>
          </a:xfrm>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2053433" y="1828799"/>
            <a:ext cx="5788819"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2053431" y="374904"/>
            <a:ext cx="4447794"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02" name="Group 101"/>
          <p:cNvGrpSpPr>
            <a:grpSpLocks noChangeAspect="1"/>
          </p:cNvGrpSpPr>
          <p:nvPr userDrawn="1"/>
        </p:nvGrpSpPr>
        <p:grpSpPr>
          <a:xfrm>
            <a:off x="1049310" y="5768684"/>
            <a:ext cx="133497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Tree>
    <p:extLst>
      <p:ext uri="{BB962C8B-B14F-4D97-AF65-F5344CB8AC3E}">
        <p14:creationId xmlns:p14="http://schemas.microsoft.com/office/powerpoint/2010/main" val="71783107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898651" y="1"/>
            <a:ext cx="800735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31" name="Picture Placeholder 76"/>
          <p:cNvSpPr>
            <a:spLocks noGrp="1"/>
          </p:cNvSpPr>
          <p:nvPr>
            <p:ph type="pic" sz="quarter" idx="13"/>
          </p:nvPr>
        </p:nvSpPr>
        <p:spPr>
          <a:xfrm>
            <a:off x="660401" y="3048000"/>
            <a:ext cx="990600" cy="762000"/>
          </a:xfrm>
        </p:spPr>
        <p:txBody>
          <a:bodyPr/>
          <a:lstStyle>
            <a:lvl1pPr>
              <a:defRPr sz="1400"/>
            </a:lvl1pPr>
          </a:lstStyle>
          <a:p>
            <a:r>
              <a:rPr lang="en-US" noProof="0" smtClean="0"/>
              <a:t>Click icon to add picture</a:t>
            </a:r>
            <a:endParaRPr lang="en-GB" noProof="0" dirty="0"/>
          </a:p>
        </p:txBody>
      </p:sp>
      <p:grpSp>
        <p:nvGrpSpPr>
          <p:cNvPr id="3" name="Group 31"/>
          <p:cNvGrpSpPr/>
          <p:nvPr/>
        </p:nvGrpSpPr>
        <p:grpSpPr>
          <a:xfrm>
            <a:off x="529843" y="2901700"/>
            <a:ext cx="1310565"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6"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96" name="Group 32"/>
          <p:cNvGrpSpPr/>
          <p:nvPr/>
        </p:nvGrpSpPr>
        <p:grpSpPr>
          <a:xfrm>
            <a:off x="1049308" y="6170994"/>
            <a:ext cx="9906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5352005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898651" y="1"/>
            <a:ext cx="800735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4"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sp>
        <p:nvSpPr>
          <p:cNvPr id="17" name="Picture Placeholder 76"/>
          <p:cNvSpPr>
            <a:spLocks noGrp="1"/>
          </p:cNvSpPr>
          <p:nvPr>
            <p:ph type="pic" sz="quarter" idx="13"/>
          </p:nvPr>
        </p:nvSpPr>
        <p:spPr>
          <a:xfrm>
            <a:off x="1898650" y="2899980"/>
            <a:ext cx="6851650" cy="3272223"/>
          </a:xfrm>
        </p:spPr>
        <p:txBody>
          <a:bodyPr/>
          <a:lstStyle>
            <a:lvl1pPr>
              <a:defRPr sz="1400"/>
            </a:lvl1pPr>
          </a:lstStyle>
          <a:p>
            <a:r>
              <a:rPr lang="en-US" noProof="0" dirty="0" smtClean="0"/>
              <a:t>Click icon to add picture</a:t>
            </a:r>
            <a:endParaRPr lang="en-GB" noProof="0" dirty="0"/>
          </a:p>
        </p:txBody>
      </p:sp>
      <p:grpSp>
        <p:nvGrpSpPr>
          <p:cNvPr id="18" name="Group 32"/>
          <p:cNvGrpSpPr/>
          <p:nvPr userDrawn="1"/>
        </p:nvGrpSpPr>
        <p:grpSpPr>
          <a:xfrm>
            <a:off x="1049308" y="6170994"/>
            <a:ext cx="9906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111907917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8007350" y="685801"/>
            <a:ext cx="189865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1" name="Rectangle 648"/>
          <p:cNvSpPr>
            <a:spLocks noChangeArrowheads="1"/>
          </p:cNvSpPr>
          <p:nvPr/>
        </p:nvSpPr>
        <p:spPr bwMode="gray">
          <a:xfrm>
            <a:off x="1898650" y="0"/>
            <a:ext cx="61087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3" name="Rectangle 650"/>
          <p:cNvSpPr>
            <a:spLocks noChangeArrowheads="1"/>
          </p:cNvSpPr>
          <p:nvPr/>
        </p:nvSpPr>
        <p:spPr bwMode="gray">
          <a:xfrm>
            <a:off x="1898650" y="685800"/>
            <a:ext cx="61087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0"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1" name="Group 32"/>
          <p:cNvGrpSpPr/>
          <p:nvPr userDrawn="1"/>
        </p:nvGrpSpPr>
        <p:grpSpPr>
          <a:xfrm>
            <a:off x="1049308" y="6170994"/>
            <a:ext cx="9906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71716959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sz="3200">
                <a:solidFill>
                  <a:schemeClr val="tx1"/>
                </a:solidFill>
              </a:defRPr>
            </a:lvl1pPr>
          </a:lstStyle>
          <a:p>
            <a:r>
              <a:rPr lang="en-GB" noProof="0" dirty="0" smtClean="0"/>
              <a:t>Click to edit Master title style</a:t>
            </a:r>
            <a:endParaRPr lang="en-GB" noProof="0" dirty="0"/>
          </a:p>
        </p:txBody>
      </p:sp>
      <p:sp>
        <p:nvSpPr>
          <p:cNvPr id="11" name="Text Placeholder 10"/>
          <p:cNvSpPr>
            <a:spLocks noGrp="1"/>
          </p:cNvSpPr>
          <p:nvPr>
            <p:ph type="body" sz="quarter" idx="10" hasCustomPrompt="1"/>
          </p:nvPr>
        </p:nvSpPr>
        <p:spPr>
          <a:xfrm>
            <a:off x="577850" y="5867400"/>
            <a:ext cx="5200650" cy="762000"/>
          </a:xfrm>
        </p:spPr>
        <p:txBody>
          <a:bodyPr anchor="b"/>
          <a:lstStyle>
            <a:lvl1pPr>
              <a:defRPr sz="900">
                <a:latin typeface="Arial" pitchFamily="34" charset="0"/>
                <a:cs typeface="Arial" pitchFamily="34" charset="0"/>
              </a:defRPr>
            </a:lvl1pPr>
          </a:lstStyle>
          <a:p>
            <a:pPr lvl="0"/>
            <a:r>
              <a:rPr lang="en-GB" noProof="0" dirty="0" smtClean="0"/>
              <a:t>Add legal and copyright disclaimers here.</a:t>
            </a:r>
            <a:endParaRPr lang="en-GB" noProof="0" dirty="0"/>
          </a:p>
        </p:txBody>
      </p:sp>
      <p:cxnSp>
        <p:nvCxnSpPr>
          <p:cNvPr id="7" name="Shape 6"/>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32512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8" name="Footer Placeholder 7"/>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9" name="Slide Number Placeholder 8"/>
          <p:cNvSpPr>
            <a:spLocks noGrp="1"/>
          </p:cNvSpPr>
          <p:nvPr>
            <p:ph type="sldNum" sz="quarter" idx="12"/>
          </p:nvPr>
        </p:nvSpPr>
        <p:spPr/>
        <p:txBody>
          <a:bodyPr/>
          <a:lstStyle/>
          <a:p>
            <a:fld id="{3380F9DA-E2BC-427F-B456-97C51327DB77}" type="slidenum">
              <a:rPr lang="en-GB" smtClean="0">
                <a:solidFill>
                  <a:srgbClr val="000000"/>
                </a:solidFill>
              </a:rPr>
              <a:pPr/>
              <a:t>‹#›</a:t>
            </a:fld>
            <a:endParaRPr lang="en-GB">
              <a:solidFill>
                <a:srgbClr val="000000"/>
              </a:solidFill>
            </a:endParaRPr>
          </a:p>
        </p:txBody>
      </p:sp>
      <p:sp>
        <p:nvSpPr>
          <p:cNvPr id="10"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415947289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2_Custom">
    <p:spTree>
      <p:nvGrpSpPr>
        <p:cNvPr id="1" name=""/>
        <p:cNvGrpSpPr/>
        <p:nvPr/>
      </p:nvGrpSpPr>
      <p:grpSpPr>
        <a:xfrm>
          <a:off x="0" y="0"/>
          <a:ext cx="0" cy="0"/>
          <a:chOff x="0" y="0"/>
          <a:chExt cx="0" cy="0"/>
        </a:xfrm>
      </p:grpSpPr>
      <p:sp>
        <p:nvSpPr>
          <p:cNvPr id="18" name="Rectangle 17"/>
          <p:cNvSpPr/>
          <p:nvPr userDrawn="1"/>
        </p:nvSpPr>
        <p:spPr bwMode="ltGray">
          <a:xfrm>
            <a:off x="577862" y="2242583"/>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Georgia"/>
                <a:ea typeface="ヒラギノ角ゴ Pro W3" pitchFamily="-111" charset="-128"/>
                <a:cs typeface="Arial" pitchFamily="34" charset="0"/>
              </a:rPr>
              <a:t>32</a:t>
            </a:r>
            <a:endParaRPr lang="en-US" sz="9600" i="1" dirty="0">
              <a:solidFill>
                <a:srgbClr val="FFFFFF"/>
              </a:solidFill>
              <a:latin typeface="Georgia"/>
              <a:ea typeface="ヒラギノ角ゴ Pro W3" pitchFamily="-111" charset="-128"/>
              <a:cs typeface="Arial" pitchFamily="34" charset="0"/>
            </a:endParaRPr>
          </a:p>
        </p:txBody>
      </p:sp>
      <p:sp>
        <p:nvSpPr>
          <p:cNvPr id="26" name="Title 1"/>
          <p:cNvSpPr>
            <a:spLocks noGrp="1"/>
          </p:cNvSpPr>
          <p:nvPr>
            <p:ph type="title"/>
          </p:nvPr>
        </p:nvSpPr>
        <p:spPr>
          <a:xfrm>
            <a:off x="577850" y="2242583"/>
            <a:ext cx="8750300" cy="914400"/>
          </a:xfrm>
          <a:noFill/>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412750" y="2182904"/>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DFA5B754-17D9-4A14-AFF5-5E425116846D}"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89348676"/>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cSld name="5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1" y="674255"/>
            <a:ext cx="4664076" cy="914400"/>
          </a:xfr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1" name="Shape 29"/>
          <p:cNvCxnSpPr/>
          <p:nvPr userDrawn="1"/>
        </p:nvCxnSpPr>
        <p:spPr>
          <a:xfrm flipV="1">
            <a:off x="412751" y="609598"/>
            <a:ext cx="4829176"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5E1E9226-0471-4385-B0D8-B67B0B7976B7}"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007991289"/>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cSld name="17_Custom">
    <p:spTree>
      <p:nvGrpSpPr>
        <p:cNvPr id="1" name=""/>
        <p:cNvGrpSpPr/>
        <p:nvPr/>
      </p:nvGrpSpPr>
      <p:grpSpPr>
        <a:xfrm>
          <a:off x="0" y="0"/>
          <a:ext cx="0" cy="0"/>
          <a:chOff x="0" y="0"/>
          <a:chExt cx="0" cy="0"/>
        </a:xfrm>
      </p:grpSpPr>
      <p:sp>
        <p:nvSpPr>
          <p:cNvPr id="2" name="Title 1"/>
          <p:cNvSpPr>
            <a:spLocks noGrp="1"/>
          </p:cNvSpPr>
          <p:nvPr>
            <p:ph type="title"/>
          </p:nvPr>
        </p:nvSpPr>
        <p:spPr>
          <a:xfrm>
            <a:off x="5292327" y="2309648"/>
            <a:ext cx="4072469" cy="914400"/>
          </a:xfrm>
        </p:spPr>
        <p:txBody>
          <a:bodyPr/>
          <a:lstStyle/>
          <a:p>
            <a:r>
              <a:rPr lang="en-US" smtClean="0"/>
              <a:t>Click to edit Master title style</a:t>
            </a:r>
            <a:endParaRPr lang="en-US"/>
          </a:p>
        </p:txBody>
      </p:sp>
      <p:cxnSp>
        <p:nvCxnSpPr>
          <p:cNvPr id="6" name="Shape 29"/>
          <p:cNvCxnSpPr/>
          <p:nvPr userDrawn="1"/>
        </p:nvCxnSpPr>
        <p:spPr>
          <a:xfrm flipV="1">
            <a:off x="3252600" y="2252468"/>
            <a:ext cx="61200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21BC688D-C680-4978-9A95-F3D207C3C570}"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55471440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4_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3954863"/>
            <a:ext cx="8750300" cy="1066799"/>
          </a:xfrm>
        </p:spPr>
        <p:txBody>
          <a:bodyPr anchor="t" anchorCtr="0">
            <a:noAutofit/>
          </a:bodyPr>
          <a:lstStyle>
            <a:lvl1pPr>
              <a:lnSpc>
                <a:spcPct val="90000"/>
              </a:lnSpc>
              <a:defRPr sz="3200">
                <a:solidFill>
                  <a:schemeClr val="tx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77850" y="5161968"/>
            <a:ext cx="8750300" cy="986409"/>
          </a:xfrm>
        </p:spPr>
        <p:txBody>
          <a:bodyPr>
            <a:noAutofit/>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sp>
        <p:nvSpPr>
          <p:cNvPr id="33"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solidFill>
                  <a:srgbClr val="000000"/>
                </a:solidFill>
              </a:rPr>
              <a:t>IFC/SSC – Environmental and Society (E&amp;S) Reporting</a:t>
            </a:r>
            <a:endParaRPr lang="en-GB" dirty="0">
              <a:solidFill>
                <a:srgbClr val="000000"/>
              </a:solidFill>
            </a:endParaRPr>
          </a:p>
        </p:txBody>
      </p:sp>
      <p:sp>
        <p:nvSpPr>
          <p:cNvPr id="34" name="TextBox 33"/>
          <p:cNvSpPr txBox="1"/>
          <p:nvPr/>
        </p:nvSpPr>
        <p:spPr>
          <a:xfrm>
            <a:off x="577850" y="6477002"/>
            <a:ext cx="2806700" cy="152399"/>
          </a:xfrm>
          <a:prstGeom prst="rect">
            <a:avLst/>
          </a:prstGeom>
          <a:noFill/>
        </p:spPr>
        <p:txBody>
          <a:bodyPr vert="horz" wrap="square" lIns="0" tIns="0" rIns="0" bIns="0" rtlCol="0" anchor="t" anchorCtr="0">
            <a:noAutofit/>
          </a:bodyPr>
          <a:lstStyle/>
          <a:p>
            <a:r>
              <a:rPr lang="en-GB" sz="1000" dirty="0" smtClean="0">
                <a:solidFill>
                  <a:srgbClr val="000000"/>
                </a:solidFill>
                <a:cs typeface="Arial" pitchFamily="34" charset="0"/>
              </a:rPr>
              <a:t>PwC</a:t>
            </a:r>
            <a:endParaRPr lang="en-GB" sz="1000" dirty="0">
              <a:solidFill>
                <a:srgbClr val="000000"/>
              </a:solidFill>
              <a:cs typeface="Arial" pitchFamily="34" charset="0"/>
            </a:endParaRPr>
          </a:p>
        </p:txBody>
      </p:sp>
      <p:cxnSp>
        <p:nvCxnSpPr>
          <p:cNvPr id="12" name="Shape 11"/>
          <p:cNvCxnSpPr/>
          <p:nvPr/>
        </p:nvCxnSpPr>
        <p:spPr>
          <a:xfrm rot="5400000" flipH="1" flipV="1">
            <a:off x="4794252" y="-514934"/>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solidFill>
                  <a:srgbClr val="000000"/>
                </a:solidFill>
              </a:rPr>
              <a:t>May 2016</a:t>
            </a:r>
            <a:endParaRPr lang="en-GB" dirty="0">
              <a:solidFill>
                <a:srgbClr val="000000"/>
              </a:solidFill>
            </a:endParaRPr>
          </a:p>
        </p:txBody>
      </p:sp>
    </p:spTree>
    <p:extLst>
      <p:ext uri="{BB962C8B-B14F-4D97-AF65-F5344CB8AC3E}">
        <p14:creationId xmlns:p14="http://schemas.microsoft.com/office/powerpoint/2010/main" val="347336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7_Custom">
    <p:spTree>
      <p:nvGrpSpPr>
        <p:cNvPr id="1" name=""/>
        <p:cNvGrpSpPr/>
        <p:nvPr/>
      </p:nvGrpSpPr>
      <p:grpSpPr>
        <a:xfrm>
          <a:off x="0" y="0"/>
          <a:ext cx="0" cy="0"/>
          <a:chOff x="0" y="0"/>
          <a:chExt cx="0" cy="0"/>
        </a:xfrm>
      </p:grpSpPr>
      <p:sp>
        <p:nvSpPr>
          <p:cNvPr id="2" name="Title 1"/>
          <p:cNvSpPr>
            <a:spLocks noGrp="1"/>
          </p:cNvSpPr>
          <p:nvPr>
            <p:ph type="title"/>
          </p:nvPr>
        </p:nvSpPr>
        <p:spPr>
          <a:xfrm>
            <a:off x="5292327" y="2309648"/>
            <a:ext cx="4072469" cy="914400"/>
          </a:xfrm>
        </p:spPr>
        <p:txBody>
          <a:bodyPr/>
          <a:lstStyle/>
          <a:p>
            <a:r>
              <a:rPr lang="en-US" smtClean="0"/>
              <a:t>Click to edit Master title style</a:t>
            </a:r>
            <a:endParaRPr lang="en-US"/>
          </a:p>
        </p:txBody>
      </p:sp>
      <p:cxnSp>
        <p:nvCxnSpPr>
          <p:cNvPr id="6" name="Shape 29"/>
          <p:cNvCxnSpPr/>
          <p:nvPr userDrawn="1"/>
        </p:nvCxnSpPr>
        <p:spPr>
          <a:xfrm flipV="1">
            <a:off x="3252600" y="2252468"/>
            <a:ext cx="61200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t>Tháng 05/2016</a:t>
            </a:r>
            <a:endParaRPr lang="en-GB"/>
          </a:p>
        </p:txBody>
      </p:sp>
      <p:sp>
        <p:nvSpPr>
          <p:cNvPr id="9" name="Footer Placeholder 8"/>
          <p:cNvSpPr>
            <a:spLocks noGrp="1"/>
          </p:cNvSpPr>
          <p:nvPr>
            <p:ph type="ftr" sz="quarter" idx="11"/>
          </p:nvPr>
        </p:nvSpPr>
        <p:spPr/>
        <p:txBody>
          <a:bodyPr/>
          <a:lstStyle/>
          <a:p>
            <a:r>
              <a:rPr lang="vi-VN" smtClean="0"/>
              <a:t>IFC/SSC – Báo cáo Môi trường và Xã hội (E&amp;S)</a:t>
            </a:r>
            <a:endParaRPr lang="en-GB"/>
          </a:p>
        </p:txBody>
      </p:sp>
      <p:sp>
        <p:nvSpPr>
          <p:cNvPr id="10" name="Slide Number Placeholder 9"/>
          <p:cNvSpPr>
            <a:spLocks noGrp="1"/>
          </p:cNvSpPr>
          <p:nvPr>
            <p:ph type="sldNum" sz="quarter" idx="12"/>
          </p:nvPr>
        </p:nvSpPr>
        <p:spPr/>
        <p:txBody>
          <a:bodyPr/>
          <a:lstStyle/>
          <a:p>
            <a:fld id="{21BC688D-C680-4978-9A95-F3D207C3C570}" type="slidenum">
              <a:rPr lang="en-GB" smtClean="0"/>
              <a:pPr/>
              <a:t>‹#›</a:t>
            </a:fld>
            <a:endParaRPr lang="en-GB"/>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4182564770"/>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898651" y="1"/>
            <a:ext cx="800735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1049308" y="6170994"/>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152800622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5" name="Shape 14"/>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704BF9C1-91F8-40E3-B9D9-9467646759B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11180834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77850" y="1752604"/>
            <a:ext cx="42926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5035553" y="1752600"/>
            <a:ext cx="42925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E5D0161A-8B48-4C45-B34F-586135E26827}"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58119313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1"/>
            <a:ext cx="8750300" cy="914400"/>
          </a:xfrm>
        </p:spPr>
        <p:txBody>
          <a:bodyPr/>
          <a:lstStyle/>
          <a:p>
            <a:r>
              <a:rPr lang="en-GB" noProof="0" dirty="0" smtClean="0"/>
              <a:t>Click to edit Master title style</a:t>
            </a:r>
            <a:endParaRPr lang="en-GB" noProof="0" dirty="0"/>
          </a:p>
        </p:txBody>
      </p:sp>
      <p:sp>
        <p:nvSpPr>
          <p:cNvPr id="27" name="Content Placeholder 26"/>
          <p:cNvSpPr>
            <a:spLocks noGrp="1"/>
          </p:cNvSpPr>
          <p:nvPr>
            <p:ph sz="quarter" idx="13"/>
          </p:nvPr>
        </p:nvSpPr>
        <p:spPr>
          <a:xfrm>
            <a:off x="577850" y="1752604"/>
            <a:ext cx="28067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8" name="Content Placeholder 26"/>
          <p:cNvSpPr>
            <a:spLocks noGrp="1"/>
          </p:cNvSpPr>
          <p:nvPr>
            <p:ph sz="quarter" idx="14"/>
          </p:nvPr>
        </p:nvSpPr>
        <p:spPr>
          <a:xfrm>
            <a:off x="3549653" y="1752604"/>
            <a:ext cx="2806699"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6521450" y="1752604"/>
            <a:ext cx="28067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9" name="Shape 18"/>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F7160C44-7745-479B-B8CD-8E5773E9FA7D}"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57554880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77850" y="3352800"/>
            <a:ext cx="4292600"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5035551" y="3352800"/>
            <a:ext cx="4292601"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ext Placeholder 12"/>
          <p:cNvSpPr>
            <a:spLocks noGrp="1"/>
          </p:cNvSpPr>
          <p:nvPr>
            <p:ph type="body" sz="quarter" idx="16"/>
          </p:nvPr>
        </p:nvSpPr>
        <p:spPr>
          <a:xfrm>
            <a:off x="577850" y="1752600"/>
            <a:ext cx="8750300" cy="14478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F75C7982-D8BD-40BE-A659-0970F62C0A91}"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68801387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6521450" y="1752600"/>
            <a:ext cx="2806700" cy="2133600"/>
          </a:xfrm>
        </p:spPr>
        <p:txBody>
          <a:bodyPr/>
          <a:lstStyle/>
          <a:p>
            <a:pPr lvl="0"/>
            <a:r>
              <a:rPr lang="en-GB" noProof="0" dirty="0" smtClean="0"/>
              <a:t>Click to edit Master text styles</a:t>
            </a:r>
          </a:p>
        </p:txBody>
      </p:sp>
      <p:sp>
        <p:nvSpPr>
          <p:cNvPr id="31" name="Content Placeholder 26"/>
          <p:cNvSpPr>
            <a:spLocks noGrp="1"/>
          </p:cNvSpPr>
          <p:nvPr>
            <p:ph sz="quarter" idx="15"/>
          </p:nvPr>
        </p:nvSpPr>
        <p:spPr>
          <a:xfrm>
            <a:off x="6521450" y="4038600"/>
            <a:ext cx="28067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577850" y="1752600"/>
            <a:ext cx="5778500" cy="44196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A1FBFAC6-BE4D-49C0-B57F-53104DA27DD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6983821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77850" y="1752600"/>
            <a:ext cx="2806700" cy="2133600"/>
          </a:xfrm>
        </p:spPr>
        <p:txBody>
          <a:bodyPr/>
          <a:lstStyle/>
          <a:p>
            <a:pPr lvl="0"/>
            <a:r>
              <a:rPr lang="en-GB" noProof="0" dirty="0" smtClean="0"/>
              <a:t>Click to edit Master text styles</a:t>
            </a:r>
          </a:p>
        </p:txBody>
      </p:sp>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4038600"/>
            <a:ext cx="28067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3549650" y="1752600"/>
            <a:ext cx="5778500" cy="44196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3F6207AF-4C2C-4EA6-85C8-500D46CDEA35}"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85733248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549650" y="685800"/>
            <a:ext cx="57785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549650" y="1752600"/>
            <a:ext cx="57785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77850" y="1752600"/>
            <a:ext cx="28067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6280153" y="-2286000"/>
            <a:ext cx="152399"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BE2FE03E-D46E-4C42-8933-C4A5CC209A0C}"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95156330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cxnSp>
        <p:nvCxnSpPr>
          <p:cNvPr id="10" name="Shape 9"/>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59964843-D170-4A8D-964B-AA8FB7EADC2F}"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68501437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369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898651" y="1"/>
            <a:ext cx="800735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2053432" y="1851080"/>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1049308" y="6170992"/>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2894852147"/>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083D32B8-0362-4C03-A82B-744360643E93}"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75993001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tx1"/>
                </a:solidFill>
              </a:defRPr>
            </a:lvl1pPr>
          </a:lstStyle>
          <a:p>
            <a:r>
              <a:rPr lang="en-GB" noProof="0" dirty="0" smtClean="0"/>
              <a:t>Click to edit Master title style</a:t>
            </a:r>
            <a:endParaRPr lang="en-GB" noProof="0" dirty="0"/>
          </a:p>
        </p:txBody>
      </p:sp>
      <p:cxnSp>
        <p:nvCxnSpPr>
          <p:cNvPr id="11" name="Shape 10"/>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77850" y="1752600"/>
            <a:ext cx="87503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B98563F3-2DF6-4C24-BE52-C10D8FE5AB1E}"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40625397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77850" y="1752600"/>
            <a:ext cx="87503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cxnSp>
        <p:nvCxnSpPr>
          <p:cNvPr id="11" name="Shape 10"/>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5" name="Footer Placeholder 4"/>
          <p:cNvSpPr>
            <a:spLocks noGrp="1"/>
          </p:cNvSpPr>
          <p:nvPr>
            <p:ph type="ftr" sz="quarter" idx="11"/>
          </p:nvPr>
        </p:nvSpPr>
        <p:spPr/>
        <p:txBody>
          <a:bodyPr/>
          <a:lstStyle>
            <a:lvl1pPr>
              <a:defRPr>
                <a:solidFill>
                  <a:schemeClr val="lt1"/>
                </a:solidFill>
              </a:defRPr>
            </a:lvl1pPr>
          </a:lstStyle>
          <a:p>
            <a:r>
              <a:rPr lang="en-GB" smtClean="0">
                <a:solidFill>
                  <a:srgbClr val="FFFFFF"/>
                </a:solidFill>
              </a:rPr>
              <a:t>IFC/SSC – Environmental and Society (E&amp;S) Reporting</a:t>
            </a:r>
            <a:endParaRPr lang="en-GB">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lt1"/>
                </a:solidFill>
              </a:defRPr>
            </a:lvl1pPr>
          </a:lstStyle>
          <a:p>
            <a:fld id="{3593A4C6-3279-4719-872D-2644BB1D3AE1}" type="slidenum">
              <a:rPr lang="en-GB" smtClean="0">
                <a:solidFill>
                  <a:srgbClr val="FFFFFF"/>
                </a:solidFill>
              </a:rPr>
              <a:pPr/>
              <a:t>‹#›</a:t>
            </a:fld>
            <a:endParaRPr lang="en-GB">
              <a:solidFill>
                <a:srgbClr val="FFFFFF"/>
              </a:solidFill>
            </a:endParaRPr>
          </a:p>
        </p:txBody>
      </p:sp>
      <p:sp>
        <p:nvSpPr>
          <p:cNvPr id="7"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175816394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4"/>
            <a:ext cx="8750300" cy="1066799"/>
          </a:xfrm>
        </p:spPr>
        <p:txBody>
          <a:bodyPr anchor="t" anchorCtr="0">
            <a:noAutofit/>
          </a:bodyPr>
          <a:lstStyle>
            <a:lvl1pPr>
              <a:lnSpc>
                <a:spcPct val="90000"/>
              </a:lnSpc>
              <a:defRPr sz="3200">
                <a:solidFill>
                  <a:schemeClr val="tx1"/>
                </a:solidFill>
              </a:defRPr>
            </a:lvl1pPr>
          </a:lstStyle>
          <a:p>
            <a:r>
              <a:rPr lang="en-GB" noProof="0" dirty="0" smtClean="0"/>
              <a:t>Click to edit Master title style</a:t>
            </a:r>
          </a:p>
        </p:txBody>
      </p:sp>
      <p:sp>
        <p:nvSpPr>
          <p:cNvPr id="58" name="Subtitle 2"/>
          <p:cNvSpPr>
            <a:spLocks noGrp="1"/>
          </p:cNvSpPr>
          <p:nvPr>
            <p:ph type="subTitle" idx="1"/>
          </p:nvPr>
        </p:nvSpPr>
        <p:spPr bwMode="black">
          <a:xfrm>
            <a:off x="577850" y="1905001"/>
            <a:ext cx="87503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cxnSp>
        <p:nvCxnSpPr>
          <p:cNvPr id="12" name="Shape 11"/>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00C64A51-9352-47A9-9671-AEA8E172FE39}"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35098728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baseline="0">
                <a:solidFill>
                  <a:schemeClr val="bg1"/>
                </a:solidFill>
              </a:defRPr>
            </a:lvl1pPr>
          </a:lstStyle>
          <a:p>
            <a:r>
              <a:rPr lang="en-GB" noProof="0" dirty="0" smtClean="0"/>
              <a:t>Click to edit Master title style</a:t>
            </a:r>
            <a:endParaRPr lang="en-GB" noProof="0" dirty="0"/>
          </a:p>
        </p:txBody>
      </p:sp>
      <p:sp>
        <p:nvSpPr>
          <p:cNvPr id="22" name="Subtitle 2"/>
          <p:cNvSpPr>
            <a:spLocks noGrp="1"/>
          </p:cNvSpPr>
          <p:nvPr>
            <p:ph type="subTitle" idx="1"/>
          </p:nvPr>
        </p:nvSpPr>
        <p:spPr bwMode="black">
          <a:xfrm>
            <a:off x="577850" y="1905000"/>
            <a:ext cx="87503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1" name="Shape 10"/>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3" name="Footer Placeholder 2"/>
          <p:cNvSpPr>
            <a:spLocks noGrp="1"/>
          </p:cNvSpPr>
          <p:nvPr>
            <p:ph type="ftr" sz="quarter" idx="11"/>
          </p:nvPr>
        </p:nvSpPr>
        <p:spPr/>
        <p:txBody>
          <a:bodyPr/>
          <a:lstStyle>
            <a:lvl1pPr>
              <a:defRPr>
                <a:solidFill>
                  <a:schemeClr val="lt1"/>
                </a:solidFill>
              </a:defRPr>
            </a:lvl1pPr>
          </a:lstStyle>
          <a:p>
            <a:r>
              <a:rPr lang="en-GB" smtClean="0">
                <a:solidFill>
                  <a:srgbClr val="FFFFFF"/>
                </a:solidFill>
              </a:rPr>
              <a:t>IFC/SSC – Environmental and Society (E&amp;S) Reporting</a:t>
            </a:r>
            <a:endParaRPr lang="en-GB">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lt1"/>
                </a:solidFill>
              </a:defRPr>
            </a:lvl1pPr>
          </a:lstStyle>
          <a:p>
            <a:fld id="{51C85FFB-0DF4-48B3-A81B-EFB2885448E9}" type="slidenum">
              <a:rPr lang="en-GB" smtClean="0">
                <a:solidFill>
                  <a:srgbClr val="FFFFFF"/>
                </a:solidFill>
              </a:rPr>
              <a:pPr/>
              <a:t>‹#›</a:t>
            </a:fld>
            <a:endParaRPr lang="en-GB">
              <a:solidFill>
                <a:srgbClr val="FFFFFF"/>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16207258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a:solidFill>
                  <a:schemeClr val="bg1"/>
                </a:solidFill>
              </a:defRPr>
            </a:lvl1pPr>
          </a:lstStyle>
          <a:p>
            <a:r>
              <a:rPr lang="en-GB" noProof="0" dirty="0" smtClean="0"/>
              <a:t>Click to edit Master title style</a:t>
            </a:r>
          </a:p>
        </p:txBody>
      </p:sp>
      <p:sp>
        <p:nvSpPr>
          <p:cNvPr id="20" name="Content Placeholder 19"/>
          <p:cNvSpPr>
            <a:spLocks noGrp="1"/>
          </p:cNvSpPr>
          <p:nvPr>
            <p:ph sz="quarter" idx="13"/>
          </p:nvPr>
        </p:nvSpPr>
        <p:spPr>
          <a:xfrm>
            <a:off x="577853" y="2819400"/>
            <a:ext cx="42925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3" name="Subtitle 2"/>
          <p:cNvSpPr>
            <a:spLocks noGrp="1"/>
          </p:cNvSpPr>
          <p:nvPr>
            <p:ph type="subTitle" idx="1"/>
          </p:nvPr>
        </p:nvSpPr>
        <p:spPr bwMode="black">
          <a:xfrm>
            <a:off x="577850" y="1905001"/>
            <a:ext cx="87503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2" name="Shape 11"/>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4"/>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3" name="Footer Placeholder 2"/>
          <p:cNvSpPr>
            <a:spLocks noGrp="1"/>
          </p:cNvSpPr>
          <p:nvPr>
            <p:ph type="ftr" sz="quarter" idx="15"/>
          </p:nvPr>
        </p:nvSpPr>
        <p:spPr/>
        <p:txBody>
          <a:bodyPr/>
          <a:lstStyle>
            <a:lvl1pPr>
              <a:defRPr>
                <a:solidFill>
                  <a:schemeClr val="lt1"/>
                </a:solidFill>
              </a:defRPr>
            </a:lvl1pPr>
          </a:lstStyle>
          <a:p>
            <a:r>
              <a:rPr lang="en-GB" smtClean="0">
                <a:solidFill>
                  <a:srgbClr val="FFFFFF"/>
                </a:solidFill>
              </a:rPr>
              <a:t>IFC/SSC – Environmental and Society (E&amp;S) Reporting</a:t>
            </a:r>
            <a:endParaRPr lang="en-GB">
              <a:solidFill>
                <a:srgbClr val="FFFFFF"/>
              </a:solidFill>
            </a:endParaRPr>
          </a:p>
        </p:txBody>
      </p:sp>
      <p:sp>
        <p:nvSpPr>
          <p:cNvPr id="4" name="Slide Number Placeholder 3"/>
          <p:cNvSpPr>
            <a:spLocks noGrp="1"/>
          </p:cNvSpPr>
          <p:nvPr>
            <p:ph type="sldNum" sz="quarter" idx="16"/>
          </p:nvPr>
        </p:nvSpPr>
        <p:spPr/>
        <p:txBody>
          <a:bodyPr/>
          <a:lstStyle>
            <a:lvl1pPr>
              <a:defRPr>
                <a:solidFill>
                  <a:schemeClr val="lt1"/>
                </a:solidFill>
              </a:defRPr>
            </a:lvl1pPr>
          </a:lstStyle>
          <a:p>
            <a:fld id="{E6C0EB2E-4AB3-4E31-94EF-3C9299CB5BCD}" type="slidenum">
              <a:rPr lang="en-GB" smtClean="0">
                <a:solidFill>
                  <a:srgbClr val="FFFFFF"/>
                </a:solidFill>
              </a:rPr>
              <a:pPr/>
              <a:t>‹#›</a:t>
            </a:fld>
            <a:endParaRPr lang="en-GB">
              <a:solidFill>
                <a:srgbClr val="FFFFFF"/>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225913376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527297" y="-3019044"/>
            <a:ext cx="152399" cy="740968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2053433" y="838200"/>
            <a:ext cx="5788819" cy="914400"/>
          </a:xfrm>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2053433" y="1828799"/>
            <a:ext cx="5788819"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2053431" y="374904"/>
            <a:ext cx="4447794"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02" name="Group 101"/>
          <p:cNvGrpSpPr>
            <a:grpSpLocks noChangeAspect="1"/>
          </p:cNvGrpSpPr>
          <p:nvPr userDrawn="1"/>
        </p:nvGrpSpPr>
        <p:grpSpPr>
          <a:xfrm>
            <a:off x="1049310" y="5768684"/>
            <a:ext cx="133497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Tree>
    <p:extLst>
      <p:ext uri="{BB962C8B-B14F-4D97-AF65-F5344CB8AC3E}">
        <p14:creationId xmlns:p14="http://schemas.microsoft.com/office/powerpoint/2010/main" val="311191702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898651" y="1"/>
            <a:ext cx="800735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31" name="Picture Placeholder 76"/>
          <p:cNvSpPr>
            <a:spLocks noGrp="1"/>
          </p:cNvSpPr>
          <p:nvPr>
            <p:ph type="pic" sz="quarter" idx="13"/>
          </p:nvPr>
        </p:nvSpPr>
        <p:spPr>
          <a:xfrm>
            <a:off x="660401" y="3048000"/>
            <a:ext cx="990600" cy="762000"/>
          </a:xfrm>
        </p:spPr>
        <p:txBody>
          <a:bodyPr/>
          <a:lstStyle>
            <a:lvl1pPr>
              <a:defRPr sz="1400"/>
            </a:lvl1pPr>
          </a:lstStyle>
          <a:p>
            <a:r>
              <a:rPr lang="en-US" noProof="0" smtClean="0"/>
              <a:t>Click icon to add picture</a:t>
            </a:r>
            <a:endParaRPr lang="en-GB" noProof="0" dirty="0"/>
          </a:p>
        </p:txBody>
      </p:sp>
      <p:grpSp>
        <p:nvGrpSpPr>
          <p:cNvPr id="3" name="Group 31"/>
          <p:cNvGrpSpPr/>
          <p:nvPr/>
        </p:nvGrpSpPr>
        <p:grpSpPr>
          <a:xfrm>
            <a:off x="529843" y="2901700"/>
            <a:ext cx="1310565"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6"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96" name="Group 32"/>
          <p:cNvGrpSpPr/>
          <p:nvPr/>
        </p:nvGrpSpPr>
        <p:grpSpPr>
          <a:xfrm>
            <a:off x="1049308" y="6170994"/>
            <a:ext cx="9906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56502100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898651" y="1"/>
            <a:ext cx="800735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4"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sp>
        <p:nvSpPr>
          <p:cNvPr id="17" name="Picture Placeholder 76"/>
          <p:cNvSpPr>
            <a:spLocks noGrp="1"/>
          </p:cNvSpPr>
          <p:nvPr>
            <p:ph type="pic" sz="quarter" idx="13"/>
          </p:nvPr>
        </p:nvSpPr>
        <p:spPr>
          <a:xfrm>
            <a:off x="1898650" y="2899980"/>
            <a:ext cx="6851650" cy="3272223"/>
          </a:xfrm>
        </p:spPr>
        <p:txBody>
          <a:bodyPr/>
          <a:lstStyle>
            <a:lvl1pPr>
              <a:defRPr sz="1400"/>
            </a:lvl1pPr>
          </a:lstStyle>
          <a:p>
            <a:r>
              <a:rPr lang="en-US" noProof="0" dirty="0" smtClean="0"/>
              <a:t>Click icon to add picture</a:t>
            </a:r>
            <a:endParaRPr lang="en-GB" noProof="0" dirty="0"/>
          </a:p>
        </p:txBody>
      </p:sp>
      <p:grpSp>
        <p:nvGrpSpPr>
          <p:cNvPr id="18" name="Group 32"/>
          <p:cNvGrpSpPr/>
          <p:nvPr userDrawn="1"/>
        </p:nvGrpSpPr>
        <p:grpSpPr>
          <a:xfrm>
            <a:off x="1049308" y="6170994"/>
            <a:ext cx="9906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78472250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8007350" y="685801"/>
            <a:ext cx="189865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1" name="Rectangle 648"/>
          <p:cNvSpPr>
            <a:spLocks noChangeArrowheads="1"/>
          </p:cNvSpPr>
          <p:nvPr/>
        </p:nvSpPr>
        <p:spPr bwMode="gray">
          <a:xfrm>
            <a:off x="1898650" y="0"/>
            <a:ext cx="61087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3" name="Rectangle 650"/>
          <p:cNvSpPr>
            <a:spLocks noChangeArrowheads="1"/>
          </p:cNvSpPr>
          <p:nvPr/>
        </p:nvSpPr>
        <p:spPr bwMode="gray">
          <a:xfrm>
            <a:off x="1898650" y="685800"/>
            <a:ext cx="61087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0"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1" name="Group 32"/>
          <p:cNvGrpSpPr/>
          <p:nvPr userDrawn="1"/>
        </p:nvGrpSpPr>
        <p:grpSpPr>
          <a:xfrm>
            <a:off x="1049308" y="6170994"/>
            <a:ext cx="9906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2836424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898651" y="1"/>
            <a:ext cx="800735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4"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2053432" y="1851080"/>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sp>
        <p:nvSpPr>
          <p:cNvPr id="17" name="Picture Placeholder 76"/>
          <p:cNvSpPr>
            <a:spLocks noGrp="1"/>
          </p:cNvSpPr>
          <p:nvPr>
            <p:ph type="pic" sz="quarter" idx="13"/>
          </p:nvPr>
        </p:nvSpPr>
        <p:spPr>
          <a:xfrm>
            <a:off x="1898650" y="2899978"/>
            <a:ext cx="6851650" cy="3272223"/>
          </a:xfrm>
        </p:spPr>
        <p:txBody>
          <a:bodyPr/>
          <a:lstStyle>
            <a:lvl1pPr>
              <a:defRPr sz="1400"/>
            </a:lvl1pPr>
          </a:lstStyle>
          <a:p>
            <a:r>
              <a:rPr lang="en-US" noProof="0" dirty="0" smtClean="0"/>
              <a:t>Click icon to add picture</a:t>
            </a:r>
            <a:endParaRPr lang="en-GB" noProof="0" dirty="0"/>
          </a:p>
        </p:txBody>
      </p:sp>
      <p:grpSp>
        <p:nvGrpSpPr>
          <p:cNvPr id="18" name="Group 32"/>
          <p:cNvGrpSpPr/>
          <p:nvPr userDrawn="1"/>
        </p:nvGrpSpPr>
        <p:grpSpPr>
          <a:xfrm>
            <a:off x="1049308" y="6170992"/>
            <a:ext cx="9906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563792095"/>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sz="3200">
                <a:solidFill>
                  <a:schemeClr val="tx1"/>
                </a:solidFill>
              </a:defRPr>
            </a:lvl1pPr>
          </a:lstStyle>
          <a:p>
            <a:r>
              <a:rPr lang="en-GB" noProof="0" dirty="0" smtClean="0"/>
              <a:t>Click to edit Master title style</a:t>
            </a:r>
            <a:endParaRPr lang="en-GB" noProof="0" dirty="0"/>
          </a:p>
        </p:txBody>
      </p:sp>
      <p:sp>
        <p:nvSpPr>
          <p:cNvPr id="11" name="Text Placeholder 10"/>
          <p:cNvSpPr>
            <a:spLocks noGrp="1"/>
          </p:cNvSpPr>
          <p:nvPr>
            <p:ph type="body" sz="quarter" idx="10" hasCustomPrompt="1"/>
          </p:nvPr>
        </p:nvSpPr>
        <p:spPr>
          <a:xfrm>
            <a:off x="577850" y="5867400"/>
            <a:ext cx="5200650" cy="762000"/>
          </a:xfrm>
        </p:spPr>
        <p:txBody>
          <a:bodyPr anchor="b"/>
          <a:lstStyle>
            <a:lvl1pPr>
              <a:defRPr sz="900">
                <a:latin typeface="Arial" pitchFamily="34" charset="0"/>
                <a:cs typeface="Arial" pitchFamily="34" charset="0"/>
              </a:defRPr>
            </a:lvl1pPr>
          </a:lstStyle>
          <a:p>
            <a:pPr lvl="0"/>
            <a:r>
              <a:rPr lang="en-GB" noProof="0" dirty="0" smtClean="0"/>
              <a:t>Add legal and copyright disclaimers here.</a:t>
            </a:r>
            <a:endParaRPr lang="en-GB" noProof="0" dirty="0"/>
          </a:p>
        </p:txBody>
      </p:sp>
      <p:cxnSp>
        <p:nvCxnSpPr>
          <p:cNvPr id="7" name="Shape 6"/>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62027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8" name="Footer Placeholder 7"/>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9" name="Slide Number Placeholder 8"/>
          <p:cNvSpPr>
            <a:spLocks noGrp="1"/>
          </p:cNvSpPr>
          <p:nvPr>
            <p:ph type="sldNum" sz="quarter" idx="12"/>
          </p:nvPr>
        </p:nvSpPr>
        <p:spPr/>
        <p:txBody>
          <a:bodyPr/>
          <a:lstStyle/>
          <a:p>
            <a:fld id="{3380F9DA-E2BC-427F-B456-97C51327DB77}" type="slidenum">
              <a:rPr lang="en-GB" smtClean="0">
                <a:solidFill>
                  <a:srgbClr val="000000"/>
                </a:solidFill>
              </a:rPr>
              <a:pPr/>
              <a:t>‹#›</a:t>
            </a:fld>
            <a:endParaRPr lang="en-GB">
              <a:solidFill>
                <a:srgbClr val="000000"/>
              </a:solidFill>
            </a:endParaRPr>
          </a:p>
        </p:txBody>
      </p:sp>
      <p:sp>
        <p:nvSpPr>
          <p:cNvPr id="10"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40664834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12_Custom">
    <p:spTree>
      <p:nvGrpSpPr>
        <p:cNvPr id="1" name=""/>
        <p:cNvGrpSpPr/>
        <p:nvPr/>
      </p:nvGrpSpPr>
      <p:grpSpPr>
        <a:xfrm>
          <a:off x="0" y="0"/>
          <a:ext cx="0" cy="0"/>
          <a:chOff x="0" y="0"/>
          <a:chExt cx="0" cy="0"/>
        </a:xfrm>
      </p:grpSpPr>
      <p:sp>
        <p:nvSpPr>
          <p:cNvPr id="18" name="Rectangle 17"/>
          <p:cNvSpPr/>
          <p:nvPr userDrawn="1"/>
        </p:nvSpPr>
        <p:spPr bwMode="ltGray">
          <a:xfrm>
            <a:off x="577862" y="2242583"/>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Georgia"/>
                <a:ea typeface="ヒラギノ角ゴ Pro W3" pitchFamily="-111" charset="-128"/>
                <a:cs typeface="Arial" pitchFamily="34" charset="0"/>
              </a:rPr>
              <a:t>32</a:t>
            </a:r>
            <a:endParaRPr lang="en-US" sz="9600" i="1" dirty="0">
              <a:solidFill>
                <a:srgbClr val="FFFFFF"/>
              </a:solidFill>
              <a:latin typeface="Georgia"/>
              <a:ea typeface="ヒラギノ角ゴ Pro W3" pitchFamily="-111" charset="-128"/>
              <a:cs typeface="Arial" pitchFamily="34" charset="0"/>
            </a:endParaRPr>
          </a:p>
        </p:txBody>
      </p:sp>
      <p:sp>
        <p:nvSpPr>
          <p:cNvPr id="26" name="Title 1"/>
          <p:cNvSpPr>
            <a:spLocks noGrp="1"/>
          </p:cNvSpPr>
          <p:nvPr>
            <p:ph type="title"/>
          </p:nvPr>
        </p:nvSpPr>
        <p:spPr>
          <a:xfrm>
            <a:off x="577850" y="2242583"/>
            <a:ext cx="8750300" cy="914400"/>
          </a:xfrm>
          <a:noFill/>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412750" y="2182904"/>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DFA5B754-17D9-4A14-AFF5-5E425116846D}"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566467471"/>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p:cSld name="5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1" y="674255"/>
            <a:ext cx="4664076" cy="914400"/>
          </a:xfr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1" name="Shape 29"/>
          <p:cNvCxnSpPr/>
          <p:nvPr userDrawn="1"/>
        </p:nvCxnSpPr>
        <p:spPr>
          <a:xfrm flipV="1">
            <a:off x="412751" y="609598"/>
            <a:ext cx="4829176"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5E1E9226-0471-4385-B0D8-B67B0B7976B7}"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635460697"/>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cSld name="17_Custom">
    <p:spTree>
      <p:nvGrpSpPr>
        <p:cNvPr id="1" name=""/>
        <p:cNvGrpSpPr/>
        <p:nvPr/>
      </p:nvGrpSpPr>
      <p:grpSpPr>
        <a:xfrm>
          <a:off x="0" y="0"/>
          <a:ext cx="0" cy="0"/>
          <a:chOff x="0" y="0"/>
          <a:chExt cx="0" cy="0"/>
        </a:xfrm>
      </p:grpSpPr>
      <p:sp>
        <p:nvSpPr>
          <p:cNvPr id="2" name="Title 1"/>
          <p:cNvSpPr>
            <a:spLocks noGrp="1"/>
          </p:cNvSpPr>
          <p:nvPr>
            <p:ph type="title"/>
          </p:nvPr>
        </p:nvSpPr>
        <p:spPr>
          <a:xfrm>
            <a:off x="5292327" y="2309648"/>
            <a:ext cx="4072469" cy="914400"/>
          </a:xfrm>
        </p:spPr>
        <p:txBody>
          <a:bodyPr/>
          <a:lstStyle/>
          <a:p>
            <a:r>
              <a:rPr lang="en-US" smtClean="0"/>
              <a:t>Click to edit Master title style</a:t>
            </a:r>
            <a:endParaRPr lang="en-US"/>
          </a:p>
        </p:txBody>
      </p:sp>
      <p:cxnSp>
        <p:nvCxnSpPr>
          <p:cNvPr id="6" name="Shape 29"/>
          <p:cNvCxnSpPr/>
          <p:nvPr userDrawn="1"/>
        </p:nvCxnSpPr>
        <p:spPr>
          <a:xfrm flipV="1">
            <a:off x="3252600" y="2252468"/>
            <a:ext cx="61200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21BC688D-C680-4978-9A95-F3D207C3C570}"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277532786"/>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4_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3954863"/>
            <a:ext cx="8750300" cy="1066799"/>
          </a:xfrm>
        </p:spPr>
        <p:txBody>
          <a:bodyPr anchor="t" anchorCtr="0">
            <a:noAutofit/>
          </a:bodyPr>
          <a:lstStyle>
            <a:lvl1pPr>
              <a:lnSpc>
                <a:spcPct val="90000"/>
              </a:lnSpc>
              <a:defRPr sz="3200">
                <a:solidFill>
                  <a:schemeClr val="tx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77850" y="5161968"/>
            <a:ext cx="8750300" cy="986409"/>
          </a:xfrm>
        </p:spPr>
        <p:txBody>
          <a:bodyPr>
            <a:noAutofit/>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sp>
        <p:nvSpPr>
          <p:cNvPr id="33"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solidFill>
                  <a:srgbClr val="000000"/>
                </a:solidFill>
              </a:rPr>
              <a:t>IFC/SSC – Environmental and Society (E&amp;S) Reporting</a:t>
            </a:r>
            <a:endParaRPr lang="en-GB" dirty="0">
              <a:solidFill>
                <a:srgbClr val="000000"/>
              </a:solidFill>
            </a:endParaRPr>
          </a:p>
        </p:txBody>
      </p:sp>
      <p:sp>
        <p:nvSpPr>
          <p:cNvPr id="34" name="TextBox 33"/>
          <p:cNvSpPr txBox="1"/>
          <p:nvPr/>
        </p:nvSpPr>
        <p:spPr>
          <a:xfrm>
            <a:off x="577850" y="6477002"/>
            <a:ext cx="2806700" cy="152399"/>
          </a:xfrm>
          <a:prstGeom prst="rect">
            <a:avLst/>
          </a:prstGeom>
          <a:noFill/>
        </p:spPr>
        <p:txBody>
          <a:bodyPr vert="horz" wrap="square" lIns="0" tIns="0" rIns="0" bIns="0" rtlCol="0" anchor="t" anchorCtr="0">
            <a:noAutofit/>
          </a:bodyPr>
          <a:lstStyle/>
          <a:p>
            <a:r>
              <a:rPr lang="en-GB" sz="1000" dirty="0" smtClean="0">
                <a:solidFill>
                  <a:srgbClr val="000000"/>
                </a:solidFill>
                <a:cs typeface="Arial" pitchFamily="34" charset="0"/>
              </a:rPr>
              <a:t>PwC</a:t>
            </a:r>
            <a:endParaRPr lang="en-GB" sz="1000" dirty="0">
              <a:solidFill>
                <a:srgbClr val="000000"/>
              </a:solidFill>
              <a:cs typeface="Arial" pitchFamily="34" charset="0"/>
            </a:endParaRPr>
          </a:p>
        </p:txBody>
      </p:sp>
      <p:cxnSp>
        <p:nvCxnSpPr>
          <p:cNvPr id="12" name="Shape 11"/>
          <p:cNvCxnSpPr/>
          <p:nvPr/>
        </p:nvCxnSpPr>
        <p:spPr>
          <a:xfrm rot="5400000" flipH="1" flipV="1">
            <a:off x="4794252" y="-514934"/>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solidFill>
                  <a:srgbClr val="000000"/>
                </a:solidFill>
              </a:rPr>
              <a:t>May 2016</a:t>
            </a:r>
            <a:endParaRPr lang="en-GB" dirty="0">
              <a:solidFill>
                <a:srgbClr val="000000"/>
              </a:solidFill>
            </a:endParaRPr>
          </a:p>
        </p:txBody>
      </p:sp>
    </p:spTree>
    <p:extLst>
      <p:ext uri="{BB962C8B-B14F-4D97-AF65-F5344CB8AC3E}">
        <p14:creationId xmlns:p14="http://schemas.microsoft.com/office/powerpoint/2010/main" val="211798329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cSld name="2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7"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solidFill>
                  <a:srgbClr val="000000"/>
                </a:solidFill>
              </a:rPr>
              <a:t>IFC/SSC – Environmental and Society (E&amp;S) Reporting</a:t>
            </a:r>
            <a:endParaRPr lang="en-GB" dirty="0">
              <a:solidFill>
                <a:srgbClr val="000000"/>
              </a:solidFill>
            </a:endParaRPr>
          </a:p>
        </p:txBody>
      </p:sp>
      <p:cxnSp>
        <p:nvCxnSpPr>
          <p:cNvPr id="15" name="Shape 14"/>
          <p:cNvCxnSpPr/>
          <p:nvPr userDrawn="1"/>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solidFill>
                  <a:srgbClr val="000000"/>
                </a:solidFill>
              </a:rPr>
              <a:pPr/>
              <a:t>‹#›</a:t>
            </a:fld>
            <a:endParaRPr lang="en-GB" dirty="0">
              <a:solidFill>
                <a:srgbClr val="000000"/>
              </a:solidFill>
            </a:endParaRPr>
          </a:p>
        </p:txBody>
      </p:sp>
      <p:sp>
        <p:nvSpPr>
          <p:cNvPr id="10"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solidFill>
                  <a:srgbClr val="000000"/>
                </a:solidFill>
              </a:rPr>
              <a:t>May 2016</a:t>
            </a:r>
            <a:endParaRPr lang="en-GB" dirty="0">
              <a:solidFill>
                <a:srgbClr val="000000"/>
              </a:solidFill>
            </a:endParaRPr>
          </a:p>
        </p:txBody>
      </p:sp>
    </p:spTree>
    <p:extLst>
      <p:ext uri="{BB962C8B-B14F-4D97-AF65-F5344CB8AC3E}">
        <p14:creationId xmlns:p14="http://schemas.microsoft.com/office/powerpoint/2010/main" val="376313646"/>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26_Custom">
    <p:spTree>
      <p:nvGrpSpPr>
        <p:cNvPr id="1" name=""/>
        <p:cNvGrpSpPr/>
        <p:nvPr/>
      </p:nvGrpSpPr>
      <p:grpSpPr>
        <a:xfrm>
          <a:off x="0" y="0"/>
          <a:ext cx="0" cy="0"/>
          <a:chOff x="0" y="0"/>
          <a:chExt cx="0" cy="0"/>
        </a:xfrm>
      </p:grpSpPr>
      <p:sp>
        <p:nvSpPr>
          <p:cNvPr id="2" name="Title 1"/>
          <p:cNvSpPr>
            <a:spLocks noGrp="1"/>
          </p:cNvSpPr>
          <p:nvPr>
            <p:ph type="title"/>
          </p:nvPr>
        </p:nvSpPr>
        <p:spPr>
          <a:xfrm>
            <a:off x="6732678" y="676067"/>
            <a:ext cx="2612465"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6567577" y="609599"/>
            <a:ext cx="2792942"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8" name="Footer Placeholder 7"/>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9" name="Slide Number Placeholder 8"/>
          <p:cNvSpPr>
            <a:spLocks noGrp="1"/>
          </p:cNvSpPr>
          <p:nvPr>
            <p:ph type="sldNum" sz="quarter" idx="12"/>
          </p:nvPr>
        </p:nvSpPr>
        <p:spPr/>
        <p:txBody>
          <a:bodyPr/>
          <a:lstStyle/>
          <a:p>
            <a:fld id="{B7EC53B6-9730-4BFC-B88B-24F3D0363852}" type="slidenum">
              <a:rPr lang="en-GB" smtClean="0">
                <a:solidFill>
                  <a:srgbClr val="000000"/>
                </a:solidFill>
              </a:rPr>
              <a:pPr/>
              <a:t>‹#›</a:t>
            </a:fld>
            <a:endParaRPr lang="en-GB">
              <a:solidFill>
                <a:srgbClr val="000000"/>
              </a:solidFill>
            </a:endParaRPr>
          </a:p>
        </p:txBody>
      </p:sp>
      <p:sp>
        <p:nvSpPr>
          <p:cNvPr id="10"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653088679"/>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898651" y="1"/>
            <a:ext cx="800735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1049308" y="6170994"/>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207645739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5" name="Shape 14"/>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704BF9C1-91F8-40E3-B9D9-9467646759B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7912791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8007350" y="685801"/>
            <a:ext cx="189865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1" name="Rectangle 648"/>
          <p:cNvSpPr>
            <a:spLocks noChangeArrowheads="1"/>
          </p:cNvSpPr>
          <p:nvPr/>
        </p:nvSpPr>
        <p:spPr bwMode="gray">
          <a:xfrm>
            <a:off x="1898650" y="0"/>
            <a:ext cx="61087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3" name="Rectangle 650"/>
          <p:cNvSpPr>
            <a:spLocks noChangeArrowheads="1"/>
          </p:cNvSpPr>
          <p:nvPr/>
        </p:nvSpPr>
        <p:spPr bwMode="gray">
          <a:xfrm>
            <a:off x="1898650" y="685800"/>
            <a:ext cx="61087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0"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48338"/>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16" name="Group 32"/>
          <p:cNvGrpSpPr/>
          <p:nvPr userDrawn="1"/>
        </p:nvGrpSpPr>
        <p:grpSpPr>
          <a:xfrm>
            <a:off x="1049308" y="6170992"/>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2753130489"/>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77850" y="1752604"/>
            <a:ext cx="42926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5035553" y="1752600"/>
            <a:ext cx="42925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E5D0161A-8B48-4C45-B34F-586135E26827}"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45073057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1"/>
            <a:ext cx="8750300" cy="914400"/>
          </a:xfrm>
        </p:spPr>
        <p:txBody>
          <a:bodyPr/>
          <a:lstStyle/>
          <a:p>
            <a:r>
              <a:rPr lang="en-GB" noProof="0" dirty="0" smtClean="0"/>
              <a:t>Click to edit Master title style</a:t>
            </a:r>
            <a:endParaRPr lang="en-GB" noProof="0" dirty="0"/>
          </a:p>
        </p:txBody>
      </p:sp>
      <p:sp>
        <p:nvSpPr>
          <p:cNvPr id="27" name="Content Placeholder 26"/>
          <p:cNvSpPr>
            <a:spLocks noGrp="1"/>
          </p:cNvSpPr>
          <p:nvPr>
            <p:ph sz="quarter" idx="13"/>
          </p:nvPr>
        </p:nvSpPr>
        <p:spPr>
          <a:xfrm>
            <a:off x="577850" y="1752604"/>
            <a:ext cx="28067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8" name="Content Placeholder 26"/>
          <p:cNvSpPr>
            <a:spLocks noGrp="1"/>
          </p:cNvSpPr>
          <p:nvPr>
            <p:ph sz="quarter" idx="14"/>
          </p:nvPr>
        </p:nvSpPr>
        <p:spPr>
          <a:xfrm>
            <a:off x="3549653" y="1752604"/>
            <a:ext cx="2806699"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6521450" y="1752604"/>
            <a:ext cx="28067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9" name="Shape 18"/>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F7160C44-7745-479B-B8CD-8E5773E9FA7D}"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54431792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77850" y="3352800"/>
            <a:ext cx="4292600"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5035551" y="3352800"/>
            <a:ext cx="4292601"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ext Placeholder 12"/>
          <p:cNvSpPr>
            <a:spLocks noGrp="1"/>
          </p:cNvSpPr>
          <p:nvPr>
            <p:ph type="body" sz="quarter" idx="16"/>
          </p:nvPr>
        </p:nvSpPr>
        <p:spPr>
          <a:xfrm>
            <a:off x="577850" y="1752600"/>
            <a:ext cx="8750300" cy="14478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F75C7982-D8BD-40BE-A659-0970F62C0A91}"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25159220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6521450" y="1752600"/>
            <a:ext cx="2806700" cy="2133600"/>
          </a:xfrm>
        </p:spPr>
        <p:txBody>
          <a:bodyPr/>
          <a:lstStyle/>
          <a:p>
            <a:pPr lvl="0"/>
            <a:r>
              <a:rPr lang="en-GB" noProof="0" dirty="0" smtClean="0"/>
              <a:t>Click to edit Master text styles</a:t>
            </a:r>
          </a:p>
        </p:txBody>
      </p:sp>
      <p:sp>
        <p:nvSpPr>
          <p:cNvPr id="31" name="Content Placeholder 26"/>
          <p:cNvSpPr>
            <a:spLocks noGrp="1"/>
          </p:cNvSpPr>
          <p:nvPr>
            <p:ph sz="quarter" idx="15"/>
          </p:nvPr>
        </p:nvSpPr>
        <p:spPr>
          <a:xfrm>
            <a:off x="6521450" y="4038600"/>
            <a:ext cx="28067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577850" y="1752600"/>
            <a:ext cx="5778500" cy="44196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A1FBFAC6-BE4D-49C0-B57F-53104DA27DD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407737990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77850" y="1752600"/>
            <a:ext cx="2806700" cy="2133600"/>
          </a:xfrm>
        </p:spPr>
        <p:txBody>
          <a:bodyPr/>
          <a:lstStyle/>
          <a:p>
            <a:pPr lvl="0"/>
            <a:r>
              <a:rPr lang="en-GB" noProof="0" dirty="0" smtClean="0"/>
              <a:t>Click to edit Master text styles</a:t>
            </a:r>
          </a:p>
        </p:txBody>
      </p:sp>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4038600"/>
            <a:ext cx="28067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3549650" y="1752600"/>
            <a:ext cx="5778500" cy="44196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3F6207AF-4C2C-4EA6-85C8-500D46CDEA35}"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51412732"/>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549650" y="685800"/>
            <a:ext cx="57785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549650" y="1752600"/>
            <a:ext cx="57785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77850" y="1752600"/>
            <a:ext cx="28067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6280153" y="-2286000"/>
            <a:ext cx="152399"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BE2FE03E-D46E-4C42-8933-C4A5CC209A0C}"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69242274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cxnSp>
        <p:nvCxnSpPr>
          <p:cNvPr id="10" name="Shape 9"/>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59964843-D170-4A8D-964B-AA8FB7EADC2F}"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50006454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42145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083D32B8-0362-4C03-A82B-744360643E93}"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418087939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tx1"/>
                </a:solidFill>
              </a:defRPr>
            </a:lvl1pPr>
          </a:lstStyle>
          <a:p>
            <a:r>
              <a:rPr lang="en-GB" noProof="0" dirty="0" smtClean="0"/>
              <a:t>Click to edit Master title style</a:t>
            </a:r>
            <a:endParaRPr lang="en-GB" noProof="0" dirty="0"/>
          </a:p>
        </p:txBody>
      </p:sp>
      <p:cxnSp>
        <p:nvCxnSpPr>
          <p:cNvPr id="11" name="Shape 10"/>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77850" y="1752600"/>
            <a:ext cx="87503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B98563F3-2DF6-4C24-BE52-C10D8FE5AB1E}"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953882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over Slide: Colour">
    <p:spTree>
      <p:nvGrpSpPr>
        <p:cNvPr id="1" name=""/>
        <p:cNvGrpSpPr/>
        <p:nvPr/>
      </p:nvGrpSpPr>
      <p:grpSpPr>
        <a:xfrm>
          <a:off x="0" y="0"/>
          <a:ext cx="0" cy="0"/>
          <a:chOff x="0" y="0"/>
          <a:chExt cx="0" cy="0"/>
        </a:xfrm>
      </p:grpSpPr>
      <p:sp>
        <p:nvSpPr>
          <p:cNvPr id="83" name="Rectangle 650"/>
          <p:cNvSpPr>
            <a:spLocks noChangeArrowheads="1"/>
          </p:cNvSpPr>
          <p:nvPr/>
        </p:nvSpPr>
        <p:spPr bwMode="gray">
          <a:xfrm>
            <a:off x="0" y="-11140"/>
            <a:ext cx="9906000" cy="686914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18" name="Picture 17" descr="PwC_fl_w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087" y="5697586"/>
            <a:ext cx="1341438" cy="939432"/>
          </a:xfrm>
          <a:prstGeom prst="rect">
            <a:avLst/>
          </a:prstGeom>
        </p:spPr>
      </p:pic>
      <p:sp>
        <p:nvSpPr>
          <p:cNvPr id="50"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48338"/>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cxnSp>
        <p:nvCxnSpPr>
          <p:cNvPr id="25" name="Shape 14"/>
          <p:cNvCxnSpPr/>
          <p:nvPr userDrawn="1"/>
        </p:nvCxnSpPr>
        <p:spPr>
          <a:xfrm rot="5400000" flipH="1" flipV="1">
            <a:off x="5552679" y="-2873058"/>
            <a:ext cx="152399" cy="7443258"/>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197177"/>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77850" y="1752600"/>
            <a:ext cx="87503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cxnSp>
        <p:nvCxnSpPr>
          <p:cNvPr id="11" name="Shape 10"/>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5" name="Footer Placeholder 4"/>
          <p:cNvSpPr>
            <a:spLocks noGrp="1"/>
          </p:cNvSpPr>
          <p:nvPr>
            <p:ph type="ftr" sz="quarter" idx="11"/>
          </p:nvPr>
        </p:nvSpPr>
        <p:spPr/>
        <p:txBody>
          <a:bodyPr/>
          <a:lstStyle>
            <a:lvl1pPr>
              <a:defRPr>
                <a:solidFill>
                  <a:schemeClr val="lt1"/>
                </a:solidFill>
              </a:defRPr>
            </a:lvl1pPr>
          </a:lstStyle>
          <a:p>
            <a:r>
              <a:rPr lang="en-GB" smtClean="0">
                <a:solidFill>
                  <a:srgbClr val="FFFFFF"/>
                </a:solidFill>
              </a:rPr>
              <a:t>IFC/SSC – Environmental and Society (E&amp;S) Reporting</a:t>
            </a:r>
            <a:endParaRPr lang="en-GB">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lt1"/>
                </a:solidFill>
              </a:defRPr>
            </a:lvl1pPr>
          </a:lstStyle>
          <a:p>
            <a:fld id="{3593A4C6-3279-4719-872D-2644BB1D3AE1}" type="slidenum">
              <a:rPr lang="en-GB" smtClean="0">
                <a:solidFill>
                  <a:srgbClr val="FFFFFF"/>
                </a:solidFill>
              </a:rPr>
              <a:pPr/>
              <a:t>‹#›</a:t>
            </a:fld>
            <a:endParaRPr lang="en-GB">
              <a:solidFill>
                <a:srgbClr val="FFFFFF"/>
              </a:solidFill>
            </a:endParaRPr>
          </a:p>
        </p:txBody>
      </p:sp>
      <p:sp>
        <p:nvSpPr>
          <p:cNvPr id="7"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272348677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4"/>
            <a:ext cx="8750300" cy="1066799"/>
          </a:xfrm>
        </p:spPr>
        <p:txBody>
          <a:bodyPr anchor="t" anchorCtr="0">
            <a:noAutofit/>
          </a:bodyPr>
          <a:lstStyle>
            <a:lvl1pPr>
              <a:lnSpc>
                <a:spcPct val="90000"/>
              </a:lnSpc>
              <a:defRPr sz="3200">
                <a:solidFill>
                  <a:schemeClr val="tx1"/>
                </a:solidFill>
              </a:defRPr>
            </a:lvl1pPr>
          </a:lstStyle>
          <a:p>
            <a:r>
              <a:rPr lang="en-GB" noProof="0" dirty="0" smtClean="0"/>
              <a:t>Click to edit Master title style</a:t>
            </a:r>
          </a:p>
        </p:txBody>
      </p:sp>
      <p:sp>
        <p:nvSpPr>
          <p:cNvPr id="58" name="Subtitle 2"/>
          <p:cNvSpPr>
            <a:spLocks noGrp="1"/>
          </p:cNvSpPr>
          <p:nvPr>
            <p:ph type="subTitle" idx="1"/>
          </p:nvPr>
        </p:nvSpPr>
        <p:spPr bwMode="black">
          <a:xfrm>
            <a:off x="577850" y="1905001"/>
            <a:ext cx="87503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cxnSp>
        <p:nvCxnSpPr>
          <p:cNvPr id="12" name="Shape 11"/>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00C64A51-9352-47A9-9671-AEA8E172FE39}"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80132045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baseline="0">
                <a:solidFill>
                  <a:schemeClr val="bg1"/>
                </a:solidFill>
              </a:defRPr>
            </a:lvl1pPr>
          </a:lstStyle>
          <a:p>
            <a:r>
              <a:rPr lang="en-GB" noProof="0" dirty="0" smtClean="0"/>
              <a:t>Click to edit Master title style</a:t>
            </a:r>
            <a:endParaRPr lang="en-GB" noProof="0" dirty="0"/>
          </a:p>
        </p:txBody>
      </p:sp>
      <p:sp>
        <p:nvSpPr>
          <p:cNvPr id="22" name="Subtitle 2"/>
          <p:cNvSpPr>
            <a:spLocks noGrp="1"/>
          </p:cNvSpPr>
          <p:nvPr>
            <p:ph type="subTitle" idx="1"/>
          </p:nvPr>
        </p:nvSpPr>
        <p:spPr bwMode="black">
          <a:xfrm>
            <a:off x="577850" y="1905000"/>
            <a:ext cx="87503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1" name="Shape 10"/>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3" name="Footer Placeholder 2"/>
          <p:cNvSpPr>
            <a:spLocks noGrp="1"/>
          </p:cNvSpPr>
          <p:nvPr>
            <p:ph type="ftr" sz="quarter" idx="11"/>
          </p:nvPr>
        </p:nvSpPr>
        <p:spPr/>
        <p:txBody>
          <a:bodyPr/>
          <a:lstStyle>
            <a:lvl1pPr>
              <a:defRPr>
                <a:solidFill>
                  <a:schemeClr val="lt1"/>
                </a:solidFill>
              </a:defRPr>
            </a:lvl1pPr>
          </a:lstStyle>
          <a:p>
            <a:r>
              <a:rPr lang="en-GB" smtClean="0">
                <a:solidFill>
                  <a:srgbClr val="FFFFFF"/>
                </a:solidFill>
              </a:rPr>
              <a:t>IFC/SSC – Environmental and Society (E&amp;S) Reporting</a:t>
            </a:r>
            <a:endParaRPr lang="en-GB">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lt1"/>
                </a:solidFill>
              </a:defRPr>
            </a:lvl1pPr>
          </a:lstStyle>
          <a:p>
            <a:fld id="{51C85FFB-0DF4-48B3-A81B-EFB2885448E9}" type="slidenum">
              <a:rPr lang="en-GB" smtClean="0">
                <a:solidFill>
                  <a:srgbClr val="FFFFFF"/>
                </a:solidFill>
              </a:rPr>
              <a:pPr/>
              <a:t>‹#›</a:t>
            </a:fld>
            <a:endParaRPr lang="en-GB">
              <a:solidFill>
                <a:srgbClr val="FFFFFF"/>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56765233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a:solidFill>
                  <a:schemeClr val="bg1"/>
                </a:solidFill>
              </a:defRPr>
            </a:lvl1pPr>
          </a:lstStyle>
          <a:p>
            <a:r>
              <a:rPr lang="en-GB" noProof="0" dirty="0" smtClean="0"/>
              <a:t>Click to edit Master title style</a:t>
            </a:r>
          </a:p>
        </p:txBody>
      </p:sp>
      <p:sp>
        <p:nvSpPr>
          <p:cNvPr id="20" name="Content Placeholder 19"/>
          <p:cNvSpPr>
            <a:spLocks noGrp="1"/>
          </p:cNvSpPr>
          <p:nvPr>
            <p:ph sz="quarter" idx="13"/>
          </p:nvPr>
        </p:nvSpPr>
        <p:spPr>
          <a:xfrm>
            <a:off x="577853" y="2819400"/>
            <a:ext cx="42925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3" name="Subtitle 2"/>
          <p:cNvSpPr>
            <a:spLocks noGrp="1"/>
          </p:cNvSpPr>
          <p:nvPr>
            <p:ph type="subTitle" idx="1"/>
          </p:nvPr>
        </p:nvSpPr>
        <p:spPr bwMode="black">
          <a:xfrm>
            <a:off x="577850" y="1905001"/>
            <a:ext cx="87503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2" name="Shape 11"/>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4"/>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3" name="Footer Placeholder 2"/>
          <p:cNvSpPr>
            <a:spLocks noGrp="1"/>
          </p:cNvSpPr>
          <p:nvPr>
            <p:ph type="ftr" sz="quarter" idx="15"/>
          </p:nvPr>
        </p:nvSpPr>
        <p:spPr/>
        <p:txBody>
          <a:bodyPr/>
          <a:lstStyle>
            <a:lvl1pPr>
              <a:defRPr>
                <a:solidFill>
                  <a:schemeClr val="lt1"/>
                </a:solidFill>
              </a:defRPr>
            </a:lvl1pPr>
          </a:lstStyle>
          <a:p>
            <a:r>
              <a:rPr lang="en-GB" smtClean="0">
                <a:solidFill>
                  <a:srgbClr val="FFFFFF"/>
                </a:solidFill>
              </a:rPr>
              <a:t>IFC/SSC – Environmental and Society (E&amp;S) Reporting</a:t>
            </a:r>
            <a:endParaRPr lang="en-GB">
              <a:solidFill>
                <a:srgbClr val="FFFFFF"/>
              </a:solidFill>
            </a:endParaRPr>
          </a:p>
        </p:txBody>
      </p:sp>
      <p:sp>
        <p:nvSpPr>
          <p:cNvPr id="4" name="Slide Number Placeholder 3"/>
          <p:cNvSpPr>
            <a:spLocks noGrp="1"/>
          </p:cNvSpPr>
          <p:nvPr>
            <p:ph type="sldNum" sz="quarter" idx="16"/>
          </p:nvPr>
        </p:nvSpPr>
        <p:spPr/>
        <p:txBody>
          <a:bodyPr/>
          <a:lstStyle>
            <a:lvl1pPr>
              <a:defRPr>
                <a:solidFill>
                  <a:schemeClr val="lt1"/>
                </a:solidFill>
              </a:defRPr>
            </a:lvl1pPr>
          </a:lstStyle>
          <a:p>
            <a:fld id="{E6C0EB2E-4AB3-4E31-94EF-3C9299CB5BCD}" type="slidenum">
              <a:rPr lang="en-GB" smtClean="0">
                <a:solidFill>
                  <a:srgbClr val="FFFFFF"/>
                </a:solidFill>
              </a:rPr>
              <a:pPr/>
              <a:t>‹#›</a:t>
            </a:fld>
            <a:endParaRPr lang="en-GB">
              <a:solidFill>
                <a:srgbClr val="FFFFFF"/>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101066562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527297" y="-3019044"/>
            <a:ext cx="152399" cy="740968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2053433" y="838200"/>
            <a:ext cx="5788819" cy="914400"/>
          </a:xfrm>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2053433" y="1828799"/>
            <a:ext cx="5788819"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2053431" y="374904"/>
            <a:ext cx="4447794"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02" name="Group 101"/>
          <p:cNvGrpSpPr>
            <a:grpSpLocks noChangeAspect="1"/>
          </p:cNvGrpSpPr>
          <p:nvPr userDrawn="1"/>
        </p:nvGrpSpPr>
        <p:grpSpPr>
          <a:xfrm>
            <a:off x="1049310" y="5768684"/>
            <a:ext cx="133497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Tree>
    <p:extLst>
      <p:ext uri="{BB962C8B-B14F-4D97-AF65-F5344CB8AC3E}">
        <p14:creationId xmlns:p14="http://schemas.microsoft.com/office/powerpoint/2010/main" val="206681962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898651" y="1"/>
            <a:ext cx="800735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31" name="Picture Placeholder 76"/>
          <p:cNvSpPr>
            <a:spLocks noGrp="1"/>
          </p:cNvSpPr>
          <p:nvPr>
            <p:ph type="pic" sz="quarter" idx="13"/>
          </p:nvPr>
        </p:nvSpPr>
        <p:spPr>
          <a:xfrm>
            <a:off x="660401" y="3048000"/>
            <a:ext cx="990600" cy="762000"/>
          </a:xfrm>
        </p:spPr>
        <p:txBody>
          <a:bodyPr/>
          <a:lstStyle>
            <a:lvl1pPr>
              <a:defRPr sz="1400"/>
            </a:lvl1pPr>
          </a:lstStyle>
          <a:p>
            <a:r>
              <a:rPr lang="en-US" noProof="0" smtClean="0"/>
              <a:t>Click icon to add picture</a:t>
            </a:r>
            <a:endParaRPr lang="en-GB" noProof="0" dirty="0"/>
          </a:p>
        </p:txBody>
      </p:sp>
      <p:grpSp>
        <p:nvGrpSpPr>
          <p:cNvPr id="3" name="Group 31"/>
          <p:cNvGrpSpPr/>
          <p:nvPr/>
        </p:nvGrpSpPr>
        <p:grpSpPr>
          <a:xfrm>
            <a:off x="529843" y="2901700"/>
            <a:ext cx="1310565"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6"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96" name="Group 32"/>
          <p:cNvGrpSpPr/>
          <p:nvPr/>
        </p:nvGrpSpPr>
        <p:grpSpPr>
          <a:xfrm>
            <a:off x="1049308" y="6170994"/>
            <a:ext cx="9906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400844966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898651" y="1"/>
            <a:ext cx="800735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4"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sp>
        <p:nvSpPr>
          <p:cNvPr id="17" name="Picture Placeholder 76"/>
          <p:cNvSpPr>
            <a:spLocks noGrp="1"/>
          </p:cNvSpPr>
          <p:nvPr>
            <p:ph type="pic" sz="quarter" idx="13"/>
          </p:nvPr>
        </p:nvSpPr>
        <p:spPr>
          <a:xfrm>
            <a:off x="1898650" y="2899980"/>
            <a:ext cx="6851650" cy="3272223"/>
          </a:xfrm>
        </p:spPr>
        <p:txBody>
          <a:bodyPr/>
          <a:lstStyle>
            <a:lvl1pPr>
              <a:defRPr sz="1400"/>
            </a:lvl1pPr>
          </a:lstStyle>
          <a:p>
            <a:r>
              <a:rPr lang="en-US" noProof="0" dirty="0" smtClean="0"/>
              <a:t>Click icon to add picture</a:t>
            </a:r>
            <a:endParaRPr lang="en-GB" noProof="0" dirty="0"/>
          </a:p>
        </p:txBody>
      </p:sp>
      <p:grpSp>
        <p:nvGrpSpPr>
          <p:cNvPr id="18" name="Group 32"/>
          <p:cNvGrpSpPr/>
          <p:nvPr userDrawn="1"/>
        </p:nvGrpSpPr>
        <p:grpSpPr>
          <a:xfrm>
            <a:off x="1049308" y="6170994"/>
            <a:ext cx="9906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288086227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8007350" y="685801"/>
            <a:ext cx="189865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1" name="Rectangle 648"/>
          <p:cNvSpPr>
            <a:spLocks noChangeArrowheads="1"/>
          </p:cNvSpPr>
          <p:nvPr/>
        </p:nvSpPr>
        <p:spPr bwMode="gray">
          <a:xfrm>
            <a:off x="1898650" y="0"/>
            <a:ext cx="61087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3" name="Rectangle 650"/>
          <p:cNvSpPr>
            <a:spLocks noChangeArrowheads="1"/>
          </p:cNvSpPr>
          <p:nvPr/>
        </p:nvSpPr>
        <p:spPr bwMode="gray">
          <a:xfrm>
            <a:off x="1898650" y="685800"/>
            <a:ext cx="61087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0"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1" name="Group 32"/>
          <p:cNvGrpSpPr/>
          <p:nvPr userDrawn="1"/>
        </p:nvGrpSpPr>
        <p:grpSpPr>
          <a:xfrm>
            <a:off x="1049308" y="6170994"/>
            <a:ext cx="9906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270248410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sz="3200">
                <a:solidFill>
                  <a:schemeClr val="tx1"/>
                </a:solidFill>
              </a:defRPr>
            </a:lvl1pPr>
          </a:lstStyle>
          <a:p>
            <a:r>
              <a:rPr lang="en-GB" noProof="0" dirty="0" smtClean="0"/>
              <a:t>Click to edit Master title style</a:t>
            </a:r>
            <a:endParaRPr lang="en-GB" noProof="0" dirty="0"/>
          </a:p>
        </p:txBody>
      </p:sp>
      <p:sp>
        <p:nvSpPr>
          <p:cNvPr id="11" name="Text Placeholder 10"/>
          <p:cNvSpPr>
            <a:spLocks noGrp="1"/>
          </p:cNvSpPr>
          <p:nvPr>
            <p:ph type="body" sz="quarter" idx="10" hasCustomPrompt="1"/>
          </p:nvPr>
        </p:nvSpPr>
        <p:spPr>
          <a:xfrm>
            <a:off x="577850" y="5867400"/>
            <a:ext cx="5200650" cy="762000"/>
          </a:xfrm>
        </p:spPr>
        <p:txBody>
          <a:bodyPr anchor="b"/>
          <a:lstStyle>
            <a:lvl1pPr>
              <a:defRPr sz="900">
                <a:latin typeface="Arial" pitchFamily="34" charset="0"/>
                <a:cs typeface="Arial" pitchFamily="34" charset="0"/>
              </a:defRPr>
            </a:lvl1pPr>
          </a:lstStyle>
          <a:p>
            <a:pPr lvl="0"/>
            <a:r>
              <a:rPr lang="en-GB" noProof="0" dirty="0" smtClean="0"/>
              <a:t>Add legal and copyright disclaimers here.</a:t>
            </a:r>
            <a:endParaRPr lang="en-GB" noProof="0" dirty="0"/>
          </a:p>
        </p:txBody>
      </p:sp>
      <p:cxnSp>
        <p:nvCxnSpPr>
          <p:cNvPr id="7" name="Shape 6"/>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85713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8" name="Footer Placeholder 7"/>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9" name="Slide Number Placeholder 8"/>
          <p:cNvSpPr>
            <a:spLocks noGrp="1"/>
          </p:cNvSpPr>
          <p:nvPr>
            <p:ph type="sldNum" sz="quarter" idx="12"/>
          </p:nvPr>
        </p:nvSpPr>
        <p:spPr/>
        <p:txBody>
          <a:bodyPr/>
          <a:lstStyle/>
          <a:p>
            <a:fld id="{3380F9DA-E2BC-427F-B456-97C51327DB77}" type="slidenum">
              <a:rPr lang="en-GB" smtClean="0">
                <a:solidFill>
                  <a:srgbClr val="000000"/>
                </a:solidFill>
              </a:rPr>
              <a:pPr/>
              <a:t>‹#›</a:t>
            </a:fld>
            <a:endParaRPr lang="en-GB">
              <a:solidFill>
                <a:srgbClr val="000000"/>
              </a:solidFill>
            </a:endParaRPr>
          </a:p>
        </p:txBody>
      </p:sp>
      <p:sp>
        <p:nvSpPr>
          <p:cNvPr id="10"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523169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over Slide: Colour">
    <p:spTree>
      <p:nvGrpSpPr>
        <p:cNvPr id="1" name=""/>
        <p:cNvGrpSpPr/>
        <p:nvPr/>
      </p:nvGrpSpPr>
      <p:grpSpPr>
        <a:xfrm>
          <a:off x="0" y="0"/>
          <a:ext cx="0" cy="0"/>
          <a:chOff x="0" y="0"/>
          <a:chExt cx="0" cy="0"/>
        </a:xfrm>
      </p:grpSpPr>
      <p:sp>
        <p:nvSpPr>
          <p:cNvPr id="83" name="Rectangle 650"/>
          <p:cNvSpPr>
            <a:spLocks noChangeArrowheads="1"/>
          </p:cNvSpPr>
          <p:nvPr/>
        </p:nvSpPr>
        <p:spPr bwMode="gray">
          <a:xfrm>
            <a:off x="0" y="0"/>
            <a:ext cx="9906000" cy="6867769"/>
          </a:xfrm>
          <a:prstGeom prst="rect">
            <a:avLst/>
          </a:prstGeom>
          <a:solidFill>
            <a:schemeClr val="accent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18" name="Picture 17" descr="PwC_fl_w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087" y="5697586"/>
            <a:ext cx="1341438" cy="939432"/>
          </a:xfrm>
          <a:prstGeom prst="rect">
            <a:avLst/>
          </a:prstGeom>
        </p:spPr>
      </p:pic>
      <p:sp>
        <p:nvSpPr>
          <p:cNvPr id="50"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48338"/>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cxnSp>
        <p:nvCxnSpPr>
          <p:cNvPr id="25" name="Shape 14"/>
          <p:cNvCxnSpPr/>
          <p:nvPr userDrawn="1"/>
        </p:nvCxnSpPr>
        <p:spPr>
          <a:xfrm rot="5400000" flipH="1" flipV="1">
            <a:off x="5552679" y="-2873058"/>
            <a:ext cx="152399" cy="7443258"/>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850872"/>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12_Custom">
    <p:spTree>
      <p:nvGrpSpPr>
        <p:cNvPr id="1" name=""/>
        <p:cNvGrpSpPr/>
        <p:nvPr/>
      </p:nvGrpSpPr>
      <p:grpSpPr>
        <a:xfrm>
          <a:off x="0" y="0"/>
          <a:ext cx="0" cy="0"/>
          <a:chOff x="0" y="0"/>
          <a:chExt cx="0" cy="0"/>
        </a:xfrm>
      </p:grpSpPr>
      <p:sp>
        <p:nvSpPr>
          <p:cNvPr id="18" name="Rectangle 17"/>
          <p:cNvSpPr/>
          <p:nvPr userDrawn="1"/>
        </p:nvSpPr>
        <p:spPr bwMode="ltGray">
          <a:xfrm>
            <a:off x="577862" y="2242583"/>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Georgia"/>
                <a:ea typeface="ヒラギノ角ゴ Pro W3" pitchFamily="-111" charset="-128"/>
                <a:cs typeface="Arial" pitchFamily="34" charset="0"/>
              </a:rPr>
              <a:t>32</a:t>
            </a:r>
            <a:endParaRPr lang="en-US" sz="9600" i="1" dirty="0">
              <a:solidFill>
                <a:srgbClr val="FFFFFF"/>
              </a:solidFill>
              <a:latin typeface="Georgia"/>
              <a:ea typeface="ヒラギノ角ゴ Pro W3" pitchFamily="-111" charset="-128"/>
              <a:cs typeface="Arial" pitchFamily="34" charset="0"/>
            </a:endParaRPr>
          </a:p>
        </p:txBody>
      </p:sp>
      <p:sp>
        <p:nvSpPr>
          <p:cNvPr id="26" name="Title 1"/>
          <p:cNvSpPr>
            <a:spLocks noGrp="1"/>
          </p:cNvSpPr>
          <p:nvPr>
            <p:ph type="title"/>
          </p:nvPr>
        </p:nvSpPr>
        <p:spPr>
          <a:xfrm>
            <a:off x="577850" y="2242583"/>
            <a:ext cx="8750300" cy="914400"/>
          </a:xfrm>
          <a:noFill/>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412750" y="2182904"/>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DFA5B754-17D9-4A14-AFF5-5E425116846D}"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044385885"/>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cSld name="5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1" y="674255"/>
            <a:ext cx="4664076" cy="914400"/>
          </a:xfr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1" name="Shape 29"/>
          <p:cNvCxnSpPr/>
          <p:nvPr userDrawn="1"/>
        </p:nvCxnSpPr>
        <p:spPr>
          <a:xfrm flipV="1">
            <a:off x="412751" y="609598"/>
            <a:ext cx="4829176"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5E1E9226-0471-4385-B0D8-B67B0B7976B7}"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388311489"/>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cSld name="17_Custom">
    <p:spTree>
      <p:nvGrpSpPr>
        <p:cNvPr id="1" name=""/>
        <p:cNvGrpSpPr/>
        <p:nvPr/>
      </p:nvGrpSpPr>
      <p:grpSpPr>
        <a:xfrm>
          <a:off x="0" y="0"/>
          <a:ext cx="0" cy="0"/>
          <a:chOff x="0" y="0"/>
          <a:chExt cx="0" cy="0"/>
        </a:xfrm>
      </p:grpSpPr>
      <p:sp>
        <p:nvSpPr>
          <p:cNvPr id="2" name="Title 1"/>
          <p:cNvSpPr>
            <a:spLocks noGrp="1"/>
          </p:cNvSpPr>
          <p:nvPr>
            <p:ph type="title"/>
          </p:nvPr>
        </p:nvSpPr>
        <p:spPr>
          <a:xfrm>
            <a:off x="5292327" y="2309648"/>
            <a:ext cx="4072469" cy="914400"/>
          </a:xfrm>
        </p:spPr>
        <p:txBody>
          <a:bodyPr/>
          <a:lstStyle/>
          <a:p>
            <a:r>
              <a:rPr lang="en-US" smtClean="0"/>
              <a:t>Click to edit Master title style</a:t>
            </a:r>
            <a:endParaRPr lang="en-US"/>
          </a:p>
        </p:txBody>
      </p:sp>
      <p:cxnSp>
        <p:nvCxnSpPr>
          <p:cNvPr id="6" name="Shape 29"/>
          <p:cNvCxnSpPr/>
          <p:nvPr userDrawn="1"/>
        </p:nvCxnSpPr>
        <p:spPr>
          <a:xfrm flipV="1">
            <a:off x="3252600" y="2252468"/>
            <a:ext cx="61200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21BC688D-C680-4978-9A95-F3D207C3C570}"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132336110"/>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4_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3954863"/>
            <a:ext cx="8750300" cy="1066799"/>
          </a:xfrm>
        </p:spPr>
        <p:txBody>
          <a:bodyPr anchor="t" anchorCtr="0">
            <a:noAutofit/>
          </a:bodyPr>
          <a:lstStyle>
            <a:lvl1pPr>
              <a:lnSpc>
                <a:spcPct val="90000"/>
              </a:lnSpc>
              <a:defRPr sz="3200">
                <a:solidFill>
                  <a:schemeClr val="tx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77850" y="5161968"/>
            <a:ext cx="8750300" cy="986409"/>
          </a:xfrm>
        </p:spPr>
        <p:txBody>
          <a:bodyPr>
            <a:noAutofit/>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sp>
        <p:nvSpPr>
          <p:cNvPr id="33"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solidFill>
                  <a:srgbClr val="000000"/>
                </a:solidFill>
              </a:rPr>
              <a:t>IFC/SSC – Environmental and Society (E&amp;S) Reporting</a:t>
            </a:r>
            <a:endParaRPr lang="en-GB" dirty="0">
              <a:solidFill>
                <a:srgbClr val="000000"/>
              </a:solidFill>
            </a:endParaRPr>
          </a:p>
        </p:txBody>
      </p:sp>
      <p:sp>
        <p:nvSpPr>
          <p:cNvPr id="34" name="TextBox 33"/>
          <p:cNvSpPr txBox="1"/>
          <p:nvPr/>
        </p:nvSpPr>
        <p:spPr>
          <a:xfrm>
            <a:off x="577850" y="6477002"/>
            <a:ext cx="2806700" cy="152399"/>
          </a:xfrm>
          <a:prstGeom prst="rect">
            <a:avLst/>
          </a:prstGeom>
          <a:noFill/>
        </p:spPr>
        <p:txBody>
          <a:bodyPr vert="horz" wrap="square" lIns="0" tIns="0" rIns="0" bIns="0" rtlCol="0" anchor="t" anchorCtr="0">
            <a:noAutofit/>
          </a:bodyPr>
          <a:lstStyle/>
          <a:p>
            <a:r>
              <a:rPr lang="en-GB" sz="1000" dirty="0" smtClean="0">
                <a:solidFill>
                  <a:srgbClr val="000000"/>
                </a:solidFill>
                <a:cs typeface="Arial" pitchFamily="34" charset="0"/>
              </a:rPr>
              <a:t>PwC</a:t>
            </a:r>
            <a:endParaRPr lang="en-GB" sz="1000" dirty="0">
              <a:solidFill>
                <a:srgbClr val="000000"/>
              </a:solidFill>
              <a:cs typeface="Arial" pitchFamily="34" charset="0"/>
            </a:endParaRPr>
          </a:p>
        </p:txBody>
      </p:sp>
      <p:cxnSp>
        <p:nvCxnSpPr>
          <p:cNvPr id="12" name="Shape 11"/>
          <p:cNvCxnSpPr/>
          <p:nvPr/>
        </p:nvCxnSpPr>
        <p:spPr>
          <a:xfrm rot="5400000" flipH="1" flipV="1">
            <a:off x="4794252" y="-514934"/>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solidFill>
                  <a:srgbClr val="000000"/>
                </a:solidFill>
              </a:rPr>
              <a:t>May 2016</a:t>
            </a:r>
            <a:endParaRPr lang="en-GB" dirty="0">
              <a:solidFill>
                <a:srgbClr val="000000"/>
              </a:solidFill>
            </a:endParaRPr>
          </a:p>
        </p:txBody>
      </p:sp>
    </p:spTree>
    <p:extLst>
      <p:ext uri="{BB962C8B-B14F-4D97-AF65-F5344CB8AC3E}">
        <p14:creationId xmlns:p14="http://schemas.microsoft.com/office/powerpoint/2010/main" val="850449357"/>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cSld name="2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7" name="Footer Placeholder 4"/>
          <p:cNvSpPr>
            <a:spLocks noGrp="1"/>
          </p:cNvSpPr>
          <p:nvPr>
            <p:ph type="ftr" sz="quarter" idx="3"/>
          </p:nvPr>
        </p:nvSpPr>
        <p:spPr>
          <a:xfrm>
            <a:off x="577850" y="6324600"/>
            <a:ext cx="569595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solidFill>
                  <a:srgbClr val="000000"/>
                </a:solidFill>
              </a:rPr>
              <a:t>IFC/SSC – Environmental and Society (E&amp;S) Reporting</a:t>
            </a:r>
            <a:endParaRPr lang="en-GB" dirty="0">
              <a:solidFill>
                <a:srgbClr val="000000"/>
              </a:solidFill>
            </a:endParaRPr>
          </a:p>
        </p:txBody>
      </p:sp>
      <p:cxnSp>
        <p:nvCxnSpPr>
          <p:cNvPr id="15" name="Shape 14"/>
          <p:cNvCxnSpPr/>
          <p:nvPr userDrawn="1"/>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EBD5762-3BDC-484D-9503-7EA6D5A9A8CE}" type="slidenum">
              <a:rPr lang="en-GB" smtClean="0">
                <a:solidFill>
                  <a:srgbClr val="000000"/>
                </a:solidFill>
              </a:rPr>
              <a:pPr/>
              <a:t>‹#›</a:t>
            </a:fld>
            <a:endParaRPr lang="en-GB" dirty="0">
              <a:solidFill>
                <a:srgbClr val="000000"/>
              </a:solidFill>
            </a:endParaRPr>
          </a:p>
        </p:txBody>
      </p:sp>
      <p:sp>
        <p:nvSpPr>
          <p:cNvPr id="10"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solidFill>
                  <a:srgbClr val="000000"/>
                </a:solidFill>
              </a:rPr>
              <a:t>May 2016</a:t>
            </a:r>
            <a:endParaRPr lang="en-GB" dirty="0">
              <a:solidFill>
                <a:srgbClr val="000000"/>
              </a:solidFill>
            </a:endParaRPr>
          </a:p>
        </p:txBody>
      </p:sp>
    </p:spTree>
    <p:extLst>
      <p:ext uri="{BB962C8B-B14F-4D97-AF65-F5344CB8AC3E}">
        <p14:creationId xmlns:p14="http://schemas.microsoft.com/office/powerpoint/2010/main" val="3148317548"/>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26_Custom">
    <p:spTree>
      <p:nvGrpSpPr>
        <p:cNvPr id="1" name=""/>
        <p:cNvGrpSpPr/>
        <p:nvPr/>
      </p:nvGrpSpPr>
      <p:grpSpPr>
        <a:xfrm>
          <a:off x="0" y="0"/>
          <a:ext cx="0" cy="0"/>
          <a:chOff x="0" y="0"/>
          <a:chExt cx="0" cy="0"/>
        </a:xfrm>
      </p:grpSpPr>
      <p:sp>
        <p:nvSpPr>
          <p:cNvPr id="2" name="Title 1"/>
          <p:cNvSpPr>
            <a:spLocks noGrp="1"/>
          </p:cNvSpPr>
          <p:nvPr>
            <p:ph type="title"/>
          </p:nvPr>
        </p:nvSpPr>
        <p:spPr>
          <a:xfrm>
            <a:off x="6732678" y="676067"/>
            <a:ext cx="2612465"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6567577" y="609599"/>
            <a:ext cx="2792942"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8" name="Footer Placeholder 7"/>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9" name="Slide Number Placeholder 8"/>
          <p:cNvSpPr>
            <a:spLocks noGrp="1"/>
          </p:cNvSpPr>
          <p:nvPr>
            <p:ph type="sldNum" sz="quarter" idx="12"/>
          </p:nvPr>
        </p:nvSpPr>
        <p:spPr/>
        <p:txBody>
          <a:bodyPr/>
          <a:lstStyle/>
          <a:p>
            <a:fld id="{B7EC53B6-9730-4BFC-B88B-24F3D0363852}" type="slidenum">
              <a:rPr lang="en-GB" smtClean="0">
                <a:solidFill>
                  <a:srgbClr val="000000"/>
                </a:solidFill>
              </a:rPr>
              <a:pPr/>
              <a:t>‹#›</a:t>
            </a:fld>
            <a:endParaRPr lang="en-GB">
              <a:solidFill>
                <a:srgbClr val="000000"/>
              </a:solidFill>
            </a:endParaRPr>
          </a:p>
        </p:txBody>
      </p:sp>
      <p:sp>
        <p:nvSpPr>
          <p:cNvPr id="10"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616613777"/>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898651" y="1"/>
            <a:ext cx="800735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2053432" y="1851080"/>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1049308" y="6170992"/>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2156483693"/>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898651" y="1"/>
            <a:ext cx="800735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4"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2053432" y="1851080"/>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sp>
        <p:nvSpPr>
          <p:cNvPr id="17" name="Picture Placeholder 76"/>
          <p:cNvSpPr>
            <a:spLocks noGrp="1"/>
          </p:cNvSpPr>
          <p:nvPr>
            <p:ph type="pic" sz="quarter" idx="13"/>
          </p:nvPr>
        </p:nvSpPr>
        <p:spPr>
          <a:xfrm>
            <a:off x="1898650" y="2899978"/>
            <a:ext cx="6851650" cy="3272223"/>
          </a:xfrm>
        </p:spPr>
        <p:txBody>
          <a:bodyPr/>
          <a:lstStyle>
            <a:lvl1pPr>
              <a:defRPr sz="1400"/>
            </a:lvl1pPr>
          </a:lstStyle>
          <a:p>
            <a:r>
              <a:rPr lang="en-US" noProof="0" dirty="0" smtClean="0"/>
              <a:t>Click icon to add picture</a:t>
            </a:r>
            <a:endParaRPr lang="en-GB" noProof="0" dirty="0"/>
          </a:p>
        </p:txBody>
      </p:sp>
      <p:grpSp>
        <p:nvGrpSpPr>
          <p:cNvPr id="18" name="Group 32"/>
          <p:cNvGrpSpPr/>
          <p:nvPr userDrawn="1"/>
        </p:nvGrpSpPr>
        <p:grpSpPr>
          <a:xfrm>
            <a:off x="1049308" y="6170992"/>
            <a:ext cx="9906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4156563834"/>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8007350" y="685801"/>
            <a:ext cx="189865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1" name="Rectangle 648"/>
          <p:cNvSpPr>
            <a:spLocks noChangeArrowheads="1"/>
          </p:cNvSpPr>
          <p:nvPr/>
        </p:nvSpPr>
        <p:spPr bwMode="gray">
          <a:xfrm>
            <a:off x="1898650" y="0"/>
            <a:ext cx="61087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3" name="Rectangle 650"/>
          <p:cNvSpPr>
            <a:spLocks noChangeArrowheads="1"/>
          </p:cNvSpPr>
          <p:nvPr/>
        </p:nvSpPr>
        <p:spPr bwMode="gray">
          <a:xfrm>
            <a:off x="1898650" y="685800"/>
            <a:ext cx="61087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0"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48338"/>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16" name="Group 32"/>
          <p:cNvGrpSpPr/>
          <p:nvPr userDrawn="1"/>
        </p:nvGrpSpPr>
        <p:grpSpPr>
          <a:xfrm>
            <a:off x="1049308" y="6170992"/>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2935859884"/>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1_Cover Slide: Colour">
    <p:spTree>
      <p:nvGrpSpPr>
        <p:cNvPr id="1" name=""/>
        <p:cNvGrpSpPr/>
        <p:nvPr/>
      </p:nvGrpSpPr>
      <p:grpSpPr>
        <a:xfrm>
          <a:off x="0" y="0"/>
          <a:ext cx="0" cy="0"/>
          <a:chOff x="0" y="0"/>
          <a:chExt cx="0" cy="0"/>
        </a:xfrm>
      </p:grpSpPr>
      <p:sp>
        <p:nvSpPr>
          <p:cNvPr id="83" name="Rectangle 650"/>
          <p:cNvSpPr>
            <a:spLocks noChangeArrowheads="1"/>
          </p:cNvSpPr>
          <p:nvPr/>
        </p:nvSpPr>
        <p:spPr bwMode="gray">
          <a:xfrm>
            <a:off x="0" y="-11140"/>
            <a:ext cx="9906000" cy="686914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18" name="Picture 17" descr="PwC_fl_w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087" y="5697586"/>
            <a:ext cx="1341438" cy="939432"/>
          </a:xfrm>
          <a:prstGeom prst="rect">
            <a:avLst/>
          </a:prstGeom>
        </p:spPr>
      </p:pic>
      <p:sp>
        <p:nvSpPr>
          <p:cNvPr id="50"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48338"/>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cxnSp>
        <p:nvCxnSpPr>
          <p:cNvPr id="25" name="Shape 14"/>
          <p:cNvCxnSpPr/>
          <p:nvPr userDrawn="1"/>
        </p:nvCxnSpPr>
        <p:spPr>
          <a:xfrm rot="5400000" flipH="1" flipV="1">
            <a:off x="5552679" y="-2873058"/>
            <a:ext cx="152399" cy="7443258"/>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77210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Cover Slide: Colour">
    <p:spTree>
      <p:nvGrpSpPr>
        <p:cNvPr id="1" name=""/>
        <p:cNvGrpSpPr/>
        <p:nvPr/>
      </p:nvGrpSpPr>
      <p:grpSpPr>
        <a:xfrm>
          <a:off x="0" y="0"/>
          <a:ext cx="0" cy="0"/>
          <a:chOff x="0" y="0"/>
          <a:chExt cx="0" cy="0"/>
        </a:xfrm>
      </p:grpSpPr>
      <p:sp>
        <p:nvSpPr>
          <p:cNvPr id="83" name="Rectangle 650"/>
          <p:cNvSpPr>
            <a:spLocks noChangeArrowheads="1"/>
          </p:cNvSpPr>
          <p:nvPr/>
        </p:nvSpPr>
        <p:spPr bwMode="gray">
          <a:xfrm>
            <a:off x="0" y="0"/>
            <a:ext cx="9906000" cy="6858000"/>
          </a:xfrm>
          <a:prstGeom prst="rect">
            <a:avLst/>
          </a:prstGeom>
          <a:solidFill>
            <a:srgbClr val="968C6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18" name="Picture 17" descr="PwC_fl_w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087" y="5697586"/>
            <a:ext cx="1341438" cy="939432"/>
          </a:xfrm>
          <a:prstGeom prst="rect">
            <a:avLst/>
          </a:prstGeom>
        </p:spPr>
      </p:pic>
      <p:sp>
        <p:nvSpPr>
          <p:cNvPr id="50"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49708"/>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cxnSp>
        <p:nvCxnSpPr>
          <p:cNvPr id="25" name="Shape 14"/>
          <p:cNvCxnSpPr/>
          <p:nvPr userDrawn="1"/>
        </p:nvCxnSpPr>
        <p:spPr>
          <a:xfrm rot="5400000" flipH="1" flipV="1">
            <a:off x="5552679" y="-2873058"/>
            <a:ext cx="152399" cy="7443258"/>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589691"/>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2_Cover Slide: Colour">
    <p:spTree>
      <p:nvGrpSpPr>
        <p:cNvPr id="1" name=""/>
        <p:cNvGrpSpPr/>
        <p:nvPr/>
      </p:nvGrpSpPr>
      <p:grpSpPr>
        <a:xfrm>
          <a:off x="0" y="0"/>
          <a:ext cx="0" cy="0"/>
          <a:chOff x="0" y="0"/>
          <a:chExt cx="0" cy="0"/>
        </a:xfrm>
      </p:grpSpPr>
      <p:sp>
        <p:nvSpPr>
          <p:cNvPr id="83" name="Rectangle 650"/>
          <p:cNvSpPr>
            <a:spLocks noChangeArrowheads="1"/>
          </p:cNvSpPr>
          <p:nvPr/>
        </p:nvSpPr>
        <p:spPr bwMode="gray">
          <a:xfrm>
            <a:off x="0" y="0"/>
            <a:ext cx="9906000" cy="6867769"/>
          </a:xfrm>
          <a:prstGeom prst="rect">
            <a:avLst/>
          </a:prstGeom>
          <a:solidFill>
            <a:schemeClr val="accent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18" name="Picture 17" descr="PwC_fl_w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087" y="5697586"/>
            <a:ext cx="1341438" cy="939432"/>
          </a:xfrm>
          <a:prstGeom prst="rect">
            <a:avLst/>
          </a:prstGeom>
        </p:spPr>
      </p:pic>
      <p:sp>
        <p:nvSpPr>
          <p:cNvPr id="50"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48338"/>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cxnSp>
        <p:nvCxnSpPr>
          <p:cNvPr id="25" name="Shape 14"/>
          <p:cNvCxnSpPr/>
          <p:nvPr userDrawn="1"/>
        </p:nvCxnSpPr>
        <p:spPr>
          <a:xfrm rot="5400000" flipH="1" flipV="1">
            <a:off x="5552679" y="-2873058"/>
            <a:ext cx="152399" cy="7443258"/>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986841"/>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3_Cover Slide: Colour">
    <p:spTree>
      <p:nvGrpSpPr>
        <p:cNvPr id="1" name=""/>
        <p:cNvGrpSpPr/>
        <p:nvPr/>
      </p:nvGrpSpPr>
      <p:grpSpPr>
        <a:xfrm>
          <a:off x="0" y="0"/>
          <a:ext cx="0" cy="0"/>
          <a:chOff x="0" y="0"/>
          <a:chExt cx="0" cy="0"/>
        </a:xfrm>
      </p:grpSpPr>
      <p:sp>
        <p:nvSpPr>
          <p:cNvPr id="83" name="Rectangle 650"/>
          <p:cNvSpPr>
            <a:spLocks noChangeArrowheads="1"/>
          </p:cNvSpPr>
          <p:nvPr/>
        </p:nvSpPr>
        <p:spPr bwMode="gray">
          <a:xfrm>
            <a:off x="0" y="0"/>
            <a:ext cx="9906000" cy="6858000"/>
          </a:xfrm>
          <a:prstGeom prst="rect">
            <a:avLst/>
          </a:prstGeom>
          <a:solidFill>
            <a:srgbClr val="968C6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18" name="Picture 17" descr="PwC_fl_w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087" y="5697586"/>
            <a:ext cx="1341438" cy="939432"/>
          </a:xfrm>
          <a:prstGeom prst="rect">
            <a:avLst/>
          </a:prstGeom>
        </p:spPr>
      </p:pic>
      <p:sp>
        <p:nvSpPr>
          <p:cNvPr id="50" name="Title 1"/>
          <p:cNvSpPr>
            <a:spLocks noGrp="1"/>
          </p:cNvSpPr>
          <p:nvPr>
            <p:ph type="ctrTitle" hasCustomPrompt="1"/>
          </p:nvPr>
        </p:nvSpPr>
        <p:spPr bwMode="white">
          <a:xfrm>
            <a:off x="2053432"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49708"/>
            <a:ext cx="5788819"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cxnSp>
        <p:nvCxnSpPr>
          <p:cNvPr id="25" name="Shape 14"/>
          <p:cNvCxnSpPr/>
          <p:nvPr userDrawn="1"/>
        </p:nvCxnSpPr>
        <p:spPr>
          <a:xfrm rot="5400000" flipH="1" flipV="1">
            <a:off x="5552679" y="-2873058"/>
            <a:ext cx="152399" cy="7443258"/>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96348"/>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4_Cover Slide: Colour">
    <p:spTree>
      <p:nvGrpSpPr>
        <p:cNvPr id="1" name=""/>
        <p:cNvGrpSpPr/>
        <p:nvPr/>
      </p:nvGrpSpPr>
      <p:grpSpPr>
        <a:xfrm>
          <a:off x="0" y="0"/>
          <a:ext cx="0" cy="0"/>
          <a:chOff x="0" y="0"/>
          <a:chExt cx="0" cy="0"/>
        </a:xfrm>
      </p:grpSpPr>
      <p:pic>
        <p:nvPicPr>
          <p:cNvPr id="18" name="Picture 17" descr="PwC_fl_w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087" y="5697586"/>
            <a:ext cx="1341438" cy="939432"/>
          </a:xfrm>
          <a:prstGeom prst="rect">
            <a:avLst/>
          </a:prstGeom>
        </p:spPr>
      </p:pic>
      <p:sp>
        <p:nvSpPr>
          <p:cNvPr id="50" name="Title 1"/>
          <p:cNvSpPr>
            <a:spLocks noGrp="1"/>
          </p:cNvSpPr>
          <p:nvPr>
            <p:ph type="ctrTitle" hasCustomPrompt="1"/>
          </p:nvPr>
        </p:nvSpPr>
        <p:spPr bwMode="white">
          <a:xfrm>
            <a:off x="2053432" y="836829"/>
            <a:ext cx="5788819" cy="914400"/>
          </a:xfrm>
          <a:noFill/>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48338"/>
            <a:ext cx="5788819"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cxnSp>
        <p:nvCxnSpPr>
          <p:cNvPr id="25" name="Shape 14"/>
          <p:cNvCxnSpPr/>
          <p:nvPr userDrawn="1"/>
        </p:nvCxnSpPr>
        <p:spPr>
          <a:xfrm rot="5400000" flipH="1" flipV="1">
            <a:off x="5552679" y="-2873058"/>
            <a:ext cx="152399" cy="744325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PwC_fl_c.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6608" y="5699916"/>
            <a:ext cx="1341438" cy="939434"/>
          </a:xfrm>
          <a:prstGeom prst="rect">
            <a:avLst/>
          </a:prstGeom>
        </p:spPr>
      </p:pic>
    </p:spTree>
    <p:extLst>
      <p:ext uri="{BB962C8B-B14F-4D97-AF65-F5344CB8AC3E}">
        <p14:creationId xmlns:p14="http://schemas.microsoft.com/office/powerpoint/2010/main" val="251012586"/>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1_Section Divider">
    <p:spTree>
      <p:nvGrpSpPr>
        <p:cNvPr id="1" name=""/>
        <p:cNvGrpSpPr/>
        <p:nvPr/>
      </p:nvGrpSpPr>
      <p:grpSpPr>
        <a:xfrm>
          <a:off x="0" y="0"/>
          <a:ext cx="0" cy="0"/>
          <a:chOff x="0" y="0"/>
          <a:chExt cx="0" cy="0"/>
        </a:xfrm>
      </p:grpSpPr>
      <p:sp>
        <p:nvSpPr>
          <p:cNvPr id="2" name="Rectangle 1"/>
          <p:cNvSpPr/>
          <p:nvPr userDrawn="1"/>
        </p:nvSpPr>
        <p:spPr bwMode="ltGray">
          <a:xfrm>
            <a:off x="0" y="3526589"/>
            <a:ext cx="9906000" cy="3331410"/>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57" name="Title 1"/>
          <p:cNvSpPr>
            <a:spLocks noGrp="1"/>
          </p:cNvSpPr>
          <p:nvPr>
            <p:ph type="ctrTitle"/>
          </p:nvPr>
        </p:nvSpPr>
        <p:spPr bwMode="black">
          <a:xfrm>
            <a:off x="577850" y="3954863"/>
            <a:ext cx="8750300" cy="1066799"/>
          </a:xfrm>
        </p:spPr>
        <p:txBody>
          <a:bodyPr anchor="t" anchorCtr="0">
            <a:noAutofit/>
          </a:bodyPr>
          <a:lstStyle>
            <a:lvl1pPr>
              <a:lnSpc>
                <a:spcPct val="90000"/>
              </a:lnSpc>
              <a:defRPr sz="3200">
                <a:solidFill>
                  <a:schemeClr val="bg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77850" y="5161968"/>
            <a:ext cx="8750300" cy="986409"/>
          </a:xfrm>
        </p:spPr>
        <p:txBody>
          <a:bodyPr>
            <a:noAutofit/>
          </a:bodyPr>
          <a:lstStyle>
            <a:lvl1pPr marL="0" indent="0" algn="l">
              <a:lnSpc>
                <a:spcPct val="90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cxnSp>
        <p:nvCxnSpPr>
          <p:cNvPr id="12" name="Shape 11"/>
          <p:cNvCxnSpPr/>
          <p:nvPr/>
        </p:nvCxnSpPr>
        <p:spPr>
          <a:xfrm rot="5400000" flipH="1" flipV="1">
            <a:off x="4794252" y="-514934"/>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70D3E49B-E87B-4DFF-93DA-A375D91D68BF}"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194125125"/>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2_Section Divider">
    <p:spTree>
      <p:nvGrpSpPr>
        <p:cNvPr id="1" name=""/>
        <p:cNvGrpSpPr/>
        <p:nvPr/>
      </p:nvGrpSpPr>
      <p:grpSpPr>
        <a:xfrm>
          <a:off x="0" y="0"/>
          <a:ext cx="0" cy="0"/>
          <a:chOff x="0" y="0"/>
          <a:chExt cx="0" cy="0"/>
        </a:xfrm>
      </p:grpSpPr>
      <p:sp>
        <p:nvSpPr>
          <p:cNvPr id="2" name="Rectangle 1"/>
          <p:cNvSpPr/>
          <p:nvPr userDrawn="1"/>
        </p:nvSpPr>
        <p:spPr bwMode="ltGray">
          <a:xfrm>
            <a:off x="0" y="3526589"/>
            <a:ext cx="9906000" cy="333141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57" name="Title 1"/>
          <p:cNvSpPr>
            <a:spLocks noGrp="1"/>
          </p:cNvSpPr>
          <p:nvPr>
            <p:ph type="ctrTitle"/>
          </p:nvPr>
        </p:nvSpPr>
        <p:spPr bwMode="black">
          <a:xfrm>
            <a:off x="577850" y="3954863"/>
            <a:ext cx="8750300" cy="1066799"/>
          </a:xfrm>
        </p:spPr>
        <p:txBody>
          <a:bodyPr anchor="t" anchorCtr="0">
            <a:noAutofit/>
          </a:bodyPr>
          <a:lstStyle>
            <a:lvl1pPr>
              <a:lnSpc>
                <a:spcPct val="90000"/>
              </a:lnSpc>
              <a:defRPr sz="3200">
                <a:solidFill>
                  <a:schemeClr val="bg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77850" y="5161968"/>
            <a:ext cx="8750300" cy="986409"/>
          </a:xfrm>
        </p:spPr>
        <p:txBody>
          <a:bodyPr>
            <a:noAutofit/>
          </a:bodyPr>
          <a:lstStyle>
            <a:lvl1pPr marL="0" indent="0" algn="l">
              <a:lnSpc>
                <a:spcPct val="90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cxnSp>
        <p:nvCxnSpPr>
          <p:cNvPr id="12" name="Shape 11"/>
          <p:cNvCxnSpPr/>
          <p:nvPr/>
        </p:nvCxnSpPr>
        <p:spPr>
          <a:xfrm rot="5400000" flipH="1" flipV="1">
            <a:off x="4794252" y="-514934"/>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DD68EB25-AF06-4DF4-AF2F-F121F71E490C}"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62194938"/>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3_Section Divider">
    <p:spTree>
      <p:nvGrpSpPr>
        <p:cNvPr id="1" name=""/>
        <p:cNvGrpSpPr/>
        <p:nvPr/>
      </p:nvGrpSpPr>
      <p:grpSpPr>
        <a:xfrm>
          <a:off x="0" y="0"/>
          <a:ext cx="0" cy="0"/>
          <a:chOff x="0" y="0"/>
          <a:chExt cx="0" cy="0"/>
        </a:xfrm>
      </p:grpSpPr>
      <p:sp>
        <p:nvSpPr>
          <p:cNvPr id="2" name="Rectangle 1"/>
          <p:cNvSpPr/>
          <p:nvPr userDrawn="1"/>
        </p:nvSpPr>
        <p:spPr bwMode="ltGray">
          <a:xfrm>
            <a:off x="0" y="3526589"/>
            <a:ext cx="9906000" cy="3331410"/>
          </a:xfrm>
          <a:prstGeom prst="rect">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57" name="Title 1"/>
          <p:cNvSpPr>
            <a:spLocks noGrp="1"/>
          </p:cNvSpPr>
          <p:nvPr>
            <p:ph type="ctrTitle"/>
          </p:nvPr>
        </p:nvSpPr>
        <p:spPr bwMode="black">
          <a:xfrm>
            <a:off x="577850" y="3954863"/>
            <a:ext cx="8750300" cy="1066799"/>
          </a:xfrm>
        </p:spPr>
        <p:txBody>
          <a:bodyPr anchor="t" anchorCtr="0">
            <a:noAutofit/>
          </a:bodyPr>
          <a:lstStyle>
            <a:lvl1pPr>
              <a:lnSpc>
                <a:spcPct val="90000"/>
              </a:lnSpc>
              <a:defRPr sz="3200">
                <a:solidFill>
                  <a:schemeClr val="bg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77850" y="5161968"/>
            <a:ext cx="8750300" cy="986409"/>
          </a:xfrm>
        </p:spPr>
        <p:txBody>
          <a:bodyPr>
            <a:noAutofit/>
          </a:bodyPr>
          <a:lstStyle>
            <a:lvl1pPr marL="0" indent="0" algn="l">
              <a:lnSpc>
                <a:spcPct val="90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cxnSp>
        <p:nvCxnSpPr>
          <p:cNvPr id="12" name="Shape 11"/>
          <p:cNvCxnSpPr/>
          <p:nvPr/>
        </p:nvCxnSpPr>
        <p:spPr>
          <a:xfrm rot="5400000" flipH="1" flipV="1">
            <a:off x="4794252" y="-514934"/>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787E2255-7B53-4838-80CE-AD4457C1E3EF}"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4210222973"/>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3954863"/>
            <a:ext cx="8750300" cy="1066799"/>
          </a:xfrm>
        </p:spPr>
        <p:txBody>
          <a:bodyPr anchor="t" anchorCtr="0">
            <a:noAutofit/>
          </a:bodyPr>
          <a:lstStyle>
            <a:lvl1pPr>
              <a:lnSpc>
                <a:spcPct val="90000"/>
              </a:lnSpc>
              <a:defRPr sz="3200">
                <a:solidFill>
                  <a:schemeClr val="tx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77850" y="5161968"/>
            <a:ext cx="8750300" cy="986409"/>
          </a:xfrm>
        </p:spPr>
        <p:txBody>
          <a:bodyPr>
            <a:noAutofit/>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cxnSp>
        <p:nvCxnSpPr>
          <p:cNvPr id="12" name="Shape 11"/>
          <p:cNvCxnSpPr/>
          <p:nvPr/>
        </p:nvCxnSpPr>
        <p:spPr>
          <a:xfrm rot="5400000" flipH="1" flipV="1">
            <a:off x="4794252" y="-514934"/>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4CE8D4CC-814A-4BA6-8CAD-A5D63F0C9F82}"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698580673"/>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77850" y="1752602"/>
            <a:ext cx="42926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5035552" y="1752600"/>
            <a:ext cx="42925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9030D985-C879-4C6B-84F6-26B21FAB7830}"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678955446"/>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77850" y="1752602"/>
            <a:ext cx="28067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8" name="Content Placeholder 26"/>
          <p:cNvSpPr>
            <a:spLocks noGrp="1"/>
          </p:cNvSpPr>
          <p:nvPr>
            <p:ph sz="quarter" idx="14"/>
          </p:nvPr>
        </p:nvSpPr>
        <p:spPr>
          <a:xfrm>
            <a:off x="3549652" y="1752602"/>
            <a:ext cx="2806699"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6521450" y="1752602"/>
            <a:ext cx="28067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9" name="Shape 18"/>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577850" y="674255"/>
            <a:ext cx="8750300" cy="914400"/>
          </a:xfrm>
        </p:spPr>
        <p:txBody>
          <a:bodyPr/>
          <a:lstStyle/>
          <a:p>
            <a:r>
              <a:rPr lang="en-US" noProof="0" smtClean="0"/>
              <a:t>Click to edit Master title style</a:t>
            </a:r>
            <a:endParaRPr lang="en-GB" noProof="0"/>
          </a:p>
        </p:txBody>
      </p:sp>
      <p:sp>
        <p:nvSpPr>
          <p:cNvPr id="2" name="Date Placeholder 1"/>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8"/>
          </p:nvPr>
        </p:nvSpPr>
        <p:spPr/>
        <p:txBody>
          <a:bodyPr/>
          <a:lstStyle/>
          <a:p>
            <a:fld id="{D5859940-94B6-4B4B-BF1E-C07F0D19D94E}"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929451976"/>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77850" y="3352800"/>
            <a:ext cx="4292600"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5035550" y="3352800"/>
            <a:ext cx="4292601"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ext Placeholder 12"/>
          <p:cNvSpPr>
            <a:spLocks noGrp="1"/>
          </p:cNvSpPr>
          <p:nvPr>
            <p:ph type="body" sz="quarter" idx="16"/>
          </p:nvPr>
        </p:nvSpPr>
        <p:spPr>
          <a:xfrm>
            <a:off x="577850" y="1752600"/>
            <a:ext cx="8750300" cy="1447800"/>
          </a:xfrm>
        </p:spPr>
        <p:txBody>
          <a:bodyPr/>
          <a:lstStyle/>
          <a:p>
            <a:pPr lvl="0"/>
            <a:r>
              <a:rPr lang="en-US" noProof="0" smtClean="0"/>
              <a:t>Click to edit Master text styles</a:t>
            </a:r>
          </a:p>
        </p:txBody>
      </p:sp>
      <p:cxnSp>
        <p:nvCxnSpPr>
          <p:cNvPr id="14" name="Shape 13"/>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E481B6B1-8DAB-41CA-B893-A3491C0B086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8363173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77850" y="1752604"/>
            <a:ext cx="42926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5035553" y="1752600"/>
            <a:ext cx="42925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t>Tháng 05/2016</a:t>
            </a:r>
            <a:endParaRPr lang="en-GB"/>
          </a:p>
        </p:txBody>
      </p:sp>
      <p:sp>
        <p:nvSpPr>
          <p:cNvPr id="4" name="Footer Placeholder 3"/>
          <p:cNvSpPr>
            <a:spLocks noGrp="1"/>
          </p:cNvSpPr>
          <p:nvPr>
            <p:ph type="ftr" sz="quarter" idx="17"/>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8"/>
          </p:nvPr>
        </p:nvSpPr>
        <p:spPr/>
        <p:txBody>
          <a:bodyPr/>
          <a:lstStyle/>
          <a:p>
            <a:fld id="{E5D0161A-8B48-4C45-B34F-586135E26827}"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4_Cover Slide: Colour">
    <p:spTree>
      <p:nvGrpSpPr>
        <p:cNvPr id="1" name=""/>
        <p:cNvGrpSpPr/>
        <p:nvPr/>
      </p:nvGrpSpPr>
      <p:grpSpPr>
        <a:xfrm>
          <a:off x="0" y="0"/>
          <a:ext cx="0" cy="0"/>
          <a:chOff x="0" y="0"/>
          <a:chExt cx="0" cy="0"/>
        </a:xfrm>
      </p:grpSpPr>
      <p:pic>
        <p:nvPicPr>
          <p:cNvPr id="18" name="Picture 17" descr="PwC_fl_w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9087" y="5697586"/>
            <a:ext cx="1341438" cy="939432"/>
          </a:xfrm>
          <a:prstGeom prst="rect">
            <a:avLst/>
          </a:prstGeom>
        </p:spPr>
      </p:pic>
      <p:sp>
        <p:nvSpPr>
          <p:cNvPr id="50" name="Title 1"/>
          <p:cNvSpPr>
            <a:spLocks noGrp="1"/>
          </p:cNvSpPr>
          <p:nvPr>
            <p:ph type="ctrTitle" hasCustomPrompt="1"/>
          </p:nvPr>
        </p:nvSpPr>
        <p:spPr bwMode="white">
          <a:xfrm>
            <a:off x="2053432" y="836829"/>
            <a:ext cx="5788819" cy="914400"/>
          </a:xfrm>
          <a:noFill/>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2" y="1848338"/>
            <a:ext cx="5788819" cy="914401"/>
          </a:xfrm>
        </p:spPr>
        <p:txBody>
          <a:bodyPr>
            <a:noAutofit/>
          </a:bodyPr>
          <a:lstStyle>
            <a:lvl1pPr marL="0" indent="0" algn="l">
              <a:lnSpc>
                <a:spcPct val="90000"/>
              </a:lnSpc>
              <a:spcAft>
                <a:spcPts val="0"/>
              </a:spcAft>
              <a:buNone/>
              <a:defRPr sz="3200" baseline="0">
                <a:solidFill>
                  <a:schemeClr val="tx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cxnSp>
        <p:nvCxnSpPr>
          <p:cNvPr id="25" name="Shape 14"/>
          <p:cNvCxnSpPr/>
          <p:nvPr userDrawn="1"/>
        </p:nvCxnSpPr>
        <p:spPr>
          <a:xfrm rot="5400000" flipH="1" flipV="1">
            <a:off x="5552679" y="-2873058"/>
            <a:ext cx="152399" cy="7443258"/>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descr="PwC_fl_c.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6608" y="5699916"/>
            <a:ext cx="1341438" cy="939434"/>
          </a:xfrm>
          <a:prstGeom prst="rect">
            <a:avLst/>
          </a:prstGeom>
        </p:spPr>
      </p:pic>
    </p:spTree>
    <p:extLst>
      <p:ext uri="{BB962C8B-B14F-4D97-AF65-F5344CB8AC3E}">
        <p14:creationId xmlns:p14="http://schemas.microsoft.com/office/powerpoint/2010/main" val="2960579536"/>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521450" y="1752600"/>
            <a:ext cx="28067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521450" y="4038600"/>
            <a:ext cx="28067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77850" y="1752600"/>
            <a:ext cx="5778500" cy="4419600"/>
          </a:xfrm>
        </p:spPr>
        <p:txBody>
          <a:bodyPr/>
          <a:lstStyle/>
          <a:p>
            <a:pPr lvl="0"/>
            <a:r>
              <a:rPr lang="en-US" noProof="0" smtClean="0"/>
              <a:t>Click to edit Master text styles</a:t>
            </a:r>
          </a:p>
        </p:txBody>
      </p:sp>
      <p:cxnSp>
        <p:nvCxnSpPr>
          <p:cNvPr id="14" name="Shape 13"/>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494D215A-1175-4254-9E8A-E3F2CD863666}"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484590822"/>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77850" y="1752600"/>
            <a:ext cx="2806700" cy="2133600"/>
          </a:xfrm>
        </p:spPr>
        <p:txBody>
          <a:bodyPr/>
          <a:lstStyle/>
          <a:p>
            <a:pPr lvl="0"/>
            <a:r>
              <a:rPr lang="en-US" noProof="0" smtClean="0"/>
              <a:t>Click to edit Master text styles</a:t>
            </a:r>
          </a:p>
        </p:txBody>
      </p:sp>
      <p:sp>
        <p:nvSpPr>
          <p:cNvPr id="2" name="Title 1"/>
          <p:cNvSpPr>
            <a:spLocks noGrp="1"/>
          </p:cNvSpPr>
          <p:nvPr>
            <p:ph type="title"/>
          </p:nvPr>
        </p:nvSpPr>
        <p:spPr>
          <a:xfrm>
            <a:off x="577850" y="674255"/>
            <a:ext cx="8750300"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77850" y="4038600"/>
            <a:ext cx="28067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549650" y="1752600"/>
            <a:ext cx="5778500" cy="4419600"/>
          </a:xfrm>
        </p:spPr>
        <p:txBody>
          <a:bodyPr/>
          <a:lstStyle/>
          <a:p>
            <a:pPr lvl="0"/>
            <a:r>
              <a:rPr lang="en-US" noProof="0" smtClean="0"/>
              <a:t>Click to edit Master text styles</a:t>
            </a:r>
          </a:p>
        </p:txBody>
      </p:sp>
      <p:cxnSp>
        <p:nvCxnSpPr>
          <p:cNvPr id="14" name="Shape 13"/>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E6AB86BB-DDA5-48A5-8C64-64A5D79C9F9C}"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170754776"/>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549650" y="674255"/>
            <a:ext cx="57785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549650" y="1752600"/>
            <a:ext cx="57785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77850" y="1752600"/>
            <a:ext cx="28067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6280152" y="-2286000"/>
            <a:ext cx="152399"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C385D13C-D4CA-4069-AB5A-C1408385811B}"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552569049"/>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77850" y="1752600"/>
            <a:ext cx="87503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61503FC0-5BAD-4FAA-AFFB-4E2DCCD099D2}"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384477234"/>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lvl1pPr>
              <a:lnSpc>
                <a:spcPct val="100000"/>
              </a:lnSpc>
              <a:defRPr baseline="0">
                <a:solidFill>
                  <a:schemeClr val="bg1"/>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a:xfrm>
            <a:off x="577850" y="1752600"/>
            <a:ext cx="87503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cxnSp>
        <p:nvCxnSpPr>
          <p:cNvPr id="11" name="Shape 10"/>
          <p:cNvCxnSpPr/>
          <p:nvPr/>
        </p:nvCxnSpPr>
        <p:spPr>
          <a:xfrm rot="5400000" flipH="1" flipV="1">
            <a:off x="4794252"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5" name="Footer Placeholder 4"/>
          <p:cNvSpPr>
            <a:spLocks noGrp="1"/>
          </p:cNvSpPr>
          <p:nvPr>
            <p:ph type="ftr" sz="quarter" idx="11"/>
          </p:nvPr>
        </p:nvSpPr>
        <p:spPr/>
        <p:txBody>
          <a:bodyPr/>
          <a:lstStyle>
            <a:lvl1pPr>
              <a:defRPr>
                <a:solidFill>
                  <a:schemeClr val="lt1"/>
                </a:solidFill>
              </a:defRPr>
            </a:lvl1pPr>
          </a:lstStyle>
          <a:p>
            <a:r>
              <a:rPr lang="en-GB" smtClean="0">
                <a:solidFill>
                  <a:srgbClr val="FFFFFF"/>
                </a:solidFill>
              </a:rPr>
              <a:t>IFC/SSC – Environmental and Society (E&amp;S) Reporting</a:t>
            </a:r>
            <a:endParaRPr lang="en-GB">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lt1"/>
                </a:solidFill>
              </a:defRPr>
            </a:lvl1pPr>
          </a:lstStyle>
          <a:p>
            <a:fld id="{2BF0B19A-7834-4FB2-85F6-9AD64D63C225}" type="slidenum">
              <a:rPr lang="en-GB" smtClean="0">
                <a:solidFill>
                  <a:srgbClr val="FFFFFF"/>
                </a:solidFill>
              </a:rPr>
              <a:pPr/>
              <a:t>‹#›</a:t>
            </a:fld>
            <a:endParaRPr lang="en-GB">
              <a:solidFill>
                <a:srgbClr val="FFFFFF"/>
              </a:solidFill>
            </a:endParaRPr>
          </a:p>
        </p:txBody>
      </p:sp>
      <p:sp>
        <p:nvSpPr>
          <p:cNvPr id="7"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3094093892"/>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1_Custom. No panel frame ">
    <p:spTree>
      <p:nvGrpSpPr>
        <p:cNvPr id="1" name=""/>
        <p:cNvGrpSpPr/>
        <p:nvPr/>
      </p:nvGrpSpPr>
      <p:grpSpPr>
        <a:xfrm>
          <a:off x="0" y="0"/>
          <a:ext cx="0" cy="0"/>
          <a:chOff x="0" y="0"/>
          <a:chExt cx="0" cy="0"/>
        </a:xfrm>
      </p:grpSpPr>
      <p:sp>
        <p:nvSpPr>
          <p:cNvPr id="2" name="Title 1"/>
          <p:cNvSpPr>
            <a:spLocks noGrp="1"/>
          </p:cNvSpPr>
          <p:nvPr>
            <p:ph type="title"/>
          </p:nvPr>
        </p:nvSpPr>
        <p:spPr>
          <a:xfrm>
            <a:off x="577851" y="674255"/>
            <a:ext cx="8750301" cy="914400"/>
          </a:xfrm>
        </p:spPr>
        <p:txBody>
          <a:body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8" name="Footer Placeholder 7"/>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9" name="Slide Number Placeholder 8"/>
          <p:cNvSpPr>
            <a:spLocks noGrp="1"/>
          </p:cNvSpPr>
          <p:nvPr>
            <p:ph type="sldNum" sz="quarter" idx="12"/>
          </p:nvPr>
        </p:nvSpPr>
        <p:spPr/>
        <p:txBody>
          <a:bodyPr/>
          <a:lstStyle/>
          <a:p>
            <a:fld id="{A816D9FB-0B81-4509-BD06-E5B20EE3CC37}" type="slidenum">
              <a:rPr lang="en-GB" smtClean="0">
                <a:solidFill>
                  <a:srgbClr val="000000"/>
                </a:solidFill>
              </a:rPr>
              <a:pPr/>
              <a:t>‹#›</a:t>
            </a:fld>
            <a:endParaRPr lang="en-GB">
              <a:solidFill>
                <a:srgbClr val="000000"/>
              </a:solidFill>
            </a:endParaRPr>
          </a:p>
        </p:txBody>
      </p:sp>
      <p:sp>
        <p:nvSpPr>
          <p:cNvPr id="10"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141394249"/>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2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5" name="Shape 14"/>
          <p:cNvCxnSpPr/>
          <p:nvPr userDrawn="1"/>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A26797A6-65BB-4477-9886-36EA5854F549}"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890378596"/>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3_Custom">
    <p:spTree>
      <p:nvGrpSpPr>
        <p:cNvPr id="1" name=""/>
        <p:cNvGrpSpPr/>
        <p:nvPr/>
      </p:nvGrpSpPr>
      <p:grpSpPr>
        <a:xfrm>
          <a:off x="0" y="0"/>
          <a:ext cx="0" cy="0"/>
          <a:chOff x="0" y="0"/>
          <a:chExt cx="0" cy="0"/>
        </a:xfrm>
      </p:grpSpPr>
      <p:cxnSp>
        <p:nvCxnSpPr>
          <p:cNvPr id="6" name="Shape 29"/>
          <p:cNvCxnSpPr/>
          <p:nvPr userDrawn="1"/>
        </p:nvCxnSpPr>
        <p:spPr>
          <a:xfrm flipV="1">
            <a:off x="412749" y="3773030"/>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74549" y="3838379"/>
            <a:ext cx="8750301" cy="9144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85CEC2EE-94BB-4E50-9723-1ECF07F7AB48}"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56229697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4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lvl1pPr>
              <a:defRPr/>
            </a:lvl1pPr>
          </a:lstStyle>
          <a:p>
            <a:r>
              <a:rPr lang="en-US" noProof="0" dirty="0" smtClean="0"/>
              <a:t>Click to edit Master title style</a:t>
            </a:r>
            <a:endParaRPr lang="en-GB" noProof="0" dirty="0"/>
          </a:p>
        </p:txBody>
      </p:sp>
      <p:cxnSp>
        <p:nvCxnSpPr>
          <p:cNvPr id="15" name="Shape 14"/>
          <p:cNvCxnSpPr/>
          <p:nvPr userDrawn="1"/>
        </p:nvCxnSpPr>
        <p:spPr>
          <a:xfrm rot="5400000" flipH="1" flipV="1">
            <a:off x="2952191" y="-1926590"/>
            <a:ext cx="152399" cy="5228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55E3C04A-942B-400D-AFAB-EFEAE81D504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302847477"/>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5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1" y="674255"/>
            <a:ext cx="4664076" cy="914400"/>
          </a:xfr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1" name="Shape 29"/>
          <p:cNvCxnSpPr/>
          <p:nvPr userDrawn="1"/>
        </p:nvCxnSpPr>
        <p:spPr>
          <a:xfrm flipV="1">
            <a:off x="412751" y="609598"/>
            <a:ext cx="4829176"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8490EBB0-AAAD-407E-B7C4-4DC9D62BC30F}"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53400604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Section Divider">
    <p:spTree>
      <p:nvGrpSpPr>
        <p:cNvPr id="1" name=""/>
        <p:cNvGrpSpPr/>
        <p:nvPr/>
      </p:nvGrpSpPr>
      <p:grpSpPr>
        <a:xfrm>
          <a:off x="0" y="0"/>
          <a:ext cx="0" cy="0"/>
          <a:chOff x="0" y="0"/>
          <a:chExt cx="0" cy="0"/>
        </a:xfrm>
      </p:grpSpPr>
      <p:sp>
        <p:nvSpPr>
          <p:cNvPr id="2" name="Rectangle 1"/>
          <p:cNvSpPr/>
          <p:nvPr userDrawn="1"/>
        </p:nvSpPr>
        <p:spPr bwMode="ltGray">
          <a:xfrm>
            <a:off x="0" y="3526589"/>
            <a:ext cx="9906000" cy="3331410"/>
          </a:xfrm>
          <a:prstGeom prst="rect">
            <a:avLst/>
          </a:prstGeom>
          <a:solidFill>
            <a:schemeClr val="tx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57" name="Title 1"/>
          <p:cNvSpPr>
            <a:spLocks noGrp="1"/>
          </p:cNvSpPr>
          <p:nvPr>
            <p:ph type="ctrTitle"/>
          </p:nvPr>
        </p:nvSpPr>
        <p:spPr bwMode="black">
          <a:xfrm>
            <a:off x="577850" y="3954863"/>
            <a:ext cx="8750300" cy="1066799"/>
          </a:xfrm>
        </p:spPr>
        <p:txBody>
          <a:bodyPr anchor="t" anchorCtr="0">
            <a:noAutofit/>
          </a:bodyPr>
          <a:lstStyle>
            <a:lvl1pPr>
              <a:lnSpc>
                <a:spcPct val="90000"/>
              </a:lnSpc>
              <a:defRPr sz="3200">
                <a:solidFill>
                  <a:schemeClr val="bg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77850" y="5161968"/>
            <a:ext cx="8750300" cy="986409"/>
          </a:xfrm>
        </p:spPr>
        <p:txBody>
          <a:bodyPr>
            <a:noAutofit/>
          </a:bodyPr>
          <a:lstStyle>
            <a:lvl1pPr marL="0" indent="0" algn="l">
              <a:lnSpc>
                <a:spcPct val="90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cxnSp>
        <p:nvCxnSpPr>
          <p:cNvPr id="12" name="Shape 11"/>
          <p:cNvCxnSpPr/>
          <p:nvPr/>
        </p:nvCxnSpPr>
        <p:spPr>
          <a:xfrm rot="5400000" flipH="1" flipV="1">
            <a:off x="4794252" y="-514934"/>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Tháng 05/2016</a:t>
            </a:r>
            <a:endParaRPr lang="en-GB"/>
          </a:p>
        </p:txBody>
      </p:sp>
      <p:sp>
        <p:nvSpPr>
          <p:cNvPr id="4" name="Footer Placeholder 3"/>
          <p:cNvSpPr>
            <a:spLocks noGrp="1"/>
          </p:cNvSpPr>
          <p:nvPr>
            <p:ph type="ftr" sz="quarter" idx="11"/>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2"/>
          </p:nvPr>
        </p:nvSpPr>
        <p:spPr/>
        <p:txBody>
          <a:bodyPr/>
          <a:lstStyle/>
          <a:p>
            <a:fld id="{70D3E49B-E87B-4DFF-93DA-A375D91D68BF}"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32630506"/>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6_Custom">
    <p:spTree>
      <p:nvGrpSpPr>
        <p:cNvPr id="1" name=""/>
        <p:cNvGrpSpPr/>
        <p:nvPr/>
      </p:nvGrpSpPr>
      <p:grpSpPr>
        <a:xfrm>
          <a:off x="0" y="0"/>
          <a:ext cx="0" cy="0"/>
          <a:chOff x="0" y="0"/>
          <a:chExt cx="0" cy="0"/>
        </a:xfrm>
      </p:grpSpPr>
      <p:sp>
        <p:nvSpPr>
          <p:cNvPr id="27" name="Title 1"/>
          <p:cNvSpPr>
            <a:spLocks noGrp="1"/>
          </p:cNvSpPr>
          <p:nvPr>
            <p:ph type="title"/>
          </p:nvPr>
        </p:nvSpPr>
        <p:spPr>
          <a:xfrm>
            <a:off x="577849" y="674526"/>
            <a:ext cx="6356352" cy="914400"/>
          </a:xfrm>
        </p:spPr>
        <p:txBody>
          <a:bodyPr/>
          <a:lstStyle>
            <a:lvl1pPr>
              <a:defRPr/>
            </a:lvl1pPr>
          </a:lstStyle>
          <a:p>
            <a:r>
              <a:rPr lang="en-US" noProof="1" smtClean="0"/>
              <a:t>Click to edit Master title style</a:t>
            </a:r>
            <a:endParaRPr lang="en-GB" noProof="1"/>
          </a:p>
        </p:txBody>
      </p:sp>
      <p:cxnSp>
        <p:nvCxnSpPr>
          <p:cNvPr id="22" name="Shape 29"/>
          <p:cNvCxnSpPr/>
          <p:nvPr userDrawn="1"/>
        </p:nvCxnSpPr>
        <p:spPr>
          <a:xfrm flipV="1">
            <a:off x="412751" y="607518"/>
            <a:ext cx="6521451"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26AF6F00-0358-443D-B09D-A25AA9B51DB7}"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188837590"/>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7_Custom">
    <p:spTree>
      <p:nvGrpSpPr>
        <p:cNvPr id="1" name=""/>
        <p:cNvGrpSpPr/>
        <p:nvPr/>
      </p:nvGrpSpPr>
      <p:grpSpPr>
        <a:xfrm>
          <a:off x="0" y="0"/>
          <a:ext cx="0" cy="0"/>
          <a:chOff x="0" y="0"/>
          <a:chExt cx="0" cy="0"/>
        </a:xfrm>
      </p:grpSpPr>
      <p:sp>
        <p:nvSpPr>
          <p:cNvPr id="27" name="Title 1"/>
          <p:cNvSpPr>
            <a:spLocks noGrp="1"/>
          </p:cNvSpPr>
          <p:nvPr>
            <p:ph type="title"/>
          </p:nvPr>
        </p:nvSpPr>
        <p:spPr>
          <a:xfrm>
            <a:off x="577849" y="2300625"/>
            <a:ext cx="5753669" cy="914400"/>
          </a:xfrm>
        </p:spPr>
        <p:txBody>
          <a:bodyPr/>
          <a:lstStyle>
            <a:lvl1pPr>
              <a:defRPr/>
            </a:lvl1pPr>
          </a:lstStyle>
          <a:p>
            <a:r>
              <a:rPr lang="en-US" noProof="1" smtClean="0"/>
              <a:t>Click to edit Master title style</a:t>
            </a:r>
            <a:endParaRPr lang="en-GB" noProof="1"/>
          </a:p>
        </p:txBody>
      </p:sp>
      <p:cxnSp>
        <p:nvCxnSpPr>
          <p:cNvPr id="22" name="Shape 29"/>
          <p:cNvCxnSpPr/>
          <p:nvPr userDrawn="1"/>
        </p:nvCxnSpPr>
        <p:spPr>
          <a:xfrm flipV="1">
            <a:off x="412751" y="2234584"/>
            <a:ext cx="591608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18393779-4E95-4FEC-AA05-DCD25EA93722}"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546986974"/>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8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Georgia"/>
                <a:ea typeface="ヒラギノ角ゴ Pro W3" pitchFamily="-111" charset="-128"/>
                <a:cs typeface="Arial" pitchFamily="34" charset="0"/>
              </a:rPr>
              <a:t>32</a:t>
            </a:r>
            <a:endParaRPr lang="en-US" sz="9600" i="1" dirty="0">
              <a:solidFill>
                <a:srgbClr val="FFFFFF"/>
              </a:solidFill>
              <a:latin typeface="Georgia"/>
              <a:ea typeface="ヒラギノ角ゴ Pro W3" pitchFamily="-111" charset="-128"/>
              <a:cs typeface="Arial" pitchFamily="34" charset="0"/>
            </a:endParaRPr>
          </a:p>
        </p:txBody>
      </p:sp>
      <p:sp>
        <p:nvSpPr>
          <p:cNvPr id="26" name="Title 1"/>
          <p:cNvSpPr>
            <a:spLocks noGrp="1"/>
          </p:cNvSpPr>
          <p:nvPr>
            <p:ph type="title"/>
          </p:nvPr>
        </p:nvSpPr>
        <p:spPr>
          <a:xfrm>
            <a:off x="577864" y="3388442"/>
            <a:ext cx="4306344"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412749" y="3324950"/>
            <a:ext cx="4471458"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AC541EF0-9B88-444D-BD9D-59723DF595FF}"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239866252"/>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9_Custom">
    <p:spTree>
      <p:nvGrpSpPr>
        <p:cNvPr id="1" name=""/>
        <p:cNvGrpSpPr/>
        <p:nvPr/>
      </p:nvGrpSpPr>
      <p:grpSpPr>
        <a:xfrm>
          <a:off x="0" y="0"/>
          <a:ext cx="0" cy="0"/>
          <a:chOff x="0" y="0"/>
          <a:chExt cx="0" cy="0"/>
        </a:xfrm>
      </p:grpSpPr>
      <p:cxnSp>
        <p:nvCxnSpPr>
          <p:cNvPr id="8" name="Shape 14"/>
          <p:cNvCxnSpPr/>
          <p:nvPr userDrawn="1"/>
        </p:nvCxnSpPr>
        <p:spPr>
          <a:xfrm rot="5400000" flipH="1" flipV="1">
            <a:off x="4794252" y="-214861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1153" y="2289580"/>
            <a:ext cx="4289297" cy="914400"/>
          </a:xfrm>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579BDBE9-8443-4DB6-8A19-058EDD975FB7}"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551436597"/>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10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Georgia"/>
                <a:ea typeface="ヒラギノ角ゴ Pro W3" pitchFamily="-111" charset="-128"/>
                <a:cs typeface="Arial" pitchFamily="34" charset="0"/>
              </a:rPr>
              <a:t>32</a:t>
            </a:r>
            <a:endParaRPr lang="en-US" sz="9600" i="1" dirty="0">
              <a:solidFill>
                <a:srgbClr val="FFFFFF"/>
              </a:solidFill>
              <a:latin typeface="Georgia"/>
              <a:ea typeface="ヒラギノ角ゴ Pro W3" pitchFamily="-111" charset="-128"/>
              <a:cs typeface="Arial" pitchFamily="34" charset="0"/>
            </a:endParaRPr>
          </a:p>
        </p:txBody>
      </p:sp>
      <p:sp>
        <p:nvSpPr>
          <p:cNvPr id="26" name="Title 1"/>
          <p:cNvSpPr>
            <a:spLocks noGrp="1"/>
          </p:cNvSpPr>
          <p:nvPr>
            <p:ph type="title"/>
          </p:nvPr>
        </p:nvSpPr>
        <p:spPr>
          <a:xfrm>
            <a:off x="577862" y="3726724"/>
            <a:ext cx="6317503"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412749" y="3674572"/>
            <a:ext cx="4526492"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83281F26-0DA3-4558-8BFE-6020ABB1A471}"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02536000"/>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1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Georgia"/>
                <a:ea typeface="ヒラギノ角ゴ Pro W3" pitchFamily="-111" charset="-128"/>
                <a:cs typeface="Arial" pitchFamily="34" charset="0"/>
              </a:rPr>
              <a:t>32</a:t>
            </a:r>
            <a:endParaRPr lang="en-US" sz="9600" i="1" dirty="0">
              <a:solidFill>
                <a:srgbClr val="FFFFFF"/>
              </a:solidFill>
              <a:latin typeface="Georgia"/>
              <a:ea typeface="ヒラギノ角ゴ Pro W3" pitchFamily="-111" charset="-128"/>
              <a:cs typeface="Arial" pitchFamily="34" charset="0"/>
            </a:endParaRPr>
          </a:p>
        </p:txBody>
      </p:sp>
      <p:sp>
        <p:nvSpPr>
          <p:cNvPr id="26" name="Title 1"/>
          <p:cNvSpPr>
            <a:spLocks noGrp="1"/>
          </p:cNvSpPr>
          <p:nvPr>
            <p:ph type="title"/>
          </p:nvPr>
        </p:nvSpPr>
        <p:spPr>
          <a:xfrm>
            <a:off x="577850" y="1812279"/>
            <a:ext cx="8750300" cy="914400"/>
          </a:xfrm>
        </p:spPr>
        <p:txBody>
          <a:bodyPr/>
          <a:lstStyle>
            <a:lvl1pPr>
              <a:defRPr/>
            </a:lvl1pPr>
          </a:lstStyle>
          <a:p>
            <a:r>
              <a:rPr lang="en-US" noProof="1" smtClean="0"/>
              <a:t>Click to edit Master title style</a:t>
            </a:r>
            <a:endParaRPr lang="en-GB" noProof="1"/>
          </a:p>
        </p:txBody>
      </p:sp>
      <p:cxnSp>
        <p:nvCxnSpPr>
          <p:cNvPr id="15" name="Shape 29"/>
          <p:cNvCxnSpPr/>
          <p:nvPr userDrawn="1"/>
        </p:nvCxnSpPr>
        <p:spPr>
          <a:xfrm flipV="1">
            <a:off x="412749" y="1752600"/>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1445421" y="2026774"/>
            <a:ext cx="990600" cy="914400"/>
          </a:xfrm>
          <a:prstGeom prst="rect">
            <a:avLst/>
          </a:prstGeom>
          <a:noFill/>
        </p:spPr>
        <p:txBody>
          <a:bodyPr wrap="none" lIns="0" tIns="0" rIns="0" bIns="0" rtlCol="0">
            <a:noAutofit/>
          </a:bodyPr>
          <a:lstStyle/>
          <a:p>
            <a:pPr indent="-274320">
              <a:spcAft>
                <a:spcPts val="900"/>
              </a:spcAft>
            </a:pPr>
            <a:endParaRPr lang="en-US" sz="2000" dirty="0" smtClean="0">
              <a:solidFill>
                <a:srgbClr val="000000"/>
              </a:solidFill>
              <a:latin typeface="Georgia" pitchFamily="18" charset="0"/>
            </a:endParaRPr>
          </a:p>
        </p:txBody>
      </p: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771B3ECF-C8DD-4BF6-8EA1-1647C458322B}"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550680971"/>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2_Custom">
    <p:spTree>
      <p:nvGrpSpPr>
        <p:cNvPr id="1" name=""/>
        <p:cNvGrpSpPr/>
        <p:nvPr/>
      </p:nvGrpSpPr>
      <p:grpSpPr>
        <a:xfrm>
          <a:off x="0" y="0"/>
          <a:ext cx="0" cy="0"/>
          <a:chOff x="0" y="0"/>
          <a:chExt cx="0" cy="0"/>
        </a:xfrm>
      </p:grpSpPr>
      <p:sp>
        <p:nvSpPr>
          <p:cNvPr id="18" name="Rectangle 17"/>
          <p:cNvSpPr/>
          <p:nvPr userDrawn="1"/>
        </p:nvSpPr>
        <p:spPr bwMode="ltGray">
          <a:xfrm>
            <a:off x="577862" y="2242583"/>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Georgia"/>
                <a:ea typeface="ヒラギノ角ゴ Pro W3" pitchFamily="-111" charset="-128"/>
                <a:cs typeface="Arial" pitchFamily="34" charset="0"/>
              </a:rPr>
              <a:t>32</a:t>
            </a:r>
            <a:endParaRPr lang="en-US" sz="9600" i="1" dirty="0">
              <a:solidFill>
                <a:srgbClr val="FFFFFF"/>
              </a:solidFill>
              <a:latin typeface="Georgia"/>
              <a:ea typeface="ヒラギノ角ゴ Pro W3" pitchFamily="-111" charset="-128"/>
              <a:cs typeface="Arial" pitchFamily="34" charset="0"/>
            </a:endParaRPr>
          </a:p>
        </p:txBody>
      </p:sp>
      <p:sp>
        <p:nvSpPr>
          <p:cNvPr id="26" name="Title 1"/>
          <p:cNvSpPr>
            <a:spLocks noGrp="1"/>
          </p:cNvSpPr>
          <p:nvPr>
            <p:ph type="title"/>
          </p:nvPr>
        </p:nvSpPr>
        <p:spPr>
          <a:xfrm>
            <a:off x="577850" y="2242583"/>
            <a:ext cx="8750300" cy="914400"/>
          </a:xfrm>
          <a:noFill/>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412750" y="2182904"/>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D598011D-84C8-43D3-A077-77ABE17387F8}"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943079113"/>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3_Custom">
    <p:spTree>
      <p:nvGrpSpPr>
        <p:cNvPr id="1" name=""/>
        <p:cNvGrpSpPr/>
        <p:nvPr/>
      </p:nvGrpSpPr>
      <p:grpSpPr>
        <a:xfrm>
          <a:off x="0" y="0"/>
          <a:ext cx="0" cy="0"/>
          <a:chOff x="0" y="0"/>
          <a:chExt cx="0" cy="0"/>
        </a:xfrm>
      </p:grpSpPr>
      <p:sp>
        <p:nvSpPr>
          <p:cNvPr id="2" name="Title 1"/>
          <p:cNvSpPr>
            <a:spLocks noGrp="1"/>
          </p:cNvSpPr>
          <p:nvPr>
            <p:ph type="title"/>
          </p:nvPr>
        </p:nvSpPr>
        <p:spPr>
          <a:xfrm>
            <a:off x="3544688" y="668587"/>
            <a:ext cx="5786764" cy="914400"/>
          </a:xfrm>
        </p:spPr>
        <p:txBody>
          <a:bodyPr/>
          <a:lstStyle>
            <a:lvl1pPr>
              <a:defRPr/>
            </a:lvl1pPr>
          </a:lstStyle>
          <a:p>
            <a:r>
              <a:rPr lang="en-US" noProof="1" smtClean="0"/>
              <a:t>Click to edit Master title style</a:t>
            </a:r>
            <a:endParaRPr lang="en-GB" noProof="1"/>
          </a:p>
        </p:txBody>
      </p:sp>
      <p:cxnSp>
        <p:nvCxnSpPr>
          <p:cNvPr id="30" name="Shape 29"/>
          <p:cNvCxnSpPr/>
          <p:nvPr/>
        </p:nvCxnSpPr>
        <p:spPr>
          <a:xfrm rot="5400000" flipH="1" flipV="1">
            <a:off x="6280152" y="-2286000"/>
            <a:ext cx="152399"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C3BE6987-4847-4EDE-BF4D-5F8F11910A3F}"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204496300"/>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4_Custom">
    <p:spTree>
      <p:nvGrpSpPr>
        <p:cNvPr id="1" name=""/>
        <p:cNvGrpSpPr/>
        <p:nvPr/>
      </p:nvGrpSpPr>
      <p:grpSpPr>
        <a:xfrm>
          <a:off x="0" y="0"/>
          <a:ext cx="0" cy="0"/>
          <a:chOff x="0" y="0"/>
          <a:chExt cx="0" cy="0"/>
        </a:xfrm>
      </p:grpSpPr>
      <p:sp>
        <p:nvSpPr>
          <p:cNvPr id="2" name="Title 1"/>
          <p:cNvSpPr>
            <a:spLocks noGrp="1"/>
          </p:cNvSpPr>
          <p:nvPr>
            <p:ph type="title"/>
          </p:nvPr>
        </p:nvSpPr>
        <p:spPr>
          <a:xfrm>
            <a:off x="6726870" y="1964616"/>
            <a:ext cx="2601279" cy="914400"/>
          </a:xfrm>
        </p:spPr>
        <p:txBody>
          <a:bodyPr/>
          <a:lstStyle>
            <a:lvl1pPr>
              <a:defRPr/>
            </a:lvl1pPr>
          </a:lstStyle>
          <a:p>
            <a:r>
              <a:rPr lang="en-US" noProof="1" smtClean="0"/>
              <a:t>Click to edit Master title style</a:t>
            </a:r>
            <a:endParaRPr lang="en-GB" noProof="1"/>
          </a:p>
        </p:txBody>
      </p:sp>
      <p:cxnSp>
        <p:nvCxnSpPr>
          <p:cNvPr id="14" name="Shape 29"/>
          <p:cNvCxnSpPr/>
          <p:nvPr userDrawn="1"/>
        </p:nvCxnSpPr>
        <p:spPr>
          <a:xfrm flipV="1">
            <a:off x="6567577" y="1906558"/>
            <a:ext cx="2792942"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94CF5264-E25B-4175-A56D-C9B3E9AAC308}"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632281742"/>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5_Custom">
    <p:spTree>
      <p:nvGrpSpPr>
        <p:cNvPr id="1" name=""/>
        <p:cNvGrpSpPr/>
        <p:nvPr/>
      </p:nvGrpSpPr>
      <p:grpSpPr>
        <a:xfrm>
          <a:off x="0" y="0"/>
          <a:ext cx="0" cy="0"/>
          <a:chOff x="0" y="0"/>
          <a:chExt cx="0" cy="0"/>
        </a:xfrm>
      </p:grpSpPr>
      <p:sp>
        <p:nvSpPr>
          <p:cNvPr id="2" name="Title 1"/>
          <p:cNvSpPr>
            <a:spLocks noGrp="1"/>
          </p:cNvSpPr>
          <p:nvPr>
            <p:ph type="title"/>
          </p:nvPr>
        </p:nvSpPr>
        <p:spPr>
          <a:xfrm>
            <a:off x="4470596" y="669518"/>
            <a:ext cx="4857555" cy="914400"/>
          </a:xfrm>
          <a:noFill/>
        </p:spPr>
        <p:txBody>
          <a:bodyPr/>
          <a:lstStyle/>
          <a:p>
            <a:r>
              <a:rPr lang="en-US" dirty="0" smtClean="0"/>
              <a:t>Click to edit Master title style</a:t>
            </a:r>
            <a:endParaRPr lang="en-US" dirty="0"/>
          </a:p>
        </p:txBody>
      </p:sp>
      <p:cxnSp>
        <p:nvCxnSpPr>
          <p:cNvPr id="7" name="Shape 29"/>
          <p:cNvCxnSpPr/>
          <p:nvPr userDrawn="1"/>
        </p:nvCxnSpPr>
        <p:spPr>
          <a:xfrm flipV="1">
            <a:off x="4316320" y="609598"/>
            <a:ext cx="500803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13"/>
          </p:nvPr>
        </p:nvSpPr>
        <p:spPr>
          <a:xfrm>
            <a:off x="574410" y="1752600"/>
            <a:ext cx="87503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4"/>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5"/>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6"/>
          </p:nvPr>
        </p:nvSpPr>
        <p:spPr/>
        <p:txBody>
          <a:bodyPr/>
          <a:lstStyle/>
          <a:p>
            <a:fld id="{381A267D-96CA-401E-929F-AEE436BDE863}"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85375128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Section Divider">
    <p:spTree>
      <p:nvGrpSpPr>
        <p:cNvPr id="1" name=""/>
        <p:cNvGrpSpPr/>
        <p:nvPr/>
      </p:nvGrpSpPr>
      <p:grpSpPr>
        <a:xfrm>
          <a:off x="0" y="0"/>
          <a:ext cx="0" cy="0"/>
          <a:chOff x="0" y="0"/>
          <a:chExt cx="0" cy="0"/>
        </a:xfrm>
      </p:grpSpPr>
      <p:sp>
        <p:nvSpPr>
          <p:cNvPr id="2" name="Rectangle 1"/>
          <p:cNvSpPr/>
          <p:nvPr userDrawn="1"/>
        </p:nvSpPr>
        <p:spPr bwMode="ltGray">
          <a:xfrm>
            <a:off x="0" y="3526589"/>
            <a:ext cx="9906000" cy="333141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57" name="Title 1"/>
          <p:cNvSpPr>
            <a:spLocks noGrp="1"/>
          </p:cNvSpPr>
          <p:nvPr>
            <p:ph type="ctrTitle"/>
          </p:nvPr>
        </p:nvSpPr>
        <p:spPr bwMode="black">
          <a:xfrm>
            <a:off x="577850" y="3954863"/>
            <a:ext cx="8750300" cy="1066799"/>
          </a:xfrm>
        </p:spPr>
        <p:txBody>
          <a:bodyPr anchor="t" anchorCtr="0">
            <a:noAutofit/>
          </a:bodyPr>
          <a:lstStyle>
            <a:lvl1pPr>
              <a:lnSpc>
                <a:spcPct val="90000"/>
              </a:lnSpc>
              <a:defRPr sz="3200">
                <a:solidFill>
                  <a:schemeClr val="bg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77850" y="5161968"/>
            <a:ext cx="8750300" cy="986409"/>
          </a:xfrm>
        </p:spPr>
        <p:txBody>
          <a:bodyPr>
            <a:noAutofit/>
          </a:bodyPr>
          <a:lstStyle>
            <a:lvl1pPr marL="0" indent="0" algn="l">
              <a:lnSpc>
                <a:spcPct val="90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cxnSp>
        <p:nvCxnSpPr>
          <p:cNvPr id="12" name="Shape 11"/>
          <p:cNvCxnSpPr/>
          <p:nvPr/>
        </p:nvCxnSpPr>
        <p:spPr>
          <a:xfrm rot="5400000" flipH="1" flipV="1">
            <a:off x="4794252" y="-514934"/>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Tháng 05/2016</a:t>
            </a:r>
            <a:endParaRPr lang="en-GB"/>
          </a:p>
        </p:txBody>
      </p:sp>
      <p:sp>
        <p:nvSpPr>
          <p:cNvPr id="4" name="Footer Placeholder 3"/>
          <p:cNvSpPr>
            <a:spLocks noGrp="1"/>
          </p:cNvSpPr>
          <p:nvPr>
            <p:ph type="ftr" sz="quarter" idx="11"/>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2"/>
          </p:nvPr>
        </p:nvSpPr>
        <p:spPr/>
        <p:txBody>
          <a:bodyPr/>
          <a:lstStyle/>
          <a:p>
            <a:fld id="{DD68EB25-AF06-4DF4-AF2F-F121F71E490C}"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1427676404"/>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16_Custom">
    <p:spTree>
      <p:nvGrpSpPr>
        <p:cNvPr id="1" name=""/>
        <p:cNvGrpSpPr/>
        <p:nvPr/>
      </p:nvGrpSpPr>
      <p:grpSpPr>
        <a:xfrm>
          <a:off x="0" y="0"/>
          <a:ext cx="0" cy="0"/>
          <a:chOff x="0" y="0"/>
          <a:chExt cx="0" cy="0"/>
        </a:xfrm>
      </p:grpSpPr>
      <p:sp>
        <p:nvSpPr>
          <p:cNvPr id="2" name="Title 1"/>
          <p:cNvSpPr>
            <a:spLocks noGrp="1"/>
          </p:cNvSpPr>
          <p:nvPr>
            <p:ph type="title"/>
          </p:nvPr>
        </p:nvSpPr>
        <p:spPr>
          <a:xfrm>
            <a:off x="5248413" y="1810658"/>
            <a:ext cx="4093499" cy="914400"/>
          </a:xfrm>
        </p:spPr>
        <p:txBody>
          <a:bodyPr/>
          <a:lstStyle/>
          <a:p>
            <a:r>
              <a:rPr lang="en-US" dirty="0" smtClean="0"/>
              <a:t>Click to edit Master title style</a:t>
            </a:r>
            <a:endParaRPr lang="en-US" dirty="0"/>
          </a:p>
        </p:txBody>
      </p:sp>
      <p:cxnSp>
        <p:nvCxnSpPr>
          <p:cNvPr id="6" name="Shape 29"/>
          <p:cNvCxnSpPr/>
          <p:nvPr userDrawn="1"/>
        </p:nvCxnSpPr>
        <p:spPr>
          <a:xfrm flipV="1">
            <a:off x="5083314" y="1752598"/>
            <a:ext cx="4237568"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E5564661-E5D3-4B9D-8059-0B4CE4A7999A}"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4199374798"/>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17_Custom">
    <p:spTree>
      <p:nvGrpSpPr>
        <p:cNvPr id="1" name=""/>
        <p:cNvGrpSpPr/>
        <p:nvPr/>
      </p:nvGrpSpPr>
      <p:grpSpPr>
        <a:xfrm>
          <a:off x="0" y="0"/>
          <a:ext cx="0" cy="0"/>
          <a:chOff x="0" y="0"/>
          <a:chExt cx="0" cy="0"/>
        </a:xfrm>
      </p:grpSpPr>
      <p:sp>
        <p:nvSpPr>
          <p:cNvPr id="2" name="Title 1"/>
          <p:cNvSpPr>
            <a:spLocks noGrp="1"/>
          </p:cNvSpPr>
          <p:nvPr>
            <p:ph type="title"/>
          </p:nvPr>
        </p:nvSpPr>
        <p:spPr>
          <a:xfrm>
            <a:off x="5292327" y="2309648"/>
            <a:ext cx="4072469" cy="914400"/>
          </a:xfrm>
        </p:spPr>
        <p:txBody>
          <a:bodyPr/>
          <a:lstStyle/>
          <a:p>
            <a:r>
              <a:rPr lang="en-US" smtClean="0"/>
              <a:t>Click to edit Master title style</a:t>
            </a:r>
            <a:endParaRPr lang="en-US"/>
          </a:p>
        </p:txBody>
      </p:sp>
      <p:cxnSp>
        <p:nvCxnSpPr>
          <p:cNvPr id="6" name="Shape 29"/>
          <p:cNvCxnSpPr/>
          <p:nvPr userDrawn="1"/>
        </p:nvCxnSpPr>
        <p:spPr>
          <a:xfrm flipV="1">
            <a:off x="5127227" y="2252468"/>
            <a:ext cx="4200418"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C0077EE6-8F1F-4FF4-8DBC-378C17144535}"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217886937"/>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8_Custom">
    <p:spTree>
      <p:nvGrpSpPr>
        <p:cNvPr id="1" name=""/>
        <p:cNvGrpSpPr/>
        <p:nvPr/>
      </p:nvGrpSpPr>
      <p:grpSpPr>
        <a:xfrm>
          <a:off x="0" y="0"/>
          <a:ext cx="0" cy="0"/>
          <a:chOff x="0" y="0"/>
          <a:chExt cx="0" cy="0"/>
        </a:xfrm>
      </p:grpSpPr>
      <p:cxnSp>
        <p:nvCxnSpPr>
          <p:cNvPr id="6" name="Shape 29"/>
          <p:cNvCxnSpPr/>
          <p:nvPr userDrawn="1"/>
        </p:nvCxnSpPr>
        <p:spPr>
          <a:xfrm flipV="1">
            <a:off x="2803259" y="2232890"/>
            <a:ext cx="6524202"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2968362" y="2290948"/>
            <a:ext cx="6328831" cy="914400"/>
          </a:xfrm>
        </p:spPr>
        <p:txBody>
          <a:body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3E21347C-8408-4A97-BC57-F6DFADE18700}"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074942232"/>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9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Georgia"/>
                <a:ea typeface="ヒラギノ角ゴ Pro W3" pitchFamily="-111" charset="-128"/>
                <a:cs typeface="Arial" pitchFamily="34" charset="0"/>
              </a:rPr>
              <a:t>32</a:t>
            </a:r>
            <a:endParaRPr lang="en-US" sz="9600" i="1" dirty="0">
              <a:solidFill>
                <a:srgbClr val="FFFFFF"/>
              </a:solidFill>
              <a:latin typeface="Georgia"/>
              <a:ea typeface="ヒラギノ角ゴ Pro W3" pitchFamily="-111" charset="-128"/>
              <a:cs typeface="Arial" pitchFamily="34" charset="0"/>
            </a:endParaRPr>
          </a:p>
        </p:txBody>
      </p:sp>
      <p:cxnSp>
        <p:nvCxnSpPr>
          <p:cNvPr id="12" name="Shape 29"/>
          <p:cNvCxnSpPr/>
          <p:nvPr userDrawn="1"/>
        </p:nvCxnSpPr>
        <p:spPr>
          <a:xfrm flipV="1">
            <a:off x="2806702" y="3856370"/>
            <a:ext cx="6521451"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2972839" y="3914428"/>
            <a:ext cx="6317503" cy="914400"/>
          </a:xfrm>
        </p:spPr>
        <p:txBody>
          <a:bodyPr/>
          <a:lstStyle>
            <a:lvl1pPr>
              <a:defRPr/>
            </a:lvl1pPr>
          </a:lstStyle>
          <a:p>
            <a:r>
              <a:rPr lang="en-US" noProof="1" smtClean="0"/>
              <a:t>Click to edit Master title style</a:t>
            </a:r>
            <a:endParaRPr lang="en-GB" noProof="1"/>
          </a:p>
        </p:txBody>
      </p: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35C1CF03-1427-42F4-BD7B-CD75BFA8AD83}"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551731855"/>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20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18" name="Rectangle 17"/>
          <p:cNvSpPr/>
          <p:nvPr userDrawn="1"/>
        </p:nvSpPr>
        <p:spPr bwMode="ltGray">
          <a:xfrm>
            <a:off x="2971800" y="2097719"/>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Georgia"/>
                <a:ea typeface="ヒラギノ角ゴ Pro W3" pitchFamily="-111" charset="-128"/>
                <a:cs typeface="Arial" pitchFamily="34" charset="0"/>
              </a:rPr>
              <a:t>32</a:t>
            </a:r>
            <a:endParaRPr lang="en-US" sz="9600" i="1" dirty="0">
              <a:solidFill>
                <a:srgbClr val="FFFFFF"/>
              </a:solidFill>
              <a:latin typeface="Georgia"/>
              <a:ea typeface="ヒラギノ角ゴ Pro W3" pitchFamily="-111" charset="-128"/>
              <a:cs typeface="Arial" pitchFamily="34" charset="0"/>
            </a:endParaRPr>
          </a:p>
        </p:txBody>
      </p:sp>
      <p:sp>
        <p:nvSpPr>
          <p:cNvPr id="26" name="Title 1"/>
          <p:cNvSpPr>
            <a:spLocks noGrp="1"/>
          </p:cNvSpPr>
          <p:nvPr>
            <p:ph type="title"/>
          </p:nvPr>
        </p:nvSpPr>
        <p:spPr>
          <a:xfrm>
            <a:off x="2971800" y="2097719"/>
            <a:ext cx="6317503" cy="914400"/>
          </a:xfrm>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2803259" y="2039370"/>
            <a:ext cx="652145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D3ED13C3-CE33-409C-906D-3387CF34A6C2}"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891186963"/>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21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Georgia"/>
                <a:ea typeface="ヒラギノ角ゴ Pro W3" pitchFamily="-111" charset="-128"/>
                <a:cs typeface="Arial" pitchFamily="34" charset="0"/>
              </a:rPr>
              <a:t>32</a:t>
            </a:r>
            <a:endParaRPr lang="en-US" sz="9600" i="1" dirty="0">
              <a:solidFill>
                <a:srgbClr val="FFFFFF"/>
              </a:solidFill>
              <a:latin typeface="Georgia"/>
              <a:ea typeface="ヒラギノ角ゴ Pro W3" pitchFamily="-111" charset="-128"/>
              <a:cs typeface="Arial" pitchFamily="34" charset="0"/>
            </a:endParaRPr>
          </a:p>
        </p:txBody>
      </p:sp>
      <p:sp>
        <p:nvSpPr>
          <p:cNvPr id="26" name="Title 1"/>
          <p:cNvSpPr>
            <a:spLocks noGrp="1"/>
          </p:cNvSpPr>
          <p:nvPr>
            <p:ph type="title"/>
          </p:nvPr>
        </p:nvSpPr>
        <p:spPr>
          <a:xfrm>
            <a:off x="577862" y="3299762"/>
            <a:ext cx="6317503" cy="914400"/>
          </a:xfrm>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412749" y="3240285"/>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E1EF6FF2-32AF-4E83-A454-61079E48212A}"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372258083"/>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22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Georgia"/>
                <a:ea typeface="ヒラギノ角ゴ Pro W3" pitchFamily="-111" charset="-128"/>
                <a:cs typeface="Arial" pitchFamily="34" charset="0"/>
              </a:rPr>
              <a:t>32</a:t>
            </a:r>
            <a:endParaRPr lang="en-US" sz="9600" i="1" dirty="0">
              <a:solidFill>
                <a:srgbClr val="FFFFFF"/>
              </a:solidFill>
              <a:latin typeface="Georgia"/>
              <a:ea typeface="ヒラギノ角ゴ Pro W3" pitchFamily="-111" charset="-128"/>
              <a:cs typeface="Arial" pitchFamily="34" charset="0"/>
            </a:endParaRPr>
          </a:p>
        </p:txBody>
      </p:sp>
      <p:sp>
        <p:nvSpPr>
          <p:cNvPr id="26" name="Title 1"/>
          <p:cNvSpPr>
            <a:spLocks noGrp="1"/>
          </p:cNvSpPr>
          <p:nvPr>
            <p:ph type="title"/>
          </p:nvPr>
        </p:nvSpPr>
        <p:spPr>
          <a:xfrm>
            <a:off x="577850" y="2743594"/>
            <a:ext cx="6317503"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412751" y="2683915"/>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A58E31A6-DCF0-4B1B-B618-4CCEBCE1198D}"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18585694"/>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E5FEA09D-F19F-4DB5-8E30-7901AF98842C}"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618347654"/>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23_Custom">
    <p:spTree>
      <p:nvGrpSpPr>
        <p:cNvPr id="1" name=""/>
        <p:cNvGrpSpPr/>
        <p:nvPr/>
      </p:nvGrpSpPr>
      <p:grpSpPr>
        <a:xfrm>
          <a:off x="0" y="0"/>
          <a:ext cx="0" cy="0"/>
          <a:chOff x="0" y="0"/>
          <a:chExt cx="0" cy="0"/>
        </a:xfrm>
      </p:grpSpPr>
      <p:sp>
        <p:nvSpPr>
          <p:cNvPr id="2" name="Title 1"/>
          <p:cNvSpPr>
            <a:spLocks noGrp="1"/>
          </p:cNvSpPr>
          <p:nvPr>
            <p:ph type="title"/>
          </p:nvPr>
        </p:nvSpPr>
        <p:spPr>
          <a:xfrm>
            <a:off x="2986368" y="667658"/>
            <a:ext cx="6341782"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2820227" y="609599"/>
            <a:ext cx="6513195"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01D5428D-DF92-4C9A-A292-229789829D56}"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000501636"/>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24_Custom">
    <p:spTree>
      <p:nvGrpSpPr>
        <p:cNvPr id="1" name=""/>
        <p:cNvGrpSpPr/>
        <p:nvPr/>
      </p:nvGrpSpPr>
      <p:grpSpPr>
        <a:xfrm>
          <a:off x="0" y="0"/>
          <a:ext cx="0" cy="0"/>
          <a:chOff x="0" y="0"/>
          <a:chExt cx="0" cy="0"/>
        </a:xfrm>
      </p:grpSpPr>
      <p:sp>
        <p:nvSpPr>
          <p:cNvPr id="2" name="Title 1"/>
          <p:cNvSpPr>
            <a:spLocks noGrp="1"/>
          </p:cNvSpPr>
          <p:nvPr>
            <p:ph type="title"/>
          </p:nvPr>
        </p:nvSpPr>
        <p:spPr>
          <a:xfrm>
            <a:off x="5049307" y="675217"/>
            <a:ext cx="4278845" cy="914400"/>
          </a:xfrm>
        </p:spPr>
        <p:txBody>
          <a:bodyPr/>
          <a:lstStyle/>
          <a:p>
            <a:r>
              <a:rPr lang="en-US" dirty="0" smtClean="0"/>
              <a:t>Click to edit Master title style</a:t>
            </a:r>
            <a:endParaRPr lang="en-US" dirty="0"/>
          </a:p>
        </p:txBody>
      </p:sp>
      <p:cxnSp>
        <p:nvCxnSpPr>
          <p:cNvPr id="7" name="Shape 29"/>
          <p:cNvCxnSpPr/>
          <p:nvPr userDrawn="1"/>
        </p:nvCxnSpPr>
        <p:spPr>
          <a:xfrm flipV="1">
            <a:off x="4884208" y="609598"/>
            <a:ext cx="4471459"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42F0E979-2F39-40BE-B3F7-77E9BDB0DCAC}"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89952958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Section Divider">
    <p:spTree>
      <p:nvGrpSpPr>
        <p:cNvPr id="1" name=""/>
        <p:cNvGrpSpPr/>
        <p:nvPr/>
      </p:nvGrpSpPr>
      <p:grpSpPr>
        <a:xfrm>
          <a:off x="0" y="0"/>
          <a:ext cx="0" cy="0"/>
          <a:chOff x="0" y="0"/>
          <a:chExt cx="0" cy="0"/>
        </a:xfrm>
      </p:grpSpPr>
      <p:sp>
        <p:nvSpPr>
          <p:cNvPr id="2" name="Rectangle 1"/>
          <p:cNvSpPr/>
          <p:nvPr userDrawn="1"/>
        </p:nvSpPr>
        <p:spPr bwMode="ltGray">
          <a:xfrm>
            <a:off x="0" y="3526589"/>
            <a:ext cx="9906000" cy="3331410"/>
          </a:xfrm>
          <a:prstGeom prst="rect">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57" name="Title 1"/>
          <p:cNvSpPr>
            <a:spLocks noGrp="1"/>
          </p:cNvSpPr>
          <p:nvPr>
            <p:ph type="ctrTitle"/>
          </p:nvPr>
        </p:nvSpPr>
        <p:spPr bwMode="black">
          <a:xfrm>
            <a:off x="577850" y="3954863"/>
            <a:ext cx="8750300" cy="1066799"/>
          </a:xfrm>
        </p:spPr>
        <p:txBody>
          <a:bodyPr anchor="t" anchorCtr="0">
            <a:noAutofit/>
          </a:bodyPr>
          <a:lstStyle>
            <a:lvl1pPr>
              <a:lnSpc>
                <a:spcPct val="90000"/>
              </a:lnSpc>
              <a:defRPr sz="3200">
                <a:solidFill>
                  <a:schemeClr val="bg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77850" y="5161968"/>
            <a:ext cx="8750300" cy="986409"/>
          </a:xfrm>
        </p:spPr>
        <p:txBody>
          <a:bodyPr>
            <a:noAutofit/>
          </a:bodyPr>
          <a:lstStyle>
            <a:lvl1pPr marL="0" indent="0" algn="l">
              <a:lnSpc>
                <a:spcPct val="90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cxnSp>
        <p:nvCxnSpPr>
          <p:cNvPr id="12" name="Shape 11"/>
          <p:cNvCxnSpPr/>
          <p:nvPr/>
        </p:nvCxnSpPr>
        <p:spPr>
          <a:xfrm rot="5400000" flipH="1" flipV="1">
            <a:off x="4794252" y="-514934"/>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Tháng 05/2016</a:t>
            </a:r>
            <a:endParaRPr lang="en-GB"/>
          </a:p>
        </p:txBody>
      </p:sp>
      <p:sp>
        <p:nvSpPr>
          <p:cNvPr id="4" name="Footer Placeholder 3"/>
          <p:cNvSpPr>
            <a:spLocks noGrp="1"/>
          </p:cNvSpPr>
          <p:nvPr>
            <p:ph type="ftr" sz="quarter" idx="11"/>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2"/>
          </p:nvPr>
        </p:nvSpPr>
        <p:spPr/>
        <p:txBody>
          <a:bodyPr/>
          <a:lstStyle/>
          <a:p>
            <a:fld id="{787E2255-7B53-4838-80CE-AD4457C1E3EF}"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2882022039"/>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25_Custom">
    <p:spTree>
      <p:nvGrpSpPr>
        <p:cNvPr id="1" name=""/>
        <p:cNvGrpSpPr/>
        <p:nvPr/>
      </p:nvGrpSpPr>
      <p:grpSpPr>
        <a:xfrm>
          <a:off x="0" y="0"/>
          <a:ext cx="0" cy="0"/>
          <a:chOff x="0" y="0"/>
          <a:chExt cx="0" cy="0"/>
        </a:xfrm>
      </p:grpSpPr>
      <p:sp>
        <p:nvSpPr>
          <p:cNvPr id="2" name="Title 1"/>
          <p:cNvSpPr>
            <a:spLocks noGrp="1"/>
          </p:cNvSpPr>
          <p:nvPr>
            <p:ph type="title"/>
          </p:nvPr>
        </p:nvSpPr>
        <p:spPr>
          <a:xfrm>
            <a:off x="4470596" y="669518"/>
            <a:ext cx="4857555" cy="914400"/>
          </a:xfrm>
          <a:noFill/>
        </p:spPr>
        <p:txBody>
          <a:bodyPr/>
          <a:lstStyle/>
          <a:p>
            <a:r>
              <a:rPr lang="en-US" dirty="0" smtClean="0"/>
              <a:t>Click to edit Master title style</a:t>
            </a:r>
            <a:endParaRPr lang="en-US" dirty="0"/>
          </a:p>
        </p:txBody>
      </p:sp>
      <p:cxnSp>
        <p:nvCxnSpPr>
          <p:cNvPr id="7" name="Shape 29"/>
          <p:cNvCxnSpPr/>
          <p:nvPr userDrawn="1"/>
        </p:nvCxnSpPr>
        <p:spPr>
          <a:xfrm flipV="1">
            <a:off x="4316320" y="609598"/>
            <a:ext cx="500803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8DBF1546-EA58-47BC-B4C9-E111516489AD}"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487477809"/>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26_Custom">
    <p:spTree>
      <p:nvGrpSpPr>
        <p:cNvPr id="1" name=""/>
        <p:cNvGrpSpPr/>
        <p:nvPr/>
      </p:nvGrpSpPr>
      <p:grpSpPr>
        <a:xfrm>
          <a:off x="0" y="0"/>
          <a:ext cx="0" cy="0"/>
          <a:chOff x="0" y="0"/>
          <a:chExt cx="0" cy="0"/>
        </a:xfrm>
      </p:grpSpPr>
      <p:sp>
        <p:nvSpPr>
          <p:cNvPr id="2" name="Title 1"/>
          <p:cNvSpPr>
            <a:spLocks noGrp="1"/>
          </p:cNvSpPr>
          <p:nvPr>
            <p:ph type="title"/>
          </p:nvPr>
        </p:nvSpPr>
        <p:spPr>
          <a:xfrm>
            <a:off x="6732678" y="676067"/>
            <a:ext cx="2612465"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6567577" y="609599"/>
            <a:ext cx="2792942"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896AD553-9421-4D71-82C9-652F9648ACB3}"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165108206"/>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27_Custom">
    <p:spTree>
      <p:nvGrpSpPr>
        <p:cNvPr id="1" name=""/>
        <p:cNvGrpSpPr/>
        <p:nvPr/>
      </p:nvGrpSpPr>
      <p:grpSpPr>
        <a:xfrm>
          <a:off x="0" y="0"/>
          <a:ext cx="0" cy="0"/>
          <a:chOff x="0" y="0"/>
          <a:chExt cx="0" cy="0"/>
        </a:xfrm>
      </p:grpSpPr>
      <p:sp>
        <p:nvSpPr>
          <p:cNvPr id="2" name="Title 1"/>
          <p:cNvSpPr>
            <a:spLocks noGrp="1"/>
          </p:cNvSpPr>
          <p:nvPr>
            <p:ph type="title"/>
          </p:nvPr>
        </p:nvSpPr>
        <p:spPr>
          <a:xfrm>
            <a:off x="4470596" y="669518"/>
            <a:ext cx="4857555" cy="914400"/>
          </a:xfrm>
          <a:noFill/>
        </p:spPr>
        <p:txBody>
          <a:bodyPr/>
          <a:lstStyle/>
          <a:p>
            <a:r>
              <a:rPr lang="en-US" dirty="0" smtClean="0"/>
              <a:t>Click to edit Master title style</a:t>
            </a:r>
            <a:endParaRPr lang="en-US" dirty="0"/>
          </a:p>
        </p:txBody>
      </p:sp>
      <p:cxnSp>
        <p:nvCxnSpPr>
          <p:cNvPr id="7" name="Shape 29"/>
          <p:cNvCxnSpPr/>
          <p:nvPr userDrawn="1"/>
        </p:nvCxnSpPr>
        <p:spPr>
          <a:xfrm flipV="1">
            <a:off x="4316320" y="609598"/>
            <a:ext cx="500803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CB6976DE-7B07-40EC-941B-0B7405D7FD02}"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033706390"/>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28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sp>
        <p:nvSpPr>
          <p:cNvPr id="26" name="Title 1"/>
          <p:cNvSpPr>
            <a:spLocks noGrp="1"/>
          </p:cNvSpPr>
          <p:nvPr>
            <p:ph type="title"/>
          </p:nvPr>
        </p:nvSpPr>
        <p:spPr>
          <a:xfrm>
            <a:off x="577863" y="1807607"/>
            <a:ext cx="5758599" cy="914400"/>
          </a:xfrm>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412749" y="1752600"/>
            <a:ext cx="5916083"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97FEBBBF-AB61-4DFB-8EAB-B29D3571BC44}"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301101326"/>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29_Custom">
    <p:spTree>
      <p:nvGrpSpPr>
        <p:cNvPr id="1" name=""/>
        <p:cNvGrpSpPr/>
        <p:nvPr/>
      </p:nvGrpSpPr>
      <p:grpSpPr>
        <a:xfrm>
          <a:off x="0" y="0"/>
          <a:ext cx="0" cy="0"/>
          <a:chOff x="0" y="0"/>
          <a:chExt cx="0" cy="0"/>
        </a:xfrm>
      </p:grpSpPr>
      <p:sp>
        <p:nvSpPr>
          <p:cNvPr id="17" name="Title 1"/>
          <p:cNvSpPr>
            <a:spLocks noGrp="1"/>
          </p:cNvSpPr>
          <p:nvPr>
            <p:ph type="title"/>
          </p:nvPr>
        </p:nvSpPr>
        <p:spPr>
          <a:xfrm>
            <a:off x="2971800" y="1661081"/>
            <a:ext cx="5778500" cy="914400"/>
          </a:xfrm>
        </p:spPr>
        <p:txBody>
          <a:bodyPr/>
          <a:lstStyle>
            <a:lvl1pPr>
              <a:defRPr/>
            </a:lvl1pPr>
          </a:lstStyle>
          <a:p>
            <a:r>
              <a:rPr lang="en-US" noProof="1" smtClean="0"/>
              <a:t>Click to edit Master title style</a:t>
            </a:r>
            <a:endParaRPr lang="en-GB" noProof="1"/>
          </a:p>
        </p:txBody>
      </p:sp>
      <p:cxnSp>
        <p:nvCxnSpPr>
          <p:cNvPr id="10" name="Shape 29"/>
          <p:cNvCxnSpPr/>
          <p:nvPr userDrawn="1"/>
        </p:nvCxnSpPr>
        <p:spPr>
          <a:xfrm flipV="1">
            <a:off x="2806702" y="1600200"/>
            <a:ext cx="6521451"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F1A51F07-207D-4BB2-9BA6-93BF965729F3}"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657119102"/>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30_Custom">
    <p:spTree>
      <p:nvGrpSpPr>
        <p:cNvPr id="1" name=""/>
        <p:cNvGrpSpPr/>
        <p:nvPr/>
      </p:nvGrpSpPr>
      <p:grpSpPr>
        <a:xfrm>
          <a:off x="0" y="0"/>
          <a:ext cx="0" cy="0"/>
          <a:chOff x="0" y="0"/>
          <a:chExt cx="0" cy="0"/>
        </a:xfrm>
      </p:grpSpPr>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Georgia" pitchFamily="18" charset="0"/>
            </a:endParaRPr>
          </a:p>
        </p:txBody>
      </p:sp>
      <p:cxnSp>
        <p:nvCxnSpPr>
          <p:cNvPr id="19" name="Shape 29"/>
          <p:cNvCxnSpPr/>
          <p:nvPr userDrawn="1"/>
        </p:nvCxnSpPr>
        <p:spPr>
          <a:xfrm flipV="1">
            <a:off x="2806702" y="2666998"/>
            <a:ext cx="6521451"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p:nvPr>
        </p:nvSpPr>
        <p:spPr>
          <a:xfrm>
            <a:off x="2971800" y="2725704"/>
            <a:ext cx="6356352" cy="914400"/>
          </a:xfrm>
        </p:spPr>
        <p:txBody>
          <a:bodyPr/>
          <a:lstStyle>
            <a:lvl1pPr>
              <a:defRPr/>
            </a:lvl1pPr>
          </a:lstStyle>
          <a:p>
            <a:r>
              <a:rPr lang="en-US" noProof="1" smtClean="0"/>
              <a:t>Click to edit Master title style</a:t>
            </a:r>
            <a:endParaRPr lang="en-GB" noProof="1"/>
          </a:p>
        </p:txBody>
      </p: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F022DA76-3A90-48C4-BEC4-DD91D23E285B}"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4098435228"/>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31_Custom">
    <p:spTree>
      <p:nvGrpSpPr>
        <p:cNvPr id="1" name=""/>
        <p:cNvGrpSpPr/>
        <p:nvPr/>
      </p:nvGrpSpPr>
      <p:grpSpPr>
        <a:xfrm>
          <a:off x="0" y="0"/>
          <a:ext cx="0" cy="0"/>
          <a:chOff x="0" y="0"/>
          <a:chExt cx="0" cy="0"/>
        </a:xfrm>
      </p:grpSpPr>
      <p:sp>
        <p:nvSpPr>
          <p:cNvPr id="27" name="Title 1"/>
          <p:cNvSpPr>
            <a:spLocks noGrp="1"/>
          </p:cNvSpPr>
          <p:nvPr>
            <p:ph type="title"/>
          </p:nvPr>
        </p:nvSpPr>
        <p:spPr>
          <a:xfrm>
            <a:off x="577851" y="674254"/>
            <a:ext cx="6328833" cy="914400"/>
          </a:xfrm>
        </p:spPr>
        <p:txBody>
          <a:bodyPr/>
          <a:lstStyle>
            <a:lvl1pPr>
              <a:defRPr sz="2400">
                <a:solidFill>
                  <a:schemeClr val="tx1"/>
                </a:solidFill>
              </a:defRPr>
            </a:lvl1pPr>
          </a:lstStyle>
          <a:p>
            <a:r>
              <a:rPr lang="en-US" noProof="1" smtClean="0"/>
              <a:t>Click to edit Master title</a:t>
            </a:r>
            <a:endParaRPr lang="en-GB" noProof="1"/>
          </a:p>
        </p:txBody>
      </p:sp>
      <p:cxnSp>
        <p:nvCxnSpPr>
          <p:cNvPr id="36" name="Shape 29"/>
          <p:cNvCxnSpPr/>
          <p:nvPr userDrawn="1"/>
        </p:nvCxnSpPr>
        <p:spPr>
          <a:xfrm flipV="1">
            <a:off x="412751" y="609598"/>
            <a:ext cx="649393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37CC7CDD-0620-45FA-8F65-EBF05450F2C4}"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108182257"/>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32_Custom ">
    <p:spTree>
      <p:nvGrpSpPr>
        <p:cNvPr id="1" name=""/>
        <p:cNvGrpSpPr/>
        <p:nvPr/>
      </p:nvGrpSpPr>
      <p:grpSpPr>
        <a:xfrm>
          <a:off x="0" y="0"/>
          <a:ext cx="0" cy="0"/>
          <a:chOff x="0" y="0"/>
          <a:chExt cx="0" cy="0"/>
        </a:xfrm>
      </p:grpSpPr>
      <p:sp>
        <p:nvSpPr>
          <p:cNvPr id="2" name="Title 1"/>
          <p:cNvSpPr>
            <a:spLocks noGrp="1"/>
          </p:cNvSpPr>
          <p:nvPr>
            <p:ph type="title"/>
          </p:nvPr>
        </p:nvSpPr>
        <p:spPr>
          <a:xfrm>
            <a:off x="1485900" y="1627090"/>
            <a:ext cx="7856009" cy="914400"/>
          </a:xfrm>
        </p:spPr>
        <p:txBody>
          <a:bodyPr/>
          <a:lstStyle/>
          <a:p>
            <a:r>
              <a:rPr lang="en-US" dirty="0" smtClean="0"/>
              <a:t>Click to edit Master title style</a:t>
            </a:r>
            <a:endParaRPr lang="en-US" dirty="0"/>
          </a:p>
        </p:txBody>
      </p:sp>
      <p:cxnSp>
        <p:nvCxnSpPr>
          <p:cNvPr id="7" name="Shape 29"/>
          <p:cNvCxnSpPr/>
          <p:nvPr userDrawn="1"/>
        </p:nvCxnSpPr>
        <p:spPr>
          <a:xfrm flipV="1">
            <a:off x="1320800" y="1565342"/>
            <a:ext cx="8021108"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27175055-85C9-4385-B333-1444527E8193}"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941951584"/>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33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1" y="674255"/>
            <a:ext cx="6538648" cy="914400"/>
          </a:xfrm>
        </p:spPr>
        <p:txBody>
          <a:bodyPr/>
          <a:lstStyle/>
          <a:p>
            <a:r>
              <a:rPr lang="en-US" dirty="0" smtClean="0"/>
              <a:t>Click to edit Master title style</a:t>
            </a:r>
            <a:endParaRPr lang="en-US" dirty="0"/>
          </a:p>
        </p:txBody>
      </p:sp>
      <p:cxnSp>
        <p:nvCxnSpPr>
          <p:cNvPr id="6" name="Shape 29"/>
          <p:cNvCxnSpPr/>
          <p:nvPr userDrawn="1"/>
        </p:nvCxnSpPr>
        <p:spPr>
          <a:xfrm flipV="1">
            <a:off x="412751" y="609598"/>
            <a:ext cx="6700309"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9" name="Footer Placeholder 8"/>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10" name="Slide Number Placeholder 9"/>
          <p:cNvSpPr>
            <a:spLocks noGrp="1"/>
          </p:cNvSpPr>
          <p:nvPr>
            <p:ph type="sldNum" sz="quarter" idx="12"/>
          </p:nvPr>
        </p:nvSpPr>
        <p:spPr/>
        <p:txBody>
          <a:bodyPr/>
          <a:lstStyle/>
          <a:p>
            <a:fld id="{5BEE54F7-9293-46B9-B773-D6F85965D80D}" type="slidenum">
              <a:rPr lang="en-GB" smtClean="0">
                <a:solidFill>
                  <a:srgbClr val="000000"/>
                </a:solidFill>
              </a:rPr>
              <a:pPr/>
              <a:t>‹#›</a:t>
            </a:fld>
            <a:endParaRPr lang="en-GB">
              <a:solidFill>
                <a:srgbClr val="000000"/>
              </a:solidFill>
            </a:endParaRPr>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898353584"/>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sz="3200">
                <a:solidFill>
                  <a:schemeClr val="tx1"/>
                </a:solidFill>
              </a:defRPr>
            </a:lvl1pPr>
          </a:lstStyle>
          <a:p>
            <a:r>
              <a:rPr lang="en-US" noProof="0" smtClean="0"/>
              <a:t>Click to edit Master title style</a:t>
            </a:r>
            <a:endParaRPr lang="en-GB" noProof="0"/>
          </a:p>
        </p:txBody>
      </p:sp>
      <p:sp>
        <p:nvSpPr>
          <p:cNvPr id="11" name="Text Placeholder 10"/>
          <p:cNvSpPr>
            <a:spLocks noGrp="1"/>
          </p:cNvSpPr>
          <p:nvPr>
            <p:ph type="body" sz="quarter" idx="10" hasCustomPrompt="1"/>
          </p:nvPr>
        </p:nvSpPr>
        <p:spPr>
          <a:xfrm>
            <a:off x="577850" y="5867400"/>
            <a:ext cx="5200650" cy="762000"/>
          </a:xfrm>
        </p:spPr>
        <p:txBody>
          <a:bodyPr anchor="b"/>
          <a:lstStyle>
            <a:lvl1pPr>
              <a:defRPr sz="900">
                <a:latin typeface="Arial" pitchFamily="34" charset="0"/>
                <a:cs typeface="Arial" pitchFamily="34" charset="0"/>
              </a:defRPr>
            </a:lvl1pPr>
          </a:lstStyle>
          <a:p>
            <a:pPr lvl="0"/>
            <a:r>
              <a:rPr lang="en-GB" noProof="0" smtClean="0"/>
              <a:t>Add legal and copyright disclaimers here.</a:t>
            </a:r>
            <a:endParaRPr lang="en-GB" noProof="0"/>
          </a:p>
        </p:txBody>
      </p:sp>
      <p:cxnSp>
        <p:nvCxnSpPr>
          <p:cNvPr id="7" name="Shape 6"/>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9113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3954863"/>
            <a:ext cx="8750300" cy="1066799"/>
          </a:xfrm>
        </p:spPr>
        <p:txBody>
          <a:bodyPr anchor="t" anchorCtr="0">
            <a:noAutofit/>
          </a:bodyPr>
          <a:lstStyle>
            <a:lvl1pPr>
              <a:lnSpc>
                <a:spcPct val="90000"/>
              </a:lnSpc>
              <a:defRPr sz="3200">
                <a:solidFill>
                  <a:schemeClr val="tx1"/>
                </a:solidFill>
              </a:defRPr>
            </a:lvl1pPr>
          </a:lstStyle>
          <a:p>
            <a:r>
              <a:rPr lang="en-US" noProof="0" dirty="0" smtClean="0"/>
              <a:t>Click to edit Master title style</a:t>
            </a:r>
            <a:endParaRPr lang="en-GB" noProof="0" dirty="0" smtClean="0"/>
          </a:p>
        </p:txBody>
      </p:sp>
      <p:sp>
        <p:nvSpPr>
          <p:cNvPr id="58" name="Subtitle 2"/>
          <p:cNvSpPr>
            <a:spLocks noGrp="1"/>
          </p:cNvSpPr>
          <p:nvPr>
            <p:ph type="subTitle" idx="1"/>
          </p:nvPr>
        </p:nvSpPr>
        <p:spPr bwMode="black">
          <a:xfrm>
            <a:off x="577850" y="5161968"/>
            <a:ext cx="8750300" cy="986409"/>
          </a:xfrm>
        </p:spPr>
        <p:txBody>
          <a:bodyPr>
            <a:noAutofit/>
          </a:bodyPr>
          <a:lstStyle>
            <a:lvl1pPr marL="0" indent="0" algn="l">
              <a:lnSpc>
                <a:spcPct val="90000"/>
              </a:lnSpc>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smtClean="0"/>
          </a:p>
        </p:txBody>
      </p:sp>
      <p:cxnSp>
        <p:nvCxnSpPr>
          <p:cNvPr id="12" name="Shape 11"/>
          <p:cNvCxnSpPr/>
          <p:nvPr/>
        </p:nvCxnSpPr>
        <p:spPr>
          <a:xfrm rot="5400000" flipH="1" flipV="1">
            <a:off x="4794252" y="-514934"/>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4CE8D4CC-814A-4BA6-8CAD-A5D63F0C9F82}"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624434521"/>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5" name="Shape 14"/>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82AFA017-1FC7-49C0-B9C8-34E940D07EE1}"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9457569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77850" y="1752602"/>
            <a:ext cx="42926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5035552" y="1752600"/>
            <a:ext cx="42925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62" name="Shape 61"/>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t>Tháng 05/2016</a:t>
            </a:r>
            <a:endParaRPr lang="en-GB"/>
          </a:p>
        </p:txBody>
      </p:sp>
      <p:sp>
        <p:nvSpPr>
          <p:cNvPr id="4" name="Footer Placeholder 3"/>
          <p:cNvSpPr>
            <a:spLocks noGrp="1"/>
          </p:cNvSpPr>
          <p:nvPr>
            <p:ph type="ftr" sz="quarter" idx="17"/>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8"/>
          </p:nvPr>
        </p:nvSpPr>
        <p:spPr/>
        <p:txBody>
          <a:bodyPr/>
          <a:lstStyle/>
          <a:p>
            <a:fld id="{9030D985-C879-4C6B-84F6-26B21FAB7830}"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131531331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Three">
    <p:spTree>
      <p:nvGrpSpPr>
        <p:cNvPr id="1" name=""/>
        <p:cNvGrpSpPr/>
        <p:nvPr/>
      </p:nvGrpSpPr>
      <p:grpSpPr>
        <a:xfrm>
          <a:off x="0" y="0"/>
          <a:ext cx="0" cy="0"/>
          <a:chOff x="0" y="0"/>
          <a:chExt cx="0" cy="0"/>
        </a:xfrm>
      </p:grpSpPr>
      <p:sp>
        <p:nvSpPr>
          <p:cNvPr id="27" name="Content Placeholder 26"/>
          <p:cNvSpPr>
            <a:spLocks noGrp="1"/>
          </p:cNvSpPr>
          <p:nvPr>
            <p:ph sz="quarter" idx="13"/>
          </p:nvPr>
        </p:nvSpPr>
        <p:spPr>
          <a:xfrm>
            <a:off x="577850" y="1752602"/>
            <a:ext cx="28067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8" name="Content Placeholder 26"/>
          <p:cNvSpPr>
            <a:spLocks noGrp="1"/>
          </p:cNvSpPr>
          <p:nvPr>
            <p:ph sz="quarter" idx="14"/>
          </p:nvPr>
        </p:nvSpPr>
        <p:spPr>
          <a:xfrm>
            <a:off x="3549652" y="1752602"/>
            <a:ext cx="2806699"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6521450" y="1752602"/>
            <a:ext cx="28067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9" name="Shape 18"/>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577850" y="674255"/>
            <a:ext cx="8750300" cy="914400"/>
          </a:xfrm>
        </p:spPr>
        <p:txBody>
          <a:bodyPr/>
          <a:lstStyle/>
          <a:p>
            <a:r>
              <a:rPr lang="en-US" noProof="0" smtClean="0"/>
              <a:t>Click to edit Master title style</a:t>
            </a:r>
            <a:endParaRPr lang="en-GB" noProof="0"/>
          </a:p>
        </p:txBody>
      </p:sp>
      <p:sp>
        <p:nvSpPr>
          <p:cNvPr id="2" name="Date Placeholder 1"/>
          <p:cNvSpPr>
            <a:spLocks noGrp="1"/>
          </p:cNvSpPr>
          <p:nvPr>
            <p:ph type="dt" sz="half" idx="16"/>
          </p:nvPr>
        </p:nvSpPr>
        <p:spPr/>
        <p:txBody>
          <a:bodyPr/>
          <a:lstStyle/>
          <a:p>
            <a:r>
              <a:rPr lang="en-US" smtClean="0"/>
              <a:t>Tháng 05/2016</a:t>
            </a:r>
            <a:endParaRPr lang="en-GB"/>
          </a:p>
        </p:txBody>
      </p:sp>
      <p:sp>
        <p:nvSpPr>
          <p:cNvPr id="3" name="Footer Placeholder 2"/>
          <p:cNvSpPr>
            <a:spLocks noGrp="1"/>
          </p:cNvSpPr>
          <p:nvPr>
            <p:ph type="ftr" sz="quarter" idx="17"/>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8"/>
          </p:nvPr>
        </p:nvSpPr>
        <p:spPr/>
        <p:txBody>
          <a:bodyPr/>
          <a:lstStyle/>
          <a:p>
            <a:fld id="{D5859940-94B6-4B4B-BF1E-C07F0D19D94E}"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310300577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77850" y="3352800"/>
            <a:ext cx="4292600"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5035550" y="3352800"/>
            <a:ext cx="4292601"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ext Placeholder 12"/>
          <p:cNvSpPr>
            <a:spLocks noGrp="1"/>
          </p:cNvSpPr>
          <p:nvPr>
            <p:ph type="body" sz="quarter" idx="16"/>
          </p:nvPr>
        </p:nvSpPr>
        <p:spPr>
          <a:xfrm>
            <a:off x="577850" y="1752600"/>
            <a:ext cx="8750300" cy="1447800"/>
          </a:xfrm>
        </p:spPr>
        <p:txBody>
          <a:bodyPr/>
          <a:lstStyle/>
          <a:p>
            <a:pPr lvl="0"/>
            <a:r>
              <a:rPr lang="en-US" noProof="0" smtClean="0"/>
              <a:t>Click to edit Master text styles</a:t>
            </a:r>
          </a:p>
        </p:txBody>
      </p:sp>
      <p:cxnSp>
        <p:nvCxnSpPr>
          <p:cNvPr id="14" name="Shape 13"/>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Tháng 05/2016</a:t>
            </a:r>
            <a:endParaRPr lang="en-GB"/>
          </a:p>
        </p:txBody>
      </p:sp>
      <p:sp>
        <p:nvSpPr>
          <p:cNvPr id="4" name="Footer Placeholder 3"/>
          <p:cNvSpPr>
            <a:spLocks noGrp="1"/>
          </p:cNvSpPr>
          <p:nvPr>
            <p:ph type="ftr" sz="quarter" idx="18"/>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9"/>
          </p:nvPr>
        </p:nvSpPr>
        <p:spPr/>
        <p:txBody>
          <a:bodyPr/>
          <a:lstStyle/>
          <a:p>
            <a:fld id="{E481B6B1-8DAB-41CA-B893-A3491C0B086A}"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146582665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521450" y="1752600"/>
            <a:ext cx="28067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521450" y="4038600"/>
            <a:ext cx="28067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77850" y="1752600"/>
            <a:ext cx="5778500" cy="4419600"/>
          </a:xfrm>
        </p:spPr>
        <p:txBody>
          <a:bodyPr/>
          <a:lstStyle/>
          <a:p>
            <a:pPr lvl="0"/>
            <a:r>
              <a:rPr lang="en-US" noProof="0" smtClean="0"/>
              <a:t>Click to edit Master text styles</a:t>
            </a:r>
          </a:p>
        </p:txBody>
      </p:sp>
      <p:cxnSp>
        <p:nvCxnSpPr>
          <p:cNvPr id="14" name="Shape 13"/>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Tháng 05/2016</a:t>
            </a:r>
            <a:endParaRPr lang="en-GB"/>
          </a:p>
        </p:txBody>
      </p:sp>
      <p:sp>
        <p:nvSpPr>
          <p:cNvPr id="4" name="Footer Placeholder 3"/>
          <p:cNvSpPr>
            <a:spLocks noGrp="1"/>
          </p:cNvSpPr>
          <p:nvPr>
            <p:ph type="ftr" sz="quarter" idx="18"/>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9"/>
          </p:nvPr>
        </p:nvSpPr>
        <p:spPr/>
        <p:txBody>
          <a:bodyPr/>
          <a:lstStyle/>
          <a:p>
            <a:fld id="{494D215A-1175-4254-9E8A-E3F2CD863666}"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296346354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77850" y="1752600"/>
            <a:ext cx="2806700" cy="2133600"/>
          </a:xfrm>
        </p:spPr>
        <p:txBody>
          <a:bodyPr/>
          <a:lstStyle/>
          <a:p>
            <a:pPr lvl="0"/>
            <a:r>
              <a:rPr lang="en-US" noProof="0" smtClean="0"/>
              <a:t>Click to edit Master text styles</a:t>
            </a:r>
          </a:p>
        </p:txBody>
      </p:sp>
      <p:sp>
        <p:nvSpPr>
          <p:cNvPr id="2" name="Title 1"/>
          <p:cNvSpPr>
            <a:spLocks noGrp="1"/>
          </p:cNvSpPr>
          <p:nvPr>
            <p:ph type="title"/>
          </p:nvPr>
        </p:nvSpPr>
        <p:spPr>
          <a:xfrm>
            <a:off x="577850" y="674255"/>
            <a:ext cx="8750300"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77850" y="4038600"/>
            <a:ext cx="28067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549650" y="1752600"/>
            <a:ext cx="5778500" cy="4419600"/>
          </a:xfrm>
        </p:spPr>
        <p:txBody>
          <a:bodyPr/>
          <a:lstStyle/>
          <a:p>
            <a:pPr lvl="0"/>
            <a:r>
              <a:rPr lang="en-US" noProof="0" smtClean="0"/>
              <a:t>Click to edit Master text styles</a:t>
            </a:r>
          </a:p>
        </p:txBody>
      </p:sp>
      <p:cxnSp>
        <p:nvCxnSpPr>
          <p:cNvPr id="14" name="Shape 13"/>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Tháng 05/2016</a:t>
            </a:r>
            <a:endParaRPr lang="en-GB"/>
          </a:p>
        </p:txBody>
      </p:sp>
      <p:sp>
        <p:nvSpPr>
          <p:cNvPr id="4" name="Footer Placeholder 3"/>
          <p:cNvSpPr>
            <a:spLocks noGrp="1"/>
          </p:cNvSpPr>
          <p:nvPr>
            <p:ph type="ftr" sz="quarter" idx="18"/>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9"/>
          </p:nvPr>
        </p:nvSpPr>
        <p:spPr/>
        <p:txBody>
          <a:bodyPr/>
          <a:lstStyle/>
          <a:p>
            <a:fld id="{E6AB86BB-DDA5-48A5-8C64-64A5D79C9F9C}"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6671103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1"/>
            <a:ext cx="8750300" cy="914400"/>
          </a:xfrm>
        </p:spPr>
        <p:txBody>
          <a:bodyPr/>
          <a:lstStyle/>
          <a:p>
            <a:r>
              <a:rPr lang="en-GB" noProof="0" dirty="0" smtClean="0"/>
              <a:t>Click to edit Master title style</a:t>
            </a:r>
            <a:endParaRPr lang="en-GB" noProof="0" dirty="0"/>
          </a:p>
        </p:txBody>
      </p:sp>
      <p:sp>
        <p:nvSpPr>
          <p:cNvPr id="27" name="Content Placeholder 26"/>
          <p:cNvSpPr>
            <a:spLocks noGrp="1"/>
          </p:cNvSpPr>
          <p:nvPr>
            <p:ph sz="quarter" idx="13"/>
          </p:nvPr>
        </p:nvSpPr>
        <p:spPr>
          <a:xfrm>
            <a:off x="577850" y="1752604"/>
            <a:ext cx="28067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8" name="Content Placeholder 26"/>
          <p:cNvSpPr>
            <a:spLocks noGrp="1"/>
          </p:cNvSpPr>
          <p:nvPr>
            <p:ph sz="quarter" idx="14"/>
          </p:nvPr>
        </p:nvSpPr>
        <p:spPr>
          <a:xfrm>
            <a:off x="3549653" y="1752604"/>
            <a:ext cx="2806699"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6521450" y="1752604"/>
            <a:ext cx="28067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9" name="Shape 18"/>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t>Tháng 05/2016</a:t>
            </a:r>
            <a:endParaRPr lang="en-GB"/>
          </a:p>
        </p:txBody>
      </p:sp>
      <p:sp>
        <p:nvSpPr>
          <p:cNvPr id="4" name="Footer Placeholder 3"/>
          <p:cNvSpPr>
            <a:spLocks noGrp="1"/>
          </p:cNvSpPr>
          <p:nvPr>
            <p:ph type="ftr" sz="quarter" idx="17"/>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8"/>
          </p:nvPr>
        </p:nvSpPr>
        <p:spPr/>
        <p:txBody>
          <a:bodyPr/>
          <a:lstStyle/>
          <a:p>
            <a:fld id="{F7160C44-7745-479B-B8CD-8E5773E9FA7D}"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549650" y="674255"/>
            <a:ext cx="57785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549650" y="1752600"/>
            <a:ext cx="57785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77850" y="1752600"/>
            <a:ext cx="2806700" cy="2130552"/>
          </a:xfrm>
        </p:spPr>
        <p:txBody>
          <a:bodyPr/>
          <a:lstStyle>
            <a:lvl1pPr>
              <a:defRPr sz="2400" b="1" i="1" baseline="0">
                <a:solidFill>
                  <a:schemeClr val="tx2"/>
                </a:solidFill>
              </a:defRPr>
            </a:lvl1pPr>
          </a:lstStyle>
          <a:p>
            <a:pPr lvl="0"/>
            <a:r>
              <a:rPr lang="en-US" noProof="1" smtClean="0"/>
              <a:t>Click to edit Master text styles</a:t>
            </a:r>
          </a:p>
        </p:txBody>
      </p:sp>
      <p:cxnSp>
        <p:nvCxnSpPr>
          <p:cNvPr id="30" name="Shape 29"/>
          <p:cNvCxnSpPr/>
          <p:nvPr/>
        </p:nvCxnSpPr>
        <p:spPr>
          <a:xfrm rot="5400000" flipH="1" flipV="1">
            <a:off x="6280152" y="-2286000"/>
            <a:ext cx="152399"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Tháng 05/2016</a:t>
            </a:r>
            <a:endParaRPr lang="en-GB"/>
          </a:p>
        </p:txBody>
      </p:sp>
      <p:sp>
        <p:nvSpPr>
          <p:cNvPr id="4" name="Footer Placeholder 3"/>
          <p:cNvSpPr>
            <a:spLocks noGrp="1"/>
          </p:cNvSpPr>
          <p:nvPr>
            <p:ph type="ftr" sz="quarter" idx="18"/>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9"/>
          </p:nvPr>
        </p:nvSpPr>
        <p:spPr/>
        <p:txBody>
          <a:bodyPr/>
          <a:lstStyle/>
          <a:p>
            <a:fld id="{C385D13C-D4CA-4069-AB5A-C1408385811B}"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342096498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77850" y="1752600"/>
            <a:ext cx="87503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 name="Date Placeholder 2"/>
          <p:cNvSpPr>
            <a:spLocks noGrp="1"/>
          </p:cNvSpPr>
          <p:nvPr>
            <p:ph type="dt" sz="half" idx="16"/>
          </p:nvPr>
        </p:nvSpPr>
        <p:spPr/>
        <p:txBody>
          <a:bodyPr/>
          <a:lstStyle/>
          <a:p>
            <a:r>
              <a:rPr lang="en-US" smtClean="0"/>
              <a:t>Tháng 05/2016</a:t>
            </a:r>
            <a:endParaRPr lang="en-GB"/>
          </a:p>
        </p:txBody>
      </p:sp>
      <p:sp>
        <p:nvSpPr>
          <p:cNvPr id="4" name="Footer Placeholder 3"/>
          <p:cNvSpPr>
            <a:spLocks noGrp="1"/>
          </p:cNvSpPr>
          <p:nvPr>
            <p:ph type="ftr" sz="quarter" idx="17"/>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8"/>
          </p:nvPr>
        </p:nvSpPr>
        <p:spPr/>
        <p:txBody>
          <a:bodyPr/>
          <a:lstStyle/>
          <a:p>
            <a:fld id="{61503FC0-5BAD-4FAA-AFFB-4E2DCCD099D2}"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206050723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lvl1pPr>
              <a:lnSpc>
                <a:spcPct val="100000"/>
              </a:lnSpc>
              <a:defRPr baseline="0">
                <a:solidFill>
                  <a:schemeClr val="bg1"/>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a:xfrm>
            <a:off x="577850" y="1752600"/>
            <a:ext cx="87503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cxnSp>
        <p:nvCxnSpPr>
          <p:cNvPr id="11" name="Shape 10"/>
          <p:cNvCxnSpPr/>
          <p:nvPr/>
        </p:nvCxnSpPr>
        <p:spPr>
          <a:xfrm rot="5400000" flipH="1" flipV="1">
            <a:off x="4794252"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lt1"/>
                </a:solidFill>
              </a:defRPr>
            </a:lvl1pPr>
          </a:lstStyle>
          <a:p>
            <a:r>
              <a:rPr lang="en-US" smtClean="0"/>
              <a:t>Tháng 05/2016</a:t>
            </a:r>
            <a:endParaRPr lang="en-GB"/>
          </a:p>
        </p:txBody>
      </p:sp>
      <p:sp>
        <p:nvSpPr>
          <p:cNvPr id="5" name="Footer Placeholder 4"/>
          <p:cNvSpPr>
            <a:spLocks noGrp="1"/>
          </p:cNvSpPr>
          <p:nvPr>
            <p:ph type="ftr" sz="quarter" idx="11"/>
          </p:nvPr>
        </p:nvSpPr>
        <p:spPr/>
        <p:txBody>
          <a:bodyPr/>
          <a:lstStyle>
            <a:lvl1pPr>
              <a:defRPr>
                <a:solidFill>
                  <a:schemeClr val="lt1"/>
                </a:solidFill>
              </a:defRPr>
            </a:lvl1pPr>
          </a:lstStyle>
          <a:p>
            <a:r>
              <a:rPr lang="vi-VN" smtClean="0"/>
              <a:t>IFC/SSC – Báo cáo Môi trường và Xã hội (E&amp;S)</a:t>
            </a:r>
            <a:endParaRPr lang="en-GB"/>
          </a:p>
        </p:txBody>
      </p:sp>
      <p:sp>
        <p:nvSpPr>
          <p:cNvPr id="6" name="Slide Number Placeholder 5"/>
          <p:cNvSpPr>
            <a:spLocks noGrp="1"/>
          </p:cNvSpPr>
          <p:nvPr>
            <p:ph type="sldNum" sz="quarter" idx="12"/>
          </p:nvPr>
        </p:nvSpPr>
        <p:spPr/>
        <p:txBody>
          <a:bodyPr/>
          <a:lstStyle>
            <a:lvl1pPr>
              <a:defRPr>
                <a:solidFill>
                  <a:schemeClr val="lt1"/>
                </a:solidFill>
              </a:defRPr>
            </a:lvl1pPr>
          </a:lstStyle>
          <a:p>
            <a:fld id="{2BF0B19A-7834-4FB2-85F6-9AD64D63C225}" type="slidenum">
              <a:rPr lang="en-GB" smtClean="0"/>
              <a:pPr/>
              <a:t>‹#›</a:t>
            </a:fld>
            <a:endParaRPr lang="en-GB"/>
          </a:p>
        </p:txBody>
      </p:sp>
      <p:sp>
        <p:nvSpPr>
          <p:cNvPr id="7"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solidFill>
                  <a:schemeClr val="lt1"/>
                </a:solidFill>
                <a:latin typeface="Arial"/>
              </a:rPr>
              <a:t>PwC</a:t>
            </a:r>
            <a:endParaRPr kumimoji="0" lang="en-GB" sz="1000" b="0" i="0" u="none" baseline="0" dirty="0" err="1" smtClean="0">
              <a:solidFill>
                <a:schemeClr val="lt1"/>
              </a:solidFill>
              <a:latin typeface="Arial"/>
            </a:endParaRPr>
          </a:p>
        </p:txBody>
      </p:sp>
    </p:spTree>
    <p:extLst>
      <p:ext uri="{BB962C8B-B14F-4D97-AF65-F5344CB8AC3E}">
        <p14:creationId xmlns:p14="http://schemas.microsoft.com/office/powerpoint/2010/main" val="416142028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ustom. No panel frame ">
    <p:spTree>
      <p:nvGrpSpPr>
        <p:cNvPr id="1" name=""/>
        <p:cNvGrpSpPr/>
        <p:nvPr/>
      </p:nvGrpSpPr>
      <p:grpSpPr>
        <a:xfrm>
          <a:off x="0" y="0"/>
          <a:ext cx="0" cy="0"/>
          <a:chOff x="0" y="0"/>
          <a:chExt cx="0" cy="0"/>
        </a:xfrm>
      </p:grpSpPr>
      <p:sp>
        <p:nvSpPr>
          <p:cNvPr id="2" name="Title 1"/>
          <p:cNvSpPr>
            <a:spLocks noGrp="1"/>
          </p:cNvSpPr>
          <p:nvPr>
            <p:ph type="title"/>
          </p:nvPr>
        </p:nvSpPr>
        <p:spPr>
          <a:xfrm>
            <a:off x="577851" y="674255"/>
            <a:ext cx="8750301" cy="914400"/>
          </a:xfrm>
        </p:spPr>
        <p:txBody>
          <a:body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p>
            <a:r>
              <a:rPr lang="en-US" smtClean="0"/>
              <a:t>Tháng 05/2016</a:t>
            </a:r>
            <a:endParaRPr lang="en-GB"/>
          </a:p>
        </p:txBody>
      </p:sp>
      <p:sp>
        <p:nvSpPr>
          <p:cNvPr id="8" name="Footer Placeholder 7"/>
          <p:cNvSpPr>
            <a:spLocks noGrp="1"/>
          </p:cNvSpPr>
          <p:nvPr>
            <p:ph type="ftr" sz="quarter" idx="11"/>
          </p:nvPr>
        </p:nvSpPr>
        <p:spPr/>
        <p:txBody>
          <a:bodyPr/>
          <a:lstStyle/>
          <a:p>
            <a:r>
              <a:rPr lang="vi-VN" smtClean="0"/>
              <a:t>IFC/SSC – Báo cáo Môi trường và Xã hội (E&amp;S)</a:t>
            </a:r>
            <a:endParaRPr lang="en-GB"/>
          </a:p>
        </p:txBody>
      </p:sp>
      <p:sp>
        <p:nvSpPr>
          <p:cNvPr id="9" name="Slide Number Placeholder 8"/>
          <p:cNvSpPr>
            <a:spLocks noGrp="1"/>
          </p:cNvSpPr>
          <p:nvPr>
            <p:ph type="sldNum" sz="quarter" idx="12"/>
          </p:nvPr>
        </p:nvSpPr>
        <p:spPr/>
        <p:txBody>
          <a:bodyPr/>
          <a:lstStyle/>
          <a:p>
            <a:fld id="{A816D9FB-0B81-4509-BD06-E5B20EE3CC37}" type="slidenum">
              <a:rPr lang="en-GB" smtClean="0"/>
              <a:pPr/>
              <a:t>‹#›</a:t>
            </a:fld>
            <a:endParaRPr lang="en-GB"/>
          </a:p>
        </p:txBody>
      </p:sp>
      <p:sp>
        <p:nvSpPr>
          <p:cNvPr id="10"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406070756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5" name="Shape 14"/>
          <p:cNvCxnSpPr/>
          <p:nvPr userDrawn="1"/>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t>Tháng 05/2016</a:t>
            </a:r>
            <a:endParaRPr lang="en-GB"/>
          </a:p>
        </p:txBody>
      </p:sp>
      <p:sp>
        <p:nvSpPr>
          <p:cNvPr id="4" name="Footer Placeholder 3"/>
          <p:cNvSpPr>
            <a:spLocks noGrp="1"/>
          </p:cNvSpPr>
          <p:nvPr>
            <p:ph type="ftr" sz="quarter" idx="17"/>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8"/>
          </p:nvPr>
        </p:nvSpPr>
        <p:spPr/>
        <p:txBody>
          <a:bodyPr/>
          <a:lstStyle/>
          <a:p>
            <a:fld id="{A26797A6-65BB-4477-9886-36EA5854F549}"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115426064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Custom">
    <p:spTree>
      <p:nvGrpSpPr>
        <p:cNvPr id="1" name=""/>
        <p:cNvGrpSpPr/>
        <p:nvPr/>
      </p:nvGrpSpPr>
      <p:grpSpPr>
        <a:xfrm>
          <a:off x="0" y="0"/>
          <a:ext cx="0" cy="0"/>
          <a:chOff x="0" y="0"/>
          <a:chExt cx="0" cy="0"/>
        </a:xfrm>
      </p:grpSpPr>
      <p:cxnSp>
        <p:nvCxnSpPr>
          <p:cNvPr id="6" name="Shape 29"/>
          <p:cNvCxnSpPr/>
          <p:nvPr userDrawn="1"/>
        </p:nvCxnSpPr>
        <p:spPr>
          <a:xfrm flipV="1">
            <a:off x="412749" y="3773030"/>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574549" y="3838379"/>
            <a:ext cx="8750301" cy="9144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r>
              <a:rPr lang="en-US" smtClean="0"/>
              <a:t>Tháng 05/2016</a:t>
            </a:r>
            <a:endParaRPr lang="en-GB"/>
          </a:p>
        </p:txBody>
      </p:sp>
      <p:sp>
        <p:nvSpPr>
          <p:cNvPr id="9" name="Footer Placeholder 8"/>
          <p:cNvSpPr>
            <a:spLocks noGrp="1"/>
          </p:cNvSpPr>
          <p:nvPr>
            <p:ph type="ftr" sz="quarter" idx="11"/>
          </p:nvPr>
        </p:nvSpPr>
        <p:spPr/>
        <p:txBody>
          <a:bodyPr/>
          <a:lstStyle/>
          <a:p>
            <a:r>
              <a:rPr lang="vi-VN" smtClean="0"/>
              <a:t>IFC/SSC – Báo cáo Môi trường và Xã hội (E&amp;S)</a:t>
            </a:r>
            <a:endParaRPr lang="en-GB"/>
          </a:p>
        </p:txBody>
      </p:sp>
      <p:sp>
        <p:nvSpPr>
          <p:cNvPr id="10" name="Slide Number Placeholder 9"/>
          <p:cNvSpPr>
            <a:spLocks noGrp="1"/>
          </p:cNvSpPr>
          <p:nvPr>
            <p:ph type="sldNum" sz="quarter" idx="12"/>
          </p:nvPr>
        </p:nvSpPr>
        <p:spPr/>
        <p:txBody>
          <a:bodyPr/>
          <a:lstStyle/>
          <a:p>
            <a:fld id="{85CEC2EE-94BB-4E50-9723-1ECF07F7AB48}" type="slidenum">
              <a:rPr lang="en-GB" smtClean="0"/>
              <a:pPr/>
              <a:t>‹#›</a:t>
            </a:fld>
            <a:endParaRPr lang="en-GB"/>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6412976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0" y="674255"/>
            <a:ext cx="8750300" cy="914400"/>
          </a:xfrm>
        </p:spPr>
        <p:txBody>
          <a:bodyPr/>
          <a:lstStyle>
            <a:lvl1pPr>
              <a:defRPr/>
            </a:lvl1pPr>
          </a:lstStyle>
          <a:p>
            <a:r>
              <a:rPr lang="en-US" noProof="0" dirty="0" smtClean="0"/>
              <a:t>Click to edit Master title style</a:t>
            </a:r>
            <a:endParaRPr lang="en-GB" noProof="0" dirty="0"/>
          </a:p>
        </p:txBody>
      </p:sp>
      <p:cxnSp>
        <p:nvCxnSpPr>
          <p:cNvPr id="15" name="Shape 14"/>
          <p:cNvCxnSpPr/>
          <p:nvPr userDrawn="1"/>
        </p:nvCxnSpPr>
        <p:spPr>
          <a:xfrm rot="5400000" flipH="1" flipV="1">
            <a:off x="2952191" y="-1926590"/>
            <a:ext cx="152399" cy="522816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Tháng 05/2016</a:t>
            </a:r>
            <a:endParaRPr lang="en-GB"/>
          </a:p>
        </p:txBody>
      </p:sp>
      <p:sp>
        <p:nvSpPr>
          <p:cNvPr id="4" name="Footer Placeholder 3"/>
          <p:cNvSpPr>
            <a:spLocks noGrp="1"/>
          </p:cNvSpPr>
          <p:nvPr>
            <p:ph type="ftr" sz="quarter" idx="11"/>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2"/>
          </p:nvPr>
        </p:nvSpPr>
        <p:spPr/>
        <p:txBody>
          <a:bodyPr/>
          <a:lstStyle/>
          <a:p>
            <a:fld id="{55E3C04A-942B-400D-AFAB-EFEAE81D504A}"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321177038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5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1" y="674255"/>
            <a:ext cx="4664076" cy="914400"/>
          </a:xfrm>
        </p:spPr>
        <p:txBody>
          <a:bodyPr/>
          <a:lstStyle>
            <a:lvl1pPr>
              <a:defRPr/>
            </a:lvl1pPr>
          </a:lstStyle>
          <a:p>
            <a:r>
              <a:rPr lang="en-US"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cxnSp>
        <p:nvCxnSpPr>
          <p:cNvPr id="11" name="Shape 29"/>
          <p:cNvCxnSpPr/>
          <p:nvPr userDrawn="1"/>
        </p:nvCxnSpPr>
        <p:spPr>
          <a:xfrm flipV="1">
            <a:off x="412751" y="609598"/>
            <a:ext cx="4829176"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t>Tháng 05/2016</a:t>
            </a:r>
            <a:endParaRPr lang="en-GB"/>
          </a:p>
        </p:txBody>
      </p:sp>
      <p:sp>
        <p:nvSpPr>
          <p:cNvPr id="4" name="Footer Placeholder 3"/>
          <p:cNvSpPr>
            <a:spLocks noGrp="1"/>
          </p:cNvSpPr>
          <p:nvPr>
            <p:ph type="ftr" sz="quarter" idx="17"/>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8"/>
          </p:nvPr>
        </p:nvSpPr>
        <p:spPr/>
        <p:txBody>
          <a:bodyPr/>
          <a:lstStyle/>
          <a:p>
            <a:fld id="{8490EBB0-AAAD-407E-B7C4-4DC9D62BC30F}"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386066721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ustom">
    <p:spTree>
      <p:nvGrpSpPr>
        <p:cNvPr id="1" name=""/>
        <p:cNvGrpSpPr/>
        <p:nvPr/>
      </p:nvGrpSpPr>
      <p:grpSpPr>
        <a:xfrm>
          <a:off x="0" y="0"/>
          <a:ext cx="0" cy="0"/>
          <a:chOff x="0" y="0"/>
          <a:chExt cx="0" cy="0"/>
        </a:xfrm>
      </p:grpSpPr>
      <p:sp>
        <p:nvSpPr>
          <p:cNvPr id="27" name="Title 1"/>
          <p:cNvSpPr>
            <a:spLocks noGrp="1"/>
          </p:cNvSpPr>
          <p:nvPr>
            <p:ph type="title"/>
          </p:nvPr>
        </p:nvSpPr>
        <p:spPr>
          <a:xfrm>
            <a:off x="577849" y="674526"/>
            <a:ext cx="6356352" cy="914400"/>
          </a:xfrm>
        </p:spPr>
        <p:txBody>
          <a:bodyPr/>
          <a:lstStyle>
            <a:lvl1pPr>
              <a:defRPr/>
            </a:lvl1pPr>
          </a:lstStyle>
          <a:p>
            <a:r>
              <a:rPr lang="en-US" noProof="1" smtClean="0"/>
              <a:t>Click to edit Master title style</a:t>
            </a:r>
            <a:endParaRPr lang="en-GB" noProof="1"/>
          </a:p>
        </p:txBody>
      </p:sp>
      <p:cxnSp>
        <p:nvCxnSpPr>
          <p:cNvPr id="22" name="Shape 29"/>
          <p:cNvCxnSpPr/>
          <p:nvPr userDrawn="1"/>
        </p:nvCxnSpPr>
        <p:spPr>
          <a:xfrm flipV="1">
            <a:off x="412751" y="607518"/>
            <a:ext cx="6521451"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26AF6F00-0358-443D-B09D-A25AA9B51DB7}"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289048689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_Custom">
    <p:spTree>
      <p:nvGrpSpPr>
        <p:cNvPr id="1" name=""/>
        <p:cNvGrpSpPr/>
        <p:nvPr/>
      </p:nvGrpSpPr>
      <p:grpSpPr>
        <a:xfrm>
          <a:off x="0" y="0"/>
          <a:ext cx="0" cy="0"/>
          <a:chOff x="0" y="0"/>
          <a:chExt cx="0" cy="0"/>
        </a:xfrm>
      </p:grpSpPr>
      <p:sp>
        <p:nvSpPr>
          <p:cNvPr id="27" name="Title 1"/>
          <p:cNvSpPr>
            <a:spLocks noGrp="1"/>
          </p:cNvSpPr>
          <p:nvPr>
            <p:ph type="title"/>
          </p:nvPr>
        </p:nvSpPr>
        <p:spPr>
          <a:xfrm>
            <a:off x="577849" y="2300625"/>
            <a:ext cx="5753669" cy="914400"/>
          </a:xfrm>
        </p:spPr>
        <p:txBody>
          <a:bodyPr/>
          <a:lstStyle>
            <a:lvl1pPr>
              <a:defRPr/>
            </a:lvl1pPr>
          </a:lstStyle>
          <a:p>
            <a:r>
              <a:rPr lang="en-US" noProof="1" smtClean="0"/>
              <a:t>Click to edit Master title style</a:t>
            </a:r>
            <a:endParaRPr lang="en-GB" noProof="1"/>
          </a:p>
        </p:txBody>
      </p:sp>
      <p:cxnSp>
        <p:nvCxnSpPr>
          <p:cNvPr id="22" name="Shape 29"/>
          <p:cNvCxnSpPr/>
          <p:nvPr userDrawn="1"/>
        </p:nvCxnSpPr>
        <p:spPr>
          <a:xfrm flipV="1">
            <a:off x="412751" y="2234584"/>
            <a:ext cx="591608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18393779-4E95-4FEC-AA05-DCD25EA93722}"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18735639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77850" y="3352800"/>
            <a:ext cx="4292600"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5035551" y="3352800"/>
            <a:ext cx="4292601"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ext Placeholder 12"/>
          <p:cNvSpPr>
            <a:spLocks noGrp="1"/>
          </p:cNvSpPr>
          <p:nvPr>
            <p:ph type="body" sz="quarter" idx="16"/>
          </p:nvPr>
        </p:nvSpPr>
        <p:spPr>
          <a:xfrm>
            <a:off x="577850" y="1752600"/>
            <a:ext cx="8750300" cy="14478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Tháng 05/2016</a:t>
            </a:r>
            <a:endParaRPr lang="en-GB"/>
          </a:p>
        </p:txBody>
      </p:sp>
      <p:sp>
        <p:nvSpPr>
          <p:cNvPr id="4" name="Footer Placeholder 3"/>
          <p:cNvSpPr>
            <a:spLocks noGrp="1"/>
          </p:cNvSpPr>
          <p:nvPr>
            <p:ph type="ftr" sz="quarter" idx="18"/>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9"/>
          </p:nvPr>
        </p:nvSpPr>
        <p:spPr/>
        <p:txBody>
          <a:bodyPr/>
          <a:lstStyle/>
          <a:p>
            <a:fld id="{F75C7982-D8BD-40BE-A659-0970F62C0A91}"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Arial" panose="020B0604020202020204" pitchFamily="34" charset="0"/>
                <a:ea typeface="ヒラギノ角ゴ Pro W3" pitchFamily="-111" charset="-128"/>
                <a:cs typeface="Arial" pitchFamily="34" charset="0"/>
              </a:rPr>
              <a:t>32</a:t>
            </a:r>
            <a:endParaRPr lang="en-US" sz="9600" i="1" dirty="0">
              <a:solidFill>
                <a:srgbClr val="FFFFFF"/>
              </a:solidFill>
              <a:latin typeface="Arial" panose="020B0604020202020204" pitchFamily="34" charset="0"/>
              <a:ea typeface="ヒラギノ角ゴ Pro W3" pitchFamily="-111" charset="-128"/>
              <a:cs typeface="Arial" pitchFamily="34" charset="0"/>
            </a:endParaRPr>
          </a:p>
        </p:txBody>
      </p:sp>
      <p:sp>
        <p:nvSpPr>
          <p:cNvPr id="26" name="Title 1"/>
          <p:cNvSpPr>
            <a:spLocks noGrp="1"/>
          </p:cNvSpPr>
          <p:nvPr>
            <p:ph type="title"/>
          </p:nvPr>
        </p:nvSpPr>
        <p:spPr>
          <a:xfrm>
            <a:off x="577864" y="3388442"/>
            <a:ext cx="4306344"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412749" y="3324950"/>
            <a:ext cx="4471458"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AC541EF0-9B88-444D-BD9D-59723DF595FF}"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320005221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9_Custom">
    <p:spTree>
      <p:nvGrpSpPr>
        <p:cNvPr id="1" name=""/>
        <p:cNvGrpSpPr/>
        <p:nvPr/>
      </p:nvGrpSpPr>
      <p:grpSpPr>
        <a:xfrm>
          <a:off x="0" y="0"/>
          <a:ext cx="0" cy="0"/>
          <a:chOff x="0" y="0"/>
          <a:chExt cx="0" cy="0"/>
        </a:xfrm>
      </p:grpSpPr>
      <p:cxnSp>
        <p:nvCxnSpPr>
          <p:cNvPr id="8" name="Shape 14"/>
          <p:cNvCxnSpPr/>
          <p:nvPr userDrawn="1"/>
        </p:nvCxnSpPr>
        <p:spPr>
          <a:xfrm rot="5400000" flipH="1" flipV="1">
            <a:off x="4794252" y="-214861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81153" y="2289580"/>
            <a:ext cx="4289297" cy="914400"/>
          </a:xfrm>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r>
              <a:rPr lang="en-US" smtClean="0"/>
              <a:t>Tháng 05/2016</a:t>
            </a:r>
            <a:endParaRPr lang="en-GB"/>
          </a:p>
        </p:txBody>
      </p:sp>
      <p:sp>
        <p:nvSpPr>
          <p:cNvPr id="9" name="Footer Placeholder 8"/>
          <p:cNvSpPr>
            <a:spLocks noGrp="1"/>
          </p:cNvSpPr>
          <p:nvPr>
            <p:ph type="ftr" sz="quarter" idx="11"/>
          </p:nvPr>
        </p:nvSpPr>
        <p:spPr/>
        <p:txBody>
          <a:bodyPr/>
          <a:lstStyle/>
          <a:p>
            <a:r>
              <a:rPr lang="vi-VN" smtClean="0"/>
              <a:t>IFC/SSC – Báo cáo Môi trường và Xã hội (E&amp;S)</a:t>
            </a:r>
            <a:endParaRPr lang="en-GB"/>
          </a:p>
        </p:txBody>
      </p:sp>
      <p:sp>
        <p:nvSpPr>
          <p:cNvPr id="10" name="Slide Number Placeholder 9"/>
          <p:cNvSpPr>
            <a:spLocks noGrp="1"/>
          </p:cNvSpPr>
          <p:nvPr>
            <p:ph type="sldNum" sz="quarter" idx="12"/>
          </p:nvPr>
        </p:nvSpPr>
        <p:spPr/>
        <p:txBody>
          <a:bodyPr/>
          <a:lstStyle/>
          <a:p>
            <a:fld id="{579BDBE9-8443-4DB6-8A19-058EDD975FB7}" type="slidenum">
              <a:rPr lang="en-GB" smtClean="0"/>
              <a:pPr/>
              <a:t>‹#›</a:t>
            </a:fld>
            <a:endParaRPr lang="en-GB"/>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54449152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Arial" panose="020B0604020202020204" pitchFamily="34" charset="0"/>
                <a:ea typeface="ヒラギノ角ゴ Pro W3" pitchFamily="-111" charset="-128"/>
                <a:cs typeface="Arial" pitchFamily="34" charset="0"/>
              </a:rPr>
              <a:t>32</a:t>
            </a:r>
            <a:endParaRPr lang="en-US" sz="9600" i="1" dirty="0">
              <a:solidFill>
                <a:srgbClr val="FFFFFF"/>
              </a:solidFill>
              <a:latin typeface="Arial" panose="020B0604020202020204" pitchFamily="34" charset="0"/>
              <a:ea typeface="ヒラギノ角ゴ Pro W3" pitchFamily="-111" charset="-128"/>
              <a:cs typeface="Arial" pitchFamily="34" charset="0"/>
            </a:endParaRPr>
          </a:p>
        </p:txBody>
      </p:sp>
      <p:sp>
        <p:nvSpPr>
          <p:cNvPr id="26" name="Title 1"/>
          <p:cNvSpPr>
            <a:spLocks noGrp="1"/>
          </p:cNvSpPr>
          <p:nvPr>
            <p:ph type="title"/>
          </p:nvPr>
        </p:nvSpPr>
        <p:spPr>
          <a:xfrm>
            <a:off x="577862" y="3726724"/>
            <a:ext cx="6317503"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412749" y="3674572"/>
            <a:ext cx="4526492"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83281F26-0DA3-4558-8BFE-6020ABB1A471}"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232638853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Arial" panose="020B0604020202020204" pitchFamily="34" charset="0"/>
                <a:ea typeface="ヒラギノ角ゴ Pro W3" pitchFamily="-111" charset="-128"/>
                <a:cs typeface="Arial" pitchFamily="34" charset="0"/>
              </a:rPr>
              <a:t>32</a:t>
            </a:r>
            <a:endParaRPr lang="en-US" sz="9600" i="1" dirty="0">
              <a:solidFill>
                <a:srgbClr val="FFFFFF"/>
              </a:solidFill>
              <a:latin typeface="Arial" panose="020B0604020202020204" pitchFamily="34" charset="0"/>
              <a:ea typeface="ヒラギノ角ゴ Pro W3" pitchFamily="-111" charset="-128"/>
              <a:cs typeface="Arial" pitchFamily="34" charset="0"/>
            </a:endParaRPr>
          </a:p>
        </p:txBody>
      </p:sp>
      <p:sp>
        <p:nvSpPr>
          <p:cNvPr id="26" name="Title 1"/>
          <p:cNvSpPr>
            <a:spLocks noGrp="1"/>
          </p:cNvSpPr>
          <p:nvPr>
            <p:ph type="title"/>
          </p:nvPr>
        </p:nvSpPr>
        <p:spPr>
          <a:xfrm>
            <a:off x="577850" y="1812279"/>
            <a:ext cx="8750300" cy="914400"/>
          </a:xfrm>
        </p:spPr>
        <p:txBody>
          <a:bodyPr/>
          <a:lstStyle>
            <a:lvl1pPr>
              <a:defRPr/>
            </a:lvl1pPr>
          </a:lstStyle>
          <a:p>
            <a:r>
              <a:rPr lang="en-US" noProof="1" smtClean="0"/>
              <a:t>Click to edit Master title style</a:t>
            </a:r>
            <a:endParaRPr lang="en-GB" noProof="1"/>
          </a:p>
        </p:txBody>
      </p:sp>
      <p:cxnSp>
        <p:nvCxnSpPr>
          <p:cNvPr id="15" name="Shape 29"/>
          <p:cNvCxnSpPr/>
          <p:nvPr userDrawn="1"/>
        </p:nvCxnSpPr>
        <p:spPr>
          <a:xfrm flipV="1">
            <a:off x="412749" y="1752600"/>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1445421" y="2026774"/>
            <a:ext cx="990600" cy="914400"/>
          </a:xfrm>
          <a:prstGeom prst="rect">
            <a:avLst/>
          </a:prstGeom>
          <a:noFill/>
        </p:spPr>
        <p:txBody>
          <a:bodyPr wrap="none" lIns="0" tIns="0" rIns="0" bIns="0" rtlCol="0">
            <a:noAutofit/>
          </a:bodyPr>
          <a:lstStyle/>
          <a:p>
            <a:pPr indent="-274320">
              <a:spcAft>
                <a:spcPts val="900"/>
              </a:spcAft>
            </a:pPr>
            <a:endParaRPr lang="en-US" sz="2000" dirty="0" smtClean="0">
              <a:solidFill>
                <a:srgbClr val="000000"/>
              </a:solidFill>
              <a:latin typeface="Arial" panose="020B0604020202020204" pitchFamily="34" charset="0"/>
            </a:endParaRPr>
          </a:p>
        </p:txBody>
      </p:sp>
      <p:sp>
        <p:nvSpPr>
          <p:cNvPr id="3" name="Date Placeholder 2"/>
          <p:cNvSpPr>
            <a:spLocks noGrp="1"/>
          </p:cNvSpPr>
          <p:nvPr>
            <p:ph type="dt" sz="half" idx="10"/>
          </p:nvPr>
        </p:nvSpPr>
        <p:spPr/>
        <p:txBody>
          <a:bodyPr/>
          <a:lstStyle/>
          <a:p>
            <a:r>
              <a:rPr lang="en-US" smtClean="0"/>
              <a:t>Tháng 05/2016</a:t>
            </a:r>
            <a:endParaRPr lang="en-GB"/>
          </a:p>
        </p:txBody>
      </p:sp>
      <p:sp>
        <p:nvSpPr>
          <p:cNvPr id="4" name="Footer Placeholder 3"/>
          <p:cNvSpPr>
            <a:spLocks noGrp="1"/>
          </p:cNvSpPr>
          <p:nvPr>
            <p:ph type="ftr" sz="quarter" idx="11"/>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2"/>
          </p:nvPr>
        </p:nvSpPr>
        <p:spPr/>
        <p:txBody>
          <a:bodyPr/>
          <a:lstStyle/>
          <a:p>
            <a:fld id="{771B3ECF-C8DD-4BF6-8EA1-1647C458322B}"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226500573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p:spTree>
      <p:nvGrpSpPr>
        <p:cNvPr id="1" name=""/>
        <p:cNvGrpSpPr/>
        <p:nvPr/>
      </p:nvGrpSpPr>
      <p:grpSpPr>
        <a:xfrm>
          <a:off x="0" y="0"/>
          <a:ext cx="0" cy="0"/>
          <a:chOff x="0" y="0"/>
          <a:chExt cx="0" cy="0"/>
        </a:xfrm>
      </p:grpSpPr>
      <p:sp>
        <p:nvSpPr>
          <p:cNvPr id="18" name="Rectangle 17"/>
          <p:cNvSpPr/>
          <p:nvPr userDrawn="1"/>
        </p:nvSpPr>
        <p:spPr bwMode="ltGray">
          <a:xfrm>
            <a:off x="577862" y="2242583"/>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Arial" panose="020B0604020202020204" pitchFamily="34" charset="0"/>
                <a:ea typeface="ヒラギノ角ゴ Pro W3" pitchFamily="-111" charset="-128"/>
                <a:cs typeface="Arial" pitchFamily="34" charset="0"/>
              </a:rPr>
              <a:t>32</a:t>
            </a:r>
            <a:endParaRPr lang="en-US" sz="9600" i="1" dirty="0">
              <a:solidFill>
                <a:srgbClr val="FFFFFF"/>
              </a:solidFill>
              <a:latin typeface="Arial" panose="020B0604020202020204" pitchFamily="34" charset="0"/>
              <a:ea typeface="ヒラギノ角ゴ Pro W3" pitchFamily="-111" charset="-128"/>
              <a:cs typeface="Arial" pitchFamily="34" charset="0"/>
            </a:endParaRPr>
          </a:p>
        </p:txBody>
      </p:sp>
      <p:sp>
        <p:nvSpPr>
          <p:cNvPr id="26" name="Title 1"/>
          <p:cNvSpPr>
            <a:spLocks noGrp="1"/>
          </p:cNvSpPr>
          <p:nvPr>
            <p:ph type="title"/>
          </p:nvPr>
        </p:nvSpPr>
        <p:spPr>
          <a:xfrm>
            <a:off x="577850" y="2242583"/>
            <a:ext cx="8750300" cy="914400"/>
          </a:xfrm>
          <a:noFill/>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412750" y="2182904"/>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D598011D-84C8-43D3-A077-77ABE17387F8}"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241331067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_Custom">
    <p:spTree>
      <p:nvGrpSpPr>
        <p:cNvPr id="1" name=""/>
        <p:cNvGrpSpPr/>
        <p:nvPr/>
      </p:nvGrpSpPr>
      <p:grpSpPr>
        <a:xfrm>
          <a:off x="0" y="0"/>
          <a:ext cx="0" cy="0"/>
          <a:chOff x="0" y="0"/>
          <a:chExt cx="0" cy="0"/>
        </a:xfrm>
      </p:grpSpPr>
      <p:sp>
        <p:nvSpPr>
          <p:cNvPr id="2" name="Title 1"/>
          <p:cNvSpPr>
            <a:spLocks noGrp="1"/>
          </p:cNvSpPr>
          <p:nvPr>
            <p:ph type="title"/>
          </p:nvPr>
        </p:nvSpPr>
        <p:spPr>
          <a:xfrm>
            <a:off x="3544688" y="668587"/>
            <a:ext cx="5786764" cy="914400"/>
          </a:xfrm>
        </p:spPr>
        <p:txBody>
          <a:bodyPr/>
          <a:lstStyle>
            <a:lvl1pPr>
              <a:defRPr/>
            </a:lvl1pPr>
          </a:lstStyle>
          <a:p>
            <a:r>
              <a:rPr lang="en-US" noProof="1" smtClean="0"/>
              <a:t>Click to edit Master title style</a:t>
            </a:r>
            <a:endParaRPr lang="en-GB" noProof="1"/>
          </a:p>
        </p:txBody>
      </p:sp>
      <p:cxnSp>
        <p:nvCxnSpPr>
          <p:cNvPr id="30" name="Shape 29"/>
          <p:cNvCxnSpPr/>
          <p:nvPr/>
        </p:nvCxnSpPr>
        <p:spPr>
          <a:xfrm rot="5400000" flipH="1" flipV="1">
            <a:off x="6280152" y="-2286000"/>
            <a:ext cx="152399"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Tháng 05/2016</a:t>
            </a:r>
            <a:endParaRPr lang="en-GB"/>
          </a:p>
        </p:txBody>
      </p:sp>
      <p:sp>
        <p:nvSpPr>
          <p:cNvPr id="4" name="Footer Placeholder 3"/>
          <p:cNvSpPr>
            <a:spLocks noGrp="1"/>
          </p:cNvSpPr>
          <p:nvPr>
            <p:ph type="ftr" sz="quarter" idx="11"/>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2"/>
          </p:nvPr>
        </p:nvSpPr>
        <p:spPr/>
        <p:txBody>
          <a:bodyPr/>
          <a:lstStyle/>
          <a:p>
            <a:fld id="{C3BE6987-4847-4EDE-BF4D-5F8F11910A3F}"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426517370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4_Custom">
    <p:spTree>
      <p:nvGrpSpPr>
        <p:cNvPr id="1" name=""/>
        <p:cNvGrpSpPr/>
        <p:nvPr/>
      </p:nvGrpSpPr>
      <p:grpSpPr>
        <a:xfrm>
          <a:off x="0" y="0"/>
          <a:ext cx="0" cy="0"/>
          <a:chOff x="0" y="0"/>
          <a:chExt cx="0" cy="0"/>
        </a:xfrm>
      </p:grpSpPr>
      <p:sp>
        <p:nvSpPr>
          <p:cNvPr id="2" name="Title 1"/>
          <p:cNvSpPr>
            <a:spLocks noGrp="1"/>
          </p:cNvSpPr>
          <p:nvPr>
            <p:ph type="title"/>
          </p:nvPr>
        </p:nvSpPr>
        <p:spPr>
          <a:xfrm>
            <a:off x="6726870" y="1964616"/>
            <a:ext cx="2601279" cy="914400"/>
          </a:xfrm>
        </p:spPr>
        <p:txBody>
          <a:bodyPr/>
          <a:lstStyle>
            <a:lvl1pPr>
              <a:defRPr/>
            </a:lvl1pPr>
          </a:lstStyle>
          <a:p>
            <a:r>
              <a:rPr lang="en-US" noProof="1" smtClean="0"/>
              <a:t>Click to edit Master title style</a:t>
            </a:r>
            <a:endParaRPr lang="en-GB" noProof="1"/>
          </a:p>
        </p:txBody>
      </p:sp>
      <p:cxnSp>
        <p:nvCxnSpPr>
          <p:cNvPr id="14" name="Shape 29"/>
          <p:cNvCxnSpPr/>
          <p:nvPr userDrawn="1"/>
        </p:nvCxnSpPr>
        <p:spPr>
          <a:xfrm flipV="1">
            <a:off x="6567577" y="1906558"/>
            <a:ext cx="2792942"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Tháng 05/2016</a:t>
            </a:r>
            <a:endParaRPr lang="en-GB"/>
          </a:p>
        </p:txBody>
      </p:sp>
      <p:sp>
        <p:nvSpPr>
          <p:cNvPr id="4" name="Footer Placeholder 3"/>
          <p:cNvSpPr>
            <a:spLocks noGrp="1"/>
          </p:cNvSpPr>
          <p:nvPr>
            <p:ph type="ftr" sz="quarter" idx="11"/>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2"/>
          </p:nvPr>
        </p:nvSpPr>
        <p:spPr/>
        <p:txBody>
          <a:bodyPr/>
          <a:lstStyle/>
          <a:p>
            <a:fld id="{94CF5264-E25B-4175-A56D-C9B3E9AAC308}"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362547631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5_Custom">
    <p:spTree>
      <p:nvGrpSpPr>
        <p:cNvPr id="1" name=""/>
        <p:cNvGrpSpPr/>
        <p:nvPr/>
      </p:nvGrpSpPr>
      <p:grpSpPr>
        <a:xfrm>
          <a:off x="0" y="0"/>
          <a:ext cx="0" cy="0"/>
          <a:chOff x="0" y="0"/>
          <a:chExt cx="0" cy="0"/>
        </a:xfrm>
      </p:grpSpPr>
      <p:sp>
        <p:nvSpPr>
          <p:cNvPr id="2" name="Title 1"/>
          <p:cNvSpPr>
            <a:spLocks noGrp="1"/>
          </p:cNvSpPr>
          <p:nvPr>
            <p:ph type="title"/>
          </p:nvPr>
        </p:nvSpPr>
        <p:spPr>
          <a:xfrm>
            <a:off x="4470596" y="669518"/>
            <a:ext cx="4857555" cy="914400"/>
          </a:xfrm>
          <a:noFill/>
        </p:spPr>
        <p:txBody>
          <a:bodyPr/>
          <a:lstStyle/>
          <a:p>
            <a:r>
              <a:rPr lang="en-US" dirty="0" smtClean="0"/>
              <a:t>Click to edit Master title style</a:t>
            </a:r>
            <a:endParaRPr lang="en-US" dirty="0"/>
          </a:p>
        </p:txBody>
      </p:sp>
      <p:cxnSp>
        <p:nvCxnSpPr>
          <p:cNvPr id="7" name="Shape 29"/>
          <p:cNvCxnSpPr/>
          <p:nvPr userDrawn="1"/>
        </p:nvCxnSpPr>
        <p:spPr>
          <a:xfrm flipV="1">
            <a:off x="4316320" y="609598"/>
            <a:ext cx="500803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13"/>
          </p:nvPr>
        </p:nvSpPr>
        <p:spPr>
          <a:xfrm>
            <a:off x="574410" y="1752600"/>
            <a:ext cx="87503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4"/>
          </p:nvPr>
        </p:nvSpPr>
        <p:spPr/>
        <p:txBody>
          <a:bodyPr/>
          <a:lstStyle/>
          <a:p>
            <a:r>
              <a:rPr lang="en-US" smtClean="0"/>
              <a:t>Tháng 05/2016</a:t>
            </a:r>
            <a:endParaRPr lang="en-GB"/>
          </a:p>
        </p:txBody>
      </p:sp>
      <p:sp>
        <p:nvSpPr>
          <p:cNvPr id="9" name="Footer Placeholder 8"/>
          <p:cNvSpPr>
            <a:spLocks noGrp="1"/>
          </p:cNvSpPr>
          <p:nvPr>
            <p:ph type="ftr" sz="quarter" idx="15"/>
          </p:nvPr>
        </p:nvSpPr>
        <p:spPr/>
        <p:txBody>
          <a:bodyPr/>
          <a:lstStyle/>
          <a:p>
            <a:r>
              <a:rPr lang="vi-VN" smtClean="0"/>
              <a:t>IFC/SSC – Báo cáo Môi trường và Xã hội (E&amp;S)</a:t>
            </a:r>
            <a:endParaRPr lang="en-GB"/>
          </a:p>
        </p:txBody>
      </p:sp>
      <p:sp>
        <p:nvSpPr>
          <p:cNvPr id="10" name="Slide Number Placeholder 9"/>
          <p:cNvSpPr>
            <a:spLocks noGrp="1"/>
          </p:cNvSpPr>
          <p:nvPr>
            <p:ph type="sldNum" sz="quarter" idx="16"/>
          </p:nvPr>
        </p:nvSpPr>
        <p:spPr/>
        <p:txBody>
          <a:bodyPr/>
          <a:lstStyle/>
          <a:p>
            <a:fld id="{381A267D-96CA-401E-929F-AEE436BDE863}" type="slidenum">
              <a:rPr lang="en-GB" smtClean="0"/>
              <a:pPr/>
              <a:t>‹#›</a:t>
            </a:fld>
            <a:endParaRPr lang="en-GB"/>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374575421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6_Custom">
    <p:spTree>
      <p:nvGrpSpPr>
        <p:cNvPr id="1" name=""/>
        <p:cNvGrpSpPr/>
        <p:nvPr/>
      </p:nvGrpSpPr>
      <p:grpSpPr>
        <a:xfrm>
          <a:off x="0" y="0"/>
          <a:ext cx="0" cy="0"/>
          <a:chOff x="0" y="0"/>
          <a:chExt cx="0" cy="0"/>
        </a:xfrm>
      </p:grpSpPr>
      <p:sp>
        <p:nvSpPr>
          <p:cNvPr id="2" name="Title 1"/>
          <p:cNvSpPr>
            <a:spLocks noGrp="1"/>
          </p:cNvSpPr>
          <p:nvPr>
            <p:ph type="title"/>
          </p:nvPr>
        </p:nvSpPr>
        <p:spPr>
          <a:xfrm>
            <a:off x="5248413" y="1810658"/>
            <a:ext cx="4093499" cy="914400"/>
          </a:xfrm>
        </p:spPr>
        <p:txBody>
          <a:bodyPr/>
          <a:lstStyle/>
          <a:p>
            <a:r>
              <a:rPr lang="en-US" dirty="0" smtClean="0"/>
              <a:t>Click to edit Master title style</a:t>
            </a:r>
            <a:endParaRPr lang="en-US" dirty="0"/>
          </a:p>
        </p:txBody>
      </p:sp>
      <p:cxnSp>
        <p:nvCxnSpPr>
          <p:cNvPr id="6" name="Shape 29"/>
          <p:cNvCxnSpPr/>
          <p:nvPr userDrawn="1"/>
        </p:nvCxnSpPr>
        <p:spPr>
          <a:xfrm flipV="1">
            <a:off x="5083314" y="1752598"/>
            <a:ext cx="4237568"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t>Tháng 05/2016</a:t>
            </a:r>
            <a:endParaRPr lang="en-GB"/>
          </a:p>
        </p:txBody>
      </p:sp>
      <p:sp>
        <p:nvSpPr>
          <p:cNvPr id="9" name="Footer Placeholder 8"/>
          <p:cNvSpPr>
            <a:spLocks noGrp="1"/>
          </p:cNvSpPr>
          <p:nvPr>
            <p:ph type="ftr" sz="quarter" idx="11"/>
          </p:nvPr>
        </p:nvSpPr>
        <p:spPr/>
        <p:txBody>
          <a:bodyPr/>
          <a:lstStyle/>
          <a:p>
            <a:r>
              <a:rPr lang="vi-VN" smtClean="0"/>
              <a:t>IFC/SSC – Báo cáo Môi trường và Xã hội (E&amp;S)</a:t>
            </a:r>
            <a:endParaRPr lang="en-GB"/>
          </a:p>
        </p:txBody>
      </p:sp>
      <p:sp>
        <p:nvSpPr>
          <p:cNvPr id="10" name="Slide Number Placeholder 9"/>
          <p:cNvSpPr>
            <a:spLocks noGrp="1"/>
          </p:cNvSpPr>
          <p:nvPr>
            <p:ph type="sldNum" sz="quarter" idx="12"/>
          </p:nvPr>
        </p:nvSpPr>
        <p:spPr/>
        <p:txBody>
          <a:bodyPr/>
          <a:lstStyle/>
          <a:p>
            <a:fld id="{E5564661-E5D3-4B9D-8059-0B4CE4A7999A}" type="slidenum">
              <a:rPr lang="en-GB" smtClean="0"/>
              <a:pPr/>
              <a:t>‹#›</a:t>
            </a:fld>
            <a:endParaRPr lang="en-GB"/>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1672932902"/>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7_Custom">
    <p:spTree>
      <p:nvGrpSpPr>
        <p:cNvPr id="1" name=""/>
        <p:cNvGrpSpPr/>
        <p:nvPr/>
      </p:nvGrpSpPr>
      <p:grpSpPr>
        <a:xfrm>
          <a:off x="0" y="0"/>
          <a:ext cx="0" cy="0"/>
          <a:chOff x="0" y="0"/>
          <a:chExt cx="0" cy="0"/>
        </a:xfrm>
      </p:grpSpPr>
      <p:sp>
        <p:nvSpPr>
          <p:cNvPr id="2" name="Title 1"/>
          <p:cNvSpPr>
            <a:spLocks noGrp="1"/>
          </p:cNvSpPr>
          <p:nvPr>
            <p:ph type="title"/>
          </p:nvPr>
        </p:nvSpPr>
        <p:spPr>
          <a:xfrm>
            <a:off x="5292327" y="2309648"/>
            <a:ext cx="4072469" cy="914400"/>
          </a:xfrm>
        </p:spPr>
        <p:txBody>
          <a:bodyPr/>
          <a:lstStyle/>
          <a:p>
            <a:r>
              <a:rPr lang="en-US" smtClean="0"/>
              <a:t>Click to edit Master title style</a:t>
            </a:r>
            <a:endParaRPr lang="en-US"/>
          </a:p>
        </p:txBody>
      </p:sp>
      <p:cxnSp>
        <p:nvCxnSpPr>
          <p:cNvPr id="6" name="Shape 29"/>
          <p:cNvCxnSpPr/>
          <p:nvPr userDrawn="1"/>
        </p:nvCxnSpPr>
        <p:spPr>
          <a:xfrm flipV="1">
            <a:off x="5127227" y="2252468"/>
            <a:ext cx="4200418"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t>Tháng 05/2016</a:t>
            </a:r>
            <a:endParaRPr lang="en-GB"/>
          </a:p>
        </p:txBody>
      </p:sp>
      <p:sp>
        <p:nvSpPr>
          <p:cNvPr id="9" name="Footer Placeholder 8"/>
          <p:cNvSpPr>
            <a:spLocks noGrp="1"/>
          </p:cNvSpPr>
          <p:nvPr>
            <p:ph type="ftr" sz="quarter" idx="11"/>
          </p:nvPr>
        </p:nvSpPr>
        <p:spPr/>
        <p:txBody>
          <a:bodyPr/>
          <a:lstStyle/>
          <a:p>
            <a:r>
              <a:rPr lang="vi-VN" smtClean="0"/>
              <a:t>IFC/SSC – Báo cáo Môi trường và Xã hội (E&amp;S)</a:t>
            </a:r>
            <a:endParaRPr lang="en-GB"/>
          </a:p>
        </p:txBody>
      </p:sp>
      <p:sp>
        <p:nvSpPr>
          <p:cNvPr id="10" name="Slide Number Placeholder 9"/>
          <p:cNvSpPr>
            <a:spLocks noGrp="1"/>
          </p:cNvSpPr>
          <p:nvPr>
            <p:ph type="sldNum" sz="quarter" idx="12"/>
          </p:nvPr>
        </p:nvSpPr>
        <p:spPr/>
        <p:txBody>
          <a:bodyPr/>
          <a:lstStyle/>
          <a:p>
            <a:fld id="{C0077EE6-8F1F-4FF4-8DBC-378C17144535}" type="slidenum">
              <a:rPr lang="en-GB" smtClean="0"/>
              <a:pPr/>
              <a:t>‹#›</a:t>
            </a:fld>
            <a:endParaRPr lang="en-GB"/>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2768828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6521450" y="1752600"/>
            <a:ext cx="2806700" cy="2133600"/>
          </a:xfrm>
        </p:spPr>
        <p:txBody>
          <a:bodyPr/>
          <a:lstStyle/>
          <a:p>
            <a:pPr lvl="0"/>
            <a:r>
              <a:rPr lang="en-GB" noProof="0" dirty="0" smtClean="0"/>
              <a:t>Click to edit Master text styles</a:t>
            </a:r>
          </a:p>
        </p:txBody>
      </p:sp>
      <p:sp>
        <p:nvSpPr>
          <p:cNvPr id="31" name="Content Placeholder 26"/>
          <p:cNvSpPr>
            <a:spLocks noGrp="1"/>
          </p:cNvSpPr>
          <p:nvPr>
            <p:ph sz="quarter" idx="15"/>
          </p:nvPr>
        </p:nvSpPr>
        <p:spPr>
          <a:xfrm>
            <a:off x="6521450" y="4038600"/>
            <a:ext cx="28067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577850" y="1752600"/>
            <a:ext cx="5778500" cy="44196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Tháng 05/2016</a:t>
            </a:r>
            <a:endParaRPr lang="en-GB"/>
          </a:p>
        </p:txBody>
      </p:sp>
      <p:sp>
        <p:nvSpPr>
          <p:cNvPr id="4" name="Footer Placeholder 3"/>
          <p:cNvSpPr>
            <a:spLocks noGrp="1"/>
          </p:cNvSpPr>
          <p:nvPr>
            <p:ph type="ftr" sz="quarter" idx="18"/>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9"/>
          </p:nvPr>
        </p:nvSpPr>
        <p:spPr/>
        <p:txBody>
          <a:bodyPr/>
          <a:lstStyle/>
          <a:p>
            <a:fld id="{A1FBFAC6-BE4D-49C0-B57F-53104DA27DDA}"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8_Custom">
    <p:spTree>
      <p:nvGrpSpPr>
        <p:cNvPr id="1" name=""/>
        <p:cNvGrpSpPr/>
        <p:nvPr/>
      </p:nvGrpSpPr>
      <p:grpSpPr>
        <a:xfrm>
          <a:off x="0" y="0"/>
          <a:ext cx="0" cy="0"/>
          <a:chOff x="0" y="0"/>
          <a:chExt cx="0" cy="0"/>
        </a:xfrm>
      </p:grpSpPr>
      <p:cxnSp>
        <p:nvCxnSpPr>
          <p:cNvPr id="6" name="Shape 29"/>
          <p:cNvCxnSpPr/>
          <p:nvPr userDrawn="1"/>
        </p:nvCxnSpPr>
        <p:spPr>
          <a:xfrm flipV="1">
            <a:off x="2803259" y="2232890"/>
            <a:ext cx="6524202"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2968362" y="2290948"/>
            <a:ext cx="6328831" cy="914400"/>
          </a:xfrm>
        </p:spPr>
        <p:txBody>
          <a:body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smtClean="0"/>
              <a:t>Tháng 05/2016</a:t>
            </a:r>
            <a:endParaRPr lang="en-GB"/>
          </a:p>
        </p:txBody>
      </p:sp>
      <p:sp>
        <p:nvSpPr>
          <p:cNvPr id="9" name="Footer Placeholder 8"/>
          <p:cNvSpPr>
            <a:spLocks noGrp="1"/>
          </p:cNvSpPr>
          <p:nvPr>
            <p:ph type="ftr" sz="quarter" idx="11"/>
          </p:nvPr>
        </p:nvSpPr>
        <p:spPr/>
        <p:txBody>
          <a:bodyPr/>
          <a:lstStyle/>
          <a:p>
            <a:r>
              <a:rPr lang="vi-VN" smtClean="0"/>
              <a:t>IFC/SSC – Báo cáo Môi trường và Xã hội (E&amp;S)</a:t>
            </a:r>
            <a:endParaRPr lang="en-GB"/>
          </a:p>
        </p:txBody>
      </p:sp>
      <p:sp>
        <p:nvSpPr>
          <p:cNvPr id="10" name="Slide Number Placeholder 9"/>
          <p:cNvSpPr>
            <a:spLocks noGrp="1"/>
          </p:cNvSpPr>
          <p:nvPr>
            <p:ph type="sldNum" sz="quarter" idx="12"/>
          </p:nvPr>
        </p:nvSpPr>
        <p:spPr/>
        <p:txBody>
          <a:bodyPr/>
          <a:lstStyle/>
          <a:p>
            <a:fld id="{3E21347C-8408-4A97-BC57-F6DFADE18700}" type="slidenum">
              <a:rPr lang="en-GB" smtClean="0"/>
              <a:pPr/>
              <a:t>‹#›</a:t>
            </a:fld>
            <a:endParaRPr lang="en-GB"/>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168185549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9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Arial" panose="020B0604020202020204" pitchFamily="34" charset="0"/>
                <a:ea typeface="ヒラギノ角ゴ Pro W3" pitchFamily="-111" charset="-128"/>
                <a:cs typeface="Arial" pitchFamily="34" charset="0"/>
              </a:rPr>
              <a:t>32</a:t>
            </a:r>
            <a:endParaRPr lang="en-US" sz="9600" i="1" dirty="0">
              <a:solidFill>
                <a:srgbClr val="FFFFFF"/>
              </a:solidFill>
              <a:latin typeface="Arial" panose="020B0604020202020204" pitchFamily="34" charset="0"/>
              <a:ea typeface="ヒラギノ角ゴ Pro W3" pitchFamily="-111" charset="-128"/>
              <a:cs typeface="Arial" pitchFamily="34" charset="0"/>
            </a:endParaRPr>
          </a:p>
        </p:txBody>
      </p:sp>
      <p:cxnSp>
        <p:nvCxnSpPr>
          <p:cNvPr id="12" name="Shape 29"/>
          <p:cNvCxnSpPr/>
          <p:nvPr userDrawn="1"/>
        </p:nvCxnSpPr>
        <p:spPr>
          <a:xfrm flipV="1">
            <a:off x="2806702" y="3856370"/>
            <a:ext cx="6521451"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2972839" y="3914428"/>
            <a:ext cx="6317503" cy="914400"/>
          </a:xfrm>
        </p:spPr>
        <p:txBody>
          <a:bodyPr/>
          <a:lstStyle>
            <a:lvl1pPr>
              <a:defRPr/>
            </a:lvl1pPr>
          </a:lstStyle>
          <a:p>
            <a:r>
              <a:rPr lang="en-US" noProof="1" smtClean="0"/>
              <a:t>Click to edit Master title style</a:t>
            </a:r>
            <a:endParaRPr lang="en-GB" noProof="1"/>
          </a:p>
        </p:txBody>
      </p:sp>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35C1CF03-1427-42F4-BD7B-CD75BFA8AD83}"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136231441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0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18" name="Rectangle 17"/>
          <p:cNvSpPr/>
          <p:nvPr userDrawn="1"/>
        </p:nvSpPr>
        <p:spPr bwMode="ltGray">
          <a:xfrm>
            <a:off x="2971800" y="2097719"/>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Arial" panose="020B0604020202020204" pitchFamily="34" charset="0"/>
                <a:ea typeface="ヒラギノ角ゴ Pro W3" pitchFamily="-111" charset="-128"/>
                <a:cs typeface="Arial" pitchFamily="34" charset="0"/>
              </a:rPr>
              <a:t>32</a:t>
            </a:r>
            <a:endParaRPr lang="en-US" sz="9600" i="1" dirty="0">
              <a:solidFill>
                <a:srgbClr val="FFFFFF"/>
              </a:solidFill>
              <a:latin typeface="Arial" panose="020B0604020202020204" pitchFamily="34" charset="0"/>
              <a:ea typeface="ヒラギノ角ゴ Pro W3" pitchFamily="-111" charset="-128"/>
              <a:cs typeface="Arial" pitchFamily="34" charset="0"/>
            </a:endParaRPr>
          </a:p>
        </p:txBody>
      </p:sp>
      <p:sp>
        <p:nvSpPr>
          <p:cNvPr id="26" name="Title 1"/>
          <p:cNvSpPr>
            <a:spLocks noGrp="1"/>
          </p:cNvSpPr>
          <p:nvPr>
            <p:ph type="title"/>
          </p:nvPr>
        </p:nvSpPr>
        <p:spPr>
          <a:xfrm>
            <a:off x="2971800" y="2097719"/>
            <a:ext cx="6317503" cy="914400"/>
          </a:xfrm>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2803259" y="2039370"/>
            <a:ext cx="652145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D3ED13C3-CE33-409C-906D-3387CF34A6C2}"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3699071625"/>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1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Arial" panose="020B0604020202020204" pitchFamily="34" charset="0"/>
                <a:ea typeface="ヒラギノ角ゴ Pro W3" pitchFamily="-111" charset="-128"/>
                <a:cs typeface="Arial" pitchFamily="34" charset="0"/>
              </a:rPr>
              <a:t>32</a:t>
            </a:r>
            <a:endParaRPr lang="en-US" sz="9600" i="1" dirty="0">
              <a:solidFill>
                <a:srgbClr val="FFFFFF"/>
              </a:solidFill>
              <a:latin typeface="Arial" panose="020B0604020202020204" pitchFamily="34" charset="0"/>
              <a:ea typeface="ヒラギノ角ゴ Pro W3" pitchFamily="-111" charset="-128"/>
              <a:cs typeface="Arial" pitchFamily="34" charset="0"/>
            </a:endParaRPr>
          </a:p>
        </p:txBody>
      </p:sp>
      <p:sp>
        <p:nvSpPr>
          <p:cNvPr id="26" name="Title 1"/>
          <p:cNvSpPr>
            <a:spLocks noGrp="1"/>
          </p:cNvSpPr>
          <p:nvPr>
            <p:ph type="title"/>
          </p:nvPr>
        </p:nvSpPr>
        <p:spPr>
          <a:xfrm>
            <a:off x="577862" y="3299762"/>
            <a:ext cx="6317503" cy="914400"/>
          </a:xfrm>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412749" y="3240285"/>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E1EF6FF2-32AF-4E83-A454-61079E48212A}"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334008938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2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24" name="Rectangle 23"/>
          <p:cNvSpPr/>
          <p:nvPr userDrawn="1"/>
        </p:nvSpPr>
        <p:spPr>
          <a:xfrm>
            <a:off x="623572" y="488697"/>
            <a:ext cx="2021062" cy="1731243"/>
          </a:xfrm>
          <a:prstGeom prst="rect">
            <a:avLst/>
          </a:prstGeom>
        </p:spPr>
        <p:txBody>
          <a:bodyPr wrap="square" lIns="0" tIns="0" rIns="0" bIns="0" anchor="t">
            <a:spAutoFit/>
          </a:bodyPr>
          <a:lstStyle/>
          <a:p>
            <a:pPr algn="ctr" eaLnBrk="0" fontAlgn="base" hangingPunct="0">
              <a:lnSpc>
                <a:spcPct val="90000"/>
              </a:lnSpc>
              <a:spcBef>
                <a:spcPct val="0"/>
              </a:spcBef>
              <a:spcAft>
                <a:spcPct val="0"/>
              </a:spcAft>
              <a:defRPr/>
            </a:pPr>
            <a:r>
              <a:rPr lang="en-US" sz="12500" i="1" dirty="0" smtClean="0">
                <a:solidFill>
                  <a:srgbClr val="FFFFFF"/>
                </a:solidFill>
                <a:latin typeface="Arial" panose="020B0604020202020204" pitchFamily="34" charset="0"/>
                <a:ea typeface="ヒラギノ角ゴ Pro W3" pitchFamily="-111" charset="-128"/>
                <a:cs typeface="Arial" pitchFamily="34" charset="0"/>
              </a:rPr>
              <a:t>32</a:t>
            </a:r>
            <a:endParaRPr lang="en-US" sz="9600" i="1" dirty="0">
              <a:solidFill>
                <a:srgbClr val="FFFFFF"/>
              </a:solidFill>
              <a:latin typeface="Arial" panose="020B0604020202020204" pitchFamily="34" charset="0"/>
              <a:ea typeface="ヒラギノ角ゴ Pro W3" pitchFamily="-111" charset="-128"/>
              <a:cs typeface="Arial" pitchFamily="34" charset="0"/>
            </a:endParaRPr>
          </a:p>
        </p:txBody>
      </p:sp>
      <p:sp>
        <p:nvSpPr>
          <p:cNvPr id="26" name="Title 1"/>
          <p:cNvSpPr>
            <a:spLocks noGrp="1"/>
          </p:cNvSpPr>
          <p:nvPr>
            <p:ph type="title"/>
          </p:nvPr>
        </p:nvSpPr>
        <p:spPr>
          <a:xfrm>
            <a:off x="577850" y="2743594"/>
            <a:ext cx="6317503"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412751" y="2683915"/>
            <a:ext cx="8915400"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A58E31A6-DCF0-4B1B-B618-4CCEBCE1198D}"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162493819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E5FEA09D-F19F-4DB5-8E30-7901AF98842C}"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73919892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3_Custom">
    <p:spTree>
      <p:nvGrpSpPr>
        <p:cNvPr id="1" name=""/>
        <p:cNvGrpSpPr/>
        <p:nvPr/>
      </p:nvGrpSpPr>
      <p:grpSpPr>
        <a:xfrm>
          <a:off x="0" y="0"/>
          <a:ext cx="0" cy="0"/>
          <a:chOff x="0" y="0"/>
          <a:chExt cx="0" cy="0"/>
        </a:xfrm>
      </p:grpSpPr>
      <p:sp>
        <p:nvSpPr>
          <p:cNvPr id="2" name="Title 1"/>
          <p:cNvSpPr>
            <a:spLocks noGrp="1"/>
          </p:cNvSpPr>
          <p:nvPr>
            <p:ph type="title"/>
          </p:nvPr>
        </p:nvSpPr>
        <p:spPr>
          <a:xfrm>
            <a:off x="2986368" y="667658"/>
            <a:ext cx="6341782"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2820227" y="609599"/>
            <a:ext cx="6513195"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Tháng 05/2016</a:t>
            </a:r>
            <a:endParaRPr lang="en-GB"/>
          </a:p>
        </p:txBody>
      </p:sp>
      <p:sp>
        <p:nvSpPr>
          <p:cNvPr id="4" name="Footer Placeholder 3"/>
          <p:cNvSpPr>
            <a:spLocks noGrp="1"/>
          </p:cNvSpPr>
          <p:nvPr>
            <p:ph type="ftr" sz="quarter" idx="11"/>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2"/>
          </p:nvPr>
        </p:nvSpPr>
        <p:spPr/>
        <p:txBody>
          <a:bodyPr/>
          <a:lstStyle/>
          <a:p>
            <a:fld id="{01D5428D-DF92-4C9A-A292-229789829D56}"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38818472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4_Custom">
    <p:spTree>
      <p:nvGrpSpPr>
        <p:cNvPr id="1" name=""/>
        <p:cNvGrpSpPr/>
        <p:nvPr/>
      </p:nvGrpSpPr>
      <p:grpSpPr>
        <a:xfrm>
          <a:off x="0" y="0"/>
          <a:ext cx="0" cy="0"/>
          <a:chOff x="0" y="0"/>
          <a:chExt cx="0" cy="0"/>
        </a:xfrm>
      </p:grpSpPr>
      <p:sp>
        <p:nvSpPr>
          <p:cNvPr id="2" name="Title 1"/>
          <p:cNvSpPr>
            <a:spLocks noGrp="1"/>
          </p:cNvSpPr>
          <p:nvPr>
            <p:ph type="title"/>
          </p:nvPr>
        </p:nvSpPr>
        <p:spPr>
          <a:xfrm>
            <a:off x="5049307" y="675217"/>
            <a:ext cx="4278845" cy="914400"/>
          </a:xfrm>
        </p:spPr>
        <p:txBody>
          <a:bodyPr/>
          <a:lstStyle/>
          <a:p>
            <a:r>
              <a:rPr lang="en-US" dirty="0" smtClean="0"/>
              <a:t>Click to edit Master title style</a:t>
            </a:r>
            <a:endParaRPr lang="en-US" dirty="0"/>
          </a:p>
        </p:txBody>
      </p:sp>
      <p:cxnSp>
        <p:nvCxnSpPr>
          <p:cNvPr id="7" name="Shape 29"/>
          <p:cNvCxnSpPr/>
          <p:nvPr userDrawn="1"/>
        </p:nvCxnSpPr>
        <p:spPr>
          <a:xfrm flipV="1">
            <a:off x="4884208" y="609598"/>
            <a:ext cx="4471459"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smtClean="0"/>
              <a:t>Tháng 05/2016</a:t>
            </a:r>
            <a:endParaRPr lang="en-GB"/>
          </a:p>
        </p:txBody>
      </p:sp>
      <p:sp>
        <p:nvSpPr>
          <p:cNvPr id="9" name="Footer Placeholder 8"/>
          <p:cNvSpPr>
            <a:spLocks noGrp="1"/>
          </p:cNvSpPr>
          <p:nvPr>
            <p:ph type="ftr" sz="quarter" idx="11"/>
          </p:nvPr>
        </p:nvSpPr>
        <p:spPr/>
        <p:txBody>
          <a:bodyPr/>
          <a:lstStyle/>
          <a:p>
            <a:r>
              <a:rPr lang="vi-VN" smtClean="0"/>
              <a:t>IFC/SSC – Báo cáo Môi trường và Xã hội (E&amp;S)</a:t>
            </a:r>
            <a:endParaRPr lang="en-GB"/>
          </a:p>
        </p:txBody>
      </p:sp>
      <p:sp>
        <p:nvSpPr>
          <p:cNvPr id="10" name="Slide Number Placeholder 9"/>
          <p:cNvSpPr>
            <a:spLocks noGrp="1"/>
          </p:cNvSpPr>
          <p:nvPr>
            <p:ph type="sldNum" sz="quarter" idx="12"/>
          </p:nvPr>
        </p:nvSpPr>
        <p:spPr/>
        <p:txBody>
          <a:bodyPr/>
          <a:lstStyle/>
          <a:p>
            <a:fld id="{42F0E979-2F39-40BE-B3F7-77E9BDB0DCAC}" type="slidenum">
              <a:rPr lang="en-GB" smtClean="0"/>
              <a:pPr/>
              <a:t>‹#›</a:t>
            </a:fld>
            <a:endParaRPr lang="en-GB"/>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171304367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5_Custom">
    <p:spTree>
      <p:nvGrpSpPr>
        <p:cNvPr id="1" name=""/>
        <p:cNvGrpSpPr/>
        <p:nvPr/>
      </p:nvGrpSpPr>
      <p:grpSpPr>
        <a:xfrm>
          <a:off x="0" y="0"/>
          <a:ext cx="0" cy="0"/>
          <a:chOff x="0" y="0"/>
          <a:chExt cx="0" cy="0"/>
        </a:xfrm>
      </p:grpSpPr>
      <p:sp>
        <p:nvSpPr>
          <p:cNvPr id="2" name="Title 1"/>
          <p:cNvSpPr>
            <a:spLocks noGrp="1"/>
          </p:cNvSpPr>
          <p:nvPr>
            <p:ph type="title"/>
          </p:nvPr>
        </p:nvSpPr>
        <p:spPr>
          <a:xfrm>
            <a:off x="4470596" y="669518"/>
            <a:ext cx="4857555" cy="914400"/>
          </a:xfrm>
          <a:noFill/>
        </p:spPr>
        <p:txBody>
          <a:bodyPr/>
          <a:lstStyle/>
          <a:p>
            <a:r>
              <a:rPr lang="en-US" dirty="0" smtClean="0"/>
              <a:t>Click to edit Master title style</a:t>
            </a:r>
            <a:endParaRPr lang="en-US" dirty="0"/>
          </a:p>
        </p:txBody>
      </p:sp>
      <p:cxnSp>
        <p:nvCxnSpPr>
          <p:cNvPr id="7" name="Shape 29"/>
          <p:cNvCxnSpPr/>
          <p:nvPr userDrawn="1"/>
        </p:nvCxnSpPr>
        <p:spPr>
          <a:xfrm flipV="1">
            <a:off x="4316320" y="609598"/>
            <a:ext cx="500803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smtClean="0"/>
              <a:t>Tháng 05/2016</a:t>
            </a:r>
            <a:endParaRPr lang="en-GB"/>
          </a:p>
        </p:txBody>
      </p:sp>
      <p:sp>
        <p:nvSpPr>
          <p:cNvPr id="9" name="Footer Placeholder 8"/>
          <p:cNvSpPr>
            <a:spLocks noGrp="1"/>
          </p:cNvSpPr>
          <p:nvPr>
            <p:ph type="ftr" sz="quarter" idx="11"/>
          </p:nvPr>
        </p:nvSpPr>
        <p:spPr/>
        <p:txBody>
          <a:bodyPr/>
          <a:lstStyle/>
          <a:p>
            <a:r>
              <a:rPr lang="vi-VN" smtClean="0"/>
              <a:t>IFC/SSC – Báo cáo Môi trường và Xã hội (E&amp;S)</a:t>
            </a:r>
            <a:endParaRPr lang="en-GB"/>
          </a:p>
        </p:txBody>
      </p:sp>
      <p:sp>
        <p:nvSpPr>
          <p:cNvPr id="10" name="Slide Number Placeholder 9"/>
          <p:cNvSpPr>
            <a:spLocks noGrp="1"/>
          </p:cNvSpPr>
          <p:nvPr>
            <p:ph type="sldNum" sz="quarter" idx="12"/>
          </p:nvPr>
        </p:nvSpPr>
        <p:spPr/>
        <p:txBody>
          <a:bodyPr/>
          <a:lstStyle/>
          <a:p>
            <a:fld id="{8DBF1546-EA58-47BC-B4C9-E111516489AD}" type="slidenum">
              <a:rPr lang="en-GB" smtClean="0"/>
              <a:pPr/>
              <a:t>‹#›</a:t>
            </a:fld>
            <a:endParaRPr lang="en-GB"/>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401601223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6_Custom">
    <p:spTree>
      <p:nvGrpSpPr>
        <p:cNvPr id="1" name=""/>
        <p:cNvGrpSpPr/>
        <p:nvPr/>
      </p:nvGrpSpPr>
      <p:grpSpPr>
        <a:xfrm>
          <a:off x="0" y="0"/>
          <a:ext cx="0" cy="0"/>
          <a:chOff x="0" y="0"/>
          <a:chExt cx="0" cy="0"/>
        </a:xfrm>
      </p:grpSpPr>
      <p:sp>
        <p:nvSpPr>
          <p:cNvPr id="2" name="Title 1"/>
          <p:cNvSpPr>
            <a:spLocks noGrp="1"/>
          </p:cNvSpPr>
          <p:nvPr>
            <p:ph type="title"/>
          </p:nvPr>
        </p:nvSpPr>
        <p:spPr>
          <a:xfrm>
            <a:off x="6732678" y="676067"/>
            <a:ext cx="2612465" cy="914400"/>
          </a:xfrm>
        </p:spPr>
        <p:txBody>
          <a:bodyPr/>
          <a:lstStyle>
            <a:lvl1pPr>
              <a:defRPr/>
            </a:lvl1pPr>
          </a:lstStyle>
          <a:p>
            <a:r>
              <a:rPr lang="en-US" noProof="1" smtClean="0"/>
              <a:t>Click to edit Master title style</a:t>
            </a:r>
            <a:endParaRPr lang="en-GB" noProof="1"/>
          </a:p>
        </p:txBody>
      </p:sp>
      <p:cxnSp>
        <p:nvCxnSpPr>
          <p:cNvPr id="13" name="Shape 29"/>
          <p:cNvCxnSpPr/>
          <p:nvPr userDrawn="1"/>
        </p:nvCxnSpPr>
        <p:spPr>
          <a:xfrm flipV="1">
            <a:off x="6567577" y="609599"/>
            <a:ext cx="2792942"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Tháng 05/2016</a:t>
            </a:r>
            <a:endParaRPr lang="en-GB"/>
          </a:p>
        </p:txBody>
      </p:sp>
      <p:sp>
        <p:nvSpPr>
          <p:cNvPr id="4" name="Footer Placeholder 3"/>
          <p:cNvSpPr>
            <a:spLocks noGrp="1"/>
          </p:cNvSpPr>
          <p:nvPr>
            <p:ph type="ftr" sz="quarter" idx="11"/>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2"/>
          </p:nvPr>
        </p:nvSpPr>
        <p:spPr/>
        <p:txBody>
          <a:bodyPr/>
          <a:lstStyle/>
          <a:p>
            <a:fld id="{896AD553-9421-4D71-82C9-652F9648ACB3}"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22348308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77850" y="1752600"/>
            <a:ext cx="2806700" cy="2133600"/>
          </a:xfrm>
        </p:spPr>
        <p:txBody>
          <a:bodyPr/>
          <a:lstStyle/>
          <a:p>
            <a:pPr lvl="0"/>
            <a:r>
              <a:rPr lang="en-GB" noProof="0" dirty="0" smtClean="0"/>
              <a:t>Click to edit Master text styles</a:t>
            </a:r>
          </a:p>
        </p:txBody>
      </p:sp>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4038600"/>
            <a:ext cx="28067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3549650" y="1752600"/>
            <a:ext cx="5778500" cy="44196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Tháng 05/2016</a:t>
            </a:r>
            <a:endParaRPr lang="en-GB"/>
          </a:p>
        </p:txBody>
      </p:sp>
      <p:sp>
        <p:nvSpPr>
          <p:cNvPr id="4" name="Footer Placeholder 3"/>
          <p:cNvSpPr>
            <a:spLocks noGrp="1"/>
          </p:cNvSpPr>
          <p:nvPr>
            <p:ph type="ftr" sz="quarter" idx="18"/>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9"/>
          </p:nvPr>
        </p:nvSpPr>
        <p:spPr/>
        <p:txBody>
          <a:bodyPr/>
          <a:lstStyle/>
          <a:p>
            <a:fld id="{3F6207AF-4C2C-4EA6-85C8-500D46CDEA35}"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7_Custom">
    <p:spTree>
      <p:nvGrpSpPr>
        <p:cNvPr id="1" name=""/>
        <p:cNvGrpSpPr/>
        <p:nvPr/>
      </p:nvGrpSpPr>
      <p:grpSpPr>
        <a:xfrm>
          <a:off x="0" y="0"/>
          <a:ext cx="0" cy="0"/>
          <a:chOff x="0" y="0"/>
          <a:chExt cx="0" cy="0"/>
        </a:xfrm>
      </p:grpSpPr>
      <p:sp>
        <p:nvSpPr>
          <p:cNvPr id="2" name="Title 1"/>
          <p:cNvSpPr>
            <a:spLocks noGrp="1"/>
          </p:cNvSpPr>
          <p:nvPr>
            <p:ph type="title"/>
          </p:nvPr>
        </p:nvSpPr>
        <p:spPr>
          <a:xfrm>
            <a:off x="4470596" y="669518"/>
            <a:ext cx="4857555" cy="914400"/>
          </a:xfrm>
          <a:noFill/>
        </p:spPr>
        <p:txBody>
          <a:bodyPr/>
          <a:lstStyle/>
          <a:p>
            <a:r>
              <a:rPr lang="en-US" dirty="0" smtClean="0"/>
              <a:t>Click to edit Master title style</a:t>
            </a:r>
            <a:endParaRPr lang="en-US" dirty="0"/>
          </a:p>
        </p:txBody>
      </p:sp>
      <p:cxnSp>
        <p:nvCxnSpPr>
          <p:cNvPr id="7" name="Shape 29"/>
          <p:cNvCxnSpPr/>
          <p:nvPr userDrawn="1"/>
        </p:nvCxnSpPr>
        <p:spPr>
          <a:xfrm flipV="1">
            <a:off x="4316320" y="609598"/>
            <a:ext cx="500803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smtClean="0"/>
              <a:t>Tháng 05/2016</a:t>
            </a:r>
            <a:endParaRPr lang="en-GB"/>
          </a:p>
        </p:txBody>
      </p:sp>
      <p:sp>
        <p:nvSpPr>
          <p:cNvPr id="9" name="Footer Placeholder 8"/>
          <p:cNvSpPr>
            <a:spLocks noGrp="1"/>
          </p:cNvSpPr>
          <p:nvPr>
            <p:ph type="ftr" sz="quarter" idx="11"/>
          </p:nvPr>
        </p:nvSpPr>
        <p:spPr/>
        <p:txBody>
          <a:bodyPr/>
          <a:lstStyle/>
          <a:p>
            <a:r>
              <a:rPr lang="vi-VN" smtClean="0"/>
              <a:t>IFC/SSC – Báo cáo Môi trường và Xã hội (E&amp;S)</a:t>
            </a:r>
            <a:endParaRPr lang="en-GB"/>
          </a:p>
        </p:txBody>
      </p:sp>
      <p:sp>
        <p:nvSpPr>
          <p:cNvPr id="10" name="Slide Number Placeholder 9"/>
          <p:cNvSpPr>
            <a:spLocks noGrp="1"/>
          </p:cNvSpPr>
          <p:nvPr>
            <p:ph type="sldNum" sz="quarter" idx="12"/>
          </p:nvPr>
        </p:nvSpPr>
        <p:spPr/>
        <p:txBody>
          <a:bodyPr/>
          <a:lstStyle/>
          <a:p>
            <a:fld id="{CB6976DE-7B07-40EC-941B-0B7405D7FD02}" type="slidenum">
              <a:rPr lang="en-GB" smtClean="0"/>
              <a:pPr/>
              <a:t>‹#›</a:t>
            </a:fld>
            <a:endParaRPr lang="en-GB"/>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82480274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8_Custom">
    <p:spTree>
      <p:nvGrpSpPr>
        <p:cNvPr id="1" name=""/>
        <p:cNvGrpSpPr/>
        <p:nvPr/>
      </p:nvGrpSpPr>
      <p:grpSpPr>
        <a:xfrm>
          <a:off x="0" y="0"/>
          <a:ext cx="0" cy="0"/>
          <a:chOff x="0" y="0"/>
          <a:chExt cx="0" cy="0"/>
        </a:xfrm>
      </p:grpSpPr>
      <p:sp>
        <p:nvSpPr>
          <p:cNvPr id="16" name="Rectangle 15"/>
          <p:cNvSpPr/>
          <p:nvPr userDrawn="1"/>
        </p:nvSpPr>
        <p:spPr bwMode="ltGray">
          <a:xfrm>
            <a:off x="454025" y="1630607"/>
            <a:ext cx="9163050" cy="764363"/>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sp>
        <p:nvSpPr>
          <p:cNvPr id="26" name="Title 1"/>
          <p:cNvSpPr>
            <a:spLocks noGrp="1"/>
          </p:cNvSpPr>
          <p:nvPr>
            <p:ph type="title"/>
          </p:nvPr>
        </p:nvSpPr>
        <p:spPr>
          <a:xfrm>
            <a:off x="577863" y="1807607"/>
            <a:ext cx="5758599" cy="914400"/>
          </a:xfrm>
        </p:spPr>
        <p:txBody>
          <a:bodyPr/>
          <a:lstStyle>
            <a:lvl1pPr>
              <a:defRPr/>
            </a:lvl1pPr>
          </a:lstStyle>
          <a:p>
            <a:r>
              <a:rPr lang="en-US" noProof="1" smtClean="0"/>
              <a:t>Click to edit Master title style</a:t>
            </a:r>
            <a:endParaRPr lang="en-GB" noProof="1"/>
          </a:p>
        </p:txBody>
      </p:sp>
      <p:cxnSp>
        <p:nvCxnSpPr>
          <p:cNvPr id="12" name="Shape 29"/>
          <p:cNvCxnSpPr/>
          <p:nvPr userDrawn="1"/>
        </p:nvCxnSpPr>
        <p:spPr>
          <a:xfrm flipV="1">
            <a:off x="412749" y="1752600"/>
            <a:ext cx="5916083"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97FEBBBF-AB61-4DFB-8EAB-B29D3571BC44}"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324523945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9_Custom">
    <p:spTree>
      <p:nvGrpSpPr>
        <p:cNvPr id="1" name=""/>
        <p:cNvGrpSpPr/>
        <p:nvPr/>
      </p:nvGrpSpPr>
      <p:grpSpPr>
        <a:xfrm>
          <a:off x="0" y="0"/>
          <a:ext cx="0" cy="0"/>
          <a:chOff x="0" y="0"/>
          <a:chExt cx="0" cy="0"/>
        </a:xfrm>
      </p:grpSpPr>
      <p:sp>
        <p:nvSpPr>
          <p:cNvPr id="17" name="Title 1"/>
          <p:cNvSpPr>
            <a:spLocks noGrp="1"/>
          </p:cNvSpPr>
          <p:nvPr>
            <p:ph type="title"/>
          </p:nvPr>
        </p:nvSpPr>
        <p:spPr>
          <a:xfrm>
            <a:off x="2971800" y="1661081"/>
            <a:ext cx="5778500" cy="914400"/>
          </a:xfrm>
        </p:spPr>
        <p:txBody>
          <a:bodyPr/>
          <a:lstStyle>
            <a:lvl1pPr>
              <a:defRPr/>
            </a:lvl1pPr>
          </a:lstStyle>
          <a:p>
            <a:r>
              <a:rPr lang="en-US" noProof="1" smtClean="0"/>
              <a:t>Click to edit Master title style</a:t>
            </a:r>
            <a:endParaRPr lang="en-GB" noProof="1"/>
          </a:p>
        </p:txBody>
      </p:sp>
      <p:cxnSp>
        <p:nvCxnSpPr>
          <p:cNvPr id="10" name="Shape 29"/>
          <p:cNvCxnSpPr/>
          <p:nvPr userDrawn="1"/>
        </p:nvCxnSpPr>
        <p:spPr>
          <a:xfrm flipV="1">
            <a:off x="2806702" y="1600200"/>
            <a:ext cx="6521451"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F1A51F07-207D-4BB2-9BA6-93BF965729F3}"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319356162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0_Custom">
    <p:spTree>
      <p:nvGrpSpPr>
        <p:cNvPr id="1" name=""/>
        <p:cNvGrpSpPr/>
        <p:nvPr/>
      </p:nvGrpSpPr>
      <p:grpSpPr>
        <a:xfrm>
          <a:off x="0" y="0"/>
          <a:ext cx="0" cy="0"/>
          <a:chOff x="0" y="0"/>
          <a:chExt cx="0" cy="0"/>
        </a:xfrm>
      </p:grpSpPr>
      <p:sp>
        <p:nvSpPr>
          <p:cNvPr id="18" name="Rectangle 17"/>
          <p:cNvSpPr/>
          <p:nvPr userDrawn="1"/>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FFFF"/>
              </a:solidFill>
              <a:latin typeface="Arial" panose="020B0604020202020204" pitchFamily="34" charset="0"/>
            </a:endParaRPr>
          </a:p>
        </p:txBody>
      </p:sp>
      <p:cxnSp>
        <p:nvCxnSpPr>
          <p:cNvPr id="19" name="Shape 29"/>
          <p:cNvCxnSpPr/>
          <p:nvPr userDrawn="1"/>
        </p:nvCxnSpPr>
        <p:spPr>
          <a:xfrm flipV="1">
            <a:off x="2806702" y="2666998"/>
            <a:ext cx="6521451"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itle 1"/>
          <p:cNvSpPr>
            <a:spLocks noGrp="1"/>
          </p:cNvSpPr>
          <p:nvPr>
            <p:ph type="title"/>
          </p:nvPr>
        </p:nvSpPr>
        <p:spPr>
          <a:xfrm>
            <a:off x="2971800" y="2725704"/>
            <a:ext cx="6356352" cy="914400"/>
          </a:xfrm>
        </p:spPr>
        <p:txBody>
          <a:bodyPr/>
          <a:lstStyle>
            <a:lvl1pPr>
              <a:defRPr/>
            </a:lvl1pPr>
          </a:lstStyle>
          <a:p>
            <a:r>
              <a:rPr lang="en-US" noProof="1" smtClean="0"/>
              <a:t>Click to edit Master title style</a:t>
            </a:r>
            <a:endParaRPr lang="en-GB" noProof="1"/>
          </a:p>
        </p:txBody>
      </p:sp>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F022DA76-3A90-48C4-BEC4-DD91D23E285B}"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226989690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1_Custom">
    <p:spTree>
      <p:nvGrpSpPr>
        <p:cNvPr id="1" name=""/>
        <p:cNvGrpSpPr/>
        <p:nvPr/>
      </p:nvGrpSpPr>
      <p:grpSpPr>
        <a:xfrm>
          <a:off x="0" y="0"/>
          <a:ext cx="0" cy="0"/>
          <a:chOff x="0" y="0"/>
          <a:chExt cx="0" cy="0"/>
        </a:xfrm>
      </p:grpSpPr>
      <p:sp>
        <p:nvSpPr>
          <p:cNvPr id="27" name="Title 1"/>
          <p:cNvSpPr>
            <a:spLocks noGrp="1"/>
          </p:cNvSpPr>
          <p:nvPr>
            <p:ph type="title"/>
          </p:nvPr>
        </p:nvSpPr>
        <p:spPr>
          <a:xfrm>
            <a:off x="577851" y="674254"/>
            <a:ext cx="6328833" cy="914400"/>
          </a:xfrm>
        </p:spPr>
        <p:txBody>
          <a:bodyPr/>
          <a:lstStyle>
            <a:lvl1pPr>
              <a:defRPr sz="2400">
                <a:solidFill>
                  <a:schemeClr val="tx1"/>
                </a:solidFill>
              </a:defRPr>
            </a:lvl1pPr>
          </a:lstStyle>
          <a:p>
            <a:r>
              <a:rPr lang="en-US" noProof="1" smtClean="0"/>
              <a:t>Click to edit Master title</a:t>
            </a:r>
            <a:endParaRPr lang="en-GB" noProof="1"/>
          </a:p>
        </p:txBody>
      </p:sp>
      <p:cxnSp>
        <p:nvCxnSpPr>
          <p:cNvPr id="36" name="Shape 29"/>
          <p:cNvCxnSpPr/>
          <p:nvPr userDrawn="1"/>
        </p:nvCxnSpPr>
        <p:spPr>
          <a:xfrm flipV="1">
            <a:off x="412751" y="609598"/>
            <a:ext cx="6493934"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Tháng 05/2016</a:t>
            </a:r>
            <a:endParaRPr lang="en-GB"/>
          </a:p>
        </p:txBody>
      </p:sp>
      <p:sp>
        <p:nvSpPr>
          <p:cNvPr id="3" name="Footer Placeholder 2"/>
          <p:cNvSpPr>
            <a:spLocks noGrp="1"/>
          </p:cNvSpPr>
          <p:nvPr>
            <p:ph type="ftr" sz="quarter" idx="11"/>
          </p:nvPr>
        </p:nvSpPr>
        <p:spPr/>
        <p:txBody>
          <a:bodyPr/>
          <a:lstStyle/>
          <a:p>
            <a:r>
              <a:rPr lang="vi-VN" smtClean="0"/>
              <a:t>IFC/SSC – Báo cáo Môi trường và Xã hội (E&amp;S)</a:t>
            </a:r>
            <a:endParaRPr lang="en-GB"/>
          </a:p>
        </p:txBody>
      </p:sp>
      <p:sp>
        <p:nvSpPr>
          <p:cNvPr id="4" name="Slide Number Placeholder 3"/>
          <p:cNvSpPr>
            <a:spLocks noGrp="1"/>
          </p:cNvSpPr>
          <p:nvPr>
            <p:ph type="sldNum" sz="quarter" idx="12"/>
          </p:nvPr>
        </p:nvSpPr>
        <p:spPr/>
        <p:txBody>
          <a:bodyPr/>
          <a:lstStyle/>
          <a:p>
            <a:fld id="{37CC7CDD-0620-45FA-8F65-EBF05450F2C4}" type="slidenum">
              <a:rPr lang="en-GB" smtClean="0"/>
              <a:pPr/>
              <a:t>‹#›</a:t>
            </a:fld>
            <a:endParaRPr lang="en-GB"/>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377035290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2_Custom ">
    <p:spTree>
      <p:nvGrpSpPr>
        <p:cNvPr id="1" name=""/>
        <p:cNvGrpSpPr/>
        <p:nvPr/>
      </p:nvGrpSpPr>
      <p:grpSpPr>
        <a:xfrm>
          <a:off x="0" y="0"/>
          <a:ext cx="0" cy="0"/>
          <a:chOff x="0" y="0"/>
          <a:chExt cx="0" cy="0"/>
        </a:xfrm>
      </p:grpSpPr>
      <p:sp>
        <p:nvSpPr>
          <p:cNvPr id="2" name="Title 1"/>
          <p:cNvSpPr>
            <a:spLocks noGrp="1"/>
          </p:cNvSpPr>
          <p:nvPr>
            <p:ph type="title"/>
          </p:nvPr>
        </p:nvSpPr>
        <p:spPr>
          <a:xfrm>
            <a:off x="1485900" y="1627090"/>
            <a:ext cx="7856009" cy="914400"/>
          </a:xfrm>
        </p:spPr>
        <p:txBody>
          <a:bodyPr/>
          <a:lstStyle/>
          <a:p>
            <a:r>
              <a:rPr lang="en-US" dirty="0" smtClean="0"/>
              <a:t>Click to edit Master title style</a:t>
            </a:r>
            <a:endParaRPr lang="en-US" dirty="0"/>
          </a:p>
        </p:txBody>
      </p:sp>
      <p:cxnSp>
        <p:nvCxnSpPr>
          <p:cNvPr id="7" name="Shape 29"/>
          <p:cNvCxnSpPr/>
          <p:nvPr userDrawn="1"/>
        </p:nvCxnSpPr>
        <p:spPr>
          <a:xfrm flipV="1">
            <a:off x="1320800" y="1565342"/>
            <a:ext cx="8021108"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smtClean="0"/>
              <a:t>Tháng 05/2016</a:t>
            </a:r>
            <a:endParaRPr lang="en-GB"/>
          </a:p>
        </p:txBody>
      </p:sp>
      <p:sp>
        <p:nvSpPr>
          <p:cNvPr id="9" name="Footer Placeholder 8"/>
          <p:cNvSpPr>
            <a:spLocks noGrp="1"/>
          </p:cNvSpPr>
          <p:nvPr>
            <p:ph type="ftr" sz="quarter" idx="11"/>
          </p:nvPr>
        </p:nvSpPr>
        <p:spPr/>
        <p:txBody>
          <a:bodyPr/>
          <a:lstStyle/>
          <a:p>
            <a:r>
              <a:rPr lang="vi-VN" smtClean="0"/>
              <a:t>IFC/SSC – Báo cáo Môi trường và Xã hội (E&amp;S)</a:t>
            </a:r>
            <a:endParaRPr lang="en-GB"/>
          </a:p>
        </p:txBody>
      </p:sp>
      <p:sp>
        <p:nvSpPr>
          <p:cNvPr id="10" name="Slide Number Placeholder 9"/>
          <p:cNvSpPr>
            <a:spLocks noGrp="1"/>
          </p:cNvSpPr>
          <p:nvPr>
            <p:ph type="sldNum" sz="quarter" idx="12"/>
          </p:nvPr>
        </p:nvSpPr>
        <p:spPr/>
        <p:txBody>
          <a:bodyPr/>
          <a:lstStyle/>
          <a:p>
            <a:fld id="{27175055-85C9-4385-B333-1444527E8193}" type="slidenum">
              <a:rPr lang="en-GB" smtClean="0"/>
              <a:pPr/>
              <a:t>‹#›</a:t>
            </a:fld>
            <a:endParaRPr lang="en-GB"/>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110225029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3_Custom">
    <p:spTree>
      <p:nvGrpSpPr>
        <p:cNvPr id="1" name=""/>
        <p:cNvGrpSpPr/>
        <p:nvPr/>
      </p:nvGrpSpPr>
      <p:grpSpPr>
        <a:xfrm>
          <a:off x="0" y="0"/>
          <a:ext cx="0" cy="0"/>
          <a:chOff x="0" y="0"/>
          <a:chExt cx="0" cy="0"/>
        </a:xfrm>
      </p:grpSpPr>
      <p:sp>
        <p:nvSpPr>
          <p:cNvPr id="2" name="Title 1"/>
          <p:cNvSpPr>
            <a:spLocks noGrp="1"/>
          </p:cNvSpPr>
          <p:nvPr>
            <p:ph type="title"/>
          </p:nvPr>
        </p:nvSpPr>
        <p:spPr>
          <a:xfrm>
            <a:off x="577851" y="674255"/>
            <a:ext cx="6538648" cy="914400"/>
          </a:xfrm>
        </p:spPr>
        <p:txBody>
          <a:bodyPr/>
          <a:lstStyle/>
          <a:p>
            <a:r>
              <a:rPr lang="en-US" dirty="0" smtClean="0"/>
              <a:t>Click to edit Master title style</a:t>
            </a:r>
            <a:endParaRPr lang="en-US" dirty="0"/>
          </a:p>
        </p:txBody>
      </p:sp>
      <p:cxnSp>
        <p:nvCxnSpPr>
          <p:cNvPr id="6" name="Shape 29"/>
          <p:cNvCxnSpPr/>
          <p:nvPr userDrawn="1"/>
        </p:nvCxnSpPr>
        <p:spPr>
          <a:xfrm flipV="1">
            <a:off x="412751" y="609598"/>
            <a:ext cx="6700309" cy="152402"/>
          </a:xfrm>
          <a:prstGeom prst="bentConnector3">
            <a:avLst>
              <a:gd name="adj1" fmla="val 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t>Tháng 05/2016</a:t>
            </a:r>
            <a:endParaRPr lang="en-GB"/>
          </a:p>
        </p:txBody>
      </p:sp>
      <p:sp>
        <p:nvSpPr>
          <p:cNvPr id="9" name="Footer Placeholder 8"/>
          <p:cNvSpPr>
            <a:spLocks noGrp="1"/>
          </p:cNvSpPr>
          <p:nvPr>
            <p:ph type="ftr" sz="quarter" idx="11"/>
          </p:nvPr>
        </p:nvSpPr>
        <p:spPr/>
        <p:txBody>
          <a:bodyPr/>
          <a:lstStyle/>
          <a:p>
            <a:r>
              <a:rPr lang="vi-VN" smtClean="0"/>
              <a:t>IFC/SSC – Báo cáo Môi trường và Xã hội (E&amp;S)</a:t>
            </a:r>
            <a:endParaRPr lang="en-GB"/>
          </a:p>
        </p:txBody>
      </p:sp>
      <p:sp>
        <p:nvSpPr>
          <p:cNvPr id="10" name="Slide Number Placeholder 9"/>
          <p:cNvSpPr>
            <a:spLocks noGrp="1"/>
          </p:cNvSpPr>
          <p:nvPr>
            <p:ph type="sldNum" sz="quarter" idx="12"/>
          </p:nvPr>
        </p:nvSpPr>
        <p:spPr/>
        <p:txBody>
          <a:bodyPr/>
          <a:lstStyle/>
          <a:p>
            <a:fld id="{5BEE54F7-9293-46B9-B773-D6F85965D80D}" type="slidenum">
              <a:rPr lang="en-GB" smtClean="0"/>
              <a:pPr/>
              <a:t>‹#›</a:t>
            </a:fld>
            <a:endParaRPr lang="en-GB"/>
          </a:p>
        </p:txBody>
      </p:sp>
      <p:sp>
        <p:nvSpPr>
          <p:cNvPr id="11"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226143632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sz="3200">
                <a:solidFill>
                  <a:schemeClr val="tx1"/>
                </a:solidFill>
              </a:defRPr>
            </a:lvl1pPr>
          </a:lstStyle>
          <a:p>
            <a:r>
              <a:rPr lang="en-US" noProof="0" smtClean="0"/>
              <a:t>Click to edit Master title style</a:t>
            </a:r>
            <a:endParaRPr lang="en-GB" noProof="0"/>
          </a:p>
        </p:txBody>
      </p:sp>
      <p:sp>
        <p:nvSpPr>
          <p:cNvPr id="11" name="Text Placeholder 10"/>
          <p:cNvSpPr>
            <a:spLocks noGrp="1"/>
          </p:cNvSpPr>
          <p:nvPr>
            <p:ph type="body" sz="quarter" idx="10" hasCustomPrompt="1"/>
          </p:nvPr>
        </p:nvSpPr>
        <p:spPr>
          <a:xfrm>
            <a:off x="577850" y="5867400"/>
            <a:ext cx="5200650" cy="762000"/>
          </a:xfrm>
        </p:spPr>
        <p:txBody>
          <a:bodyPr anchor="b"/>
          <a:lstStyle>
            <a:lvl1pPr>
              <a:defRPr sz="900">
                <a:latin typeface="Arial" pitchFamily="34" charset="0"/>
                <a:cs typeface="Arial" pitchFamily="34" charset="0"/>
              </a:defRPr>
            </a:lvl1pPr>
          </a:lstStyle>
          <a:p>
            <a:pPr lvl="0"/>
            <a:r>
              <a:rPr lang="en-GB" noProof="0" smtClean="0"/>
              <a:t>Add legal and copyright disclaimers here.</a:t>
            </a:r>
            <a:endParaRPr lang="en-GB" noProof="0"/>
          </a:p>
        </p:txBody>
      </p:sp>
      <p:cxnSp>
        <p:nvCxnSpPr>
          <p:cNvPr id="7" name="Shape 6"/>
          <p:cNvCxnSpPr/>
          <p:nvPr/>
        </p:nvCxnSpPr>
        <p:spPr>
          <a:xfrm rot="5400000" flipH="1" flipV="1">
            <a:off x="4794252"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442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5" name="Shape 14"/>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t>Tháng 05/2016</a:t>
            </a:r>
            <a:endParaRPr lang="en-GB"/>
          </a:p>
        </p:txBody>
      </p:sp>
      <p:sp>
        <p:nvSpPr>
          <p:cNvPr id="4" name="Footer Placeholder 3"/>
          <p:cNvSpPr>
            <a:spLocks noGrp="1"/>
          </p:cNvSpPr>
          <p:nvPr>
            <p:ph type="ftr" sz="quarter" idx="17"/>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8"/>
          </p:nvPr>
        </p:nvSpPr>
        <p:spPr/>
        <p:txBody>
          <a:bodyPr/>
          <a:lstStyle/>
          <a:p>
            <a:fld id="{82AFA017-1FC7-49C0-B9C8-34E940D07EE1}"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extLst>
      <p:ext uri="{BB962C8B-B14F-4D97-AF65-F5344CB8AC3E}">
        <p14:creationId xmlns:p14="http://schemas.microsoft.com/office/powerpoint/2010/main" val="27044210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898651" y="1"/>
            <a:ext cx="800735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userDrawn="1"/>
        </p:nvGrpSpPr>
        <p:grpSpPr>
          <a:xfrm>
            <a:off x="1049308" y="6170994"/>
            <a:ext cx="9906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2709854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549650" y="685800"/>
            <a:ext cx="57785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549650" y="1752600"/>
            <a:ext cx="57785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77850" y="1752600"/>
            <a:ext cx="28067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6280153" y="-2286000"/>
            <a:ext cx="152399"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t>Tháng 05/2016</a:t>
            </a:r>
            <a:endParaRPr lang="en-GB"/>
          </a:p>
        </p:txBody>
      </p:sp>
      <p:sp>
        <p:nvSpPr>
          <p:cNvPr id="4" name="Footer Placeholder 3"/>
          <p:cNvSpPr>
            <a:spLocks noGrp="1"/>
          </p:cNvSpPr>
          <p:nvPr>
            <p:ph type="ftr" sz="quarter" idx="18"/>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9"/>
          </p:nvPr>
        </p:nvSpPr>
        <p:spPr/>
        <p:txBody>
          <a:bodyPr/>
          <a:lstStyle/>
          <a:p>
            <a:fld id="{BE2FE03E-D46E-4C42-8933-C4A5CC209A0C}"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a:lvl1p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1752600"/>
            <a:ext cx="8750300" cy="4419600"/>
          </a:xfrm>
        </p:spPr>
        <p:txBody>
          <a:bodyPr/>
          <a:lstStyle>
            <a:lvl1pPr>
              <a:defRPr baseline="0"/>
            </a:lvl1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5" name="Shape 14"/>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704BF9C1-91F8-40E3-B9D9-9467646759B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9031442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77850" y="1752604"/>
            <a:ext cx="42926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5035553" y="1752600"/>
            <a:ext cx="4292599" cy="44196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62" name="Shape 61"/>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E5D0161A-8B48-4C45-B34F-586135E26827}"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40496698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1"/>
            <a:ext cx="8750300" cy="914400"/>
          </a:xfrm>
        </p:spPr>
        <p:txBody>
          <a:bodyPr/>
          <a:lstStyle/>
          <a:p>
            <a:r>
              <a:rPr lang="en-GB" noProof="0" dirty="0" smtClean="0"/>
              <a:t>Click to edit Master title style</a:t>
            </a:r>
            <a:endParaRPr lang="en-GB" noProof="0" dirty="0"/>
          </a:p>
        </p:txBody>
      </p:sp>
      <p:sp>
        <p:nvSpPr>
          <p:cNvPr id="27" name="Content Placeholder 26"/>
          <p:cNvSpPr>
            <a:spLocks noGrp="1"/>
          </p:cNvSpPr>
          <p:nvPr>
            <p:ph sz="quarter" idx="13"/>
          </p:nvPr>
        </p:nvSpPr>
        <p:spPr>
          <a:xfrm>
            <a:off x="577850" y="1752604"/>
            <a:ext cx="28067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8" name="Content Placeholder 26"/>
          <p:cNvSpPr>
            <a:spLocks noGrp="1"/>
          </p:cNvSpPr>
          <p:nvPr>
            <p:ph sz="quarter" idx="14"/>
          </p:nvPr>
        </p:nvSpPr>
        <p:spPr>
          <a:xfrm>
            <a:off x="3549653" y="1752604"/>
            <a:ext cx="2806699"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6521450" y="1752604"/>
            <a:ext cx="2806700" cy="4419599"/>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9" name="Shape 18"/>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F7160C44-7745-479B-B8CD-8E5773E9FA7D}"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1232145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577850" y="3352800"/>
            <a:ext cx="4292600"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1" name="Content Placeholder 26"/>
          <p:cNvSpPr>
            <a:spLocks noGrp="1"/>
          </p:cNvSpPr>
          <p:nvPr>
            <p:ph sz="quarter" idx="15"/>
          </p:nvPr>
        </p:nvSpPr>
        <p:spPr>
          <a:xfrm>
            <a:off x="5035551" y="3352800"/>
            <a:ext cx="4292601" cy="2819400"/>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13" name="Text Placeholder 12"/>
          <p:cNvSpPr>
            <a:spLocks noGrp="1"/>
          </p:cNvSpPr>
          <p:nvPr>
            <p:ph type="body" sz="quarter" idx="16"/>
          </p:nvPr>
        </p:nvSpPr>
        <p:spPr>
          <a:xfrm>
            <a:off x="577850" y="1752600"/>
            <a:ext cx="8750300" cy="14478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F75C7982-D8BD-40BE-A659-0970F62C0A91}"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18570575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28" name="Content Placeholder 26"/>
          <p:cNvSpPr>
            <a:spLocks noGrp="1"/>
          </p:cNvSpPr>
          <p:nvPr>
            <p:ph sz="quarter" idx="14"/>
          </p:nvPr>
        </p:nvSpPr>
        <p:spPr>
          <a:xfrm>
            <a:off x="6521450" y="1752600"/>
            <a:ext cx="2806700" cy="2133600"/>
          </a:xfrm>
        </p:spPr>
        <p:txBody>
          <a:bodyPr/>
          <a:lstStyle/>
          <a:p>
            <a:pPr lvl="0"/>
            <a:r>
              <a:rPr lang="en-GB" noProof="0" dirty="0" smtClean="0"/>
              <a:t>Click to edit Master text styles</a:t>
            </a:r>
          </a:p>
        </p:txBody>
      </p:sp>
      <p:sp>
        <p:nvSpPr>
          <p:cNvPr id="31" name="Content Placeholder 26"/>
          <p:cNvSpPr>
            <a:spLocks noGrp="1"/>
          </p:cNvSpPr>
          <p:nvPr>
            <p:ph sz="quarter" idx="15"/>
          </p:nvPr>
        </p:nvSpPr>
        <p:spPr>
          <a:xfrm>
            <a:off x="6521450" y="4038600"/>
            <a:ext cx="28067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577850" y="1752600"/>
            <a:ext cx="5778500" cy="44196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A1FBFAC6-BE4D-49C0-B57F-53104DA27DDA}"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28221175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77850" y="1752600"/>
            <a:ext cx="2806700" cy="2133600"/>
          </a:xfrm>
        </p:spPr>
        <p:txBody>
          <a:bodyPr/>
          <a:lstStyle/>
          <a:p>
            <a:pPr lvl="0"/>
            <a:r>
              <a:rPr lang="en-GB" noProof="0" dirty="0" smtClean="0"/>
              <a:t>Click to edit Master text styles</a:t>
            </a:r>
          </a:p>
        </p:txBody>
      </p:sp>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sp>
        <p:nvSpPr>
          <p:cNvPr id="31" name="Content Placeholder 26"/>
          <p:cNvSpPr>
            <a:spLocks noGrp="1"/>
          </p:cNvSpPr>
          <p:nvPr>
            <p:ph sz="quarter" idx="15"/>
          </p:nvPr>
        </p:nvSpPr>
        <p:spPr>
          <a:xfrm>
            <a:off x="577850" y="4038600"/>
            <a:ext cx="2806700" cy="2133600"/>
          </a:xfrm>
        </p:spPr>
        <p:txBody>
          <a:bodyPr/>
          <a:lstStyle/>
          <a:p>
            <a:pPr lvl="0"/>
            <a:r>
              <a:rPr lang="en-GB" noProof="0" dirty="0" smtClean="0"/>
              <a:t>Click to edit Master text styles</a:t>
            </a:r>
          </a:p>
        </p:txBody>
      </p:sp>
      <p:sp>
        <p:nvSpPr>
          <p:cNvPr id="13" name="Text Placeholder 12"/>
          <p:cNvSpPr>
            <a:spLocks noGrp="1"/>
          </p:cNvSpPr>
          <p:nvPr>
            <p:ph type="body" sz="quarter" idx="16"/>
          </p:nvPr>
        </p:nvSpPr>
        <p:spPr>
          <a:xfrm>
            <a:off x="3549650" y="1752600"/>
            <a:ext cx="5778500" cy="4419600"/>
          </a:xfrm>
        </p:spPr>
        <p:txBody>
          <a:bodyPr/>
          <a:lstStyle/>
          <a:p>
            <a:pPr lvl="0"/>
            <a:r>
              <a:rPr lang="en-GB" noProof="0" dirty="0" smtClean="0"/>
              <a:t>Click to edit Master text styles</a:t>
            </a:r>
          </a:p>
        </p:txBody>
      </p:sp>
      <p:cxnSp>
        <p:nvCxnSpPr>
          <p:cNvPr id="14" name="Shape 13"/>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3F6207AF-4C2C-4EA6-85C8-500D46CDEA35}"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2828690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549650" y="685800"/>
            <a:ext cx="5778500" cy="914400"/>
          </a:xfrm>
        </p:spPr>
        <p:txBody>
          <a:bodyPr/>
          <a:lstStyle>
            <a:lvl1pPr>
              <a:defRPr/>
            </a:lvl1pPr>
          </a:lstStyle>
          <a:p>
            <a:r>
              <a:rPr lang="en-GB" noProof="1" smtClean="0"/>
              <a:t>Click to edit Master title style</a:t>
            </a:r>
            <a:endParaRPr lang="en-GB" noProof="1"/>
          </a:p>
        </p:txBody>
      </p:sp>
      <p:sp>
        <p:nvSpPr>
          <p:cNvPr id="31" name="Content Placeholder 26"/>
          <p:cNvSpPr>
            <a:spLocks noGrp="1"/>
          </p:cNvSpPr>
          <p:nvPr>
            <p:ph sz="quarter" idx="15"/>
          </p:nvPr>
        </p:nvSpPr>
        <p:spPr>
          <a:xfrm>
            <a:off x="3549650" y="1752600"/>
            <a:ext cx="5778500" cy="4419600"/>
          </a:xfrm>
        </p:spPr>
        <p:txBody>
          <a:bodyPr/>
          <a:lstStyle>
            <a:lvl1pPr>
              <a:defRPr baseline="0"/>
            </a:lvl1pPr>
          </a:lstStyle>
          <a:p>
            <a:pPr lvl="0"/>
            <a:r>
              <a:rPr lang="en-GB" noProof="1" smtClean="0"/>
              <a:t>Click to edit Master text styles</a:t>
            </a:r>
          </a:p>
          <a:p>
            <a:pPr lvl="1"/>
            <a:r>
              <a:rPr lang="en-GB" noProof="1" smtClean="0"/>
              <a:t>Second level</a:t>
            </a:r>
          </a:p>
          <a:p>
            <a:pPr lvl="2"/>
            <a:r>
              <a:rPr lang="en-GB" noProof="1" smtClean="0"/>
              <a:t>Third level</a:t>
            </a:r>
          </a:p>
          <a:p>
            <a:pPr lvl="3"/>
            <a:r>
              <a:rPr lang="en-GB" noProof="1" smtClean="0"/>
              <a:t>Fourth level</a:t>
            </a:r>
          </a:p>
          <a:p>
            <a:pPr lvl="4"/>
            <a:r>
              <a:rPr lang="en-GB" noProof="1" smtClean="0"/>
              <a:t>Fifth level</a:t>
            </a:r>
            <a:endParaRPr lang="en-GB" noProof="1"/>
          </a:p>
        </p:txBody>
      </p:sp>
      <p:sp>
        <p:nvSpPr>
          <p:cNvPr id="12" name="Text Placeholder 11"/>
          <p:cNvSpPr>
            <a:spLocks noGrp="1"/>
          </p:cNvSpPr>
          <p:nvPr>
            <p:ph type="body" sz="quarter" idx="16"/>
          </p:nvPr>
        </p:nvSpPr>
        <p:spPr>
          <a:xfrm>
            <a:off x="577850" y="1752600"/>
            <a:ext cx="2806700" cy="2130552"/>
          </a:xfrm>
        </p:spPr>
        <p:txBody>
          <a:bodyPr/>
          <a:lstStyle>
            <a:lvl1pPr>
              <a:defRPr sz="2400" b="1" i="1" baseline="0">
                <a:solidFill>
                  <a:schemeClr val="tx2"/>
                </a:solidFill>
              </a:defRPr>
            </a:lvl1pPr>
          </a:lstStyle>
          <a:p>
            <a:pPr lvl="0"/>
            <a:r>
              <a:rPr lang="en-GB" noProof="1" smtClean="0"/>
              <a:t>Click to edit Master text styles</a:t>
            </a:r>
          </a:p>
        </p:txBody>
      </p:sp>
      <p:cxnSp>
        <p:nvCxnSpPr>
          <p:cNvPr id="30" name="Shape 29"/>
          <p:cNvCxnSpPr/>
          <p:nvPr/>
        </p:nvCxnSpPr>
        <p:spPr>
          <a:xfrm rot="5400000" flipH="1" flipV="1">
            <a:off x="6280153" y="-2286000"/>
            <a:ext cx="152399" cy="5943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8"/>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9"/>
          </p:nvPr>
        </p:nvSpPr>
        <p:spPr/>
        <p:txBody>
          <a:bodyPr/>
          <a:lstStyle/>
          <a:p>
            <a:fld id="{BE2FE03E-D46E-4C42-8933-C4A5CC209A0C}"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1130306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cxnSp>
        <p:nvCxnSpPr>
          <p:cNvPr id="10" name="Shape 9"/>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2"/>
          </p:nvPr>
        </p:nvSpPr>
        <p:spPr/>
        <p:txBody>
          <a:bodyPr/>
          <a:lstStyle/>
          <a:p>
            <a:fld id="{59964843-D170-4A8D-964B-AA8FB7EADC2F}"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0317953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443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083D32B8-0362-4C03-A82B-744360643E93}"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55522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p>
            <a:r>
              <a:rPr lang="en-GB" noProof="0" dirty="0" smtClean="0"/>
              <a:t>Click to edit Master title style</a:t>
            </a:r>
            <a:endParaRPr lang="en-GB" noProof="0" dirty="0"/>
          </a:p>
        </p:txBody>
      </p:sp>
      <p:cxnSp>
        <p:nvCxnSpPr>
          <p:cNvPr id="10" name="Shape 9"/>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r>
              <a:rPr lang="en-US" smtClean="0"/>
              <a:t>Tháng 05/2016</a:t>
            </a:r>
            <a:endParaRPr lang="en-GB"/>
          </a:p>
        </p:txBody>
      </p:sp>
      <p:sp>
        <p:nvSpPr>
          <p:cNvPr id="4" name="Footer Placeholder 3"/>
          <p:cNvSpPr>
            <a:spLocks noGrp="1"/>
          </p:cNvSpPr>
          <p:nvPr>
            <p:ph type="ftr" sz="quarter" idx="11"/>
          </p:nvPr>
        </p:nvSpPr>
        <p:spPr/>
        <p:txBody>
          <a:bodyPr/>
          <a:lstStyle/>
          <a:p>
            <a:r>
              <a:rPr lang="vi-VN" smtClean="0"/>
              <a:t>IFC/SSC – Báo cáo Môi trường và Xã hội (E&amp;S)</a:t>
            </a:r>
            <a:endParaRPr lang="en-GB"/>
          </a:p>
        </p:txBody>
      </p:sp>
      <p:sp>
        <p:nvSpPr>
          <p:cNvPr id="5" name="Slide Number Placeholder 4"/>
          <p:cNvSpPr>
            <a:spLocks noGrp="1"/>
          </p:cNvSpPr>
          <p:nvPr>
            <p:ph type="sldNum" sz="quarter" idx="12"/>
          </p:nvPr>
        </p:nvSpPr>
        <p:spPr/>
        <p:txBody>
          <a:bodyPr/>
          <a:lstStyle/>
          <a:p>
            <a:fld id="{59964843-D170-4A8D-964B-AA8FB7EADC2F}" type="slidenum">
              <a:rPr lang="en-GB" smtClean="0"/>
              <a:pPr/>
              <a:t>‹#›</a:t>
            </a:fld>
            <a:endParaRPr lang="en-GB"/>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en-GB" sz="1000" b="0" i="0" u="none" baseline="0" smtClean="0">
                <a:latin typeface="Arial"/>
              </a:rPr>
              <a:t>PwC</a:t>
            </a:r>
            <a:endParaRPr kumimoji="0" lang="en-GB" sz="1000" b="0" i="0" u="none" baseline="0" dirty="0" err="1" smtClean="0">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tx1"/>
                </a:solidFill>
              </a:defRPr>
            </a:lvl1pPr>
          </a:lstStyle>
          <a:p>
            <a:r>
              <a:rPr lang="en-GB" noProof="0" dirty="0" smtClean="0"/>
              <a:t>Click to edit Master title style</a:t>
            </a:r>
            <a:endParaRPr lang="en-GB" noProof="0" dirty="0"/>
          </a:p>
        </p:txBody>
      </p:sp>
      <p:cxnSp>
        <p:nvCxnSpPr>
          <p:cNvPr id="11" name="Shape 10"/>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77850" y="1752600"/>
            <a:ext cx="87503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Footer Placeholder 3"/>
          <p:cNvSpPr>
            <a:spLocks noGrp="1"/>
          </p:cNvSpPr>
          <p:nvPr>
            <p:ph type="ftr" sz="quarter" idx="17"/>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5" name="Slide Number Placeholder 4"/>
          <p:cNvSpPr>
            <a:spLocks noGrp="1"/>
          </p:cNvSpPr>
          <p:nvPr>
            <p:ph type="sldNum" sz="quarter" idx="18"/>
          </p:nvPr>
        </p:nvSpPr>
        <p:spPr/>
        <p:txBody>
          <a:bodyPr/>
          <a:lstStyle/>
          <a:p>
            <a:fld id="{B98563F3-2DF6-4C24-BE52-C10D8FE5AB1E}" type="slidenum">
              <a:rPr lang="en-GB" smtClean="0">
                <a:solidFill>
                  <a:srgbClr val="000000"/>
                </a:solidFill>
              </a:rPr>
              <a:pPr/>
              <a:t>‹#›</a:t>
            </a:fld>
            <a:endParaRPr lang="en-GB">
              <a:solidFill>
                <a:srgbClr val="000000"/>
              </a:solidFill>
            </a:endParaRPr>
          </a:p>
        </p:txBody>
      </p:sp>
      <p:sp>
        <p:nvSpPr>
          <p:cNvPr id="6"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8714489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lnSpc>
                <a:spcPct val="100000"/>
              </a:lnSpc>
              <a:defRPr baseline="0">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p:ph idx="1"/>
          </p:nvPr>
        </p:nvSpPr>
        <p:spPr>
          <a:xfrm>
            <a:off x="577850" y="1752600"/>
            <a:ext cx="87503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cxnSp>
        <p:nvCxnSpPr>
          <p:cNvPr id="11" name="Shape 10"/>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5" name="Footer Placeholder 4"/>
          <p:cNvSpPr>
            <a:spLocks noGrp="1"/>
          </p:cNvSpPr>
          <p:nvPr>
            <p:ph type="ftr" sz="quarter" idx="11"/>
          </p:nvPr>
        </p:nvSpPr>
        <p:spPr/>
        <p:txBody>
          <a:bodyPr/>
          <a:lstStyle>
            <a:lvl1pPr>
              <a:defRPr>
                <a:solidFill>
                  <a:schemeClr val="lt1"/>
                </a:solidFill>
              </a:defRPr>
            </a:lvl1pPr>
          </a:lstStyle>
          <a:p>
            <a:r>
              <a:rPr lang="en-GB" smtClean="0">
                <a:solidFill>
                  <a:srgbClr val="FFFFFF"/>
                </a:solidFill>
              </a:rPr>
              <a:t>IFC/SSC – Environmental and Society (E&amp;S) Reporting</a:t>
            </a:r>
            <a:endParaRPr lang="en-GB">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lt1"/>
                </a:solidFill>
              </a:defRPr>
            </a:lvl1pPr>
          </a:lstStyle>
          <a:p>
            <a:fld id="{3593A4C6-3279-4719-872D-2644BB1D3AE1}" type="slidenum">
              <a:rPr lang="en-GB" smtClean="0">
                <a:solidFill>
                  <a:srgbClr val="FFFFFF"/>
                </a:solidFill>
              </a:rPr>
              <a:pPr/>
              <a:t>‹#›</a:t>
            </a:fld>
            <a:endParaRPr lang="en-GB">
              <a:solidFill>
                <a:srgbClr val="FFFFFF"/>
              </a:solidFill>
            </a:endParaRPr>
          </a:p>
        </p:txBody>
      </p:sp>
      <p:sp>
        <p:nvSpPr>
          <p:cNvPr id="7"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40310707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4"/>
            <a:ext cx="8750300" cy="1066799"/>
          </a:xfrm>
        </p:spPr>
        <p:txBody>
          <a:bodyPr anchor="t" anchorCtr="0">
            <a:noAutofit/>
          </a:bodyPr>
          <a:lstStyle>
            <a:lvl1pPr>
              <a:lnSpc>
                <a:spcPct val="90000"/>
              </a:lnSpc>
              <a:defRPr sz="3200">
                <a:solidFill>
                  <a:schemeClr val="tx1"/>
                </a:solidFill>
              </a:defRPr>
            </a:lvl1pPr>
          </a:lstStyle>
          <a:p>
            <a:r>
              <a:rPr lang="en-GB" noProof="0" dirty="0" smtClean="0"/>
              <a:t>Click to edit Master title style</a:t>
            </a:r>
          </a:p>
        </p:txBody>
      </p:sp>
      <p:sp>
        <p:nvSpPr>
          <p:cNvPr id="58" name="Subtitle 2"/>
          <p:cNvSpPr>
            <a:spLocks noGrp="1"/>
          </p:cNvSpPr>
          <p:nvPr>
            <p:ph type="subTitle" idx="1"/>
          </p:nvPr>
        </p:nvSpPr>
        <p:spPr bwMode="black">
          <a:xfrm>
            <a:off x="577850" y="1905001"/>
            <a:ext cx="87503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p>
        </p:txBody>
      </p:sp>
      <p:cxnSp>
        <p:nvCxnSpPr>
          <p:cNvPr id="12" name="Shape 11"/>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3" name="Footer Placeholder 2"/>
          <p:cNvSpPr>
            <a:spLocks noGrp="1"/>
          </p:cNvSpPr>
          <p:nvPr>
            <p:ph type="ftr" sz="quarter" idx="11"/>
          </p:nvPr>
        </p:nvSpPr>
        <p:spPr/>
        <p:txBody>
          <a:bodyPr/>
          <a:lstStyle/>
          <a:p>
            <a:r>
              <a:rPr lang="en-GB" smtClean="0">
                <a:solidFill>
                  <a:srgbClr val="000000"/>
                </a:solidFill>
              </a:rPr>
              <a:t>IFC/SSC – Environmental and Society (E&amp;S) Reporting</a:t>
            </a:r>
            <a:endParaRPr lang="en-GB">
              <a:solidFill>
                <a:srgbClr val="000000"/>
              </a:solidFill>
            </a:endParaRPr>
          </a:p>
        </p:txBody>
      </p:sp>
      <p:sp>
        <p:nvSpPr>
          <p:cNvPr id="4" name="Slide Number Placeholder 3"/>
          <p:cNvSpPr>
            <a:spLocks noGrp="1"/>
          </p:cNvSpPr>
          <p:nvPr>
            <p:ph type="sldNum" sz="quarter" idx="12"/>
          </p:nvPr>
        </p:nvSpPr>
        <p:spPr/>
        <p:txBody>
          <a:bodyPr/>
          <a:lstStyle/>
          <a:p>
            <a:fld id="{00C64A51-9352-47A9-9671-AEA8E172FE39}" type="slidenum">
              <a:rPr lang="en-GB" smtClean="0">
                <a:solidFill>
                  <a:srgbClr val="000000"/>
                </a:solidFill>
              </a:rPr>
              <a:pPr/>
              <a:t>‹#›</a:t>
            </a:fld>
            <a:endParaRPr lang="en-GB">
              <a:solidFill>
                <a:srgbClr val="000000"/>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000000"/>
                </a:solidFill>
              </a:rPr>
              <a:t>PwC</a:t>
            </a:r>
            <a:endParaRPr lang="en-GB" sz="1000" dirty="0" err="1" smtClean="0">
              <a:solidFill>
                <a:srgbClr val="000000"/>
              </a:solidFill>
            </a:endParaRPr>
          </a:p>
        </p:txBody>
      </p:sp>
    </p:spTree>
    <p:extLst>
      <p:ext uri="{BB962C8B-B14F-4D97-AF65-F5344CB8AC3E}">
        <p14:creationId xmlns:p14="http://schemas.microsoft.com/office/powerpoint/2010/main" val="38663725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baseline="0">
                <a:solidFill>
                  <a:schemeClr val="bg1"/>
                </a:solidFill>
              </a:defRPr>
            </a:lvl1pPr>
          </a:lstStyle>
          <a:p>
            <a:r>
              <a:rPr lang="en-GB" noProof="0" dirty="0" smtClean="0"/>
              <a:t>Click to edit Master title style</a:t>
            </a:r>
            <a:endParaRPr lang="en-GB" noProof="0" dirty="0"/>
          </a:p>
        </p:txBody>
      </p:sp>
      <p:sp>
        <p:nvSpPr>
          <p:cNvPr id="22" name="Subtitle 2"/>
          <p:cNvSpPr>
            <a:spLocks noGrp="1"/>
          </p:cNvSpPr>
          <p:nvPr>
            <p:ph type="subTitle" idx="1"/>
          </p:nvPr>
        </p:nvSpPr>
        <p:spPr bwMode="black">
          <a:xfrm>
            <a:off x="577850" y="1905000"/>
            <a:ext cx="8750300" cy="1371600"/>
          </a:xfrm>
        </p:spPr>
        <p:txBody>
          <a:bodyPr>
            <a:noAutofit/>
          </a:bodyPr>
          <a:lstStyle>
            <a:lvl1pPr marL="0" indent="0" algn="l">
              <a:lnSpc>
                <a:spcPct val="90000"/>
              </a:lnSpc>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1" name="Shape 10"/>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3" name="Footer Placeholder 2"/>
          <p:cNvSpPr>
            <a:spLocks noGrp="1"/>
          </p:cNvSpPr>
          <p:nvPr>
            <p:ph type="ftr" sz="quarter" idx="11"/>
          </p:nvPr>
        </p:nvSpPr>
        <p:spPr/>
        <p:txBody>
          <a:bodyPr/>
          <a:lstStyle>
            <a:lvl1pPr>
              <a:defRPr>
                <a:solidFill>
                  <a:schemeClr val="lt1"/>
                </a:solidFill>
              </a:defRPr>
            </a:lvl1pPr>
          </a:lstStyle>
          <a:p>
            <a:r>
              <a:rPr lang="en-GB" smtClean="0">
                <a:solidFill>
                  <a:srgbClr val="FFFFFF"/>
                </a:solidFill>
              </a:rPr>
              <a:t>IFC/SSC – Environmental and Society (E&amp;S) Reporting</a:t>
            </a:r>
            <a:endParaRPr lang="en-GB">
              <a:solidFill>
                <a:srgbClr val="FFFFFF"/>
              </a:solidFill>
            </a:endParaRPr>
          </a:p>
        </p:txBody>
      </p:sp>
      <p:sp>
        <p:nvSpPr>
          <p:cNvPr id="4" name="Slide Number Placeholder 3"/>
          <p:cNvSpPr>
            <a:spLocks noGrp="1"/>
          </p:cNvSpPr>
          <p:nvPr>
            <p:ph type="sldNum" sz="quarter" idx="12"/>
          </p:nvPr>
        </p:nvSpPr>
        <p:spPr/>
        <p:txBody>
          <a:bodyPr/>
          <a:lstStyle>
            <a:lvl1pPr>
              <a:defRPr>
                <a:solidFill>
                  <a:schemeClr val="lt1"/>
                </a:solidFill>
              </a:defRPr>
            </a:lvl1pPr>
          </a:lstStyle>
          <a:p>
            <a:fld id="{51C85FFB-0DF4-48B3-A81B-EFB2885448E9}" type="slidenum">
              <a:rPr lang="en-GB" smtClean="0">
                <a:solidFill>
                  <a:srgbClr val="FFFFFF"/>
                </a:solidFill>
              </a:rPr>
              <a:pPr/>
              <a:t>‹#›</a:t>
            </a:fld>
            <a:endParaRPr lang="en-GB">
              <a:solidFill>
                <a:srgbClr val="FFFFFF"/>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2403573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77850" y="685800"/>
            <a:ext cx="8750300" cy="1066800"/>
          </a:xfrm>
        </p:spPr>
        <p:txBody>
          <a:bodyPr anchor="t" anchorCtr="0">
            <a:noAutofit/>
          </a:bodyPr>
          <a:lstStyle>
            <a:lvl1pPr>
              <a:lnSpc>
                <a:spcPct val="90000"/>
              </a:lnSpc>
              <a:defRPr sz="3200">
                <a:solidFill>
                  <a:schemeClr val="bg1"/>
                </a:solidFill>
              </a:defRPr>
            </a:lvl1pPr>
          </a:lstStyle>
          <a:p>
            <a:r>
              <a:rPr lang="en-GB" noProof="0" dirty="0" smtClean="0"/>
              <a:t>Click to edit Master title style</a:t>
            </a:r>
          </a:p>
        </p:txBody>
      </p:sp>
      <p:sp>
        <p:nvSpPr>
          <p:cNvPr id="20" name="Content Placeholder 19"/>
          <p:cNvSpPr>
            <a:spLocks noGrp="1"/>
          </p:cNvSpPr>
          <p:nvPr>
            <p:ph sz="quarter" idx="13"/>
          </p:nvPr>
        </p:nvSpPr>
        <p:spPr>
          <a:xfrm>
            <a:off x="577853" y="2819400"/>
            <a:ext cx="42925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3" name="Subtitle 2"/>
          <p:cNvSpPr>
            <a:spLocks noGrp="1"/>
          </p:cNvSpPr>
          <p:nvPr>
            <p:ph type="subTitle" idx="1"/>
          </p:nvPr>
        </p:nvSpPr>
        <p:spPr bwMode="black">
          <a:xfrm>
            <a:off x="577850" y="1905001"/>
            <a:ext cx="8750300" cy="762000"/>
          </a:xfrm>
        </p:spPr>
        <p:txBody>
          <a:bodyPr>
            <a:noAutofit/>
          </a:bodyPr>
          <a:lstStyle>
            <a:lvl1pPr marL="0" indent="0" algn="l">
              <a:lnSpc>
                <a:spcPct val="90000"/>
              </a:lnSpc>
              <a:buNone/>
              <a:defRPr sz="320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Click to edit Master subtitle style</a:t>
            </a:r>
          </a:p>
        </p:txBody>
      </p:sp>
      <p:cxnSp>
        <p:nvCxnSpPr>
          <p:cNvPr id="12" name="Shape 11"/>
          <p:cNvCxnSpPr/>
          <p:nvPr/>
        </p:nvCxnSpPr>
        <p:spPr>
          <a:xfrm rot="5400000" flipH="1" flipV="1">
            <a:off x="4794253"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4"/>
          </p:nvPr>
        </p:nvSpPr>
        <p:spPr/>
        <p:txBody>
          <a:bodyPr/>
          <a:lstStyle>
            <a:lvl1pPr>
              <a:defRPr>
                <a:solidFill>
                  <a:schemeClr val="lt1"/>
                </a:solidFill>
              </a:defRPr>
            </a:lvl1pPr>
          </a:lstStyle>
          <a:p>
            <a:r>
              <a:rPr lang="en-US" smtClean="0">
                <a:solidFill>
                  <a:srgbClr val="FFFFFF"/>
                </a:solidFill>
              </a:rPr>
              <a:t>May 2016</a:t>
            </a:r>
            <a:endParaRPr lang="en-GB">
              <a:solidFill>
                <a:srgbClr val="FFFFFF"/>
              </a:solidFill>
            </a:endParaRPr>
          </a:p>
        </p:txBody>
      </p:sp>
      <p:sp>
        <p:nvSpPr>
          <p:cNvPr id="3" name="Footer Placeholder 2"/>
          <p:cNvSpPr>
            <a:spLocks noGrp="1"/>
          </p:cNvSpPr>
          <p:nvPr>
            <p:ph type="ftr" sz="quarter" idx="15"/>
          </p:nvPr>
        </p:nvSpPr>
        <p:spPr/>
        <p:txBody>
          <a:bodyPr/>
          <a:lstStyle>
            <a:lvl1pPr>
              <a:defRPr>
                <a:solidFill>
                  <a:schemeClr val="lt1"/>
                </a:solidFill>
              </a:defRPr>
            </a:lvl1pPr>
          </a:lstStyle>
          <a:p>
            <a:r>
              <a:rPr lang="en-GB" smtClean="0">
                <a:solidFill>
                  <a:srgbClr val="FFFFFF"/>
                </a:solidFill>
              </a:rPr>
              <a:t>IFC/SSC – Environmental and Society (E&amp;S) Reporting</a:t>
            </a:r>
            <a:endParaRPr lang="en-GB">
              <a:solidFill>
                <a:srgbClr val="FFFFFF"/>
              </a:solidFill>
            </a:endParaRPr>
          </a:p>
        </p:txBody>
      </p:sp>
      <p:sp>
        <p:nvSpPr>
          <p:cNvPr id="4" name="Slide Number Placeholder 3"/>
          <p:cNvSpPr>
            <a:spLocks noGrp="1"/>
          </p:cNvSpPr>
          <p:nvPr>
            <p:ph type="sldNum" sz="quarter" idx="16"/>
          </p:nvPr>
        </p:nvSpPr>
        <p:spPr/>
        <p:txBody>
          <a:bodyPr/>
          <a:lstStyle>
            <a:lvl1pPr>
              <a:defRPr>
                <a:solidFill>
                  <a:schemeClr val="lt1"/>
                </a:solidFill>
              </a:defRPr>
            </a:lvl1pPr>
          </a:lstStyle>
          <a:p>
            <a:fld id="{E6C0EB2E-4AB3-4E31-94EF-3C9299CB5BCD}" type="slidenum">
              <a:rPr lang="en-GB" smtClean="0">
                <a:solidFill>
                  <a:srgbClr val="FFFFFF"/>
                </a:solidFill>
              </a:rPr>
              <a:pPr/>
              <a:t>‹#›</a:t>
            </a:fld>
            <a:endParaRPr lang="en-GB">
              <a:solidFill>
                <a:srgbClr val="FFFFFF"/>
              </a:solidFill>
            </a:endParaRPr>
          </a:p>
        </p:txBody>
      </p:sp>
      <p:sp>
        <p:nvSpPr>
          <p:cNvPr id="5" name="PwCFirm"/>
          <p:cNvSpPr txBox="1"/>
          <p:nvPr userDrawn="1"/>
        </p:nvSpPr>
        <p:spPr>
          <a:xfrm>
            <a:off x="577850" y="6477003"/>
            <a:ext cx="2806700" cy="152401"/>
          </a:xfrm>
          <a:prstGeom prst="rect">
            <a:avLst/>
          </a:prstGeom>
          <a:noFill/>
        </p:spPr>
        <p:txBody>
          <a:bodyPr vert="horz" wrap="square" lIns="0" tIns="0" rIns="0" bIns="0" rtlCol="0">
            <a:noAutofit/>
          </a:bodyPr>
          <a:lstStyle/>
          <a:p>
            <a:pPr indent="-274320">
              <a:spcBef>
                <a:spcPct val="0"/>
              </a:spcBef>
              <a:spcAft>
                <a:spcPct val="0"/>
              </a:spcAft>
            </a:pPr>
            <a:r>
              <a:rPr lang="en-GB" sz="1000" smtClean="0">
                <a:solidFill>
                  <a:srgbClr val="FFFFFF"/>
                </a:solidFill>
              </a:rPr>
              <a:t>PwC</a:t>
            </a:r>
            <a:endParaRPr lang="en-GB" sz="1000" dirty="0" err="1" smtClean="0">
              <a:solidFill>
                <a:srgbClr val="FFFFFF"/>
              </a:solidFill>
            </a:endParaRPr>
          </a:p>
        </p:txBody>
      </p:sp>
    </p:spTree>
    <p:extLst>
      <p:ext uri="{BB962C8B-B14F-4D97-AF65-F5344CB8AC3E}">
        <p14:creationId xmlns:p14="http://schemas.microsoft.com/office/powerpoint/2010/main" val="11367412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527297" y="-3019044"/>
            <a:ext cx="152399" cy="7409688"/>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2053433" y="838200"/>
            <a:ext cx="5788819" cy="914400"/>
          </a:xfrm>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2053433" y="1828799"/>
            <a:ext cx="5788819" cy="914401"/>
          </a:xfrm>
        </p:spPr>
        <p:txBody>
          <a:bodyPr>
            <a:noAutofit/>
          </a:bodyPr>
          <a:lstStyle>
            <a:lvl1pPr marL="0" indent="0" algn="l">
              <a:lnSpc>
                <a:spcPct val="90000"/>
              </a:lnSpc>
              <a:spcAft>
                <a:spcPts val="0"/>
              </a:spcAft>
              <a:buNone/>
              <a:defRPr sz="3200" baseline="0">
                <a:solidFill>
                  <a:schemeClr val="tx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2053431" y="374904"/>
            <a:ext cx="4447794"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02" name="Group 101"/>
          <p:cNvGrpSpPr>
            <a:grpSpLocks noChangeAspect="1"/>
          </p:cNvGrpSpPr>
          <p:nvPr userDrawn="1"/>
        </p:nvGrpSpPr>
        <p:grpSpPr>
          <a:xfrm>
            <a:off x="1049310" y="5768684"/>
            <a:ext cx="133497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Tree>
    <p:extLst>
      <p:ext uri="{BB962C8B-B14F-4D97-AF65-F5344CB8AC3E}">
        <p14:creationId xmlns:p14="http://schemas.microsoft.com/office/powerpoint/2010/main" val="12063076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898651" y="1"/>
            <a:ext cx="800735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31" name="Picture Placeholder 76"/>
          <p:cNvSpPr>
            <a:spLocks noGrp="1"/>
          </p:cNvSpPr>
          <p:nvPr>
            <p:ph type="pic" sz="quarter" idx="13"/>
          </p:nvPr>
        </p:nvSpPr>
        <p:spPr>
          <a:xfrm>
            <a:off x="660401" y="3048000"/>
            <a:ext cx="990600" cy="762000"/>
          </a:xfrm>
        </p:spPr>
        <p:txBody>
          <a:bodyPr/>
          <a:lstStyle>
            <a:lvl1pPr>
              <a:defRPr sz="1400"/>
            </a:lvl1pPr>
          </a:lstStyle>
          <a:p>
            <a:r>
              <a:rPr lang="en-US" noProof="0" smtClean="0"/>
              <a:t>Click icon to add picture</a:t>
            </a:r>
            <a:endParaRPr lang="en-GB" noProof="0" dirty="0"/>
          </a:p>
        </p:txBody>
      </p:sp>
      <p:grpSp>
        <p:nvGrpSpPr>
          <p:cNvPr id="3" name="Group 31"/>
          <p:cNvGrpSpPr/>
          <p:nvPr/>
        </p:nvGrpSpPr>
        <p:grpSpPr>
          <a:xfrm>
            <a:off x="529843" y="2901700"/>
            <a:ext cx="1310565"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46"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96" name="Group 32"/>
          <p:cNvGrpSpPr/>
          <p:nvPr/>
        </p:nvGrpSpPr>
        <p:grpSpPr>
          <a:xfrm>
            <a:off x="1049308" y="6170994"/>
            <a:ext cx="9906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2127545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898651" y="1"/>
            <a:ext cx="800735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4"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sp>
        <p:nvSpPr>
          <p:cNvPr id="17" name="Picture Placeholder 76"/>
          <p:cNvSpPr>
            <a:spLocks noGrp="1"/>
          </p:cNvSpPr>
          <p:nvPr>
            <p:ph type="pic" sz="quarter" idx="13"/>
          </p:nvPr>
        </p:nvSpPr>
        <p:spPr>
          <a:xfrm>
            <a:off x="1898650" y="2899980"/>
            <a:ext cx="6851650" cy="3272223"/>
          </a:xfrm>
        </p:spPr>
        <p:txBody>
          <a:bodyPr/>
          <a:lstStyle>
            <a:lvl1pPr>
              <a:defRPr sz="1400"/>
            </a:lvl1pPr>
          </a:lstStyle>
          <a:p>
            <a:r>
              <a:rPr lang="en-US" noProof="0" dirty="0" smtClean="0"/>
              <a:t>Click icon to add picture</a:t>
            </a:r>
            <a:endParaRPr lang="en-GB" noProof="0" dirty="0"/>
          </a:p>
        </p:txBody>
      </p:sp>
      <p:grpSp>
        <p:nvGrpSpPr>
          <p:cNvPr id="18" name="Group 32"/>
          <p:cNvGrpSpPr/>
          <p:nvPr userDrawn="1"/>
        </p:nvGrpSpPr>
        <p:grpSpPr>
          <a:xfrm>
            <a:off x="1049308" y="6170994"/>
            <a:ext cx="9906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42386659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8007350" y="685801"/>
            <a:ext cx="189865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1" name="Rectangle 648"/>
          <p:cNvSpPr>
            <a:spLocks noChangeArrowheads="1"/>
          </p:cNvSpPr>
          <p:nvPr/>
        </p:nvSpPr>
        <p:spPr bwMode="gray">
          <a:xfrm>
            <a:off x="1898650" y="0"/>
            <a:ext cx="61087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3" name="Rectangle 650"/>
          <p:cNvSpPr>
            <a:spLocks noChangeArrowheads="1"/>
          </p:cNvSpPr>
          <p:nvPr/>
        </p:nvSpPr>
        <p:spPr bwMode="gray">
          <a:xfrm>
            <a:off x="1898650" y="685800"/>
            <a:ext cx="61087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50" name="Title 1"/>
          <p:cNvSpPr>
            <a:spLocks noGrp="1"/>
          </p:cNvSpPr>
          <p:nvPr>
            <p:ph type="ctrTitle" hasCustomPrompt="1"/>
          </p:nvPr>
        </p:nvSpPr>
        <p:spPr bwMode="white">
          <a:xfrm>
            <a:off x="2053433" y="838200"/>
            <a:ext cx="5788819"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2053433" y="1828799"/>
            <a:ext cx="5788819" cy="914401"/>
          </a:xfrm>
        </p:spPr>
        <p:txBody>
          <a:bodyPr>
            <a:noAutofit/>
          </a:bodyPr>
          <a:lstStyle>
            <a:lvl1pPr marL="0" indent="0" algn="l">
              <a:lnSpc>
                <a:spcPct val="90000"/>
              </a:lnSpc>
              <a:spcAft>
                <a:spcPts val="0"/>
              </a:spcAft>
              <a:buNone/>
              <a:defRPr sz="3200" baseline="0">
                <a:solidFill>
                  <a:schemeClr val="bg1"/>
                </a:solidFill>
                <a:latin typeface="Arial" panose="020B0604020202020204" pitchFamily="34" charset="0"/>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2053431" y="374904"/>
            <a:ext cx="4447794"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smtClean="0"/>
              <a:t>www.pwc.com</a:t>
            </a:r>
            <a:endParaRPr lang="en-GB" noProof="0" dirty="0"/>
          </a:p>
        </p:txBody>
      </p:sp>
      <p:grpSp>
        <p:nvGrpSpPr>
          <p:cNvPr id="11" name="Group 32"/>
          <p:cNvGrpSpPr/>
          <p:nvPr userDrawn="1"/>
        </p:nvGrpSpPr>
        <p:grpSpPr>
          <a:xfrm>
            <a:off x="1049308" y="6170994"/>
            <a:ext cx="9906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7452535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914400"/>
          </a:xfrm>
        </p:spPr>
        <p:txBody>
          <a:bodyPr/>
          <a:lstStyle>
            <a:lvl1pPr>
              <a:defRPr sz="3200">
                <a:solidFill>
                  <a:schemeClr val="tx1"/>
                </a:solidFill>
              </a:defRPr>
            </a:lvl1pPr>
          </a:lstStyle>
          <a:p>
            <a:r>
              <a:rPr lang="en-GB" noProof="0" dirty="0" smtClean="0"/>
              <a:t>Click to edit Master title style</a:t>
            </a:r>
            <a:endParaRPr lang="en-GB" noProof="0" dirty="0"/>
          </a:p>
        </p:txBody>
      </p:sp>
      <p:sp>
        <p:nvSpPr>
          <p:cNvPr id="11" name="Text Placeholder 10"/>
          <p:cNvSpPr>
            <a:spLocks noGrp="1"/>
          </p:cNvSpPr>
          <p:nvPr>
            <p:ph type="body" sz="quarter" idx="10" hasCustomPrompt="1"/>
          </p:nvPr>
        </p:nvSpPr>
        <p:spPr>
          <a:xfrm>
            <a:off x="577850" y="5867400"/>
            <a:ext cx="5200650" cy="762000"/>
          </a:xfrm>
        </p:spPr>
        <p:txBody>
          <a:bodyPr anchor="b"/>
          <a:lstStyle>
            <a:lvl1pPr>
              <a:defRPr sz="900">
                <a:latin typeface="Arial" pitchFamily="34" charset="0"/>
                <a:cs typeface="Arial" pitchFamily="34" charset="0"/>
              </a:defRPr>
            </a:lvl1pPr>
          </a:lstStyle>
          <a:p>
            <a:pPr lvl="0"/>
            <a:r>
              <a:rPr lang="en-GB" noProof="0" dirty="0" smtClean="0"/>
              <a:t>Add legal and copyright disclaimers here.</a:t>
            </a:r>
            <a:endParaRPr lang="en-GB" noProof="0" dirty="0"/>
          </a:p>
        </p:txBody>
      </p:sp>
      <p:cxnSp>
        <p:nvCxnSpPr>
          <p:cNvPr id="7" name="Shape 6"/>
          <p:cNvCxnSpPr/>
          <p:nvPr/>
        </p:nvCxnSpPr>
        <p:spPr>
          <a:xfrm rot="5400000" flipH="1" flipV="1">
            <a:off x="4794253" y="-3771900"/>
            <a:ext cx="152399" cy="8915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03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298.xml"/><Relationship Id="rId18" Type="http://schemas.openxmlformats.org/officeDocument/2006/relationships/slideLayout" Target="../slideLayouts/slideLayout303.xml"/><Relationship Id="rId26" Type="http://schemas.openxmlformats.org/officeDocument/2006/relationships/slideLayout" Target="../slideLayouts/slideLayout311.xml"/><Relationship Id="rId39" Type="http://schemas.openxmlformats.org/officeDocument/2006/relationships/slideLayout" Target="../slideLayouts/slideLayout324.xml"/><Relationship Id="rId21" Type="http://schemas.openxmlformats.org/officeDocument/2006/relationships/slideLayout" Target="../slideLayouts/slideLayout306.xml"/><Relationship Id="rId34" Type="http://schemas.openxmlformats.org/officeDocument/2006/relationships/slideLayout" Target="../slideLayouts/slideLayout319.xml"/><Relationship Id="rId42" Type="http://schemas.openxmlformats.org/officeDocument/2006/relationships/slideLayout" Target="../slideLayouts/slideLayout327.xml"/><Relationship Id="rId47" Type="http://schemas.openxmlformats.org/officeDocument/2006/relationships/slideLayout" Target="../slideLayouts/slideLayout332.xml"/><Relationship Id="rId50" Type="http://schemas.openxmlformats.org/officeDocument/2006/relationships/slideLayout" Target="../slideLayouts/slideLayout335.xml"/><Relationship Id="rId55" Type="http://schemas.openxmlformats.org/officeDocument/2006/relationships/slideLayout" Target="../slideLayouts/slideLayout340.xml"/><Relationship Id="rId7" Type="http://schemas.openxmlformats.org/officeDocument/2006/relationships/slideLayout" Target="../slideLayouts/slideLayout292.xml"/><Relationship Id="rId12" Type="http://schemas.openxmlformats.org/officeDocument/2006/relationships/slideLayout" Target="../slideLayouts/slideLayout297.xml"/><Relationship Id="rId17" Type="http://schemas.openxmlformats.org/officeDocument/2006/relationships/slideLayout" Target="../slideLayouts/slideLayout302.xml"/><Relationship Id="rId25" Type="http://schemas.openxmlformats.org/officeDocument/2006/relationships/slideLayout" Target="../slideLayouts/slideLayout310.xml"/><Relationship Id="rId33" Type="http://schemas.openxmlformats.org/officeDocument/2006/relationships/slideLayout" Target="../slideLayouts/slideLayout318.xml"/><Relationship Id="rId38" Type="http://schemas.openxmlformats.org/officeDocument/2006/relationships/slideLayout" Target="../slideLayouts/slideLayout323.xml"/><Relationship Id="rId46" Type="http://schemas.openxmlformats.org/officeDocument/2006/relationships/slideLayout" Target="../slideLayouts/slideLayout331.xml"/><Relationship Id="rId2" Type="http://schemas.openxmlformats.org/officeDocument/2006/relationships/slideLayout" Target="../slideLayouts/slideLayout287.xml"/><Relationship Id="rId16" Type="http://schemas.openxmlformats.org/officeDocument/2006/relationships/slideLayout" Target="../slideLayouts/slideLayout301.xml"/><Relationship Id="rId20" Type="http://schemas.openxmlformats.org/officeDocument/2006/relationships/slideLayout" Target="../slideLayouts/slideLayout305.xml"/><Relationship Id="rId29" Type="http://schemas.openxmlformats.org/officeDocument/2006/relationships/slideLayout" Target="../slideLayouts/slideLayout314.xml"/><Relationship Id="rId41" Type="http://schemas.openxmlformats.org/officeDocument/2006/relationships/slideLayout" Target="../slideLayouts/slideLayout326.xml"/><Relationship Id="rId54" Type="http://schemas.openxmlformats.org/officeDocument/2006/relationships/slideLayout" Target="../slideLayouts/slideLayout339.xml"/><Relationship Id="rId1" Type="http://schemas.openxmlformats.org/officeDocument/2006/relationships/slideLayout" Target="../slideLayouts/slideLayout286.xml"/><Relationship Id="rId6" Type="http://schemas.openxmlformats.org/officeDocument/2006/relationships/slideLayout" Target="../slideLayouts/slideLayout291.xml"/><Relationship Id="rId11" Type="http://schemas.openxmlformats.org/officeDocument/2006/relationships/slideLayout" Target="../slideLayouts/slideLayout296.xml"/><Relationship Id="rId24" Type="http://schemas.openxmlformats.org/officeDocument/2006/relationships/slideLayout" Target="../slideLayouts/slideLayout309.xml"/><Relationship Id="rId32" Type="http://schemas.openxmlformats.org/officeDocument/2006/relationships/slideLayout" Target="../slideLayouts/slideLayout317.xml"/><Relationship Id="rId37" Type="http://schemas.openxmlformats.org/officeDocument/2006/relationships/slideLayout" Target="../slideLayouts/slideLayout322.xml"/><Relationship Id="rId40" Type="http://schemas.openxmlformats.org/officeDocument/2006/relationships/slideLayout" Target="../slideLayouts/slideLayout325.xml"/><Relationship Id="rId45" Type="http://schemas.openxmlformats.org/officeDocument/2006/relationships/slideLayout" Target="../slideLayouts/slideLayout330.xml"/><Relationship Id="rId53" Type="http://schemas.openxmlformats.org/officeDocument/2006/relationships/slideLayout" Target="../slideLayouts/slideLayout338.xml"/><Relationship Id="rId5" Type="http://schemas.openxmlformats.org/officeDocument/2006/relationships/slideLayout" Target="../slideLayouts/slideLayout290.xml"/><Relationship Id="rId15" Type="http://schemas.openxmlformats.org/officeDocument/2006/relationships/slideLayout" Target="../slideLayouts/slideLayout300.xml"/><Relationship Id="rId23" Type="http://schemas.openxmlformats.org/officeDocument/2006/relationships/slideLayout" Target="../slideLayouts/slideLayout308.xml"/><Relationship Id="rId28" Type="http://schemas.openxmlformats.org/officeDocument/2006/relationships/slideLayout" Target="../slideLayouts/slideLayout313.xml"/><Relationship Id="rId36" Type="http://schemas.openxmlformats.org/officeDocument/2006/relationships/slideLayout" Target="../slideLayouts/slideLayout321.xml"/><Relationship Id="rId49" Type="http://schemas.openxmlformats.org/officeDocument/2006/relationships/slideLayout" Target="../slideLayouts/slideLayout334.xml"/><Relationship Id="rId10" Type="http://schemas.openxmlformats.org/officeDocument/2006/relationships/slideLayout" Target="../slideLayouts/slideLayout295.xml"/><Relationship Id="rId19" Type="http://schemas.openxmlformats.org/officeDocument/2006/relationships/slideLayout" Target="../slideLayouts/slideLayout304.xml"/><Relationship Id="rId31" Type="http://schemas.openxmlformats.org/officeDocument/2006/relationships/slideLayout" Target="../slideLayouts/slideLayout316.xml"/><Relationship Id="rId44" Type="http://schemas.openxmlformats.org/officeDocument/2006/relationships/slideLayout" Target="../slideLayouts/slideLayout329.xml"/><Relationship Id="rId52" Type="http://schemas.openxmlformats.org/officeDocument/2006/relationships/slideLayout" Target="../slideLayouts/slideLayout337.xml"/><Relationship Id="rId4" Type="http://schemas.openxmlformats.org/officeDocument/2006/relationships/slideLayout" Target="../slideLayouts/slideLayout289.xml"/><Relationship Id="rId9" Type="http://schemas.openxmlformats.org/officeDocument/2006/relationships/slideLayout" Target="../slideLayouts/slideLayout294.xml"/><Relationship Id="rId14" Type="http://schemas.openxmlformats.org/officeDocument/2006/relationships/slideLayout" Target="../slideLayouts/slideLayout299.xml"/><Relationship Id="rId22" Type="http://schemas.openxmlformats.org/officeDocument/2006/relationships/slideLayout" Target="../slideLayouts/slideLayout307.xml"/><Relationship Id="rId27" Type="http://schemas.openxmlformats.org/officeDocument/2006/relationships/slideLayout" Target="../slideLayouts/slideLayout312.xml"/><Relationship Id="rId30" Type="http://schemas.openxmlformats.org/officeDocument/2006/relationships/slideLayout" Target="../slideLayouts/slideLayout315.xml"/><Relationship Id="rId35" Type="http://schemas.openxmlformats.org/officeDocument/2006/relationships/slideLayout" Target="../slideLayouts/slideLayout320.xml"/><Relationship Id="rId43" Type="http://schemas.openxmlformats.org/officeDocument/2006/relationships/slideLayout" Target="../slideLayouts/slideLayout328.xml"/><Relationship Id="rId48" Type="http://schemas.openxmlformats.org/officeDocument/2006/relationships/slideLayout" Target="../slideLayouts/slideLayout333.xml"/><Relationship Id="rId56" Type="http://schemas.openxmlformats.org/officeDocument/2006/relationships/theme" Target="../theme/theme10.xml"/><Relationship Id="rId8" Type="http://schemas.openxmlformats.org/officeDocument/2006/relationships/slideLayout" Target="../slideLayouts/slideLayout293.xml"/><Relationship Id="rId51" Type="http://schemas.openxmlformats.org/officeDocument/2006/relationships/slideLayout" Target="../slideLayouts/slideLayout336.xml"/><Relationship Id="rId3" Type="http://schemas.openxmlformats.org/officeDocument/2006/relationships/slideLayout" Target="../slideLayouts/slideLayout28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slideLayout" Target="../slideLayouts/slideLayout69.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slideLayout" Target="../slideLayouts/slideLayout64.xml"/><Relationship Id="rId54" Type="http://schemas.openxmlformats.org/officeDocument/2006/relationships/slideLayout" Target="../slideLayouts/slideLayout77.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3" Type="http://schemas.openxmlformats.org/officeDocument/2006/relationships/slideLayout" Target="../slideLayouts/slideLayout76.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56" Type="http://schemas.openxmlformats.org/officeDocument/2006/relationships/theme" Target="../theme/theme2.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3"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theme" Target="../theme/theme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 Type="http://schemas.openxmlformats.org/officeDocument/2006/relationships/slideLayout" Target="../slideLayouts/slideLayout103.xml"/><Relationship Id="rId21" Type="http://schemas.openxmlformats.org/officeDocument/2006/relationships/slideLayout" Target="../slideLayouts/slideLayout121.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slideLayout" Target="../slideLayouts/slideLayout152.xml"/><Relationship Id="rId39" Type="http://schemas.openxmlformats.org/officeDocument/2006/relationships/slideLayout" Target="../slideLayouts/slideLayout165.xml"/><Relationship Id="rId21" Type="http://schemas.openxmlformats.org/officeDocument/2006/relationships/slideLayout" Target="../slideLayouts/slideLayout147.xml"/><Relationship Id="rId34" Type="http://schemas.openxmlformats.org/officeDocument/2006/relationships/slideLayout" Target="../slideLayouts/slideLayout160.xml"/><Relationship Id="rId42" Type="http://schemas.openxmlformats.org/officeDocument/2006/relationships/slideLayout" Target="../slideLayouts/slideLayout168.xml"/><Relationship Id="rId47" Type="http://schemas.openxmlformats.org/officeDocument/2006/relationships/slideLayout" Target="../slideLayouts/slideLayout173.xml"/><Relationship Id="rId50" Type="http://schemas.openxmlformats.org/officeDocument/2006/relationships/slideLayout" Target="../slideLayouts/slideLayout176.xml"/><Relationship Id="rId55" Type="http://schemas.openxmlformats.org/officeDocument/2006/relationships/theme" Target="../theme/theme5.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33" Type="http://schemas.openxmlformats.org/officeDocument/2006/relationships/slideLayout" Target="../slideLayouts/slideLayout159.xml"/><Relationship Id="rId38" Type="http://schemas.openxmlformats.org/officeDocument/2006/relationships/slideLayout" Target="../slideLayouts/slideLayout164.xml"/><Relationship Id="rId46" Type="http://schemas.openxmlformats.org/officeDocument/2006/relationships/slideLayout" Target="../slideLayouts/slideLayout172.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slideLayout" Target="../slideLayouts/slideLayout155.xml"/><Relationship Id="rId41" Type="http://schemas.openxmlformats.org/officeDocument/2006/relationships/slideLayout" Target="../slideLayouts/slideLayout167.xml"/><Relationship Id="rId54" Type="http://schemas.openxmlformats.org/officeDocument/2006/relationships/slideLayout" Target="../slideLayouts/slideLayout180.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32" Type="http://schemas.openxmlformats.org/officeDocument/2006/relationships/slideLayout" Target="../slideLayouts/slideLayout158.xml"/><Relationship Id="rId37" Type="http://schemas.openxmlformats.org/officeDocument/2006/relationships/slideLayout" Target="../slideLayouts/slideLayout163.xml"/><Relationship Id="rId40" Type="http://schemas.openxmlformats.org/officeDocument/2006/relationships/slideLayout" Target="../slideLayouts/slideLayout166.xml"/><Relationship Id="rId45" Type="http://schemas.openxmlformats.org/officeDocument/2006/relationships/slideLayout" Target="../slideLayouts/slideLayout171.xml"/><Relationship Id="rId53" Type="http://schemas.openxmlformats.org/officeDocument/2006/relationships/slideLayout" Target="../slideLayouts/slideLayout179.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slideLayout" Target="../slideLayouts/slideLayout154.xml"/><Relationship Id="rId36" Type="http://schemas.openxmlformats.org/officeDocument/2006/relationships/slideLayout" Target="../slideLayouts/slideLayout162.xml"/><Relationship Id="rId49" Type="http://schemas.openxmlformats.org/officeDocument/2006/relationships/slideLayout" Target="../slideLayouts/slideLayout175.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31" Type="http://schemas.openxmlformats.org/officeDocument/2006/relationships/slideLayout" Target="../slideLayouts/slideLayout157.xml"/><Relationship Id="rId44" Type="http://schemas.openxmlformats.org/officeDocument/2006/relationships/slideLayout" Target="../slideLayouts/slideLayout170.xml"/><Relationship Id="rId52" Type="http://schemas.openxmlformats.org/officeDocument/2006/relationships/slideLayout" Target="../slideLayouts/slideLayout178.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slideLayout" Target="../slideLayouts/slideLayout153.xml"/><Relationship Id="rId30" Type="http://schemas.openxmlformats.org/officeDocument/2006/relationships/slideLayout" Target="../slideLayouts/slideLayout156.xml"/><Relationship Id="rId35" Type="http://schemas.openxmlformats.org/officeDocument/2006/relationships/slideLayout" Target="../slideLayouts/slideLayout161.xml"/><Relationship Id="rId43" Type="http://schemas.openxmlformats.org/officeDocument/2006/relationships/slideLayout" Target="../slideLayouts/slideLayout169.xml"/><Relationship Id="rId48" Type="http://schemas.openxmlformats.org/officeDocument/2006/relationships/slideLayout" Target="../slideLayouts/slideLayout174.xml"/><Relationship Id="rId8" Type="http://schemas.openxmlformats.org/officeDocument/2006/relationships/slideLayout" Target="../slideLayouts/slideLayout134.xml"/><Relationship Id="rId51" Type="http://schemas.openxmlformats.org/officeDocument/2006/relationships/slideLayout" Target="../slideLayouts/slideLayout177.xml"/><Relationship Id="rId3" Type="http://schemas.openxmlformats.org/officeDocument/2006/relationships/slideLayout" Target="../slideLayouts/slideLayout1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21" Type="http://schemas.openxmlformats.org/officeDocument/2006/relationships/slideLayout" Target="../slideLayouts/slideLayout201.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theme" Target="../theme/theme6.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18" Type="http://schemas.openxmlformats.org/officeDocument/2006/relationships/slideLayout" Target="../slideLayouts/slideLayout247.xml"/><Relationship Id="rId26" Type="http://schemas.openxmlformats.org/officeDocument/2006/relationships/slideLayout" Target="../slideLayouts/slideLayout255.xml"/><Relationship Id="rId3" Type="http://schemas.openxmlformats.org/officeDocument/2006/relationships/slideLayout" Target="../slideLayouts/slideLayout232.xml"/><Relationship Id="rId21" Type="http://schemas.openxmlformats.org/officeDocument/2006/relationships/slideLayout" Target="../slideLayouts/slideLayout250.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17" Type="http://schemas.openxmlformats.org/officeDocument/2006/relationships/slideLayout" Target="../slideLayouts/slideLayout246.xml"/><Relationship Id="rId25" Type="http://schemas.openxmlformats.org/officeDocument/2006/relationships/slideLayout" Target="../slideLayouts/slideLayout254.xml"/><Relationship Id="rId2" Type="http://schemas.openxmlformats.org/officeDocument/2006/relationships/slideLayout" Target="../slideLayouts/slideLayout231.xml"/><Relationship Id="rId16" Type="http://schemas.openxmlformats.org/officeDocument/2006/relationships/slideLayout" Target="../slideLayouts/slideLayout245.xml"/><Relationship Id="rId20" Type="http://schemas.openxmlformats.org/officeDocument/2006/relationships/slideLayout" Target="../slideLayouts/slideLayout249.xml"/><Relationship Id="rId29" Type="http://schemas.openxmlformats.org/officeDocument/2006/relationships/theme" Target="../theme/theme8.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24" Type="http://schemas.openxmlformats.org/officeDocument/2006/relationships/slideLayout" Target="../slideLayouts/slideLayout253.xml"/><Relationship Id="rId5" Type="http://schemas.openxmlformats.org/officeDocument/2006/relationships/slideLayout" Target="../slideLayouts/slideLayout234.xml"/><Relationship Id="rId15" Type="http://schemas.openxmlformats.org/officeDocument/2006/relationships/slideLayout" Target="../slideLayouts/slideLayout244.xml"/><Relationship Id="rId23" Type="http://schemas.openxmlformats.org/officeDocument/2006/relationships/slideLayout" Target="../slideLayouts/slideLayout252.xml"/><Relationship Id="rId28" Type="http://schemas.openxmlformats.org/officeDocument/2006/relationships/slideLayout" Target="../slideLayouts/slideLayout257.xml"/><Relationship Id="rId10" Type="http://schemas.openxmlformats.org/officeDocument/2006/relationships/slideLayout" Target="../slideLayouts/slideLayout239.xml"/><Relationship Id="rId19" Type="http://schemas.openxmlformats.org/officeDocument/2006/relationships/slideLayout" Target="../slideLayouts/slideLayout248.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 Id="rId22" Type="http://schemas.openxmlformats.org/officeDocument/2006/relationships/slideLayout" Target="../slideLayouts/slideLayout251.xml"/><Relationship Id="rId27" Type="http://schemas.openxmlformats.org/officeDocument/2006/relationships/slideLayout" Target="../slideLayouts/slideLayout2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65.xml"/><Relationship Id="rId13" Type="http://schemas.openxmlformats.org/officeDocument/2006/relationships/slideLayout" Target="../slideLayouts/slideLayout270.xml"/><Relationship Id="rId18" Type="http://schemas.openxmlformats.org/officeDocument/2006/relationships/slideLayout" Target="../slideLayouts/slideLayout275.xml"/><Relationship Id="rId26" Type="http://schemas.openxmlformats.org/officeDocument/2006/relationships/slideLayout" Target="../slideLayouts/slideLayout283.xml"/><Relationship Id="rId3" Type="http://schemas.openxmlformats.org/officeDocument/2006/relationships/slideLayout" Target="../slideLayouts/slideLayout260.xml"/><Relationship Id="rId21" Type="http://schemas.openxmlformats.org/officeDocument/2006/relationships/slideLayout" Target="../slideLayouts/slideLayout278.xml"/><Relationship Id="rId7" Type="http://schemas.openxmlformats.org/officeDocument/2006/relationships/slideLayout" Target="../slideLayouts/slideLayout264.xml"/><Relationship Id="rId12" Type="http://schemas.openxmlformats.org/officeDocument/2006/relationships/slideLayout" Target="../slideLayouts/slideLayout269.xml"/><Relationship Id="rId17" Type="http://schemas.openxmlformats.org/officeDocument/2006/relationships/slideLayout" Target="../slideLayouts/slideLayout274.xml"/><Relationship Id="rId25" Type="http://schemas.openxmlformats.org/officeDocument/2006/relationships/slideLayout" Target="../slideLayouts/slideLayout282.xml"/><Relationship Id="rId2" Type="http://schemas.openxmlformats.org/officeDocument/2006/relationships/slideLayout" Target="../slideLayouts/slideLayout259.xml"/><Relationship Id="rId16" Type="http://schemas.openxmlformats.org/officeDocument/2006/relationships/slideLayout" Target="../slideLayouts/slideLayout273.xml"/><Relationship Id="rId20" Type="http://schemas.openxmlformats.org/officeDocument/2006/relationships/slideLayout" Target="../slideLayouts/slideLayout277.xml"/><Relationship Id="rId29" Type="http://schemas.openxmlformats.org/officeDocument/2006/relationships/theme" Target="../theme/theme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24" Type="http://schemas.openxmlformats.org/officeDocument/2006/relationships/slideLayout" Target="../slideLayouts/slideLayout281.xml"/><Relationship Id="rId5" Type="http://schemas.openxmlformats.org/officeDocument/2006/relationships/slideLayout" Target="../slideLayouts/slideLayout262.xml"/><Relationship Id="rId15" Type="http://schemas.openxmlformats.org/officeDocument/2006/relationships/slideLayout" Target="../slideLayouts/slideLayout272.xml"/><Relationship Id="rId23" Type="http://schemas.openxmlformats.org/officeDocument/2006/relationships/slideLayout" Target="../slideLayouts/slideLayout280.xml"/><Relationship Id="rId28" Type="http://schemas.openxmlformats.org/officeDocument/2006/relationships/slideLayout" Target="../slideLayouts/slideLayout285.xml"/><Relationship Id="rId10" Type="http://schemas.openxmlformats.org/officeDocument/2006/relationships/slideLayout" Target="../slideLayouts/slideLayout267.xml"/><Relationship Id="rId19" Type="http://schemas.openxmlformats.org/officeDocument/2006/relationships/slideLayout" Target="../slideLayouts/slideLayout276.xml"/><Relationship Id="rId4" Type="http://schemas.openxmlformats.org/officeDocument/2006/relationships/slideLayout" Target="../slideLayouts/slideLayout261.xml"/><Relationship Id="rId9" Type="http://schemas.openxmlformats.org/officeDocument/2006/relationships/slideLayout" Target="../slideLayouts/slideLayout266.xml"/><Relationship Id="rId14" Type="http://schemas.openxmlformats.org/officeDocument/2006/relationships/slideLayout" Target="../slideLayouts/slideLayout271.xml"/><Relationship Id="rId22" Type="http://schemas.openxmlformats.org/officeDocument/2006/relationships/slideLayout" Target="../slideLayouts/slideLayout279.xml"/><Relationship Id="rId27" Type="http://schemas.openxmlformats.org/officeDocument/2006/relationships/slideLayout" Target="../slideLayouts/slideLayout2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2" y="685800"/>
            <a:ext cx="8750301"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77853" y="1752600"/>
            <a:ext cx="8750299" cy="44196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8" name="Footer Placeholder 4"/>
          <p:cNvSpPr>
            <a:spLocks noGrp="1"/>
          </p:cNvSpPr>
          <p:nvPr>
            <p:ph type="ftr" sz="quarter" idx="3"/>
          </p:nvPr>
        </p:nvSpPr>
        <p:spPr>
          <a:xfrm>
            <a:off x="574548" y="6324600"/>
            <a:ext cx="5699252"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vi-VN" smtClean="0"/>
              <a:t>IFC/SSC – Báo cáo Môi trường và Xã hội (E&amp;S)</a:t>
            </a:r>
            <a:endParaRPr lang="en-GB"/>
          </a:p>
        </p:txBody>
      </p:sp>
      <p:sp>
        <p:nvSpPr>
          <p:cNvPr id="9"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Tháng 05/2016</a:t>
            </a:r>
            <a:endParaRPr lang="en-GB" dirty="0"/>
          </a:p>
        </p:txBody>
      </p: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A297BC3-34F8-46EF-9721-DE54069F93F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738" r:id="rId23"/>
  </p:sldLayoutIdLst>
  <p:hf hdr="0"/>
  <p:txStyles>
    <p:titleStyle>
      <a:lvl1pPr algn="l" defTabSz="914400" rtl="0" eaLnBrk="1" latinLnBrk="0" hangingPunct="1">
        <a:lnSpc>
          <a:spcPct val="100000"/>
        </a:lnSpc>
        <a:spcBef>
          <a:spcPct val="0"/>
        </a:spcBef>
        <a:buNone/>
        <a:defRPr sz="2400" b="1" i="1" kern="1200">
          <a:solidFill>
            <a:schemeClr val="tx1"/>
          </a:solidFill>
          <a:latin typeface="Arial" panose="020B0604020202020204" pitchFamily="34" charset="0"/>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Arial" panose="020B0604020202020204" pitchFamily="34"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Arial" panose="020B0604020202020204" pitchFamily="34"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Arial" panose="020B0604020202020204" pitchFamily="34"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Arial" panose="020B0604020202020204" pitchFamily="34"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Arial" panose="020B0604020202020204" pitchFamily="34"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852" y="1752600"/>
            <a:ext cx="8750299" cy="44196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2" name="Title Placeholder 1"/>
          <p:cNvSpPr>
            <a:spLocks noGrp="1"/>
          </p:cNvSpPr>
          <p:nvPr>
            <p:ph type="title"/>
          </p:nvPr>
        </p:nvSpPr>
        <p:spPr>
          <a:xfrm>
            <a:off x="577851" y="685800"/>
            <a:ext cx="8750301" cy="914400"/>
          </a:xfrm>
          <a:prstGeom prst="rect">
            <a:avLst/>
          </a:prstGeom>
          <a:ln>
            <a:noFill/>
          </a:ln>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8" name="Footer Placeholder 4"/>
          <p:cNvSpPr>
            <a:spLocks noGrp="1"/>
          </p:cNvSpPr>
          <p:nvPr>
            <p:ph type="ftr" sz="quarter" idx="3"/>
          </p:nvPr>
        </p:nvSpPr>
        <p:spPr>
          <a:xfrm>
            <a:off x="574548" y="6324600"/>
            <a:ext cx="5699252"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solidFill>
                  <a:srgbClr val="000000"/>
                </a:solidFill>
              </a:rPr>
              <a:t>IFC/SSC – Environmental and Society (E&amp;S) Reporting</a:t>
            </a:r>
            <a:endParaRPr lang="en-GB">
              <a:solidFill>
                <a:srgbClr val="000000"/>
              </a:solidFill>
            </a:endParaRPr>
          </a:p>
        </p:txBody>
      </p:sp>
      <p:sp>
        <p:nvSpPr>
          <p:cNvPr id="9"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solidFill>
                  <a:srgbClr val="000000"/>
                </a:solidFill>
              </a:rPr>
              <a:t>May 2016</a:t>
            </a:r>
            <a:endParaRPr lang="en-GB" dirty="0">
              <a:solidFill>
                <a:srgbClr val="000000"/>
              </a:solidFill>
            </a:endParaRPr>
          </a:p>
        </p:txBody>
      </p: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DD24810-E97B-4EE4-99E2-18E11A7EEC6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90055331"/>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 id="2147484033" r:id="rId29"/>
    <p:sldLayoutId id="2147484034" r:id="rId30"/>
    <p:sldLayoutId id="2147484035" r:id="rId31"/>
    <p:sldLayoutId id="2147484036" r:id="rId32"/>
    <p:sldLayoutId id="2147484037" r:id="rId33"/>
    <p:sldLayoutId id="2147484038" r:id="rId34"/>
    <p:sldLayoutId id="2147484039" r:id="rId35"/>
    <p:sldLayoutId id="2147484040" r:id="rId36"/>
    <p:sldLayoutId id="2147484041" r:id="rId37"/>
    <p:sldLayoutId id="2147484042" r:id="rId38"/>
    <p:sldLayoutId id="2147484043" r:id="rId39"/>
    <p:sldLayoutId id="2147484044" r:id="rId40"/>
    <p:sldLayoutId id="2147484045" r:id="rId41"/>
    <p:sldLayoutId id="2147484046" r:id="rId42"/>
    <p:sldLayoutId id="2147484047" r:id="rId43"/>
    <p:sldLayoutId id="2147484048" r:id="rId44"/>
    <p:sldLayoutId id="2147484049" r:id="rId45"/>
    <p:sldLayoutId id="2147484050" r:id="rId46"/>
    <p:sldLayoutId id="2147484051" r:id="rId47"/>
    <p:sldLayoutId id="2147484052" r:id="rId48"/>
    <p:sldLayoutId id="2147484053" r:id="rId49"/>
    <p:sldLayoutId id="2147484054" r:id="rId50"/>
    <p:sldLayoutId id="2147484055" r:id="rId51"/>
    <p:sldLayoutId id="2147484056" r:id="rId52"/>
    <p:sldLayoutId id="2147484057" r:id="rId53"/>
    <p:sldLayoutId id="2147484058" r:id="rId54"/>
    <p:sldLayoutId id="2147484059" r:id="rId55"/>
  </p:sldLayoutIdLst>
  <p:timing>
    <p:tnLst>
      <p:par>
        <p:cTn id="1" dur="indefinite" restart="never" nodeType="tmRoot"/>
      </p:par>
    </p:tnLst>
  </p:timing>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852" y="1752600"/>
            <a:ext cx="8750299" cy="44196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2" name="Title Placeholder 1"/>
          <p:cNvSpPr>
            <a:spLocks noGrp="1"/>
          </p:cNvSpPr>
          <p:nvPr>
            <p:ph type="title"/>
          </p:nvPr>
        </p:nvSpPr>
        <p:spPr>
          <a:xfrm>
            <a:off x="577851" y="685800"/>
            <a:ext cx="8750301" cy="914400"/>
          </a:xfrm>
          <a:prstGeom prst="rect">
            <a:avLst/>
          </a:prstGeom>
          <a:ln>
            <a:noFill/>
          </a:ln>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8" name="Footer Placeholder 4"/>
          <p:cNvSpPr>
            <a:spLocks noGrp="1"/>
          </p:cNvSpPr>
          <p:nvPr>
            <p:ph type="ftr" sz="quarter" idx="3"/>
          </p:nvPr>
        </p:nvSpPr>
        <p:spPr>
          <a:xfrm>
            <a:off x="574548" y="6324600"/>
            <a:ext cx="5699252"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vi-VN" smtClean="0"/>
              <a:t>IFC/SSC – Báo cáo Môi trường và Xã hội (E&amp;S)</a:t>
            </a:r>
            <a:endParaRPr lang="en-GB"/>
          </a:p>
        </p:txBody>
      </p:sp>
      <p:sp>
        <p:nvSpPr>
          <p:cNvPr id="9"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t>Tháng 05/2016</a:t>
            </a:r>
            <a:endParaRPr lang="en-GB" dirty="0"/>
          </a:p>
        </p:txBody>
      </p: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DD24810-E97B-4EE4-99E2-18E11A7EEC6F}" type="slidenum">
              <a:rPr lang="en-GB" smtClean="0"/>
              <a:pPr/>
              <a:t>‹#›</a:t>
            </a:fld>
            <a:endParaRPr lang="en-GB"/>
          </a:p>
        </p:txBody>
      </p:sp>
    </p:spTree>
    <p:extLst>
      <p:ext uri="{BB962C8B-B14F-4D97-AF65-F5344CB8AC3E}">
        <p14:creationId xmlns:p14="http://schemas.microsoft.com/office/powerpoint/2010/main" val="24232767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 id="2147483724" r:id="rId49"/>
    <p:sldLayoutId id="2147483725" r:id="rId50"/>
    <p:sldLayoutId id="2147483726" r:id="rId51"/>
    <p:sldLayoutId id="2147483727" r:id="rId52"/>
    <p:sldLayoutId id="2147483728" r:id="rId53"/>
    <p:sldLayoutId id="2147483729" r:id="rId54"/>
    <p:sldLayoutId id="2147483788" r:id="rId55"/>
  </p:sldLayoutIdLst>
  <p:timing>
    <p:tnLst>
      <p:par>
        <p:cTn id="1" dur="indefinite" restart="never" nodeType="tmRoot"/>
      </p:par>
    </p:tnLst>
  </p:timing>
  <p:hf hdr="0"/>
  <p:txStyles>
    <p:titleStyle>
      <a:lvl1pPr algn="l" defTabSz="914400" rtl="0" eaLnBrk="1" latinLnBrk="0" hangingPunct="1">
        <a:lnSpc>
          <a:spcPct val="100000"/>
        </a:lnSpc>
        <a:spcBef>
          <a:spcPct val="0"/>
        </a:spcBef>
        <a:buNone/>
        <a:defRPr sz="2400" b="1" i="1" kern="1200">
          <a:solidFill>
            <a:schemeClr val="tx1"/>
          </a:solidFill>
          <a:latin typeface="Arial" panose="020B0604020202020204" pitchFamily="34" charset="0"/>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Arial" panose="020B0604020202020204" pitchFamily="34"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Arial" panose="020B0604020202020204" pitchFamily="34"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Arial" panose="020B0604020202020204" pitchFamily="34"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Arial" panose="020B0604020202020204" pitchFamily="34"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Arial" panose="020B0604020202020204" pitchFamily="34"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2" y="685800"/>
            <a:ext cx="8750301"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77853" y="1752600"/>
            <a:ext cx="8750299" cy="44196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8" name="Footer Placeholder 4"/>
          <p:cNvSpPr>
            <a:spLocks noGrp="1"/>
          </p:cNvSpPr>
          <p:nvPr>
            <p:ph type="ftr" sz="quarter" idx="3"/>
          </p:nvPr>
        </p:nvSpPr>
        <p:spPr>
          <a:xfrm>
            <a:off x="574548" y="6324600"/>
            <a:ext cx="5699252"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solidFill>
                  <a:srgbClr val="000000"/>
                </a:solidFill>
              </a:rPr>
              <a:t>IFC/SSC – Environmental and Society (E&amp;S) Reporting</a:t>
            </a:r>
            <a:endParaRPr lang="en-GB">
              <a:solidFill>
                <a:srgbClr val="000000"/>
              </a:solidFill>
            </a:endParaRPr>
          </a:p>
        </p:txBody>
      </p:sp>
      <p:sp>
        <p:nvSpPr>
          <p:cNvPr id="9"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solidFill>
                  <a:srgbClr val="000000"/>
                </a:solidFill>
              </a:rPr>
              <a:t>May 2016</a:t>
            </a:r>
            <a:endParaRPr lang="en-GB" dirty="0">
              <a:solidFill>
                <a:srgbClr val="000000"/>
              </a:solidFill>
            </a:endParaRPr>
          </a:p>
        </p:txBody>
      </p: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A297BC3-34F8-46EF-9721-DE54069F93FE}"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33925926"/>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 id="2147483807" r:id="rId18"/>
    <p:sldLayoutId id="2147483808" r:id="rId19"/>
    <p:sldLayoutId id="2147483809" r:id="rId20"/>
    <p:sldLayoutId id="2147483810" r:id="rId21"/>
    <p:sldLayoutId id="2147483811" r:id="rId22"/>
  </p:sldLayoutIdLst>
  <p:hf hdr="0"/>
  <p:txStyles>
    <p:titleStyle>
      <a:lvl1pPr algn="l" defTabSz="914400" rtl="0" eaLnBrk="1" latinLnBrk="0" hangingPunct="1">
        <a:lnSpc>
          <a:spcPct val="100000"/>
        </a:lnSpc>
        <a:spcBef>
          <a:spcPct val="0"/>
        </a:spcBef>
        <a:buNone/>
        <a:defRPr sz="2400" b="1" i="1" kern="1200">
          <a:solidFill>
            <a:schemeClr val="tx1"/>
          </a:solidFill>
          <a:latin typeface="Arial" panose="020B0604020202020204" pitchFamily="34" charset="0"/>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Arial" panose="020B0604020202020204" pitchFamily="34"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Arial" panose="020B0604020202020204" pitchFamily="34"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Arial" panose="020B0604020202020204" pitchFamily="34"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Arial" panose="020B0604020202020204" pitchFamily="34"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Arial" panose="020B0604020202020204" pitchFamily="34"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2" y="685800"/>
            <a:ext cx="8750301"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77853" y="1752600"/>
            <a:ext cx="8750299" cy="44196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8" name="Footer Placeholder 4"/>
          <p:cNvSpPr>
            <a:spLocks noGrp="1"/>
          </p:cNvSpPr>
          <p:nvPr>
            <p:ph type="ftr" sz="quarter" idx="3"/>
          </p:nvPr>
        </p:nvSpPr>
        <p:spPr>
          <a:xfrm>
            <a:off x="574548" y="6324600"/>
            <a:ext cx="5699252"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US" smtClean="0">
                <a:solidFill>
                  <a:srgbClr val="000000"/>
                </a:solidFill>
              </a:rPr>
              <a:t>IFC/SSC – Environmental and Society (E&amp;S) Reporting</a:t>
            </a:r>
            <a:endParaRPr lang="en-GB">
              <a:solidFill>
                <a:srgbClr val="000000"/>
              </a:solidFill>
            </a:endParaRPr>
          </a:p>
        </p:txBody>
      </p:sp>
      <p:sp>
        <p:nvSpPr>
          <p:cNvPr id="9"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solidFill>
                  <a:srgbClr val="000000"/>
                </a:solidFill>
              </a:rPr>
              <a:t>May 2016</a:t>
            </a:r>
            <a:endParaRPr lang="en-GB" dirty="0">
              <a:solidFill>
                <a:srgbClr val="000000"/>
              </a:solidFill>
            </a:endParaRPr>
          </a:p>
        </p:txBody>
      </p: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A297BC3-34F8-46EF-9721-DE54069F93FE}"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55103602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 id="2147483839" r:id="rId26"/>
  </p:sldLayoutIdLst>
  <p:hf hdr="0"/>
  <p:txStyles>
    <p:titleStyle>
      <a:lvl1pPr algn="l" defTabSz="914400" rtl="0" eaLnBrk="1" latinLnBrk="0" hangingPunct="1">
        <a:lnSpc>
          <a:spcPct val="100000"/>
        </a:lnSpc>
        <a:spcBef>
          <a:spcPct val="0"/>
        </a:spcBef>
        <a:buNone/>
        <a:defRPr sz="2400" b="1" i="1" kern="1200">
          <a:solidFill>
            <a:schemeClr val="tx1"/>
          </a:solidFill>
          <a:latin typeface="Arial" panose="020B0604020202020204" pitchFamily="34" charset="0"/>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Arial" panose="020B0604020202020204" pitchFamily="34"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Arial" panose="020B0604020202020204" pitchFamily="34"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Arial" panose="020B0604020202020204" pitchFamily="34"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Arial" panose="020B0604020202020204" pitchFamily="34"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Arial" panose="020B0604020202020204" pitchFamily="34"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852" y="1752600"/>
            <a:ext cx="8750299" cy="44196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smtClean="0"/>
          </a:p>
        </p:txBody>
      </p:sp>
      <p:sp>
        <p:nvSpPr>
          <p:cNvPr id="2" name="Title Placeholder 1"/>
          <p:cNvSpPr>
            <a:spLocks noGrp="1"/>
          </p:cNvSpPr>
          <p:nvPr>
            <p:ph type="title"/>
          </p:nvPr>
        </p:nvSpPr>
        <p:spPr>
          <a:xfrm>
            <a:off x="577851" y="685800"/>
            <a:ext cx="8750301" cy="914400"/>
          </a:xfrm>
          <a:prstGeom prst="rect">
            <a:avLst/>
          </a:prstGeom>
          <a:ln>
            <a:noFill/>
          </a:ln>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8" name="Footer Placeholder 4"/>
          <p:cNvSpPr>
            <a:spLocks noGrp="1"/>
          </p:cNvSpPr>
          <p:nvPr>
            <p:ph type="ftr" sz="quarter" idx="3"/>
          </p:nvPr>
        </p:nvSpPr>
        <p:spPr>
          <a:xfrm>
            <a:off x="574548" y="6324600"/>
            <a:ext cx="5699252"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solidFill>
                  <a:srgbClr val="000000"/>
                </a:solidFill>
              </a:rPr>
              <a:t>IFC/SSC – Environmental and Society (E&amp;S) Reporting</a:t>
            </a:r>
            <a:endParaRPr lang="en-GB">
              <a:solidFill>
                <a:srgbClr val="000000"/>
              </a:solidFill>
            </a:endParaRPr>
          </a:p>
        </p:txBody>
      </p:sp>
      <p:sp>
        <p:nvSpPr>
          <p:cNvPr id="9"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solidFill>
                  <a:srgbClr val="000000"/>
                </a:solidFill>
              </a:rPr>
              <a:t>May 2016</a:t>
            </a:r>
            <a:endParaRPr lang="en-GB" dirty="0">
              <a:solidFill>
                <a:srgbClr val="000000"/>
              </a:solidFill>
            </a:endParaRPr>
          </a:p>
        </p:txBody>
      </p: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DD24810-E97B-4EE4-99E2-18E11A7EEC6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6489782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 id="2147483862" r:id="rId22"/>
    <p:sldLayoutId id="2147483863" r:id="rId23"/>
    <p:sldLayoutId id="2147483864" r:id="rId24"/>
    <p:sldLayoutId id="2147483865" r:id="rId25"/>
    <p:sldLayoutId id="2147483866" r:id="rId26"/>
    <p:sldLayoutId id="2147483867" r:id="rId27"/>
    <p:sldLayoutId id="2147483868" r:id="rId28"/>
    <p:sldLayoutId id="2147483869" r:id="rId29"/>
    <p:sldLayoutId id="2147483870" r:id="rId30"/>
    <p:sldLayoutId id="2147483871" r:id="rId31"/>
    <p:sldLayoutId id="2147483872" r:id="rId32"/>
    <p:sldLayoutId id="2147483873" r:id="rId33"/>
    <p:sldLayoutId id="2147483874" r:id="rId34"/>
    <p:sldLayoutId id="2147483875" r:id="rId35"/>
    <p:sldLayoutId id="2147483876" r:id="rId36"/>
    <p:sldLayoutId id="2147483877" r:id="rId37"/>
    <p:sldLayoutId id="2147483878" r:id="rId38"/>
    <p:sldLayoutId id="2147483879" r:id="rId39"/>
    <p:sldLayoutId id="2147483880" r:id="rId40"/>
    <p:sldLayoutId id="2147483881" r:id="rId41"/>
    <p:sldLayoutId id="2147483882" r:id="rId42"/>
    <p:sldLayoutId id="2147483883" r:id="rId43"/>
    <p:sldLayoutId id="2147483884" r:id="rId44"/>
    <p:sldLayoutId id="2147483885" r:id="rId45"/>
    <p:sldLayoutId id="2147483886" r:id="rId46"/>
    <p:sldLayoutId id="2147483887" r:id="rId47"/>
    <p:sldLayoutId id="2147483888" r:id="rId48"/>
    <p:sldLayoutId id="2147483889" r:id="rId49"/>
    <p:sldLayoutId id="2147483890" r:id="rId50"/>
    <p:sldLayoutId id="2147483891" r:id="rId51"/>
    <p:sldLayoutId id="2147483892" r:id="rId52"/>
    <p:sldLayoutId id="2147483893" r:id="rId53"/>
    <p:sldLayoutId id="2147483894" r:id="rId54"/>
  </p:sldLayoutIdLst>
  <p:timing>
    <p:tnLst>
      <p:par>
        <p:cTn id="1" dur="indefinite" restart="never" nodeType="tmRoot"/>
      </p:par>
    </p:tnLst>
  </p:timing>
  <p:hf hdr="0"/>
  <p:txStyles>
    <p:titleStyle>
      <a:lvl1pPr algn="l" defTabSz="914400" rtl="0" eaLnBrk="1" latinLnBrk="0" hangingPunct="1">
        <a:lnSpc>
          <a:spcPct val="100000"/>
        </a:lnSpc>
        <a:spcBef>
          <a:spcPct val="0"/>
        </a:spcBef>
        <a:buNone/>
        <a:defRPr sz="2400" b="1" i="1" kern="1200">
          <a:solidFill>
            <a:schemeClr val="tx1"/>
          </a:solidFill>
          <a:latin typeface="Arial" panose="020B0604020202020204" pitchFamily="34" charset="0"/>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Arial" panose="020B0604020202020204" pitchFamily="34"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Arial" panose="020B0604020202020204" pitchFamily="34"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Arial" panose="020B0604020202020204" pitchFamily="34"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Arial" panose="020B0604020202020204" pitchFamily="34"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Arial" panose="020B0604020202020204" pitchFamily="34"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2" y="685800"/>
            <a:ext cx="8750301"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77853" y="1752600"/>
            <a:ext cx="8750299" cy="44196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8" name="Footer Placeholder 4"/>
          <p:cNvSpPr>
            <a:spLocks noGrp="1"/>
          </p:cNvSpPr>
          <p:nvPr>
            <p:ph type="ftr" sz="quarter" idx="3"/>
          </p:nvPr>
        </p:nvSpPr>
        <p:spPr>
          <a:xfrm>
            <a:off x="574548" y="6324600"/>
            <a:ext cx="5699252"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solidFill>
                  <a:srgbClr val="000000"/>
                </a:solidFill>
              </a:rPr>
              <a:t>Dialog Group Berhad | Introduction to Sustainability </a:t>
            </a:r>
            <a:endParaRPr lang="en-GB">
              <a:solidFill>
                <a:srgbClr val="000000"/>
              </a:solidFill>
            </a:endParaRPr>
          </a:p>
        </p:txBody>
      </p:sp>
      <p:sp>
        <p:nvSpPr>
          <p:cNvPr id="9"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solidFill>
                  <a:srgbClr val="000000"/>
                </a:solidFill>
              </a:rPr>
              <a:t>April 2016</a:t>
            </a:r>
            <a:endParaRPr lang="en-GB" dirty="0">
              <a:solidFill>
                <a:srgbClr val="000000"/>
              </a:solidFill>
            </a:endParaRPr>
          </a:p>
        </p:txBody>
      </p: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A297BC3-34F8-46EF-9721-DE54069F93FE}"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09905914"/>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4" r:id="rId19"/>
    <p:sldLayoutId id="2147483915" r:id="rId20"/>
    <p:sldLayoutId id="2147483916" r:id="rId21"/>
    <p:sldLayoutId id="2147483917" r:id="rId22"/>
    <p:sldLayoutId id="2147483918" r:id="rId23"/>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2" y="685800"/>
            <a:ext cx="8750301"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77853" y="1752600"/>
            <a:ext cx="8750299" cy="44196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8" name="Footer Placeholder 4"/>
          <p:cNvSpPr>
            <a:spLocks noGrp="1"/>
          </p:cNvSpPr>
          <p:nvPr>
            <p:ph type="ftr" sz="quarter" idx="3"/>
          </p:nvPr>
        </p:nvSpPr>
        <p:spPr>
          <a:xfrm>
            <a:off x="574548" y="6324600"/>
            <a:ext cx="5699252"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solidFill>
                  <a:srgbClr val="000000"/>
                </a:solidFill>
              </a:rPr>
              <a:t>IFC/SSC – Environmental and Society (E&amp;S) Reporting</a:t>
            </a:r>
            <a:endParaRPr lang="en-GB">
              <a:solidFill>
                <a:srgbClr val="000000"/>
              </a:solidFill>
            </a:endParaRPr>
          </a:p>
        </p:txBody>
      </p:sp>
      <p:sp>
        <p:nvSpPr>
          <p:cNvPr id="9"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solidFill>
                  <a:srgbClr val="000000"/>
                </a:solidFill>
              </a:rPr>
              <a:t>May 2016</a:t>
            </a:r>
            <a:endParaRPr lang="en-GB" dirty="0">
              <a:solidFill>
                <a:srgbClr val="000000"/>
              </a:solidFill>
            </a:endParaRPr>
          </a:p>
        </p:txBody>
      </p: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A297BC3-34F8-46EF-9721-DE54069F93FE}"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50808785"/>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 id="2147483931" r:id="rId12"/>
    <p:sldLayoutId id="2147483932" r:id="rId13"/>
    <p:sldLayoutId id="2147483933" r:id="rId14"/>
    <p:sldLayoutId id="2147483934" r:id="rId15"/>
    <p:sldLayoutId id="2147483935" r:id="rId16"/>
    <p:sldLayoutId id="2147483936" r:id="rId17"/>
    <p:sldLayoutId id="2147483937" r:id="rId18"/>
    <p:sldLayoutId id="2147483938" r:id="rId19"/>
    <p:sldLayoutId id="2147483939" r:id="rId20"/>
    <p:sldLayoutId id="2147483940" r:id="rId21"/>
    <p:sldLayoutId id="2147483941" r:id="rId22"/>
    <p:sldLayoutId id="2147483942" r:id="rId23"/>
    <p:sldLayoutId id="2147483943" r:id="rId24"/>
    <p:sldLayoutId id="2147483944" r:id="rId25"/>
    <p:sldLayoutId id="2147483945" r:id="rId26"/>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2" y="685800"/>
            <a:ext cx="8750301"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77853" y="1752600"/>
            <a:ext cx="8750299" cy="44196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8" name="Footer Placeholder 4"/>
          <p:cNvSpPr>
            <a:spLocks noGrp="1"/>
          </p:cNvSpPr>
          <p:nvPr>
            <p:ph type="ftr" sz="quarter" idx="3"/>
          </p:nvPr>
        </p:nvSpPr>
        <p:spPr>
          <a:xfrm>
            <a:off x="574548" y="6324600"/>
            <a:ext cx="5699252"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solidFill>
                  <a:srgbClr val="000000"/>
                </a:solidFill>
              </a:rPr>
              <a:t>IFC/SSC – Environmental and Society (E&amp;S) Reporting</a:t>
            </a:r>
            <a:endParaRPr lang="en-GB">
              <a:solidFill>
                <a:srgbClr val="000000"/>
              </a:solidFill>
            </a:endParaRPr>
          </a:p>
        </p:txBody>
      </p:sp>
      <p:sp>
        <p:nvSpPr>
          <p:cNvPr id="9"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solidFill>
                  <a:srgbClr val="000000"/>
                </a:solidFill>
              </a:rPr>
              <a:t>May 2016</a:t>
            </a:r>
            <a:endParaRPr lang="en-GB" dirty="0">
              <a:solidFill>
                <a:srgbClr val="000000"/>
              </a:solidFill>
            </a:endParaRPr>
          </a:p>
        </p:txBody>
      </p: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A297BC3-34F8-46EF-9721-DE54069F93FE}"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90319646"/>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 id="2147483965" r:id="rId19"/>
    <p:sldLayoutId id="2147483966" r:id="rId20"/>
    <p:sldLayoutId id="2147483967" r:id="rId21"/>
    <p:sldLayoutId id="2147483968" r:id="rId22"/>
    <p:sldLayoutId id="2147483969" r:id="rId23"/>
    <p:sldLayoutId id="2147483970" r:id="rId24"/>
    <p:sldLayoutId id="2147483971" r:id="rId25"/>
    <p:sldLayoutId id="2147483972" r:id="rId26"/>
    <p:sldLayoutId id="2147483973" r:id="rId27"/>
    <p:sldLayoutId id="2147483974" r:id="rId28"/>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7852" y="685800"/>
            <a:ext cx="8750301" cy="914400"/>
          </a:xfrm>
          <a:prstGeom prst="rect">
            <a:avLst/>
          </a:prstGeom>
        </p:spPr>
        <p:txBody>
          <a:bodyPr vert="horz" lIns="0" tIns="0" rIns="0" bIns="0" rtlCol="0" anchor="t" anchorCtr="0">
            <a:noAutofit/>
          </a:bodyPr>
          <a:lstStyle/>
          <a:p>
            <a:r>
              <a:rPr lang="en-GB" noProof="0" dirty="0" smtClean="0"/>
              <a:t>Click to edit</a:t>
            </a:r>
            <a:br>
              <a:rPr lang="en-GB" noProof="0" dirty="0" smtClean="0"/>
            </a:br>
            <a:r>
              <a:rPr lang="en-GB" noProof="0" dirty="0" smtClean="0"/>
              <a:t>Master title style</a:t>
            </a:r>
            <a:endParaRPr lang="en-GB" noProof="0" dirty="0"/>
          </a:p>
        </p:txBody>
      </p:sp>
      <p:sp>
        <p:nvSpPr>
          <p:cNvPr id="3" name="Text Placeholder 2"/>
          <p:cNvSpPr>
            <a:spLocks noGrp="1"/>
          </p:cNvSpPr>
          <p:nvPr>
            <p:ph type="body" idx="1"/>
          </p:nvPr>
        </p:nvSpPr>
        <p:spPr>
          <a:xfrm>
            <a:off x="577853" y="1752600"/>
            <a:ext cx="8750299" cy="44196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8" name="Footer Placeholder 4"/>
          <p:cNvSpPr>
            <a:spLocks noGrp="1"/>
          </p:cNvSpPr>
          <p:nvPr>
            <p:ph type="ftr" sz="quarter" idx="3"/>
          </p:nvPr>
        </p:nvSpPr>
        <p:spPr>
          <a:xfrm>
            <a:off x="574548" y="6324600"/>
            <a:ext cx="5699252"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solidFill>
                  <a:srgbClr val="000000"/>
                </a:solidFill>
              </a:rPr>
              <a:t>IFC/SSC – Environmental and Society (E&amp;S) Reporting</a:t>
            </a:r>
            <a:endParaRPr lang="en-GB">
              <a:solidFill>
                <a:srgbClr val="000000"/>
              </a:solidFill>
            </a:endParaRPr>
          </a:p>
        </p:txBody>
      </p:sp>
      <p:sp>
        <p:nvSpPr>
          <p:cNvPr id="9" name="Date Placeholder 3"/>
          <p:cNvSpPr>
            <a:spLocks noGrp="1"/>
          </p:cNvSpPr>
          <p:nvPr>
            <p:ph type="dt" sz="half" idx="2"/>
          </p:nvPr>
        </p:nvSpPr>
        <p:spPr>
          <a:xfrm>
            <a:off x="7677150" y="6324600"/>
            <a:ext cx="1651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US" smtClean="0">
                <a:solidFill>
                  <a:srgbClr val="000000"/>
                </a:solidFill>
              </a:rPr>
              <a:t>May 2016</a:t>
            </a:r>
            <a:endParaRPr lang="en-GB" dirty="0">
              <a:solidFill>
                <a:srgbClr val="000000"/>
              </a:solidFill>
            </a:endParaRPr>
          </a:p>
        </p:txBody>
      </p:sp>
      <p:sp>
        <p:nvSpPr>
          <p:cNvPr id="10" name="Slide Number Placeholder 5"/>
          <p:cNvSpPr>
            <a:spLocks noGrp="1"/>
          </p:cNvSpPr>
          <p:nvPr>
            <p:ph type="sldNum" sz="quarter" idx="4"/>
          </p:nvPr>
        </p:nvSpPr>
        <p:spPr>
          <a:xfrm>
            <a:off x="7677150" y="6477000"/>
            <a:ext cx="1654302"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9A297BC3-34F8-46EF-9721-DE54069F93FE}"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90621623"/>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 id="2147483994" r:id="rId19"/>
    <p:sldLayoutId id="2147483995" r:id="rId20"/>
    <p:sldLayoutId id="2147483996" r:id="rId21"/>
    <p:sldLayoutId id="2147483997" r:id="rId22"/>
    <p:sldLayoutId id="2147483998" r:id="rId23"/>
    <p:sldLayoutId id="2147483999" r:id="rId24"/>
    <p:sldLayoutId id="2147484000" r:id="rId25"/>
    <p:sldLayoutId id="2147484001" r:id="rId26"/>
    <p:sldLayoutId id="2147484002" r:id="rId27"/>
    <p:sldLayoutId id="2147484003" r:id="rId28"/>
  </p:sldLayoutIdLst>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gif"/><Relationship Id="rId1" Type="http://schemas.openxmlformats.org/officeDocument/2006/relationships/slideLayout" Target="../slideLayouts/slideLayout200.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69.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6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78.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51.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47.xml"/><Relationship Id="rId5" Type="http://schemas.openxmlformats.org/officeDocument/2006/relationships/image" Target="../media/image39.jpeg"/><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jpeg"/><Relationship Id="rId12"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78.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png"/><Relationship Id="rId4" Type="http://schemas.openxmlformats.org/officeDocument/2006/relationships/image" Target="../media/image48.jpeg"/><Relationship Id="rId9" Type="http://schemas.openxmlformats.org/officeDocument/2006/relationships/image" Target="../media/image53.png"/></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0.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272.xml"/><Relationship Id="rId1" Type="http://schemas.openxmlformats.org/officeDocument/2006/relationships/tags" Target="../tags/tag4.xml"/><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4.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1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4.jpeg"/><Relationship Id="rId2" Type="http://schemas.openxmlformats.org/officeDocument/2006/relationships/slideLayout" Target="../slideLayouts/slideLayout86.xml"/><Relationship Id="rId1" Type="http://schemas.openxmlformats.org/officeDocument/2006/relationships/tags" Target="../tags/tag5.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80.xml"/><Relationship Id="rId5" Type="http://schemas.openxmlformats.org/officeDocument/2006/relationships/chart" Target="../charts/chart9.xml"/><Relationship Id="rId4" Type="http://schemas.openxmlformats.org/officeDocument/2006/relationships/chart" Target="../charts/char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3433" y="838200"/>
            <a:ext cx="6328567" cy="914400"/>
          </a:xfrm>
        </p:spPr>
        <p:txBody>
          <a:bodyPr/>
          <a:lstStyle/>
          <a:p>
            <a:r>
              <a:rPr lang="en-US" sz="2800" dirty="0" err="1" smtClean="0">
                <a:latin typeface="+mn-lt"/>
              </a:rPr>
              <a:t>Công</a:t>
            </a:r>
            <a:r>
              <a:rPr lang="en-US" sz="2800" dirty="0" smtClean="0">
                <a:latin typeface="+mn-lt"/>
              </a:rPr>
              <a:t> ty </a:t>
            </a:r>
            <a:r>
              <a:rPr lang="en-US" sz="2800" dirty="0" err="1" smtClean="0">
                <a:latin typeface="+mn-lt"/>
              </a:rPr>
              <a:t>Tài</a:t>
            </a:r>
            <a:r>
              <a:rPr lang="en-US" sz="2800" dirty="0" smtClean="0">
                <a:latin typeface="+mn-lt"/>
              </a:rPr>
              <a:t> </a:t>
            </a:r>
            <a:r>
              <a:rPr lang="en-US" sz="2800" dirty="0" err="1" smtClean="0">
                <a:latin typeface="+mn-lt"/>
              </a:rPr>
              <a:t>chính</a:t>
            </a:r>
            <a:r>
              <a:rPr lang="en-US" sz="2800" dirty="0" smtClean="0">
                <a:latin typeface="+mn-lt"/>
              </a:rPr>
              <a:t> </a:t>
            </a:r>
            <a:r>
              <a:rPr lang="en-US" sz="2800" dirty="0" err="1" smtClean="0">
                <a:latin typeface="+mn-lt"/>
              </a:rPr>
              <a:t>Quốc</a:t>
            </a:r>
            <a:r>
              <a:rPr lang="en-US" sz="2800" dirty="0" smtClean="0">
                <a:latin typeface="+mn-lt"/>
              </a:rPr>
              <a:t> </a:t>
            </a:r>
            <a:r>
              <a:rPr lang="en-US" sz="2800" dirty="0" err="1" smtClean="0">
                <a:latin typeface="+mn-lt"/>
              </a:rPr>
              <a:t>tế</a:t>
            </a:r>
            <a:r>
              <a:rPr lang="en-US" sz="2800" dirty="0" smtClean="0">
                <a:latin typeface="+mn-lt"/>
              </a:rPr>
              <a:t> (IFC) </a:t>
            </a:r>
            <a:r>
              <a:rPr lang="en-US" sz="2800" dirty="0" err="1" smtClean="0">
                <a:latin typeface="+mn-lt"/>
              </a:rPr>
              <a:t>và</a:t>
            </a:r>
            <a:r>
              <a:rPr lang="en-US" sz="2800" dirty="0" smtClean="0">
                <a:latin typeface="+mn-lt"/>
              </a:rPr>
              <a:t> </a:t>
            </a:r>
            <a:r>
              <a:rPr lang="en-US" sz="2800" dirty="0" err="1" smtClean="0">
                <a:latin typeface="+mn-lt"/>
              </a:rPr>
              <a:t>Ủy</a:t>
            </a:r>
            <a:r>
              <a:rPr lang="en-US" sz="2800" dirty="0" smtClean="0">
                <a:latin typeface="+mn-lt"/>
              </a:rPr>
              <a:t> ban </a:t>
            </a:r>
            <a:r>
              <a:rPr lang="en-US" sz="2800" dirty="0" err="1" smtClean="0">
                <a:latin typeface="+mn-lt"/>
              </a:rPr>
              <a:t>Chứng</a:t>
            </a:r>
            <a:r>
              <a:rPr lang="en-US" sz="2800" dirty="0" smtClean="0">
                <a:latin typeface="+mn-lt"/>
              </a:rPr>
              <a:t> </a:t>
            </a:r>
            <a:r>
              <a:rPr lang="en-US" sz="2800" dirty="0" err="1" smtClean="0">
                <a:latin typeface="+mn-lt"/>
              </a:rPr>
              <a:t>khoán</a:t>
            </a:r>
            <a:r>
              <a:rPr lang="en-US" sz="2800" dirty="0" smtClean="0">
                <a:latin typeface="+mn-lt"/>
              </a:rPr>
              <a:t> </a:t>
            </a:r>
            <a:r>
              <a:rPr lang="en-US" sz="2800" dirty="0" err="1" smtClean="0">
                <a:latin typeface="+mn-lt"/>
              </a:rPr>
              <a:t>Nhà</a:t>
            </a:r>
            <a:r>
              <a:rPr lang="en-US" sz="2800" dirty="0" smtClean="0">
                <a:latin typeface="+mn-lt"/>
              </a:rPr>
              <a:t> </a:t>
            </a:r>
            <a:r>
              <a:rPr lang="en-US" sz="2800" dirty="0" err="1" smtClean="0">
                <a:latin typeface="+mn-lt"/>
              </a:rPr>
              <a:t>nước</a:t>
            </a:r>
            <a:r>
              <a:rPr lang="en-US" sz="2800" dirty="0" smtClean="0">
                <a:latin typeface="+mn-lt"/>
              </a:rPr>
              <a:t> (SSC)</a:t>
            </a:r>
            <a:r>
              <a:rPr lang="en-US" dirty="0" smtClean="0">
                <a:latin typeface="+mn-lt"/>
              </a:rPr>
              <a:t/>
            </a:r>
            <a:br>
              <a:rPr lang="en-US" dirty="0" smtClean="0">
                <a:latin typeface="+mn-lt"/>
              </a:rPr>
            </a:br>
            <a:endParaRPr lang="en-US" dirty="0">
              <a:latin typeface="+mn-lt"/>
            </a:endParaRPr>
          </a:p>
        </p:txBody>
      </p:sp>
      <p:sp>
        <p:nvSpPr>
          <p:cNvPr id="3" name="Subtitle 2"/>
          <p:cNvSpPr>
            <a:spLocks noGrp="1"/>
          </p:cNvSpPr>
          <p:nvPr>
            <p:ph type="subTitle" idx="1"/>
          </p:nvPr>
        </p:nvSpPr>
        <p:spPr>
          <a:xfrm>
            <a:off x="2053431" y="2819400"/>
            <a:ext cx="6328569" cy="914401"/>
          </a:xfrm>
        </p:spPr>
        <p:txBody>
          <a:bodyPr/>
          <a:lstStyle/>
          <a:p>
            <a:r>
              <a:rPr lang="en-US" dirty="0" err="1" smtClean="0">
                <a:latin typeface="+mn-lt"/>
              </a:rPr>
              <a:t>Khóa</a:t>
            </a:r>
            <a:r>
              <a:rPr lang="en-US" dirty="0" smtClean="0">
                <a:latin typeface="+mn-lt"/>
              </a:rPr>
              <a:t> </a:t>
            </a:r>
            <a:r>
              <a:rPr lang="en-US" dirty="0" err="1" smtClean="0">
                <a:latin typeface="+mn-lt"/>
              </a:rPr>
              <a:t>đào</a:t>
            </a:r>
            <a:r>
              <a:rPr lang="en-US" dirty="0" smtClean="0">
                <a:latin typeface="+mn-lt"/>
              </a:rPr>
              <a:t> </a:t>
            </a:r>
            <a:r>
              <a:rPr lang="en-US" dirty="0" err="1" smtClean="0">
                <a:latin typeface="+mn-lt"/>
              </a:rPr>
              <a:t>tạo</a:t>
            </a:r>
            <a:r>
              <a:rPr lang="en-US" dirty="0" smtClean="0">
                <a:latin typeface="+mn-lt"/>
              </a:rPr>
              <a:t> </a:t>
            </a:r>
            <a:r>
              <a:rPr lang="en-US" dirty="0" err="1" smtClean="0">
                <a:latin typeface="+mn-lt"/>
              </a:rPr>
              <a:t>về</a:t>
            </a:r>
            <a:r>
              <a:rPr lang="en-US" dirty="0" smtClean="0">
                <a:latin typeface="+mn-lt"/>
              </a:rPr>
              <a:t> </a:t>
            </a:r>
            <a:r>
              <a:rPr lang="en-US" dirty="0" err="1" smtClean="0">
                <a:latin typeface="+mn-lt"/>
              </a:rPr>
              <a:t>công</a:t>
            </a:r>
            <a:r>
              <a:rPr lang="en-US" dirty="0" smtClean="0">
                <a:latin typeface="+mn-lt"/>
              </a:rPr>
              <a:t> </a:t>
            </a:r>
            <a:r>
              <a:rPr lang="en-US" dirty="0" err="1" smtClean="0">
                <a:latin typeface="+mn-lt"/>
              </a:rPr>
              <a:t>bố</a:t>
            </a:r>
            <a:r>
              <a:rPr lang="en-US" dirty="0" smtClean="0">
                <a:latin typeface="+mn-lt"/>
              </a:rPr>
              <a:t> </a:t>
            </a:r>
            <a:r>
              <a:rPr lang="en-US" dirty="0" err="1" smtClean="0">
                <a:latin typeface="+mn-lt"/>
              </a:rPr>
              <a:t>thông</a:t>
            </a:r>
            <a:r>
              <a:rPr lang="en-US" dirty="0" smtClean="0">
                <a:latin typeface="+mn-lt"/>
              </a:rPr>
              <a:t> tin </a:t>
            </a:r>
            <a:r>
              <a:rPr lang="en-US" dirty="0" err="1" smtClean="0">
                <a:latin typeface="+mn-lt"/>
              </a:rPr>
              <a:t>Môi</a:t>
            </a:r>
            <a:r>
              <a:rPr lang="en-US" dirty="0" smtClean="0">
                <a:latin typeface="+mn-lt"/>
              </a:rPr>
              <a:t> </a:t>
            </a:r>
            <a:r>
              <a:rPr lang="en-US" dirty="0" err="1" smtClean="0">
                <a:latin typeface="+mn-lt"/>
              </a:rPr>
              <a:t>trường</a:t>
            </a:r>
            <a:r>
              <a:rPr lang="en-US" dirty="0" smtClean="0">
                <a:latin typeface="+mn-lt"/>
              </a:rPr>
              <a:t> </a:t>
            </a:r>
            <a:r>
              <a:rPr lang="en-US" dirty="0" err="1" smtClean="0">
                <a:latin typeface="+mn-lt"/>
              </a:rPr>
              <a:t>và</a:t>
            </a:r>
            <a:r>
              <a:rPr lang="en-US" dirty="0" smtClean="0">
                <a:latin typeface="+mn-lt"/>
              </a:rPr>
              <a:t> </a:t>
            </a:r>
            <a:r>
              <a:rPr lang="en-US" dirty="0" err="1" smtClean="0">
                <a:latin typeface="+mn-lt"/>
              </a:rPr>
              <a:t>Xã</a:t>
            </a:r>
            <a:r>
              <a:rPr lang="en-US" dirty="0" smtClean="0">
                <a:latin typeface="+mn-lt"/>
              </a:rPr>
              <a:t> </a:t>
            </a:r>
            <a:r>
              <a:rPr lang="en-US" dirty="0" err="1" smtClean="0">
                <a:latin typeface="+mn-lt"/>
              </a:rPr>
              <a:t>hội</a:t>
            </a:r>
            <a:r>
              <a:rPr lang="en-US" dirty="0" smtClean="0">
                <a:latin typeface="+mn-lt"/>
              </a:rPr>
              <a:t> (E&amp;S)</a:t>
            </a:r>
            <a:endParaRPr lang="en-US" dirty="0">
              <a:latin typeface="+mn-lt"/>
            </a:endParaRPr>
          </a:p>
          <a:p>
            <a:endParaRPr lang="en-US" sz="2800" dirty="0" smtClean="0">
              <a:latin typeface="+mn-lt"/>
            </a:endParaRPr>
          </a:p>
          <a:p>
            <a:r>
              <a:rPr lang="en-US" sz="2800" dirty="0" err="1" smtClean="0">
                <a:latin typeface="+mn-lt"/>
              </a:rPr>
              <a:t>Tháng</a:t>
            </a:r>
            <a:r>
              <a:rPr lang="en-US" sz="2800" dirty="0" smtClean="0">
                <a:latin typeface="+mn-lt"/>
              </a:rPr>
              <a:t> 05/2016</a:t>
            </a:r>
            <a:endParaRPr lang="en-US" sz="2800" dirty="0">
              <a:latin typeface="+mn-lt"/>
            </a:endParaRPr>
          </a:p>
        </p:txBody>
      </p:sp>
      <p:sp>
        <p:nvSpPr>
          <p:cNvPr id="4" name="Text Placeholder 3"/>
          <p:cNvSpPr>
            <a:spLocks noGrp="1"/>
          </p:cNvSpPr>
          <p:nvPr>
            <p:ph type="body" sz="quarter" idx="10"/>
          </p:nvPr>
        </p:nvSpPr>
        <p:spPr/>
        <p:txBody>
          <a:bodyPr/>
          <a:lstStyle/>
          <a:p>
            <a:r>
              <a:rPr lang="en-US" dirty="0" smtClean="0"/>
              <a:t>pwc.com/</a:t>
            </a:r>
            <a:r>
              <a:rPr lang="en-US" dirty="0" err="1" smtClean="0"/>
              <a:t>vn</a:t>
            </a:r>
            <a:r>
              <a:rPr lang="en-US" dirty="0" smtClean="0"/>
              <a:t>/sustainability</a:t>
            </a:r>
            <a:endParaRPr lang="en-US" dirty="0"/>
          </a:p>
        </p:txBody>
      </p:sp>
      <p:pic>
        <p:nvPicPr>
          <p:cNvPr id="5" name="Picture 1" descr="C:\Documents and Settings\yappy\Desktop\logo\IFC_Logo_Eng_7469_Horz_v9.gif"/>
          <p:cNvPicPr>
            <a:picLocks noChangeAspect="1" noChangeArrowheads="1"/>
          </p:cNvPicPr>
          <p:nvPr/>
        </p:nvPicPr>
        <p:blipFill>
          <a:blip r:embed="rId2" cstate="print"/>
          <a:srcRect/>
          <a:stretch>
            <a:fillRect/>
          </a:stretch>
        </p:blipFill>
        <p:spPr bwMode="auto">
          <a:xfrm>
            <a:off x="279400" y="4572000"/>
            <a:ext cx="1473200" cy="202877"/>
          </a:xfrm>
          <a:prstGeom prst="rect">
            <a:avLst/>
          </a:prstGeom>
          <a:noFill/>
        </p:spPr>
      </p:pic>
      <p:pic>
        <p:nvPicPr>
          <p:cNvPr id="6" name="Picture 2" descr="C:\Documents and Settings\yappy\Desktop\logo\ssc's logo.png"/>
          <p:cNvPicPr>
            <a:picLocks noChangeAspect="1" noChangeArrowheads="1"/>
          </p:cNvPicPr>
          <p:nvPr/>
        </p:nvPicPr>
        <p:blipFill>
          <a:blip r:embed="rId3" cstate="print"/>
          <a:srcRect/>
          <a:stretch>
            <a:fillRect/>
          </a:stretch>
        </p:blipFill>
        <p:spPr bwMode="auto">
          <a:xfrm>
            <a:off x="228600" y="4954822"/>
            <a:ext cx="1241598" cy="836378"/>
          </a:xfrm>
          <a:prstGeom prst="rect">
            <a:avLst/>
          </a:prstGeom>
          <a:noFill/>
        </p:spPr>
      </p:pic>
    </p:spTree>
    <p:extLst>
      <p:ext uri="{BB962C8B-B14F-4D97-AF65-F5344CB8AC3E}">
        <p14:creationId xmlns:p14="http://schemas.microsoft.com/office/powerpoint/2010/main" val="34451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685" y="685800"/>
            <a:ext cx="2612465" cy="914400"/>
          </a:xfrm>
        </p:spPr>
        <p:txBody>
          <a:bodyPr/>
          <a:lstStyle/>
          <a:p>
            <a:r>
              <a:rPr lang="en-GB" sz="2000" smtClean="0"/>
              <a:t>Các xu thế lớn toàn cầu là nhân tố chủ chốt cho việc phát triển bền vững…</a:t>
            </a:r>
            <a:endParaRPr lang="en-US" sz="2000" dirty="0"/>
          </a:p>
        </p:txBody>
      </p:sp>
      <p:sp>
        <p:nvSpPr>
          <p:cNvPr id="96" name="Pentagon 95"/>
          <p:cNvSpPr/>
          <p:nvPr/>
        </p:nvSpPr>
        <p:spPr bwMode="ltGray">
          <a:xfrm>
            <a:off x="609600" y="685800"/>
            <a:ext cx="4876799" cy="988578"/>
          </a:xfrm>
          <a:prstGeom prst="homePlate">
            <a:avLst/>
          </a:prstGeom>
          <a:noFill/>
          <a:ln w="3175">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GB" sz="1200" dirty="0" err="1" smtClean="0">
                <a:solidFill>
                  <a:schemeClr val="tx1"/>
                </a:solidFill>
                <a:latin typeface="Arial" panose="020B0604020202020204" pitchFamily="34" charset="0"/>
              </a:rPr>
              <a:t>Tới</a:t>
            </a:r>
            <a:r>
              <a:rPr lang="en-GB" sz="1200" dirty="0" smtClean="0">
                <a:solidFill>
                  <a:schemeClr val="tx1"/>
                </a:solidFill>
                <a:latin typeface="Arial" panose="020B0604020202020204" pitchFamily="34" charset="0"/>
              </a:rPr>
              <a:t> </a:t>
            </a:r>
            <a:r>
              <a:rPr lang="en-GB" sz="1200" dirty="0" err="1">
                <a:solidFill>
                  <a:schemeClr val="tx1"/>
                </a:solidFill>
                <a:latin typeface="Arial" panose="020B0604020202020204" pitchFamily="34" charset="0"/>
              </a:rPr>
              <a:t>năm</a:t>
            </a:r>
            <a:r>
              <a:rPr lang="en-GB" sz="1200" dirty="0">
                <a:solidFill>
                  <a:schemeClr val="tx1"/>
                </a:solidFill>
                <a:latin typeface="Arial" panose="020B0604020202020204" pitchFamily="34" charset="0"/>
              </a:rPr>
              <a:t> 2025, </a:t>
            </a:r>
            <a:r>
              <a:rPr lang="en-GB" sz="1200" b="1" dirty="0" err="1">
                <a:solidFill>
                  <a:schemeClr val="tx1"/>
                </a:solidFill>
                <a:latin typeface="Arial" panose="020B0604020202020204" pitchFamily="34" charset="0"/>
              </a:rPr>
              <a:t>dân</a:t>
            </a:r>
            <a:r>
              <a:rPr lang="en-GB" sz="1200" b="1" dirty="0">
                <a:solidFill>
                  <a:schemeClr val="tx1"/>
                </a:solidFill>
                <a:latin typeface="Arial" panose="020B0604020202020204" pitchFamily="34" charset="0"/>
              </a:rPr>
              <a:t> </a:t>
            </a:r>
            <a:r>
              <a:rPr lang="en-GB" sz="1200" b="1" dirty="0" err="1">
                <a:solidFill>
                  <a:schemeClr val="tx1"/>
                </a:solidFill>
                <a:latin typeface="Arial" panose="020B0604020202020204" pitchFamily="34" charset="0"/>
              </a:rPr>
              <a:t>số</a:t>
            </a:r>
            <a:r>
              <a:rPr lang="en-GB" sz="1200" b="1" dirty="0">
                <a:solidFill>
                  <a:schemeClr val="tx1"/>
                </a:solidFill>
                <a:latin typeface="Arial" panose="020B0604020202020204" pitchFamily="34" charset="0"/>
              </a:rPr>
              <a:t> </a:t>
            </a:r>
            <a:r>
              <a:rPr lang="en-GB" sz="1200" b="1" dirty="0" err="1">
                <a:solidFill>
                  <a:schemeClr val="tx1"/>
                </a:solidFill>
                <a:latin typeface="Arial" panose="020B0604020202020204" pitchFamily="34" charset="0"/>
              </a:rPr>
              <a:t>toàn</a:t>
            </a:r>
            <a:r>
              <a:rPr lang="en-GB" sz="1200" b="1" dirty="0">
                <a:solidFill>
                  <a:schemeClr val="tx1"/>
                </a:solidFill>
                <a:latin typeface="Arial" panose="020B0604020202020204" pitchFamily="34" charset="0"/>
              </a:rPr>
              <a:t> </a:t>
            </a:r>
            <a:r>
              <a:rPr lang="en-GB" sz="1200" b="1" dirty="0" err="1">
                <a:solidFill>
                  <a:schemeClr val="tx1"/>
                </a:solidFill>
                <a:latin typeface="Arial" panose="020B0604020202020204" pitchFamily="34" charset="0"/>
              </a:rPr>
              <a:t>cầu</a:t>
            </a:r>
            <a:r>
              <a:rPr lang="en-GB" sz="1200" b="1" dirty="0">
                <a:solidFill>
                  <a:schemeClr val="tx1"/>
                </a:solidFill>
                <a:latin typeface="Arial" panose="020B0604020202020204" pitchFamily="34" charset="0"/>
              </a:rPr>
              <a:t> </a:t>
            </a:r>
            <a:r>
              <a:rPr lang="en-GB" sz="1200" b="1" dirty="0" err="1">
                <a:solidFill>
                  <a:schemeClr val="tx1"/>
                </a:solidFill>
                <a:latin typeface="Arial" panose="020B0604020202020204" pitchFamily="34" charset="0"/>
              </a:rPr>
              <a:t>sẽ</a:t>
            </a:r>
            <a:r>
              <a:rPr lang="en-GB" sz="1200" b="1" dirty="0">
                <a:solidFill>
                  <a:schemeClr val="tx1"/>
                </a:solidFill>
                <a:latin typeface="Arial" panose="020B0604020202020204" pitchFamily="34" charset="0"/>
              </a:rPr>
              <a:t> </a:t>
            </a:r>
            <a:r>
              <a:rPr lang="en-GB" sz="1200" b="1" dirty="0" err="1">
                <a:solidFill>
                  <a:schemeClr val="tx1"/>
                </a:solidFill>
                <a:latin typeface="Arial" panose="020B0604020202020204" pitchFamily="34" charset="0"/>
              </a:rPr>
              <a:t>đạt</a:t>
            </a:r>
            <a:r>
              <a:rPr lang="en-GB" sz="1200" b="1" dirty="0">
                <a:solidFill>
                  <a:schemeClr val="tx1"/>
                </a:solidFill>
                <a:latin typeface="Arial" panose="020B0604020202020204" pitchFamily="34" charset="0"/>
              </a:rPr>
              <a:t> 8 </a:t>
            </a:r>
            <a:r>
              <a:rPr lang="en-GB" sz="1200" b="1" dirty="0" err="1">
                <a:solidFill>
                  <a:schemeClr val="tx1"/>
                </a:solidFill>
                <a:latin typeface="Arial" panose="020B0604020202020204" pitchFamily="34" charset="0"/>
              </a:rPr>
              <a:t>tỉ</a:t>
            </a:r>
            <a:r>
              <a:rPr lang="en-GB" sz="1200" b="1" dirty="0">
                <a:solidFill>
                  <a:schemeClr val="tx1"/>
                </a:solidFill>
                <a:latin typeface="Arial" panose="020B0604020202020204" pitchFamily="34" charset="0"/>
              </a:rPr>
              <a:t> </a:t>
            </a:r>
            <a:r>
              <a:rPr lang="en-GB" sz="1200" b="1" dirty="0" err="1">
                <a:solidFill>
                  <a:schemeClr val="tx1"/>
                </a:solidFill>
                <a:latin typeface="Arial" panose="020B0604020202020204" pitchFamily="34" charset="0"/>
              </a:rPr>
              <a:t>người</a:t>
            </a:r>
            <a:r>
              <a:rPr lang="en-GB" sz="1200" dirty="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với</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tỷ</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lệ</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tăng</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đối</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với</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nhóm</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độ</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tuổi</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ngoài</a:t>
            </a:r>
            <a:r>
              <a:rPr lang="en-GB" sz="1200" dirty="0" smtClean="0">
                <a:solidFill>
                  <a:schemeClr val="tx1"/>
                </a:solidFill>
                <a:latin typeface="Arial" panose="020B0604020202020204" pitchFamily="34" charset="0"/>
              </a:rPr>
              <a:t> 65 </a:t>
            </a:r>
            <a:r>
              <a:rPr lang="en-GB" sz="1200" dirty="0" err="1" smtClean="0">
                <a:solidFill>
                  <a:schemeClr val="tx1"/>
                </a:solidFill>
                <a:latin typeface="Arial" panose="020B0604020202020204" pitchFamily="34" charset="0"/>
              </a:rPr>
              <a:t>tuổi</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dẫn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đến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tỷ</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lệ</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dân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số</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phụ</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thuộc</a:t>
            </a:r>
            <a:endParaRPr lang="en-GB" sz="1200" dirty="0">
              <a:solidFill>
                <a:schemeClr val="accent1"/>
              </a:solidFill>
              <a:latin typeface="Arial" panose="020B0604020202020204" pitchFamily="34" charset="0"/>
            </a:endParaRPr>
          </a:p>
        </p:txBody>
      </p:sp>
      <p:sp>
        <p:nvSpPr>
          <p:cNvPr id="97" name="Pentagon 96"/>
          <p:cNvSpPr/>
          <p:nvPr/>
        </p:nvSpPr>
        <p:spPr bwMode="ltGray">
          <a:xfrm>
            <a:off x="609600" y="1826775"/>
            <a:ext cx="4876799" cy="988578"/>
          </a:xfrm>
          <a:prstGeom prst="homePlate">
            <a:avLst/>
          </a:prstGeom>
          <a:noFill/>
          <a:ln w="3175">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GB" sz="1200" dirty="0" err="1" smtClean="0">
                <a:solidFill>
                  <a:schemeClr val="tx1"/>
                </a:solidFill>
                <a:latin typeface="Arial" panose="020B0604020202020204" pitchFamily="34" charset="0"/>
              </a:rPr>
              <a:t>Định</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hướng</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của</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dòng</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vốn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được</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chuyển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từ</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các</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kênh</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truyền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thống</a:t>
            </a:r>
            <a:r>
              <a:rPr lang="en-GB" sz="1200" dirty="0" smtClean="0">
                <a:solidFill>
                  <a:schemeClr val="tx1"/>
                </a:solidFill>
                <a:latin typeface="Arial" panose="020B0604020202020204" pitchFamily="34" charset="0"/>
              </a:rPr>
              <a:t>” sang </a:t>
            </a:r>
            <a:r>
              <a:rPr lang="en-GB" sz="1200" dirty="0" err="1" smtClean="0">
                <a:solidFill>
                  <a:schemeClr val="tx1"/>
                </a:solidFill>
                <a:latin typeface="Arial" panose="020B0604020202020204" pitchFamily="34" charset="0"/>
              </a:rPr>
              <a:t>các</a:t>
            </a:r>
            <a:r>
              <a:rPr lang="en-GB" sz="1200"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dòng</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đầu</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tư</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lớn</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từ</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Đông</a:t>
            </a:r>
            <a:r>
              <a:rPr lang="en-GB" sz="1200" b="1" dirty="0" smtClean="0">
                <a:solidFill>
                  <a:schemeClr val="tx1"/>
                </a:solidFill>
                <a:latin typeface="Arial" panose="020B0604020202020204" pitchFamily="34" charset="0"/>
              </a:rPr>
              <a:t> – </a:t>
            </a:r>
            <a:r>
              <a:rPr lang="en-GB" sz="1200" b="1" dirty="0" err="1" smtClean="0">
                <a:solidFill>
                  <a:schemeClr val="tx1"/>
                </a:solidFill>
                <a:latin typeface="Arial" panose="020B0604020202020204" pitchFamily="34" charset="0"/>
              </a:rPr>
              <a:t>Tây</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và</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từ</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Đông</a:t>
            </a:r>
            <a:r>
              <a:rPr lang="en-GB" sz="1200" b="1" dirty="0" smtClean="0">
                <a:solidFill>
                  <a:schemeClr val="tx1"/>
                </a:solidFill>
                <a:latin typeface="Arial" panose="020B0604020202020204" pitchFamily="34" charset="0"/>
              </a:rPr>
              <a:t> – Nam </a:t>
            </a:r>
            <a:r>
              <a:rPr lang="en-GB" sz="1200" dirty="0" err="1" smtClean="0">
                <a:solidFill>
                  <a:schemeClr val="tx1"/>
                </a:solidFill>
                <a:latin typeface="Arial" panose="020B0604020202020204" pitchFamily="34" charset="0"/>
              </a:rPr>
              <a:t>trong</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thị</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trường</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năng</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lượng</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bao</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gồm</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các</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nhà</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đầu</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tư</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tài</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chính</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và</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doanh</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nghiệp</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thuộc</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lĩnh</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vực</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năng</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lượng</a:t>
            </a:r>
            <a:r>
              <a:rPr lang="en-GB" sz="1200" dirty="0" smtClean="0">
                <a:solidFill>
                  <a:schemeClr val="tx1"/>
                </a:solidFill>
                <a:latin typeface="Arial" panose="020B0604020202020204" pitchFamily="34" charset="0"/>
              </a:rPr>
              <a:t>.</a:t>
            </a:r>
            <a:endParaRPr lang="en-GB" sz="1200" dirty="0">
              <a:solidFill>
                <a:schemeClr val="tx1"/>
              </a:solidFill>
              <a:latin typeface="Arial" panose="020B0604020202020204" pitchFamily="34" charset="0"/>
            </a:endParaRPr>
          </a:p>
        </p:txBody>
      </p:sp>
      <p:sp>
        <p:nvSpPr>
          <p:cNvPr id="98" name="Pentagon 97"/>
          <p:cNvSpPr/>
          <p:nvPr/>
        </p:nvSpPr>
        <p:spPr bwMode="ltGray">
          <a:xfrm>
            <a:off x="609600" y="2978690"/>
            <a:ext cx="4876799" cy="988578"/>
          </a:xfrm>
          <a:prstGeom prst="homePlate">
            <a:avLst/>
          </a:prstGeom>
          <a:noFill/>
          <a:ln w="3175">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GB" sz="1200" dirty="0" err="1" smtClean="0">
                <a:solidFill>
                  <a:schemeClr val="tx1"/>
                </a:solidFill>
                <a:latin typeface="Arial" panose="020B0604020202020204" pitchFamily="34" charset="0"/>
              </a:rPr>
              <a:t>Trong</a:t>
            </a:r>
            <a:r>
              <a:rPr lang="en-GB" sz="1200" dirty="0" smtClean="0">
                <a:solidFill>
                  <a:schemeClr val="tx1"/>
                </a:solidFill>
                <a:latin typeface="Arial" panose="020B0604020202020204" pitchFamily="34" charset="0"/>
              </a:rPr>
              <a:t> 10 </a:t>
            </a:r>
            <a:r>
              <a:rPr lang="en-GB" sz="1200" dirty="0" err="1" smtClean="0">
                <a:solidFill>
                  <a:schemeClr val="tx1"/>
                </a:solidFill>
                <a:latin typeface="Arial" panose="020B0604020202020204" pitchFamily="34" charset="0"/>
              </a:rPr>
              <a:t>năm</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tới</a:t>
            </a:r>
            <a:r>
              <a:rPr lang="en-GB" sz="1200" dirty="0" smtClean="0">
                <a:solidFill>
                  <a:schemeClr val="tx1"/>
                </a:solidFill>
                <a:latin typeface="Arial" panose="020B0604020202020204" pitchFamily="34" charset="0"/>
              </a:rPr>
              <a:t>, New York, </a:t>
            </a:r>
            <a:r>
              <a:rPr lang="en-GB" sz="1200" dirty="0" err="1" smtClean="0">
                <a:solidFill>
                  <a:schemeClr val="tx1"/>
                </a:solidFill>
                <a:latin typeface="Arial" panose="020B0604020202020204" pitchFamily="34" charset="0"/>
              </a:rPr>
              <a:t>Bắc</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Kinh</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Thượng</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Hải</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và</a:t>
            </a:r>
            <a:r>
              <a:rPr lang="en-GB" sz="1200" dirty="0" smtClean="0">
                <a:solidFill>
                  <a:schemeClr val="tx1"/>
                </a:solidFill>
                <a:latin typeface="Arial" panose="020B0604020202020204" pitchFamily="34" charset="0"/>
              </a:rPr>
              <a:t> London </a:t>
            </a:r>
            <a:r>
              <a:rPr lang="en-GB" sz="1200" dirty="0" err="1" smtClean="0">
                <a:solidFill>
                  <a:schemeClr val="tx1"/>
                </a:solidFill>
                <a:latin typeface="Arial" panose="020B0604020202020204" pitchFamily="34" charset="0"/>
              </a:rPr>
              <a:t>sẽ</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cần</a:t>
            </a:r>
            <a:r>
              <a:rPr lang="en-GB" sz="1200" dirty="0" smtClean="0">
                <a:solidFill>
                  <a:schemeClr val="tx1"/>
                </a:solidFill>
                <a:latin typeface="Arial" panose="020B0604020202020204" pitchFamily="34" charset="0"/>
              </a:rPr>
              <a:t> </a:t>
            </a:r>
            <a:r>
              <a:rPr lang="en-GB" sz="1200" b="1" dirty="0" smtClean="0">
                <a:solidFill>
                  <a:schemeClr val="tx1"/>
                </a:solidFill>
                <a:latin typeface="Arial" panose="020B0604020202020204" pitchFamily="34" charset="0"/>
              </a:rPr>
              <a:t>US$8 </a:t>
            </a:r>
            <a:r>
              <a:rPr lang="en-GB" sz="1200" b="1" dirty="0" err="1" smtClean="0">
                <a:solidFill>
                  <a:schemeClr val="tx1"/>
                </a:solidFill>
                <a:latin typeface="Arial" panose="020B0604020202020204" pitchFamily="34" charset="0"/>
              </a:rPr>
              <a:t>nghìn</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tỉ</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tiền</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đầu</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tư</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cơ</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sở</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hạ</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tầng</a:t>
            </a:r>
            <a:r>
              <a:rPr lang="en-GB" sz="1200" b="1"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để</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đáp</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ứng</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xu</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thế</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toàn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cầu</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trên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các</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thành</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phố</a:t>
            </a:r>
            <a:r>
              <a:rPr lang="en-GB" sz="1200" dirty="0" smtClean="0">
                <a:solidFill>
                  <a:schemeClr val="tx1"/>
                </a:solidFill>
                <a:latin typeface="Arial" panose="020B0604020202020204" pitchFamily="34" charset="0"/>
              </a:rPr>
              <a:t>.</a:t>
            </a:r>
            <a:endParaRPr lang="en-GB" sz="1200" dirty="0">
              <a:solidFill>
                <a:schemeClr val="tx1"/>
              </a:solidFill>
              <a:latin typeface="Arial" panose="020B0604020202020204" pitchFamily="34" charset="0"/>
            </a:endParaRPr>
          </a:p>
        </p:txBody>
      </p:sp>
      <p:sp>
        <p:nvSpPr>
          <p:cNvPr id="99" name="Pentagon 98"/>
          <p:cNvSpPr/>
          <p:nvPr/>
        </p:nvSpPr>
        <p:spPr bwMode="ltGray">
          <a:xfrm>
            <a:off x="609600" y="4119666"/>
            <a:ext cx="4876799" cy="988578"/>
          </a:xfrm>
          <a:prstGeom prst="homePlate">
            <a:avLst/>
          </a:prstGeom>
          <a:noFill/>
          <a:ln w="3175">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GB" sz="1200" b="1" dirty="0" err="1" smtClean="0">
                <a:solidFill>
                  <a:schemeClr val="tx1"/>
                </a:solidFill>
                <a:latin typeface="Arial" panose="020B0604020202020204" pitchFamily="34" charset="0"/>
              </a:rPr>
              <a:t>Rủi</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ro</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về</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thay</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đổi</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khí</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hậu</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trong</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doanh</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nghiệp</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dẫn</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tới</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hai</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chiều</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hướng</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một</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cú</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sốc</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về</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chính</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sách</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khi</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một</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thỏa</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thuận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toàn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cầu</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phạt</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nặng</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về</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khí</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thải</a:t>
            </a:r>
            <a:r>
              <a:rPr lang="en-GB" sz="1200" dirty="0" smtClean="0">
                <a:solidFill>
                  <a:schemeClr val="tx1"/>
                </a:solidFill>
                <a:latin typeface="Arial" panose="020B0604020202020204" pitchFamily="34" charset="0"/>
              </a:rPr>
              <a:t> carbon </a:t>
            </a:r>
            <a:r>
              <a:rPr lang="en-GB" sz="1200" dirty="0" err="1" smtClean="0">
                <a:solidFill>
                  <a:schemeClr val="tx1"/>
                </a:solidFill>
                <a:latin typeface="Arial" panose="020B0604020202020204" pitchFamily="34" charset="0"/>
              </a:rPr>
              <a:t>hoặc</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một</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cú</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sốc</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về</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khí</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hậu</a:t>
            </a:r>
            <a:r>
              <a:rPr lang="en-GB" sz="1200" dirty="0" smtClean="0">
                <a:solidFill>
                  <a:schemeClr val="tx1"/>
                </a:solidFill>
                <a:latin typeface="Arial" panose="020B0604020202020204" pitchFamily="34" charset="0"/>
              </a:rPr>
              <a:t> hay </a:t>
            </a:r>
            <a:r>
              <a:rPr lang="en-GB" sz="1200" dirty="0" err="1" smtClean="0">
                <a:solidFill>
                  <a:schemeClr val="tx1"/>
                </a:solidFill>
                <a:latin typeface="Arial" panose="020B0604020202020204" pitchFamily="34" charset="0"/>
              </a:rPr>
              <a:t>tài</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nguyên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khi</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các</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thảm</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họa</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tự</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nhiên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gây</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ra</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hủy</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hoại</a:t>
            </a:r>
            <a:r>
              <a:rPr lang="en-GB" sz="1200" dirty="0" smtClean="0">
                <a:solidFill>
                  <a:schemeClr val="tx1"/>
                </a:solidFill>
                <a:latin typeface="Arial" panose="020B0604020202020204" pitchFamily="34" charset="0"/>
              </a:rPr>
              <a:t> to </a:t>
            </a:r>
            <a:r>
              <a:rPr lang="en-GB" sz="1200" dirty="0" err="1" smtClean="0">
                <a:solidFill>
                  <a:schemeClr val="tx1"/>
                </a:solidFill>
                <a:latin typeface="Arial" panose="020B0604020202020204" pitchFamily="34" charset="0"/>
              </a:rPr>
              <a:t>lớn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với</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môi</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trường</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và</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kinh</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tế</a:t>
            </a:r>
            <a:r>
              <a:rPr lang="en-GB" sz="1200" dirty="0" smtClean="0">
                <a:solidFill>
                  <a:schemeClr val="tx1"/>
                </a:solidFill>
                <a:latin typeface="Arial" panose="020B0604020202020204" pitchFamily="34" charset="0"/>
              </a:rPr>
              <a:t>.</a:t>
            </a:r>
            <a:endParaRPr lang="en-GB" sz="1200" dirty="0">
              <a:solidFill>
                <a:schemeClr val="tx1"/>
              </a:solidFill>
              <a:latin typeface="Arial" panose="020B0604020202020204" pitchFamily="34" charset="0"/>
            </a:endParaRPr>
          </a:p>
        </p:txBody>
      </p:sp>
      <p:sp>
        <p:nvSpPr>
          <p:cNvPr id="100" name="Pentagon 99"/>
          <p:cNvSpPr/>
          <p:nvPr/>
        </p:nvSpPr>
        <p:spPr bwMode="ltGray">
          <a:xfrm>
            <a:off x="609600" y="5260847"/>
            <a:ext cx="4876799" cy="988578"/>
          </a:xfrm>
          <a:prstGeom prst="homePlate">
            <a:avLst/>
          </a:prstGeom>
          <a:noFill/>
          <a:ln w="3175">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GB" sz="1200" i="1" dirty="0" err="1" smtClean="0">
                <a:solidFill>
                  <a:schemeClr val="tx1"/>
                </a:solidFill>
                <a:latin typeface="Arial" panose="020B0604020202020204" pitchFamily="34" charset="0"/>
              </a:rPr>
              <a:t>Ảnh</a:t>
            </a:r>
            <a:r>
              <a:rPr lang="en-GB" sz="1200" i="1" dirty="0" smtClean="0">
                <a:solidFill>
                  <a:schemeClr val="tx1"/>
                </a:solidFill>
                <a:latin typeface="Arial" panose="020B0604020202020204" pitchFamily="34" charset="0"/>
              </a:rPr>
              <a:t> </a:t>
            </a:r>
            <a:r>
              <a:rPr lang="en-GB" sz="1200" i="1" dirty="0" err="1" smtClean="0">
                <a:solidFill>
                  <a:schemeClr val="tx1"/>
                </a:solidFill>
                <a:latin typeface="Arial" panose="020B0604020202020204" pitchFamily="34" charset="0"/>
              </a:rPr>
              <a:t>hưởng</a:t>
            </a:r>
            <a:r>
              <a:rPr lang="en-GB" sz="1200" i="1" dirty="0" smtClean="0">
                <a:solidFill>
                  <a:schemeClr val="tx1"/>
                </a:solidFill>
                <a:latin typeface="Arial" panose="020B0604020202020204" pitchFamily="34" charset="0"/>
              </a:rPr>
              <a:t> </a:t>
            </a:r>
            <a:r>
              <a:rPr lang="en-GB" sz="1200" i="1" dirty="0" err="1" smtClean="0">
                <a:solidFill>
                  <a:schemeClr val="tx1"/>
                </a:solidFill>
                <a:latin typeface="Arial" panose="020B0604020202020204" pitchFamily="34" charset="0"/>
              </a:rPr>
              <a:t>của</a:t>
            </a:r>
            <a:r>
              <a:rPr lang="en-GB" sz="1200" i="1" dirty="0" smtClean="0">
                <a:solidFill>
                  <a:schemeClr val="tx1"/>
                </a:solidFill>
                <a:latin typeface="Arial" panose="020B0604020202020204" pitchFamily="34" charset="0"/>
              </a:rPr>
              <a:t> </a:t>
            </a:r>
            <a:r>
              <a:rPr lang="en-GB" sz="1200" i="1" dirty="0" err="1" smtClean="0">
                <a:solidFill>
                  <a:schemeClr val="tx1"/>
                </a:solidFill>
                <a:latin typeface="Arial" panose="020B0604020202020204" pitchFamily="34" charset="0"/>
              </a:rPr>
              <a:t>cải</a:t>
            </a:r>
            <a:r>
              <a:rPr lang="en-GB" sz="1200" i="1" dirty="0" smtClean="0">
                <a:solidFill>
                  <a:schemeClr val="tx1"/>
                </a:solidFill>
                <a:latin typeface="Arial" panose="020B0604020202020204" pitchFamily="34" charset="0"/>
              </a:rPr>
              <a:t> </a:t>
            </a:r>
            <a:r>
              <a:rPr lang="en-GB" sz="1200" i="1" dirty="0" err="1" smtClean="0">
                <a:solidFill>
                  <a:schemeClr val="tx1"/>
                </a:solidFill>
                <a:latin typeface="Arial" panose="020B0604020202020204" pitchFamily="34" charset="0"/>
              </a:rPr>
              <a:t>tiến</a:t>
            </a:r>
            <a:r>
              <a:rPr lang="en-GB" sz="1200" i="1" dirty="0" smtClean="0">
                <a:solidFill>
                  <a:schemeClr val="tx1"/>
                </a:solidFill>
                <a:latin typeface="Arial" panose="020B0604020202020204" pitchFamily="34" charset="0"/>
              </a:rPr>
              <a:t> </a:t>
            </a:r>
            <a:r>
              <a:rPr lang="en-GB" sz="1200" i="1" dirty="0" err="1" smtClean="0">
                <a:solidFill>
                  <a:schemeClr val="tx1"/>
                </a:solidFill>
                <a:latin typeface="Arial" panose="020B0604020202020204" pitchFamily="34" charset="0"/>
              </a:rPr>
              <a:t>công</a:t>
            </a:r>
            <a:r>
              <a:rPr lang="en-GB" sz="1200" i="1" dirty="0" smtClean="0">
                <a:solidFill>
                  <a:schemeClr val="tx1"/>
                </a:solidFill>
                <a:latin typeface="Arial" panose="020B0604020202020204" pitchFamily="34" charset="0"/>
              </a:rPr>
              <a:t> </a:t>
            </a:r>
            <a:r>
              <a:rPr lang="en-GB" sz="1200" i="1" dirty="0" err="1" smtClean="0">
                <a:solidFill>
                  <a:schemeClr val="tx1"/>
                </a:solidFill>
                <a:latin typeface="Arial" panose="020B0604020202020204" pitchFamily="34" charset="0"/>
              </a:rPr>
              <a:t>nghệ</a:t>
            </a:r>
            <a:r>
              <a:rPr lang="en-GB" sz="1200" i="1" dirty="0" smtClean="0">
                <a:solidFill>
                  <a:schemeClr val="tx1"/>
                </a:solidFill>
                <a:latin typeface="Arial" panose="020B0604020202020204" pitchFamily="34" charset="0"/>
              </a:rPr>
              <a:t> </a:t>
            </a:r>
            <a:r>
              <a:rPr lang="en-GB" sz="1200" i="1" dirty="0" err="1" smtClean="0">
                <a:solidFill>
                  <a:schemeClr val="tx1"/>
                </a:solidFill>
                <a:latin typeface="Arial" panose="020B0604020202020204" pitchFamily="34" charset="0"/>
              </a:rPr>
              <a:t>trên</a:t>
            </a:r>
            <a:r>
              <a:rPr lang="en-GB" sz="1200" i="1" dirty="0" smtClean="0">
                <a:solidFill>
                  <a:schemeClr val="tx1"/>
                </a:solidFill>
                <a:latin typeface="Arial" panose="020B0604020202020204" pitchFamily="34" charset="0"/>
              </a:rPr>
              <a:t> </a:t>
            </a:r>
            <a:r>
              <a:rPr lang="en-GB" sz="1200" i="1" dirty="0" err="1" smtClean="0">
                <a:solidFill>
                  <a:schemeClr val="tx1"/>
                </a:solidFill>
                <a:latin typeface="Arial" panose="020B0604020202020204" pitchFamily="34" charset="0"/>
              </a:rPr>
              <a:t>nhiều</a:t>
            </a:r>
            <a:r>
              <a:rPr lang="en-GB" sz="1200" i="1" dirty="0" smtClean="0">
                <a:solidFill>
                  <a:schemeClr val="tx1"/>
                </a:solidFill>
                <a:latin typeface="Arial" panose="020B0604020202020204" pitchFamily="34" charset="0"/>
              </a:rPr>
              <a:t> </a:t>
            </a:r>
            <a:r>
              <a:rPr lang="en-GB" sz="1200" i="1" dirty="0" err="1" smtClean="0">
                <a:solidFill>
                  <a:schemeClr val="tx1"/>
                </a:solidFill>
                <a:latin typeface="Arial" panose="020B0604020202020204" pitchFamily="34" charset="0"/>
              </a:rPr>
              <a:t>lĩnh</a:t>
            </a:r>
            <a:r>
              <a:rPr lang="en-GB" sz="1200" i="1" dirty="0" smtClean="0">
                <a:solidFill>
                  <a:schemeClr val="tx1"/>
                </a:solidFill>
                <a:latin typeface="Arial" panose="020B0604020202020204" pitchFamily="34" charset="0"/>
              </a:rPr>
              <a:t> </a:t>
            </a:r>
            <a:r>
              <a:rPr lang="en-GB" sz="1200" i="1" dirty="0" err="1" smtClean="0">
                <a:solidFill>
                  <a:schemeClr val="tx1"/>
                </a:solidFill>
                <a:latin typeface="Arial" panose="020B0604020202020204" pitchFamily="34" charset="0"/>
              </a:rPr>
              <a:t>vực</a:t>
            </a:r>
            <a:r>
              <a:rPr lang="en-GB" sz="1200" i="1" dirty="0" smtClean="0">
                <a:solidFill>
                  <a:schemeClr val="tx1"/>
                </a:solidFill>
                <a:latin typeface="Arial" panose="020B0604020202020204" pitchFamily="34" charset="0"/>
              </a:rPr>
              <a:t>, </a:t>
            </a:r>
            <a:r>
              <a:rPr lang="en-GB" sz="1200" i="1" dirty="0" err="1" smtClean="0">
                <a:solidFill>
                  <a:schemeClr val="tx1"/>
                </a:solidFill>
                <a:latin typeface="Arial" panose="020B0604020202020204" pitchFamily="34" charset="0"/>
              </a:rPr>
              <a:t>từ</a:t>
            </a:r>
            <a:r>
              <a:rPr lang="en-GB" sz="1200" i="1" dirty="0" smtClean="0">
                <a:solidFill>
                  <a:schemeClr val="tx1"/>
                </a:solidFill>
                <a:latin typeface="Arial" panose="020B0604020202020204" pitchFamily="34" charset="0"/>
              </a:rPr>
              <a:t> </a:t>
            </a:r>
            <a:r>
              <a:rPr lang="en-GB" sz="1200" i="1" dirty="0" err="1" smtClean="0">
                <a:solidFill>
                  <a:schemeClr val="tx1"/>
                </a:solidFill>
                <a:latin typeface="Arial" panose="020B0604020202020204" pitchFamily="34" charset="0"/>
              </a:rPr>
              <a:t>việc</a:t>
            </a:r>
            <a:r>
              <a:rPr lang="en-GB" sz="1200" i="1" dirty="0" smtClean="0">
                <a:solidFill>
                  <a:schemeClr val="tx1"/>
                </a:solidFill>
                <a:latin typeface="Arial" panose="020B0604020202020204" pitchFamily="34" charset="0"/>
              </a:rPr>
              <a:t> </a:t>
            </a:r>
            <a:r>
              <a:rPr lang="en-GB" sz="1200" b="1" i="1" dirty="0" err="1" smtClean="0">
                <a:solidFill>
                  <a:schemeClr val="tx1"/>
                </a:solidFill>
                <a:latin typeface="Arial" panose="020B0604020202020204" pitchFamily="34" charset="0"/>
              </a:rPr>
              <a:t>phân</a:t>
            </a:r>
            <a:r>
              <a:rPr lang="en-GB" sz="1200" b="1" i="1" dirty="0" smtClean="0">
                <a:solidFill>
                  <a:schemeClr val="tx1"/>
                </a:solidFill>
                <a:latin typeface="Arial" panose="020B0604020202020204" pitchFamily="34" charset="0"/>
              </a:rPr>
              <a:t> </a:t>
            </a:r>
            <a:r>
              <a:rPr lang="en-GB" sz="1200" b="1" i="1" dirty="0" err="1" smtClean="0">
                <a:solidFill>
                  <a:schemeClr val="tx1"/>
                </a:solidFill>
                <a:latin typeface="Arial" panose="020B0604020202020204" pitchFamily="34" charset="0"/>
              </a:rPr>
              <a:t>cấp</a:t>
            </a:r>
            <a:r>
              <a:rPr lang="en-GB" sz="1200" b="1" i="1" dirty="0" smtClean="0">
                <a:solidFill>
                  <a:schemeClr val="tx1"/>
                </a:solidFill>
                <a:latin typeface="Arial" panose="020B0604020202020204" pitchFamily="34" charset="0"/>
              </a:rPr>
              <a:t> </a:t>
            </a:r>
            <a:r>
              <a:rPr lang="en-GB" sz="1200" b="1" i="1" dirty="0" err="1" smtClean="0">
                <a:solidFill>
                  <a:schemeClr val="tx1"/>
                </a:solidFill>
                <a:latin typeface="Arial" panose="020B0604020202020204" pitchFamily="34" charset="0"/>
              </a:rPr>
              <a:t>hệ</a:t>
            </a:r>
            <a:r>
              <a:rPr lang="en-GB" sz="1200" b="1" i="1" dirty="0" smtClean="0">
                <a:solidFill>
                  <a:schemeClr val="tx1"/>
                </a:solidFill>
                <a:latin typeface="Arial" panose="020B0604020202020204" pitchFamily="34" charset="0"/>
              </a:rPr>
              <a:t> </a:t>
            </a:r>
            <a:r>
              <a:rPr lang="en-GB" sz="1200" b="1" i="1" dirty="0" err="1" smtClean="0">
                <a:solidFill>
                  <a:schemeClr val="tx1"/>
                </a:solidFill>
                <a:latin typeface="Arial" panose="020B0604020202020204" pitchFamily="34" charset="0"/>
              </a:rPr>
              <a:t>thống</a:t>
            </a:r>
            <a:r>
              <a:rPr lang="en-GB" sz="1200" b="1" i="1" dirty="0" smtClean="0">
                <a:solidFill>
                  <a:schemeClr val="tx1"/>
                </a:solidFill>
                <a:latin typeface="Arial" panose="020B0604020202020204" pitchFamily="34" charset="0"/>
              </a:rPr>
              <a:t> </a:t>
            </a:r>
            <a:r>
              <a:rPr lang="en-GB" sz="1200" b="1" i="1" dirty="0" err="1" smtClean="0">
                <a:solidFill>
                  <a:schemeClr val="tx1"/>
                </a:solidFill>
                <a:latin typeface="Arial" panose="020B0604020202020204" pitchFamily="34" charset="0"/>
              </a:rPr>
              <a:t>năng</a:t>
            </a:r>
            <a:r>
              <a:rPr lang="en-GB" sz="1200" b="1" i="1" dirty="0" smtClean="0">
                <a:solidFill>
                  <a:schemeClr val="tx1"/>
                </a:solidFill>
                <a:latin typeface="Arial" panose="020B0604020202020204" pitchFamily="34" charset="0"/>
              </a:rPr>
              <a:t> </a:t>
            </a:r>
            <a:r>
              <a:rPr lang="en-GB" sz="1200" b="1" i="1" dirty="0" err="1" smtClean="0">
                <a:solidFill>
                  <a:schemeClr val="tx1"/>
                </a:solidFill>
                <a:latin typeface="Arial" panose="020B0604020202020204" pitchFamily="34" charset="0"/>
              </a:rPr>
              <a:t>lượng</a:t>
            </a:r>
            <a:r>
              <a:rPr lang="en-GB" sz="1200" b="1" i="1" dirty="0" smtClean="0">
                <a:solidFill>
                  <a:schemeClr val="tx1"/>
                </a:solidFill>
                <a:latin typeface="Arial" panose="020B0604020202020204" pitchFamily="34" charset="0"/>
              </a:rPr>
              <a:t> </a:t>
            </a:r>
            <a:r>
              <a:rPr lang="en-GB" sz="1200" b="1" i="1" dirty="0" err="1" smtClean="0">
                <a:solidFill>
                  <a:schemeClr val="tx1"/>
                </a:solidFill>
                <a:latin typeface="Arial" panose="020B0604020202020204" pitchFamily="34" charset="0"/>
              </a:rPr>
              <a:t>tới</a:t>
            </a:r>
            <a:r>
              <a:rPr lang="en-GB" sz="1200" b="1" i="1" dirty="0" smtClean="0">
                <a:solidFill>
                  <a:schemeClr val="tx1"/>
                </a:solidFill>
                <a:latin typeface="Arial" panose="020B0604020202020204" pitchFamily="34" charset="0"/>
              </a:rPr>
              <a:t> </a:t>
            </a:r>
            <a:r>
              <a:rPr lang="en-GB" sz="1200" b="1" i="1" dirty="0" err="1" smtClean="0">
                <a:solidFill>
                  <a:schemeClr val="tx1"/>
                </a:solidFill>
                <a:latin typeface="Arial" panose="020B0604020202020204" pitchFamily="34" charset="0"/>
              </a:rPr>
              <a:t>số</a:t>
            </a:r>
            <a:r>
              <a:rPr lang="en-GB" sz="1200" b="1" i="1" dirty="0" smtClean="0">
                <a:solidFill>
                  <a:schemeClr val="tx1"/>
                </a:solidFill>
                <a:latin typeface="Arial" panose="020B0604020202020204" pitchFamily="34" charset="0"/>
              </a:rPr>
              <a:t> </a:t>
            </a:r>
            <a:r>
              <a:rPr lang="en-GB" sz="1200" b="1" i="1" dirty="0" err="1" smtClean="0">
                <a:solidFill>
                  <a:schemeClr val="tx1"/>
                </a:solidFill>
                <a:latin typeface="Arial" panose="020B0604020202020204" pitchFamily="34" charset="0"/>
              </a:rPr>
              <a:t>hóa</a:t>
            </a:r>
            <a:r>
              <a:rPr lang="en-GB" sz="1200" b="1" i="1" dirty="0" smtClean="0">
                <a:solidFill>
                  <a:schemeClr val="tx1"/>
                </a:solidFill>
                <a:latin typeface="Arial" panose="020B0604020202020204" pitchFamily="34" charset="0"/>
              </a:rPr>
              <a:t> </a:t>
            </a:r>
            <a:r>
              <a:rPr lang="en-GB" sz="1200" b="1" i="1" dirty="0" err="1" smtClean="0">
                <a:solidFill>
                  <a:schemeClr val="tx1"/>
                </a:solidFill>
                <a:latin typeface="Arial" panose="020B0604020202020204" pitchFamily="34" charset="0"/>
              </a:rPr>
              <a:t>dữ</a:t>
            </a:r>
            <a:r>
              <a:rPr lang="en-GB" sz="1200" b="1" i="1" dirty="0" smtClean="0">
                <a:solidFill>
                  <a:schemeClr val="tx1"/>
                </a:solidFill>
                <a:latin typeface="Arial" panose="020B0604020202020204" pitchFamily="34" charset="0"/>
              </a:rPr>
              <a:t> </a:t>
            </a:r>
            <a:r>
              <a:rPr lang="en-GB" sz="1200" b="1" i="1" dirty="0" err="1" smtClean="0">
                <a:solidFill>
                  <a:schemeClr val="tx1"/>
                </a:solidFill>
                <a:latin typeface="Arial" panose="020B0604020202020204" pitchFamily="34" charset="0"/>
              </a:rPr>
              <a:t>liệu</a:t>
            </a:r>
            <a:r>
              <a:rPr lang="en-GB" sz="1200" b="1" i="1" dirty="0" smtClean="0">
                <a:solidFill>
                  <a:schemeClr val="tx1"/>
                </a:solidFill>
                <a:latin typeface="Arial" panose="020B0604020202020204" pitchFamily="34" charset="0"/>
              </a:rPr>
              <a:t>.</a:t>
            </a:r>
            <a:endParaRPr lang="en-GB" sz="1200" b="1" i="1" dirty="0">
              <a:solidFill>
                <a:schemeClr val="tx1"/>
              </a:solidFill>
              <a:latin typeface="Arial" panose="020B0604020202020204" pitchFamily="34" charset="0"/>
            </a:endParaRPr>
          </a:p>
        </p:txBody>
      </p:sp>
      <p:grpSp>
        <p:nvGrpSpPr>
          <p:cNvPr id="101" name="Group 100"/>
          <p:cNvGrpSpPr/>
          <p:nvPr/>
        </p:nvGrpSpPr>
        <p:grpSpPr>
          <a:xfrm>
            <a:off x="0" y="609602"/>
            <a:ext cx="795600" cy="5707315"/>
            <a:chOff x="0" y="609600"/>
            <a:chExt cx="795600" cy="5707315"/>
          </a:xfrm>
        </p:grpSpPr>
        <p:pic>
          <p:nvPicPr>
            <p:cNvPr id="102" name="Picture 10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600"/>
              <a:ext cx="795600" cy="1140976"/>
            </a:xfrm>
            <a:prstGeom prst="rect">
              <a:avLst/>
            </a:prstGeom>
          </p:spPr>
        </p:pic>
        <p:pic>
          <p:nvPicPr>
            <p:cNvPr id="103" name="Picture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52600"/>
              <a:ext cx="795600" cy="1149891"/>
            </a:xfrm>
            <a:prstGeom prst="rect">
              <a:avLst/>
            </a:prstGeom>
          </p:spPr>
        </p:pic>
        <p:pic>
          <p:nvPicPr>
            <p:cNvPr id="104" name="Picture 10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043467"/>
              <a:ext cx="795600" cy="1149891"/>
            </a:xfrm>
            <a:prstGeom prst="rect">
              <a:avLst/>
            </a:prstGeom>
          </p:spPr>
        </p:pic>
        <p:pic>
          <p:nvPicPr>
            <p:cNvPr id="105" name="Picture 10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193358"/>
              <a:ext cx="795600" cy="1123557"/>
            </a:xfrm>
            <a:prstGeom prst="rect">
              <a:avLst/>
            </a:prstGeom>
          </p:spPr>
        </p:pic>
        <p:pic>
          <p:nvPicPr>
            <p:cNvPr id="106" name="Picture 10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2902491"/>
              <a:ext cx="795600" cy="1140976"/>
            </a:xfrm>
            <a:prstGeom prst="rect">
              <a:avLst/>
            </a:prstGeom>
          </p:spPr>
        </p:pic>
      </p:grpSp>
      <p:sp>
        <p:nvSpPr>
          <p:cNvPr id="109" name="TextBox 108"/>
          <p:cNvSpPr txBox="1"/>
          <p:nvPr/>
        </p:nvSpPr>
        <p:spPr>
          <a:xfrm>
            <a:off x="6669388" y="6210300"/>
            <a:ext cx="2664000" cy="114300"/>
          </a:xfrm>
          <a:prstGeom prst="rect">
            <a:avLst/>
          </a:prstGeom>
          <a:noFill/>
        </p:spPr>
        <p:txBody>
          <a:bodyPr wrap="none" lIns="0" tIns="0" rIns="0" bIns="0" rtlCol="0">
            <a:noAutofit/>
          </a:bodyPr>
          <a:lstStyle/>
          <a:p>
            <a:pPr indent="-274320"/>
            <a:r>
              <a:rPr lang="en-GB" sz="800" smtClean="0">
                <a:latin typeface="Arial" panose="020B0604020202020204" pitchFamily="34" charset="0"/>
              </a:rPr>
              <a:t>Nguồn: </a:t>
            </a:r>
            <a:r>
              <a:rPr lang="en-GB" sz="800" dirty="0" smtClean="0">
                <a:latin typeface="Arial" panose="020B0604020202020204" pitchFamily="34" charset="0"/>
              </a:rPr>
              <a:t>PwC 17</a:t>
            </a:r>
            <a:r>
              <a:rPr lang="en-GB" sz="800" baseline="30000" dirty="0" smtClean="0">
                <a:latin typeface="Arial" panose="020B0604020202020204" pitchFamily="34" charset="0"/>
              </a:rPr>
              <a:t>th</a:t>
            </a:r>
            <a:r>
              <a:rPr lang="en-GB" sz="800" dirty="0" smtClean="0">
                <a:latin typeface="Arial" panose="020B0604020202020204" pitchFamily="34" charset="0"/>
              </a:rPr>
              <a:t> Annual Global CEO Survey</a:t>
            </a:r>
            <a:r>
              <a:rPr lang="en-GB" sz="800" smtClean="0">
                <a:latin typeface="Arial" panose="020B0604020202020204" pitchFamily="34" charset="0"/>
              </a:rPr>
              <a:t>, phân tích PwC</a:t>
            </a:r>
            <a:endParaRPr lang="en-GB" sz="800" dirty="0" smtClean="0">
              <a:latin typeface="Arial" panose="020B0604020202020204" pitchFamily="34" charset="0"/>
            </a:endParaRPr>
          </a:p>
        </p:txBody>
      </p:sp>
      <p:grpSp>
        <p:nvGrpSpPr>
          <p:cNvPr id="6" name="Group 5"/>
          <p:cNvGrpSpPr/>
          <p:nvPr/>
        </p:nvGrpSpPr>
        <p:grpSpPr>
          <a:xfrm>
            <a:off x="6715685" y="4800600"/>
            <a:ext cx="2639982" cy="1330521"/>
            <a:chOff x="6715685" y="4038600"/>
            <a:chExt cx="2639982" cy="1330521"/>
          </a:xfrm>
        </p:grpSpPr>
        <p:cxnSp>
          <p:nvCxnSpPr>
            <p:cNvPr id="110" name="Straight Connector 109"/>
            <p:cNvCxnSpPr/>
            <p:nvPr/>
          </p:nvCxnSpPr>
          <p:spPr>
            <a:xfrm>
              <a:off x="6732678" y="4038600"/>
              <a:ext cx="2622989" cy="5029"/>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6715685" y="4149492"/>
              <a:ext cx="2567398" cy="1219629"/>
            </a:xfrm>
            <a:prstGeom prst="rect">
              <a:avLst/>
            </a:prstGeom>
            <a:noFill/>
          </p:spPr>
          <p:txBody>
            <a:bodyPr wrap="square" lIns="0" tIns="0" rIns="0" bIns="0" rtlCol="0" anchor="t">
              <a:noAutofit/>
            </a:bodyPr>
            <a:lstStyle/>
            <a:p>
              <a:pPr indent="-274320" algn="ctr">
                <a:lnSpc>
                  <a:spcPct val="90000"/>
                </a:lnSpc>
                <a:spcAft>
                  <a:spcPts val="900"/>
                </a:spcAft>
              </a:pPr>
              <a:r>
                <a:rPr lang="en-GB" sz="1600" b="1" i="1" dirty="0" err="1" smtClean="0">
                  <a:solidFill>
                    <a:srgbClr val="968C6D"/>
                  </a:solidFill>
                  <a:latin typeface="Arial" panose="020B0604020202020204" pitchFamily="34" charset="0"/>
                </a:rPr>
                <a:t>Một</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lăng</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kính</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phát</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triển</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bền</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vững</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giúp</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các</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tổ</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chức</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bảo</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vệ</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và</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khai</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mở</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các</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giá</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trị</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từ</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các</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xu</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thế</a:t>
              </a:r>
              <a:r>
                <a:rPr lang="en-GB" sz="1600" b="1" i="1" dirty="0" smtClean="0">
                  <a:solidFill>
                    <a:srgbClr val="968C6D"/>
                  </a:solidFill>
                  <a:latin typeface="Arial" panose="020B0604020202020204" pitchFamily="34" charset="0"/>
                </a:rPr>
                <a:t> </a:t>
              </a:r>
              <a:r>
                <a:rPr lang="en-GB" sz="1600" b="1" i="1" dirty="0" err="1" smtClean="0">
                  <a:solidFill>
                    <a:srgbClr val="968C6D"/>
                  </a:solidFill>
                  <a:latin typeface="Arial" panose="020B0604020202020204" pitchFamily="34" charset="0"/>
                </a:rPr>
                <a:t>này</a:t>
              </a:r>
              <a:endParaRPr lang="en-US" sz="1600" b="1" i="1" dirty="0">
                <a:solidFill>
                  <a:srgbClr val="968C6D"/>
                </a:solidFill>
                <a:latin typeface="Arial" panose="020B0604020202020204" pitchFamily="34" charset="0"/>
              </a:endParaRPr>
            </a:p>
          </p:txBody>
        </p:sp>
      </p:grpSp>
      <p:sp>
        <p:nvSpPr>
          <p:cNvPr id="4" name="Slide Number Placeholder 3"/>
          <p:cNvSpPr>
            <a:spLocks noGrp="1"/>
          </p:cNvSpPr>
          <p:nvPr>
            <p:ph type="sldNum" sz="quarter" idx="12"/>
          </p:nvPr>
        </p:nvSpPr>
        <p:spPr/>
        <p:txBody>
          <a:bodyPr/>
          <a:lstStyle/>
          <a:p>
            <a:fld id="{896AD553-9421-4D71-82C9-652F9648ACB3}" type="slidenum">
              <a:rPr lang="en-GB" smtClean="0"/>
              <a:pPr/>
              <a:t>10</a:t>
            </a:fld>
            <a:endParaRPr lang="en-GB"/>
          </a:p>
        </p:txBody>
      </p:sp>
      <p:sp>
        <p:nvSpPr>
          <p:cNvPr id="8" name="Date Placeholder 7"/>
          <p:cNvSpPr>
            <a:spLocks noGrp="1"/>
          </p:cNvSpPr>
          <p:nvPr>
            <p:ph type="dt" sz="half" idx="10"/>
          </p:nvPr>
        </p:nvSpPr>
        <p:spPr/>
        <p:txBody>
          <a:bodyPr/>
          <a:lstStyle/>
          <a:p>
            <a:r>
              <a:rPr lang="en-US" smtClean="0"/>
              <a:t>Tháng 05/2016</a:t>
            </a:r>
            <a:endParaRPr lang="en-GB"/>
          </a:p>
        </p:txBody>
      </p:sp>
      <p:sp>
        <p:nvSpPr>
          <p:cNvPr id="9" name="Footer Placeholder 8"/>
          <p:cNvSpPr>
            <a:spLocks noGrp="1"/>
          </p:cNvSpPr>
          <p:nvPr>
            <p:ph type="ftr" sz="quarter" idx="11"/>
          </p:nvPr>
        </p:nvSpPr>
        <p:spPr/>
        <p:txBody>
          <a:bodyPr/>
          <a:lstStyle/>
          <a:p>
            <a:r>
              <a:rPr lang="vi-VN" smtClean="0"/>
              <a:t>IFC/SSC – Báo cáo Môi trường và Xã hội (E&amp;S)</a:t>
            </a:r>
            <a:endParaRPr lang="en-GB" dirty="0"/>
          </a:p>
        </p:txBody>
      </p:sp>
    </p:spTree>
    <p:extLst>
      <p:ext uri="{BB962C8B-B14F-4D97-AF65-F5344CB8AC3E}">
        <p14:creationId xmlns:p14="http://schemas.microsoft.com/office/powerpoint/2010/main" val="3645157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609600" y="6096000"/>
            <a:ext cx="8694920" cy="225101"/>
          </a:xfrm>
          <a:prstGeom prst="rect">
            <a:avLst/>
          </a:prstGeom>
        </p:spPr>
        <p:txBody>
          <a:bodyPr vert="horz" lIns="0" tIns="0" rIns="0" bIns="0" rtlCol="0" anchor="b">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800" smtClean="0">
                <a:latin typeface="Arial" panose="020B0604020202020204" pitchFamily="34" charset="0"/>
              </a:rPr>
              <a:t>Nguồn: </a:t>
            </a:r>
            <a:r>
              <a:rPr lang="en-GB" sz="800" dirty="0">
                <a:latin typeface="Arial" panose="020B0604020202020204" pitchFamily="34" charset="0"/>
              </a:rPr>
              <a:t>PwC Publication - Make it your business: Engaging with the Sustainable Development </a:t>
            </a:r>
            <a:r>
              <a:rPr lang="en-GB" sz="800" dirty="0" smtClean="0">
                <a:latin typeface="Arial" panose="020B0604020202020204" pitchFamily="34" charset="0"/>
              </a:rPr>
              <a:t>Goals. </a:t>
            </a:r>
            <a:r>
              <a:rPr lang="en-GB" sz="800" dirty="0">
                <a:latin typeface="Arial" panose="020B0604020202020204" pitchFamily="34" charset="0"/>
              </a:rPr>
              <a:t>PwC SDG Engagement Survey was conducted during June-July 2015 and generated 986 business responses and 2015 citizen responses.</a:t>
            </a:r>
          </a:p>
        </p:txBody>
      </p:sp>
      <p:sp>
        <p:nvSpPr>
          <p:cNvPr id="2" name="Title 1"/>
          <p:cNvSpPr>
            <a:spLocks noGrp="1"/>
          </p:cNvSpPr>
          <p:nvPr>
            <p:ph type="title"/>
          </p:nvPr>
        </p:nvSpPr>
        <p:spPr/>
        <p:txBody>
          <a:bodyPr/>
          <a:lstStyle/>
          <a:p>
            <a:r>
              <a:rPr lang="en-GB" sz="2000" dirty="0" err="1" smtClean="0">
                <a:solidFill>
                  <a:schemeClr val="accent1"/>
                </a:solidFill>
              </a:rPr>
              <a:t>Mục</a:t>
            </a:r>
            <a:r>
              <a:rPr lang="en-GB" sz="2000" dirty="0" smtClean="0">
                <a:solidFill>
                  <a:schemeClr val="accent1"/>
                </a:solidFill>
              </a:rPr>
              <a:t> </a:t>
            </a:r>
            <a:r>
              <a:rPr lang="en-GB" sz="2000" dirty="0" err="1" smtClean="0">
                <a:solidFill>
                  <a:schemeClr val="accent1"/>
                </a:solidFill>
              </a:rPr>
              <a:t>tiêu</a:t>
            </a:r>
            <a:r>
              <a:rPr lang="en-GB" sz="2000" dirty="0" smtClean="0">
                <a:solidFill>
                  <a:schemeClr val="accent1"/>
                </a:solidFill>
              </a:rPr>
              <a:t> </a:t>
            </a:r>
            <a:r>
              <a:rPr lang="en-GB" sz="2000" dirty="0" err="1" smtClean="0">
                <a:solidFill>
                  <a:schemeClr val="accent1"/>
                </a:solidFill>
              </a:rPr>
              <a:t>phát</a:t>
            </a:r>
            <a:r>
              <a:rPr lang="en-GB" sz="2000" dirty="0" smtClean="0">
                <a:solidFill>
                  <a:schemeClr val="accent1"/>
                </a:solidFill>
              </a:rPr>
              <a:t> </a:t>
            </a:r>
            <a:r>
              <a:rPr lang="en-GB" sz="2000" dirty="0" err="1" smtClean="0">
                <a:solidFill>
                  <a:schemeClr val="accent1"/>
                </a:solidFill>
              </a:rPr>
              <a:t>triển</a:t>
            </a:r>
            <a:r>
              <a:rPr lang="en-GB" sz="2000" dirty="0" smtClean="0">
                <a:solidFill>
                  <a:schemeClr val="accent1"/>
                </a:solidFill>
              </a:rPr>
              <a:t> </a:t>
            </a:r>
            <a:r>
              <a:rPr lang="en-GB" sz="2000" dirty="0" err="1" smtClean="0">
                <a:solidFill>
                  <a:schemeClr val="accent1"/>
                </a:solidFill>
              </a:rPr>
              <a:t>bền</a:t>
            </a:r>
            <a:r>
              <a:rPr lang="en-GB" sz="2000" dirty="0" smtClean="0">
                <a:solidFill>
                  <a:schemeClr val="accent1"/>
                </a:solidFill>
              </a:rPr>
              <a:t> </a:t>
            </a:r>
            <a:r>
              <a:rPr lang="en-GB" sz="2000" dirty="0" err="1" smtClean="0">
                <a:solidFill>
                  <a:schemeClr val="accent1"/>
                </a:solidFill>
              </a:rPr>
              <a:t>vững</a:t>
            </a:r>
            <a:r>
              <a:rPr lang="en-GB" sz="2000" dirty="0" smtClean="0">
                <a:solidFill>
                  <a:schemeClr val="accent1"/>
                </a:solidFill>
              </a:rPr>
              <a:t> (SDGs) </a:t>
            </a:r>
            <a:r>
              <a:rPr lang="en-GB" sz="2000" dirty="0" err="1" smtClean="0">
                <a:solidFill>
                  <a:schemeClr val="accent1"/>
                </a:solidFill>
              </a:rPr>
              <a:t>của</a:t>
            </a:r>
            <a:r>
              <a:rPr lang="en-GB" sz="2000" dirty="0" smtClean="0">
                <a:solidFill>
                  <a:schemeClr val="accent1"/>
                </a:solidFill>
              </a:rPr>
              <a:t> LHQ </a:t>
            </a:r>
            <a:r>
              <a:rPr lang="en-GB" sz="2000" dirty="0" err="1" smtClean="0">
                <a:solidFill>
                  <a:schemeClr val="accent1"/>
                </a:solidFill>
              </a:rPr>
              <a:t>nhằm</a:t>
            </a:r>
            <a:r>
              <a:rPr lang="en-GB" sz="2000" dirty="0" smtClean="0">
                <a:solidFill>
                  <a:schemeClr val="accent1"/>
                </a:solidFill>
              </a:rPr>
              <a:t> </a:t>
            </a:r>
            <a:r>
              <a:rPr lang="en-GB" sz="2000" dirty="0" err="1" smtClean="0">
                <a:solidFill>
                  <a:schemeClr val="accent1"/>
                </a:solidFill>
              </a:rPr>
              <a:t>mang</a:t>
            </a:r>
            <a:r>
              <a:rPr lang="en-GB" sz="2000" dirty="0" smtClean="0">
                <a:solidFill>
                  <a:schemeClr val="accent1"/>
                </a:solidFill>
              </a:rPr>
              <a:t> </a:t>
            </a:r>
            <a:r>
              <a:rPr lang="en-GB" sz="2000" dirty="0" err="1" smtClean="0">
                <a:solidFill>
                  <a:schemeClr val="accent1"/>
                </a:solidFill>
              </a:rPr>
              <a:t>các</a:t>
            </a:r>
            <a:r>
              <a:rPr lang="en-GB" sz="2000" dirty="0" smtClean="0">
                <a:solidFill>
                  <a:schemeClr val="accent1"/>
                </a:solidFill>
              </a:rPr>
              <a:t> </a:t>
            </a:r>
            <a:r>
              <a:rPr lang="en-GB" sz="2000" dirty="0" err="1" smtClean="0">
                <a:solidFill>
                  <a:schemeClr val="accent1"/>
                </a:solidFill>
              </a:rPr>
              <a:t>xu</a:t>
            </a:r>
            <a:r>
              <a:rPr lang="en-GB" sz="2000" dirty="0" smtClean="0">
                <a:solidFill>
                  <a:schemeClr val="accent1"/>
                </a:solidFill>
              </a:rPr>
              <a:t> </a:t>
            </a:r>
            <a:r>
              <a:rPr lang="en-GB" sz="2000" dirty="0" err="1" smtClean="0">
                <a:solidFill>
                  <a:schemeClr val="accent1"/>
                </a:solidFill>
              </a:rPr>
              <a:t>thế</a:t>
            </a:r>
            <a:r>
              <a:rPr lang="en-GB" sz="2000" dirty="0" smtClean="0">
                <a:solidFill>
                  <a:schemeClr val="accent1"/>
                </a:solidFill>
              </a:rPr>
              <a:t> </a:t>
            </a:r>
            <a:r>
              <a:rPr lang="en-GB" sz="2000" dirty="0" err="1" smtClean="0">
                <a:solidFill>
                  <a:schemeClr val="accent1"/>
                </a:solidFill>
              </a:rPr>
              <a:t>lớn</a:t>
            </a:r>
            <a:r>
              <a:rPr lang="en-GB" sz="2000" dirty="0" smtClean="0">
                <a:solidFill>
                  <a:schemeClr val="accent1"/>
                </a:solidFill>
              </a:rPr>
              <a:t> </a:t>
            </a:r>
            <a:r>
              <a:rPr lang="en-GB" sz="2000" dirty="0" err="1" smtClean="0">
                <a:solidFill>
                  <a:schemeClr val="accent1"/>
                </a:solidFill>
              </a:rPr>
              <a:t>tới</a:t>
            </a:r>
            <a:r>
              <a:rPr lang="en-GB" sz="2000" dirty="0" smtClean="0">
                <a:solidFill>
                  <a:schemeClr val="accent1"/>
                </a:solidFill>
              </a:rPr>
              <a:t> </a:t>
            </a:r>
            <a:r>
              <a:rPr lang="en-GB" sz="2000" dirty="0" err="1" smtClean="0">
                <a:solidFill>
                  <a:schemeClr val="accent1"/>
                </a:solidFill>
              </a:rPr>
              <a:t>chương</a:t>
            </a:r>
            <a:r>
              <a:rPr lang="en-GB" sz="2000" dirty="0" smtClean="0">
                <a:solidFill>
                  <a:schemeClr val="accent1"/>
                </a:solidFill>
              </a:rPr>
              <a:t> </a:t>
            </a:r>
            <a:r>
              <a:rPr lang="en-GB" sz="2000" dirty="0" err="1" smtClean="0">
                <a:solidFill>
                  <a:schemeClr val="accent1"/>
                </a:solidFill>
              </a:rPr>
              <a:t>trình</a:t>
            </a:r>
            <a:r>
              <a:rPr lang="en-GB" sz="2000" dirty="0" smtClean="0">
                <a:solidFill>
                  <a:schemeClr val="accent1"/>
                </a:solidFill>
              </a:rPr>
              <a:t> </a:t>
            </a:r>
            <a:r>
              <a:rPr lang="en-GB" sz="2000" dirty="0" err="1" smtClean="0">
                <a:solidFill>
                  <a:schemeClr val="accent1"/>
                </a:solidFill>
              </a:rPr>
              <a:t>nghị</a:t>
            </a:r>
            <a:r>
              <a:rPr lang="en-GB" sz="2000" dirty="0" smtClean="0">
                <a:solidFill>
                  <a:schemeClr val="accent1"/>
                </a:solidFill>
              </a:rPr>
              <a:t> </a:t>
            </a:r>
            <a:r>
              <a:rPr lang="en-GB" sz="2000" dirty="0" err="1" smtClean="0">
                <a:solidFill>
                  <a:schemeClr val="accent1"/>
                </a:solidFill>
              </a:rPr>
              <a:t>sự</a:t>
            </a:r>
            <a:r>
              <a:rPr lang="en-GB" sz="2000" dirty="0" smtClean="0">
                <a:solidFill>
                  <a:schemeClr val="accent1"/>
                </a:solidFill>
              </a:rPr>
              <a:t> </a:t>
            </a:r>
            <a:r>
              <a:rPr lang="en-GB" sz="2000" dirty="0" err="1" smtClean="0">
                <a:solidFill>
                  <a:schemeClr val="accent1"/>
                </a:solidFill>
              </a:rPr>
              <a:t>của</a:t>
            </a:r>
            <a:r>
              <a:rPr lang="en-GB" sz="2000" dirty="0" smtClean="0">
                <a:solidFill>
                  <a:schemeClr val="accent1"/>
                </a:solidFill>
              </a:rPr>
              <a:t> </a:t>
            </a:r>
            <a:r>
              <a:rPr lang="en-GB" sz="2000" dirty="0" err="1" smtClean="0">
                <a:solidFill>
                  <a:schemeClr val="accent1"/>
                </a:solidFill>
              </a:rPr>
              <a:t>các</a:t>
            </a:r>
            <a:r>
              <a:rPr lang="en-GB" sz="2000" dirty="0" smtClean="0">
                <a:solidFill>
                  <a:schemeClr val="accent1"/>
                </a:solidFill>
              </a:rPr>
              <a:t> </a:t>
            </a:r>
            <a:r>
              <a:rPr lang="en-GB" sz="2000" dirty="0" err="1" smtClean="0">
                <a:solidFill>
                  <a:schemeClr val="accent1"/>
                </a:solidFill>
              </a:rPr>
              <a:t>chính</a:t>
            </a:r>
            <a:r>
              <a:rPr lang="en-GB" sz="2000" dirty="0" smtClean="0">
                <a:solidFill>
                  <a:schemeClr val="accent1"/>
                </a:solidFill>
              </a:rPr>
              <a:t> </a:t>
            </a:r>
            <a:r>
              <a:rPr lang="en-GB" sz="2000" dirty="0" err="1" smtClean="0">
                <a:solidFill>
                  <a:schemeClr val="accent1"/>
                </a:solidFill>
              </a:rPr>
              <a:t>phủ</a:t>
            </a:r>
            <a:r>
              <a:rPr lang="en-GB" sz="2000" dirty="0"/>
              <a:t/>
            </a:r>
            <a:br>
              <a:rPr lang="en-GB" sz="2000" dirty="0"/>
            </a:br>
            <a:endParaRPr lang="en-US" sz="2000" dirty="0"/>
          </a:p>
        </p:txBody>
      </p:sp>
      <p:cxnSp>
        <p:nvCxnSpPr>
          <p:cNvPr id="48" name="Straight Connector 47"/>
          <p:cNvCxnSpPr/>
          <p:nvPr/>
        </p:nvCxnSpPr>
        <p:spPr>
          <a:xfrm>
            <a:off x="5192387" y="1570211"/>
            <a:ext cx="0" cy="4263701"/>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4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1" y="2362200"/>
            <a:ext cx="4495799" cy="201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TextBox 50"/>
          <p:cNvSpPr txBox="1"/>
          <p:nvPr/>
        </p:nvSpPr>
        <p:spPr>
          <a:xfrm>
            <a:off x="533400" y="4491172"/>
            <a:ext cx="4495799" cy="1205776"/>
          </a:xfrm>
          <a:prstGeom prst="rect">
            <a:avLst/>
          </a:prstGeom>
          <a:noFill/>
        </p:spPr>
        <p:txBody>
          <a:bodyPr wrap="square" lIns="0" tIns="0" rIns="0" bIns="0" rtlCol="0">
            <a:noAutofit/>
          </a:bodyPr>
          <a:lstStyle/>
          <a:p>
            <a:pPr indent="-274320">
              <a:lnSpc>
                <a:spcPct val="90000"/>
              </a:lnSpc>
              <a:spcAft>
                <a:spcPts val="900"/>
              </a:spcAft>
            </a:pPr>
            <a:r>
              <a:rPr lang="en-GB" sz="1400" dirty="0" err="1" smtClean="0">
                <a:solidFill>
                  <a:srgbClr val="968C6D"/>
                </a:solidFill>
                <a:latin typeface="Arial" panose="020B0604020202020204" pitchFamily="34" charset="0"/>
              </a:rPr>
              <a:t>Như</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một</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phần</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của</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chương</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trình</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Phát</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triển</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bền</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vững</a:t>
            </a:r>
            <a:r>
              <a:rPr lang="en-GB" sz="1400" dirty="0" smtClean="0">
                <a:solidFill>
                  <a:srgbClr val="968C6D"/>
                </a:solidFill>
                <a:latin typeface="Arial" panose="020B0604020202020204" pitchFamily="34" charset="0"/>
              </a:rPr>
              <a:t> LHQ </a:t>
            </a:r>
            <a:r>
              <a:rPr lang="en-GB" sz="1400" dirty="0" err="1" smtClean="0">
                <a:solidFill>
                  <a:srgbClr val="968C6D"/>
                </a:solidFill>
                <a:latin typeface="Arial" panose="020B0604020202020204" pitchFamily="34" charset="0"/>
              </a:rPr>
              <a:t>năm</a:t>
            </a:r>
            <a:r>
              <a:rPr lang="en-GB" sz="1400" dirty="0" smtClean="0">
                <a:solidFill>
                  <a:srgbClr val="968C6D"/>
                </a:solidFill>
                <a:latin typeface="Arial" panose="020B0604020202020204" pitchFamily="34" charset="0"/>
              </a:rPr>
              <a:t> 2030, </a:t>
            </a:r>
            <a:r>
              <a:rPr lang="en-GB" sz="1400" dirty="0" err="1" smtClean="0">
                <a:solidFill>
                  <a:srgbClr val="968C6D"/>
                </a:solidFill>
                <a:latin typeface="Arial" panose="020B0604020202020204" pitchFamily="34" charset="0"/>
              </a:rPr>
              <a:t>các</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Mục</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tiêu</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phát</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triển</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bền</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vững</a:t>
            </a:r>
            <a:r>
              <a:rPr lang="en-GB" sz="1400" dirty="0" smtClean="0">
                <a:solidFill>
                  <a:srgbClr val="968C6D"/>
                </a:solidFill>
                <a:latin typeface="Arial" panose="020B0604020202020204" pitchFamily="34" charset="0"/>
              </a:rPr>
              <a:t> (SDG) </a:t>
            </a:r>
            <a:r>
              <a:rPr lang="en-GB" sz="1400" dirty="0" err="1" smtClean="0">
                <a:solidFill>
                  <a:srgbClr val="968C6D"/>
                </a:solidFill>
                <a:latin typeface="Arial" panose="020B0604020202020204" pitchFamily="34" charset="0"/>
              </a:rPr>
              <a:t>được</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hình</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thành</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đề</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hỗ</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trợ</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chính</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phủ</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kết</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hợp</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với</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các</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chương</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trình</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và</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chính</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sách</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chính</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trị</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của</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mình</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để</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giải</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quyết</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các</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vấn</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đề</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phát</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triển</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trong</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vòng</a:t>
            </a:r>
            <a:r>
              <a:rPr lang="en-GB" sz="1400" dirty="0" smtClean="0">
                <a:solidFill>
                  <a:srgbClr val="968C6D"/>
                </a:solidFill>
                <a:latin typeface="Arial" panose="020B0604020202020204" pitchFamily="34" charset="0"/>
              </a:rPr>
              <a:t> 15 </a:t>
            </a:r>
            <a:r>
              <a:rPr lang="en-GB" sz="1400" dirty="0" err="1" smtClean="0">
                <a:solidFill>
                  <a:srgbClr val="968C6D"/>
                </a:solidFill>
                <a:latin typeface="Arial" panose="020B0604020202020204" pitchFamily="34" charset="0"/>
              </a:rPr>
              <a:t>năm</a:t>
            </a:r>
            <a:r>
              <a:rPr lang="en-GB" sz="1400" dirty="0" smtClean="0">
                <a:solidFill>
                  <a:srgbClr val="968C6D"/>
                </a:solidFill>
                <a:latin typeface="Arial" panose="020B0604020202020204" pitchFamily="34" charset="0"/>
              </a:rPr>
              <a:t> </a:t>
            </a:r>
            <a:r>
              <a:rPr lang="en-GB" sz="1400" dirty="0" err="1" smtClean="0">
                <a:solidFill>
                  <a:srgbClr val="968C6D"/>
                </a:solidFill>
                <a:latin typeface="Arial" panose="020B0604020202020204" pitchFamily="34" charset="0"/>
              </a:rPr>
              <a:t>tới</a:t>
            </a:r>
            <a:endParaRPr lang="en-US" sz="1400" dirty="0">
              <a:solidFill>
                <a:srgbClr val="968C6D"/>
              </a:solidFill>
              <a:latin typeface="Arial" panose="020B0604020202020204" pitchFamily="34" charset="0"/>
            </a:endParaRPr>
          </a:p>
        </p:txBody>
      </p:sp>
      <p:grpSp>
        <p:nvGrpSpPr>
          <p:cNvPr id="11" name="Group 10"/>
          <p:cNvGrpSpPr/>
          <p:nvPr/>
        </p:nvGrpSpPr>
        <p:grpSpPr>
          <a:xfrm>
            <a:off x="5355872" y="4436920"/>
            <a:ext cx="3948648" cy="1354280"/>
            <a:chOff x="5355872" y="4436920"/>
            <a:chExt cx="3948648" cy="1354280"/>
          </a:xfrm>
        </p:grpSpPr>
        <p:sp>
          <p:nvSpPr>
            <p:cNvPr id="55" name="Rectangle 54"/>
            <p:cNvSpPr/>
            <p:nvPr/>
          </p:nvSpPr>
          <p:spPr bwMode="ltGray">
            <a:xfrm>
              <a:off x="7497590" y="4436920"/>
              <a:ext cx="1806930" cy="1354280"/>
            </a:xfrm>
            <a:prstGeom prst="rect">
              <a:avLst/>
            </a:prstGeom>
            <a:noFill/>
          </p:spPr>
          <p:txBody>
            <a:bodyPr wrap="square" lIns="0" tIns="0" rIns="0" bIns="0" rtlCol="0" anchor="b">
              <a:noAutofit/>
            </a:bodyPr>
            <a:lstStyle/>
            <a:p>
              <a:pPr indent="-274320">
                <a:lnSpc>
                  <a:spcPct val="90000"/>
                </a:lnSpc>
                <a:spcAft>
                  <a:spcPts val="900"/>
                </a:spcAft>
              </a:pPr>
              <a:r>
                <a:rPr lang="en-GB" sz="1600" smtClean="0">
                  <a:solidFill>
                    <a:srgbClr val="968C6D"/>
                  </a:solidFill>
                  <a:latin typeface="Arial" panose="020B0604020202020204" pitchFamily="34" charset="0"/>
                </a:rPr>
                <a:t>… với </a:t>
              </a:r>
              <a:r>
                <a:rPr lang="en-GB" sz="1600" b="1" i="1" smtClean="0">
                  <a:solidFill>
                    <a:srgbClr val="968C6D"/>
                  </a:solidFill>
                  <a:latin typeface="Arial" panose="020B0604020202020204" pitchFamily="34" charset="0"/>
                </a:rPr>
                <a:t>78% </a:t>
              </a:r>
              <a:r>
                <a:rPr lang="en-GB" sz="1600" smtClean="0">
                  <a:solidFill>
                    <a:srgbClr val="968C6D"/>
                  </a:solidFill>
                  <a:latin typeface="Arial" panose="020B0604020202020204" pitchFamily="34" charset="0"/>
                </a:rPr>
                <a:t>nói rằng họ sẽ sử dụng hàng hóa và dịch vụ nhiều hơn từ các doanh nghiệp này</a:t>
              </a:r>
              <a:endParaRPr lang="en-GB" sz="1600" b="1" i="1" dirty="0">
                <a:solidFill>
                  <a:srgbClr val="968C6D"/>
                </a:solidFill>
                <a:latin typeface="Arial" panose="020B0604020202020204" pitchFamily="34" charset="0"/>
              </a:endParaRPr>
            </a:p>
          </p:txBody>
        </p:sp>
        <p:sp>
          <p:nvSpPr>
            <p:cNvPr id="53" name="Rectangle 52"/>
            <p:cNvSpPr/>
            <p:nvPr/>
          </p:nvSpPr>
          <p:spPr bwMode="ltGray">
            <a:xfrm>
              <a:off x="5355872" y="4436920"/>
              <a:ext cx="1806930" cy="1354280"/>
            </a:xfrm>
            <a:prstGeom prst="rect">
              <a:avLst/>
            </a:prstGeom>
            <a:noFill/>
          </p:spPr>
          <p:txBody>
            <a:bodyPr wrap="square" lIns="0" tIns="0" rIns="0" bIns="0" rtlCol="0" anchor="t">
              <a:noAutofit/>
            </a:bodyPr>
            <a:lstStyle/>
            <a:p>
              <a:pPr indent="-274320">
                <a:lnSpc>
                  <a:spcPct val="90000"/>
                </a:lnSpc>
                <a:spcAft>
                  <a:spcPts val="900"/>
                </a:spcAft>
              </a:pPr>
              <a:r>
                <a:rPr lang="en-GB" sz="1600" b="1" i="1" dirty="0" smtClean="0">
                  <a:solidFill>
                    <a:srgbClr val="968C6D"/>
                  </a:solidFill>
                  <a:latin typeface="Arial" panose="020B0604020202020204" pitchFamily="34" charset="0"/>
                </a:rPr>
                <a:t>90</a:t>
              </a:r>
              <a:r>
                <a:rPr lang="en-GB" sz="1600" b="1" i="1" smtClean="0">
                  <a:solidFill>
                    <a:srgbClr val="968C6D"/>
                  </a:solidFill>
                  <a:latin typeface="Arial" panose="020B0604020202020204" pitchFamily="34" charset="0"/>
                </a:rPr>
                <a:t>%</a:t>
              </a:r>
              <a:r>
                <a:rPr lang="en-GB" sz="1600" smtClean="0">
                  <a:solidFill>
                    <a:srgbClr val="968C6D"/>
                  </a:solidFill>
                  <a:latin typeface="Arial" panose="020B0604020202020204" pitchFamily="34" charset="0"/>
                </a:rPr>
                <a:t> công dân tin rằng việc doanh nghiệp ký kết các SDG là quan trọng…</a:t>
              </a:r>
              <a:endParaRPr lang="en-GB" sz="1600" b="1" i="1" dirty="0">
                <a:solidFill>
                  <a:srgbClr val="968C6D"/>
                </a:solidFill>
                <a:latin typeface="Arial" panose="020B0604020202020204" pitchFamily="34" charset="0"/>
              </a:endParaRPr>
            </a:p>
          </p:txBody>
        </p:sp>
      </p:grpSp>
      <p:grpSp>
        <p:nvGrpSpPr>
          <p:cNvPr id="9" name="Group 8"/>
          <p:cNvGrpSpPr/>
          <p:nvPr/>
        </p:nvGrpSpPr>
        <p:grpSpPr>
          <a:xfrm>
            <a:off x="5355872" y="2760520"/>
            <a:ext cx="3948648" cy="1354280"/>
            <a:chOff x="5355872" y="2986659"/>
            <a:chExt cx="3948648" cy="1354280"/>
          </a:xfrm>
        </p:grpSpPr>
        <p:sp>
          <p:nvSpPr>
            <p:cNvPr id="3" name="Rectangle 2"/>
            <p:cNvSpPr/>
            <p:nvPr/>
          </p:nvSpPr>
          <p:spPr bwMode="ltGray">
            <a:xfrm>
              <a:off x="5355872" y="2986659"/>
              <a:ext cx="1806930" cy="1354280"/>
            </a:xfrm>
            <a:prstGeom prst="rect">
              <a:avLst/>
            </a:prstGeom>
            <a:noFill/>
          </p:spPr>
          <p:txBody>
            <a:bodyPr wrap="square" lIns="0" tIns="0" rIns="0" bIns="0" rtlCol="0" anchor="t">
              <a:noAutofit/>
            </a:bodyPr>
            <a:lstStyle/>
            <a:p>
              <a:pPr indent="-274320">
                <a:lnSpc>
                  <a:spcPct val="90000"/>
                </a:lnSpc>
                <a:spcAft>
                  <a:spcPts val="900"/>
                </a:spcAft>
              </a:pPr>
              <a:r>
                <a:rPr lang="en-GB" sz="1600" b="1" i="1" dirty="0" smtClean="0">
                  <a:solidFill>
                    <a:srgbClr val="968C6D"/>
                  </a:solidFill>
                  <a:latin typeface="Arial" panose="020B0604020202020204" pitchFamily="34" charset="0"/>
                </a:rPr>
                <a:t>71</a:t>
              </a:r>
              <a:r>
                <a:rPr lang="en-GB" sz="1600" b="1" i="1" smtClean="0">
                  <a:solidFill>
                    <a:srgbClr val="968C6D"/>
                  </a:solidFill>
                  <a:latin typeface="Arial" panose="020B0604020202020204" pitchFamily="34" charset="0"/>
                </a:rPr>
                <a:t>% </a:t>
              </a:r>
              <a:r>
                <a:rPr lang="en-GB" sz="1600" smtClean="0">
                  <a:solidFill>
                    <a:srgbClr val="968C6D"/>
                  </a:solidFill>
                  <a:latin typeface="Arial" panose="020B0604020202020204" pitchFamily="34" charset="0"/>
                </a:rPr>
                <a:t>doanh nghiệp nói rằng họ đã sẵn sàng lên kế hoạch hành động đối với các SDGs…</a:t>
              </a:r>
              <a:endParaRPr lang="en-GB" sz="1600" b="1" i="1" dirty="0">
                <a:solidFill>
                  <a:srgbClr val="968C6D"/>
                </a:solidFill>
                <a:latin typeface="Arial" panose="020B0604020202020204" pitchFamily="34" charset="0"/>
              </a:endParaRPr>
            </a:p>
          </p:txBody>
        </p:sp>
        <p:sp>
          <p:nvSpPr>
            <p:cNvPr id="54" name="Rectangle 53"/>
            <p:cNvSpPr/>
            <p:nvPr/>
          </p:nvSpPr>
          <p:spPr bwMode="ltGray">
            <a:xfrm>
              <a:off x="7497590" y="2986659"/>
              <a:ext cx="1806930" cy="1354280"/>
            </a:xfrm>
            <a:prstGeom prst="rect">
              <a:avLst/>
            </a:prstGeom>
            <a:noFill/>
          </p:spPr>
          <p:txBody>
            <a:bodyPr wrap="square" lIns="0" tIns="0" rIns="0" bIns="0" rtlCol="0" anchor="b">
              <a:noAutofit/>
            </a:bodyPr>
            <a:lstStyle/>
            <a:p>
              <a:pPr indent="-274320">
                <a:lnSpc>
                  <a:spcPct val="90000"/>
                </a:lnSpc>
                <a:spcAft>
                  <a:spcPts val="900"/>
                </a:spcAft>
              </a:pPr>
              <a:r>
                <a:rPr lang="en-GB" sz="1600" smtClean="0">
                  <a:solidFill>
                    <a:srgbClr val="968C6D"/>
                  </a:solidFill>
                  <a:latin typeface="Arial" panose="020B0604020202020204" pitchFamily="34" charset="0"/>
                </a:rPr>
                <a:t>… nhưng chỉ có </a:t>
              </a:r>
              <a:r>
                <a:rPr lang="en-GB" sz="1600" b="1" i="1" dirty="0" smtClean="0">
                  <a:solidFill>
                    <a:srgbClr val="968C6D"/>
                  </a:solidFill>
                  <a:latin typeface="Arial" panose="020B0604020202020204" pitchFamily="34" charset="0"/>
                </a:rPr>
                <a:t>13</a:t>
              </a:r>
              <a:r>
                <a:rPr lang="en-GB" sz="1600" b="1" i="1" smtClean="0">
                  <a:solidFill>
                    <a:srgbClr val="968C6D"/>
                  </a:solidFill>
                  <a:latin typeface="Arial" panose="020B0604020202020204" pitchFamily="34" charset="0"/>
                </a:rPr>
                <a:t>% </a:t>
              </a:r>
              <a:r>
                <a:rPr lang="en-GB" sz="1600" smtClean="0">
                  <a:solidFill>
                    <a:srgbClr val="968C6D"/>
                  </a:solidFill>
                  <a:latin typeface="Arial" panose="020B0604020202020204" pitchFamily="34" charset="0"/>
                </a:rPr>
                <a:t>xác định các công cụ cần thiết và </a:t>
              </a:r>
              <a:r>
                <a:rPr lang="en-GB" sz="1600" b="1" i="1" smtClean="0">
                  <a:solidFill>
                    <a:srgbClr val="968C6D"/>
                  </a:solidFill>
                  <a:latin typeface="Arial" panose="020B0604020202020204" pitchFamily="34" charset="0"/>
                </a:rPr>
                <a:t>29% </a:t>
              </a:r>
              <a:r>
                <a:rPr lang="en-GB" sz="1600" smtClean="0">
                  <a:solidFill>
                    <a:srgbClr val="968C6D"/>
                  </a:solidFill>
                  <a:latin typeface="Arial" panose="020B0604020202020204" pitchFamily="34" charset="0"/>
                </a:rPr>
                <a:t>thiết lập các mục tiêu</a:t>
              </a:r>
              <a:endParaRPr lang="en-GB" sz="1600" dirty="0">
                <a:solidFill>
                  <a:srgbClr val="968C6D"/>
                </a:solidFill>
                <a:latin typeface="Arial" panose="020B0604020202020204" pitchFamily="34" charset="0"/>
              </a:endParaRPr>
            </a:p>
          </p:txBody>
        </p:sp>
      </p:grpSp>
      <p:grpSp>
        <p:nvGrpSpPr>
          <p:cNvPr id="8" name="Group 7"/>
          <p:cNvGrpSpPr/>
          <p:nvPr/>
        </p:nvGrpSpPr>
        <p:grpSpPr>
          <a:xfrm>
            <a:off x="5355872" y="1084120"/>
            <a:ext cx="3948648" cy="1354280"/>
            <a:chOff x="5355872" y="609600"/>
            <a:chExt cx="3948648" cy="1354280"/>
          </a:xfrm>
        </p:grpSpPr>
        <p:sp>
          <p:nvSpPr>
            <p:cNvPr id="69" name="Rectangle 68"/>
            <p:cNvSpPr/>
            <p:nvPr/>
          </p:nvSpPr>
          <p:spPr bwMode="ltGray">
            <a:xfrm>
              <a:off x="7497590" y="609600"/>
              <a:ext cx="1806930" cy="1354280"/>
            </a:xfrm>
            <a:prstGeom prst="rect">
              <a:avLst/>
            </a:prstGeom>
            <a:noFill/>
          </p:spPr>
          <p:txBody>
            <a:bodyPr wrap="square" lIns="0" tIns="0" rIns="0" bIns="0" rtlCol="0" anchor="b">
              <a:noAutofit/>
            </a:bodyPr>
            <a:lstStyle/>
            <a:p>
              <a:pPr indent="-274320">
                <a:lnSpc>
                  <a:spcPct val="90000"/>
                </a:lnSpc>
                <a:spcAft>
                  <a:spcPts val="900"/>
                </a:spcAft>
              </a:pPr>
              <a:r>
                <a:rPr lang="en-GB" sz="1600" dirty="0" smtClean="0">
                  <a:solidFill>
                    <a:srgbClr val="968C6D"/>
                  </a:solidFill>
                  <a:latin typeface="Arial" panose="020B0604020202020204" pitchFamily="34" charset="0"/>
                </a:rPr>
                <a:t>… </a:t>
              </a:r>
              <a:r>
                <a:rPr lang="en-GB" sz="1600" dirty="0" err="1" smtClean="0">
                  <a:solidFill>
                    <a:srgbClr val="968C6D"/>
                  </a:solidFill>
                  <a:latin typeface="Arial" panose="020B0604020202020204" pitchFamily="34" charset="0"/>
                </a:rPr>
                <a:t>nhưng</a:t>
              </a:r>
              <a:r>
                <a:rPr lang="en-GB" sz="1600" dirty="0" smtClean="0">
                  <a:solidFill>
                    <a:srgbClr val="968C6D"/>
                  </a:solidFill>
                  <a:latin typeface="Arial" panose="020B0604020202020204" pitchFamily="34" charset="0"/>
                </a:rPr>
                <a:t> </a:t>
              </a:r>
              <a:r>
                <a:rPr lang="en-GB" sz="1600" dirty="0" err="1" smtClean="0">
                  <a:solidFill>
                    <a:srgbClr val="968C6D"/>
                  </a:solidFill>
                  <a:latin typeface="Arial" panose="020B0604020202020204" pitchFamily="34" charset="0"/>
                </a:rPr>
                <a:t>chỉ</a:t>
              </a:r>
              <a:r>
                <a:rPr lang="en-GB" sz="1600" dirty="0" smtClean="0">
                  <a:solidFill>
                    <a:srgbClr val="968C6D"/>
                  </a:solidFill>
                  <a:latin typeface="Arial" panose="020B0604020202020204" pitchFamily="34" charset="0"/>
                </a:rPr>
                <a:t> </a:t>
              </a:r>
              <a:r>
                <a:rPr lang="en-GB" sz="1600" dirty="0" err="1" smtClean="0">
                  <a:solidFill>
                    <a:srgbClr val="968C6D"/>
                  </a:solidFill>
                  <a:latin typeface="Arial" panose="020B0604020202020204" pitchFamily="34" charset="0"/>
                </a:rPr>
                <a:t>có</a:t>
              </a:r>
              <a:r>
                <a:rPr lang="en-GB" sz="1600" dirty="0" smtClean="0">
                  <a:solidFill>
                    <a:srgbClr val="968C6D"/>
                  </a:solidFill>
                  <a:latin typeface="Arial" panose="020B0604020202020204" pitchFamily="34" charset="0"/>
                </a:rPr>
                <a:t> </a:t>
              </a:r>
              <a:r>
                <a:rPr lang="en-GB" sz="1600" b="1" i="1" dirty="0" smtClean="0">
                  <a:solidFill>
                    <a:srgbClr val="968C6D"/>
                  </a:solidFill>
                  <a:latin typeface="Arial" panose="020B0604020202020204" pitchFamily="34" charset="0"/>
                </a:rPr>
                <a:t>33%</a:t>
              </a:r>
              <a:r>
                <a:rPr lang="en-GB" sz="1600" dirty="0" smtClean="0">
                  <a:solidFill>
                    <a:srgbClr val="968C6D"/>
                  </a:solidFill>
                  <a:latin typeface="Arial" panose="020B0604020202020204" pitchFamily="34" charset="0"/>
                </a:rPr>
                <a:t> </a:t>
              </a:r>
              <a:r>
                <a:rPr lang="en-GB" sz="1600" dirty="0" err="1" smtClean="0">
                  <a:solidFill>
                    <a:srgbClr val="968C6D"/>
                  </a:solidFill>
                  <a:latin typeface="Arial" panose="020B0604020202020204" pitchFamily="34" charset="0"/>
                </a:rPr>
                <a:t>công</a:t>
              </a:r>
              <a:r>
                <a:rPr lang="en-GB" sz="1600" dirty="0" smtClean="0">
                  <a:solidFill>
                    <a:srgbClr val="968C6D"/>
                  </a:solidFill>
                  <a:latin typeface="Arial" panose="020B0604020202020204" pitchFamily="34" charset="0"/>
                </a:rPr>
                <a:t> </a:t>
              </a:r>
              <a:r>
                <a:rPr lang="en-GB" sz="1600" dirty="0" err="1" smtClean="0">
                  <a:solidFill>
                    <a:srgbClr val="968C6D"/>
                  </a:solidFill>
                  <a:latin typeface="Arial" panose="020B0604020202020204" pitchFamily="34" charset="0"/>
                </a:rPr>
                <a:t>dân</a:t>
              </a:r>
              <a:r>
                <a:rPr lang="en-GB" sz="1600" dirty="0" smtClean="0">
                  <a:solidFill>
                    <a:srgbClr val="968C6D"/>
                  </a:solidFill>
                  <a:latin typeface="Arial" panose="020B0604020202020204" pitchFamily="34" charset="0"/>
                </a:rPr>
                <a:t> (</a:t>
              </a:r>
              <a:r>
                <a:rPr lang="en-GB" sz="1600" dirty="0" err="1" smtClean="0">
                  <a:solidFill>
                    <a:srgbClr val="968C6D"/>
                  </a:solidFill>
                  <a:latin typeface="Arial" panose="020B0604020202020204" pitchFamily="34" charset="0"/>
                </a:rPr>
                <a:t>dân</a:t>
              </a:r>
              <a:r>
                <a:rPr lang="en-GB" sz="1600" dirty="0" smtClean="0">
                  <a:solidFill>
                    <a:srgbClr val="968C6D"/>
                  </a:solidFill>
                  <a:latin typeface="Arial" panose="020B0604020202020204" pitchFamily="34" charset="0"/>
                </a:rPr>
                <a:t> </a:t>
              </a:r>
              <a:r>
                <a:rPr lang="en-GB" sz="1600" dirty="0" err="1" smtClean="0">
                  <a:solidFill>
                    <a:srgbClr val="968C6D"/>
                  </a:solidFill>
                  <a:latin typeface="Arial" panose="020B0604020202020204" pitchFamily="34" charset="0"/>
                </a:rPr>
                <a:t>số</a:t>
              </a:r>
              <a:r>
                <a:rPr lang="en-GB" sz="1600" dirty="0" smtClean="0">
                  <a:solidFill>
                    <a:srgbClr val="968C6D"/>
                  </a:solidFill>
                  <a:latin typeface="Arial" panose="020B0604020202020204" pitchFamily="34" charset="0"/>
                </a:rPr>
                <a:t> </a:t>
              </a:r>
              <a:r>
                <a:rPr lang="en-GB" sz="1600" dirty="0" err="1" smtClean="0">
                  <a:solidFill>
                    <a:srgbClr val="968C6D"/>
                  </a:solidFill>
                  <a:latin typeface="Arial" panose="020B0604020202020204" pitchFamily="34" charset="0"/>
                </a:rPr>
                <a:t>chung</a:t>
              </a:r>
              <a:r>
                <a:rPr lang="en-GB" sz="1600" dirty="0" smtClean="0">
                  <a:solidFill>
                    <a:srgbClr val="968C6D"/>
                  </a:solidFill>
                  <a:latin typeface="Arial" panose="020B0604020202020204" pitchFamily="34" charset="0"/>
                </a:rPr>
                <a:t>) </a:t>
              </a:r>
              <a:r>
                <a:rPr lang="en-GB" sz="1600" dirty="0" err="1" smtClean="0">
                  <a:solidFill>
                    <a:srgbClr val="968C6D"/>
                  </a:solidFill>
                  <a:latin typeface="Arial" panose="020B0604020202020204" pitchFamily="34" charset="0"/>
                </a:rPr>
                <a:t>có</a:t>
              </a:r>
              <a:r>
                <a:rPr lang="en-GB" sz="1600" dirty="0" smtClean="0">
                  <a:solidFill>
                    <a:srgbClr val="968C6D"/>
                  </a:solidFill>
                  <a:latin typeface="Arial" panose="020B0604020202020204" pitchFamily="34" charset="0"/>
                </a:rPr>
                <a:t> </a:t>
              </a:r>
              <a:r>
                <a:rPr lang="en-GB" sz="1600" dirty="0" err="1" smtClean="0">
                  <a:solidFill>
                    <a:srgbClr val="968C6D"/>
                  </a:solidFill>
                  <a:latin typeface="Arial" panose="020B0604020202020204" pitchFamily="34" charset="0"/>
                </a:rPr>
                <a:t>nhận</a:t>
              </a:r>
              <a:r>
                <a:rPr lang="en-GB" sz="1600" dirty="0" smtClean="0">
                  <a:solidFill>
                    <a:srgbClr val="968C6D"/>
                  </a:solidFill>
                  <a:latin typeface="Arial" panose="020B0604020202020204" pitchFamily="34" charset="0"/>
                </a:rPr>
                <a:t> </a:t>
              </a:r>
              <a:r>
                <a:rPr lang="en-GB" sz="1600" dirty="0" err="1" smtClean="0">
                  <a:solidFill>
                    <a:srgbClr val="968C6D"/>
                  </a:solidFill>
                  <a:latin typeface="Arial" panose="020B0604020202020204" pitchFamily="34" charset="0"/>
                </a:rPr>
                <a:t>thức</a:t>
              </a:r>
              <a:r>
                <a:rPr lang="en-GB" sz="1600" dirty="0" smtClean="0">
                  <a:solidFill>
                    <a:srgbClr val="968C6D"/>
                  </a:solidFill>
                  <a:latin typeface="Arial" panose="020B0604020202020204" pitchFamily="34" charset="0"/>
                </a:rPr>
                <a:t> </a:t>
              </a:r>
              <a:r>
                <a:rPr lang="en-GB" sz="1600" dirty="0" err="1" smtClean="0">
                  <a:solidFill>
                    <a:srgbClr val="968C6D"/>
                  </a:solidFill>
                  <a:latin typeface="Arial" panose="020B0604020202020204" pitchFamily="34" charset="0"/>
                </a:rPr>
                <a:t>về</a:t>
              </a:r>
              <a:r>
                <a:rPr lang="en-GB" sz="1600" dirty="0" smtClean="0">
                  <a:solidFill>
                    <a:srgbClr val="968C6D"/>
                  </a:solidFill>
                  <a:latin typeface="Arial" panose="020B0604020202020204" pitchFamily="34" charset="0"/>
                </a:rPr>
                <a:t> </a:t>
              </a:r>
              <a:r>
                <a:rPr lang="en-GB" sz="1600" dirty="0" err="1" smtClean="0">
                  <a:solidFill>
                    <a:srgbClr val="968C6D"/>
                  </a:solidFill>
                  <a:latin typeface="Arial" panose="020B0604020202020204" pitchFamily="34" charset="0"/>
                </a:rPr>
                <a:t>các</a:t>
              </a:r>
              <a:r>
                <a:rPr lang="en-GB" sz="1600" dirty="0" smtClean="0">
                  <a:solidFill>
                    <a:srgbClr val="968C6D"/>
                  </a:solidFill>
                  <a:latin typeface="Arial" panose="020B0604020202020204" pitchFamily="34" charset="0"/>
                </a:rPr>
                <a:t> SDG</a:t>
              </a:r>
              <a:endParaRPr lang="en-GB" sz="1600" dirty="0">
                <a:solidFill>
                  <a:srgbClr val="968C6D"/>
                </a:solidFill>
                <a:latin typeface="Arial" panose="020B0604020202020204" pitchFamily="34" charset="0"/>
              </a:endParaRPr>
            </a:p>
          </p:txBody>
        </p:sp>
        <p:sp>
          <p:nvSpPr>
            <p:cNvPr id="70" name="Rectangle 69"/>
            <p:cNvSpPr/>
            <p:nvPr/>
          </p:nvSpPr>
          <p:spPr bwMode="ltGray">
            <a:xfrm>
              <a:off x="5355872" y="609600"/>
              <a:ext cx="1806930" cy="1354280"/>
            </a:xfrm>
            <a:prstGeom prst="rect">
              <a:avLst/>
            </a:prstGeom>
            <a:noFill/>
          </p:spPr>
          <p:txBody>
            <a:bodyPr wrap="square" lIns="0" tIns="0" rIns="0" bIns="0" rtlCol="0" anchor="t">
              <a:noAutofit/>
            </a:bodyPr>
            <a:lstStyle/>
            <a:p>
              <a:pPr indent="-274320">
                <a:lnSpc>
                  <a:spcPct val="90000"/>
                </a:lnSpc>
                <a:spcAft>
                  <a:spcPts val="900"/>
                </a:spcAft>
              </a:pPr>
              <a:r>
                <a:rPr lang="en-GB" sz="1600" b="1" i="1" dirty="0" smtClean="0">
                  <a:solidFill>
                    <a:srgbClr val="968C6D"/>
                  </a:solidFill>
                  <a:latin typeface="Arial" panose="020B0604020202020204" pitchFamily="34" charset="0"/>
                </a:rPr>
                <a:t>92</a:t>
              </a:r>
              <a:r>
                <a:rPr lang="en-GB" sz="1600" b="1" i="1" smtClean="0">
                  <a:solidFill>
                    <a:srgbClr val="968C6D"/>
                  </a:solidFill>
                  <a:latin typeface="Arial" panose="020B0604020202020204" pitchFamily="34" charset="0"/>
                </a:rPr>
                <a:t>% </a:t>
              </a:r>
              <a:r>
                <a:rPr lang="en-GB" sz="1600" smtClean="0">
                  <a:solidFill>
                    <a:srgbClr val="968C6D"/>
                  </a:solidFill>
                  <a:latin typeface="Arial" panose="020B0604020202020204" pitchFamily="34" charset="0"/>
                </a:rPr>
                <a:t>nghiệp nhận thức được về SDGs…</a:t>
              </a:r>
              <a:endParaRPr lang="en-GB" sz="1600" b="1" i="1" dirty="0">
                <a:solidFill>
                  <a:srgbClr val="968C6D"/>
                </a:solidFill>
                <a:latin typeface="Arial" panose="020B0604020202020204" pitchFamily="34" charset="0"/>
              </a:endParaRPr>
            </a:p>
          </p:txBody>
        </p:sp>
      </p:grpSp>
      <p:cxnSp>
        <p:nvCxnSpPr>
          <p:cNvPr id="72" name="Straight Connector 71"/>
          <p:cNvCxnSpPr/>
          <p:nvPr/>
        </p:nvCxnSpPr>
        <p:spPr>
          <a:xfrm>
            <a:off x="6003706" y="2590800"/>
            <a:ext cx="2622989" cy="5029"/>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6003706" y="4267200"/>
            <a:ext cx="2622989" cy="5029"/>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8"/>
          </p:nvPr>
        </p:nvSpPr>
        <p:spPr/>
        <p:txBody>
          <a:bodyPr/>
          <a:lstStyle/>
          <a:p>
            <a:fld id="{8490EBB0-AAAD-407E-B7C4-4DC9D62BC30F}" type="slidenum">
              <a:rPr lang="en-GB" smtClean="0"/>
              <a:pPr/>
              <a:t>11</a:t>
            </a:fld>
            <a:endParaRPr lang="en-GB"/>
          </a:p>
        </p:txBody>
      </p:sp>
      <p:sp>
        <p:nvSpPr>
          <p:cNvPr id="7" name="Date Placeholder 6"/>
          <p:cNvSpPr>
            <a:spLocks noGrp="1"/>
          </p:cNvSpPr>
          <p:nvPr>
            <p:ph type="dt" sz="half" idx="16"/>
          </p:nvPr>
        </p:nvSpPr>
        <p:spPr/>
        <p:txBody>
          <a:bodyPr/>
          <a:lstStyle/>
          <a:p>
            <a:r>
              <a:rPr lang="en-US" smtClean="0"/>
              <a:t>Tháng 05/2016</a:t>
            </a:r>
            <a:endParaRPr lang="en-GB"/>
          </a:p>
        </p:txBody>
      </p:sp>
      <p:sp>
        <p:nvSpPr>
          <p:cNvPr id="10" name="Footer Placeholder 9"/>
          <p:cNvSpPr>
            <a:spLocks noGrp="1"/>
          </p:cNvSpPr>
          <p:nvPr>
            <p:ph type="ftr" sz="quarter" idx="17"/>
          </p:nvPr>
        </p:nvSpPr>
        <p:spPr/>
        <p:txBody>
          <a:bodyPr/>
          <a:lstStyle/>
          <a:p>
            <a:r>
              <a:rPr lang="vi-VN" smtClean="0"/>
              <a:t>IFC/SSC – Báo cáo Môi trường và Xã hội (E&amp;S)</a:t>
            </a:r>
            <a:endParaRPr lang="en-GB" dirty="0"/>
          </a:p>
        </p:txBody>
      </p:sp>
    </p:spTree>
    <p:extLst>
      <p:ext uri="{BB962C8B-B14F-4D97-AF65-F5344CB8AC3E}">
        <p14:creationId xmlns:p14="http://schemas.microsoft.com/office/powerpoint/2010/main" val="1747257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685" y="685800"/>
            <a:ext cx="2612465" cy="914400"/>
          </a:xfrm>
        </p:spPr>
        <p:txBody>
          <a:bodyPr/>
          <a:lstStyle/>
          <a:p>
            <a:r>
              <a:rPr lang="en-GB" sz="1800" dirty="0" err="1" smtClean="0"/>
              <a:t>Chúng</a:t>
            </a:r>
            <a:r>
              <a:rPr lang="en-GB" sz="1800" dirty="0" smtClean="0"/>
              <a:t> ta </a:t>
            </a:r>
            <a:r>
              <a:rPr lang="en-GB" sz="1800" dirty="0" err="1" smtClean="0"/>
              <a:t>đang</a:t>
            </a:r>
            <a:r>
              <a:rPr lang="en-GB" sz="1800" dirty="0" smtClean="0"/>
              <a:t> </a:t>
            </a:r>
            <a:r>
              <a:rPr lang="en-GB" sz="1800" dirty="0" err="1" smtClean="0"/>
              <a:t>chứng</a:t>
            </a:r>
            <a:r>
              <a:rPr lang="en-GB" sz="1800" dirty="0" smtClean="0"/>
              <a:t> </a:t>
            </a:r>
            <a:r>
              <a:rPr lang="en-GB" sz="1800" dirty="0" err="1" smtClean="0"/>
              <a:t>kiến</a:t>
            </a:r>
            <a:r>
              <a:rPr lang="en-GB" sz="1800" dirty="0" smtClean="0"/>
              <a:t> </a:t>
            </a:r>
            <a:r>
              <a:rPr lang="en-GB" sz="1800" dirty="0" err="1" smtClean="0"/>
              <a:t>một</a:t>
            </a:r>
            <a:r>
              <a:rPr lang="en-GB" sz="1800" dirty="0" smtClean="0"/>
              <a:t> </a:t>
            </a:r>
            <a:r>
              <a:rPr lang="en-GB" sz="1800" dirty="0" err="1" smtClean="0"/>
              <a:t>sự</a:t>
            </a:r>
            <a:r>
              <a:rPr lang="en-GB" sz="1800" dirty="0" smtClean="0"/>
              <a:t> </a:t>
            </a:r>
            <a:r>
              <a:rPr lang="en-GB" sz="1800" dirty="0" err="1" smtClean="0"/>
              <a:t>thay</a:t>
            </a:r>
            <a:r>
              <a:rPr lang="en-GB" sz="1800" dirty="0" smtClean="0"/>
              <a:t> </a:t>
            </a:r>
            <a:r>
              <a:rPr lang="en-GB" sz="1800" dirty="0" err="1" smtClean="0"/>
              <a:t>đổi</a:t>
            </a:r>
            <a:r>
              <a:rPr lang="en-GB" sz="1800" dirty="0" smtClean="0"/>
              <a:t> </a:t>
            </a:r>
            <a:r>
              <a:rPr lang="en-GB" sz="1800" dirty="0" err="1" smtClean="0"/>
              <a:t>về</a:t>
            </a:r>
            <a:r>
              <a:rPr lang="en-GB" sz="1800" dirty="0" smtClean="0"/>
              <a:t> </a:t>
            </a:r>
            <a:r>
              <a:rPr lang="en-GB" sz="1800" dirty="0" err="1" smtClean="0"/>
              <a:t>các</a:t>
            </a:r>
            <a:r>
              <a:rPr lang="en-GB" sz="1800" dirty="0" smtClean="0"/>
              <a:t> </a:t>
            </a:r>
            <a:r>
              <a:rPr lang="en-GB" sz="1800" dirty="0" err="1" smtClean="0"/>
              <a:t>quy</a:t>
            </a:r>
            <a:r>
              <a:rPr lang="en-GB" sz="1800" dirty="0" smtClean="0"/>
              <a:t> </a:t>
            </a:r>
            <a:r>
              <a:rPr lang="en-GB" sz="1800" dirty="0" err="1" smtClean="0"/>
              <a:t>định</a:t>
            </a:r>
            <a:r>
              <a:rPr lang="en-GB" sz="1800" dirty="0" smtClean="0"/>
              <a:t> </a:t>
            </a:r>
            <a:r>
              <a:rPr lang="en-GB" sz="1800" dirty="0" err="1" smtClean="0"/>
              <a:t>pháp</a:t>
            </a:r>
            <a:r>
              <a:rPr lang="en-GB" sz="1800" dirty="0" smtClean="0"/>
              <a:t> </a:t>
            </a:r>
            <a:r>
              <a:rPr lang="en-GB" sz="1800" dirty="0" err="1" smtClean="0"/>
              <a:t>lý</a:t>
            </a:r>
            <a:r>
              <a:rPr lang="en-GB" sz="1800" dirty="0" smtClean="0"/>
              <a:t> </a:t>
            </a:r>
            <a:r>
              <a:rPr lang="en-GB" sz="1800" dirty="0" err="1" smtClean="0"/>
              <a:t>trên</a:t>
            </a:r>
            <a:r>
              <a:rPr lang="en-GB" sz="1800" dirty="0" smtClean="0"/>
              <a:t> </a:t>
            </a:r>
            <a:r>
              <a:rPr lang="en-GB" sz="1800" dirty="0" err="1" smtClean="0"/>
              <a:t>phạm</a:t>
            </a:r>
            <a:r>
              <a:rPr lang="en-GB" sz="1800" dirty="0" smtClean="0"/>
              <a:t> vi </a:t>
            </a:r>
            <a:r>
              <a:rPr lang="en-GB" sz="1800" dirty="0" err="1" smtClean="0"/>
              <a:t>toàn</a:t>
            </a:r>
            <a:r>
              <a:rPr lang="en-GB" sz="1800" dirty="0" smtClean="0"/>
              <a:t> </a:t>
            </a:r>
            <a:r>
              <a:rPr lang="en-GB" sz="1800" dirty="0" err="1" smtClean="0"/>
              <a:t>cầu</a:t>
            </a:r>
            <a:r>
              <a:rPr lang="en-GB" sz="1800" dirty="0" smtClean="0"/>
              <a:t>…</a:t>
            </a:r>
            <a:endParaRPr lang="en-US" sz="1800" dirty="0"/>
          </a:p>
        </p:txBody>
      </p:sp>
      <p:grpSp>
        <p:nvGrpSpPr>
          <p:cNvPr id="408" name="Group 407"/>
          <p:cNvGrpSpPr/>
          <p:nvPr/>
        </p:nvGrpSpPr>
        <p:grpSpPr>
          <a:xfrm>
            <a:off x="152400" y="1524000"/>
            <a:ext cx="6321200" cy="3581400"/>
            <a:chOff x="584582" y="1464481"/>
            <a:chExt cx="7974837" cy="4518301"/>
          </a:xfrm>
        </p:grpSpPr>
        <p:sp>
          <p:nvSpPr>
            <p:cNvPr id="412" name="Freeform 232"/>
            <p:cNvSpPr>
              <a:spLocks noEditPoints="1"/>
            </p:cNvSpPr>
            <p:nvPr/>
          </p:nvSpPr>
          <p:spPr bwMode="auto">
            <a:xfrm>
              <a:off x="2627206" y="4785090"/>
              <a:ext cx="196792" cy="1197692"/>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13" name="Freeform 5"/>
            <p:cNvSpPr>
              <a:spLocks/>
            </p:cNvSpPr>
            <p:nvPr/>
          </p:nvSpPr>
          <p:spPr bwMode="auto">
            <a:xfrm>
              <a:off x="2665990" y="3109487"/>
              <a:ext cx="50275" cy="24770"/>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14" name="Freeform 7"/>
            <p:cNvSpPr>
              <a:spLocks/>
            </p:cNvSpPr>
            <p:nvPr/>
          </p:nvSpPr>
          <p:spPr bwMode="auto">
            <a:xfrm>
              <a:off x="3754814" y="2219231"/>
              <a:ext cx="251378" cy="132592"/>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15" name="Freeform 12"/>
            <p:cNvSpPr>
              <a:spLocks/>
            </p:cNvSpPr>
            <p:nvPr/>
          </p:nvSpPr>
          <p:spPr bwMode="auto">
            <a:xfrm>
              <a:off x="2687536" y="1464481"/>
              <a:ext cx="1363186" cy="1014104"/>
            </a:xfrm>
            <a:custGeom>
              <a:avLst/>
              <a:gdLst/>
              <a:ahLst/>
              <a:cxnLst>
                <a:cxn ang="0">
                  <a:pos x="394" y="224"/>
                </a:cxn>
                <a:cxn ang="0">
                  <a:pos x="343" y="245"/>
                </a:cxn>
                <a:cxn ang="0">
                  <a:pos x="315" y="259"/>
                </a:cxn>
                <a:cxn ang="0">
                  <a:pos x="291" y="276"/>
                </a:cxn>
                <a:cxn ang="0">
                  <a:pos x="280" y="283"/>
                </a:cxn>
                <a:cxn ang="0">
                  <a:pos x="279" y="272"/>
                </a:cxn>
                <a:cxn ang="0">
                  <a:pos x="273" y="283"/>
                </a:cxn>
                <a:cxn ang="0">
                  <a:pos x="260" y="290"/>
                </a:cxn>
                <a:cxn ang="0">
                  <a:pos x="256" y="303"/>
                </a:cxn>
                <a:cxn ang="0">
                  <a:pos x="244" y="321"/>
                </a:cxn>
                <a:cxn ang="0">
                  <a:pos x="241" y="346"/>
                </a:cxn>
                <a:cxn ang="0">
                  <a:pos x="227" y="356"/>
                </a:cxn>
                <a:cxn ang="0">
                  <a:pos x="215" y="342"/>
                </a:cxn>
                <a:cxn ang="0">
                  <a:pos x="198" y="343"/>
                </a:cxn>
                <a:cxn ang="0">
                  <a:pos x="187" y="331"/>
                </a:cxn>
                <a:cxn ang="0">
                  <a:pos x="175" y="314"/>
                </a:cxn>
                <a:cxn ang="0">
                  <a:pos x="178" y="298"/>
                </a:cxn>
                <a:cxn ang="0">
                  <a:pos x="172" y="297"/>
                </a:cxn>
                <a:cxn ang="0">
                  <a:pos x="160" y="281"/>
                </a:cxn>
                <a:cxn ang="0">
                  <a:pos x="155" y="252"/>
                </a:cxn>
                <a:cxn ang="0">
                  <a:pos x="174" y="241"/>
                </a:cxn>
                <a:cxn ang="0">
                  <a:pos x="169" y="220"/>
                </a:cxn>
                <a:cxn ang="0">
                  <a:pos x="175" y="213"/>
                </a:cxn>
                <a:cxn ang="0">
                  <a:pos x="152" y="197"/>
                </a:cxn>
                <a:cxn ang="0">
                  <a:pos x="142" y="183"/>
                </a:cxn>
                <a:cxn ang="0">
                  <a:pos x="129" y="158"/>
                </a:cxn>
                <a:cxn ang="0">
                  <a:pos x="97" y="127"/>
                </a:cxn>
                <a:cxn ang="0">
                  <a:pos x="56" y="126"/>
                </a:cxn>
                <a:cxn ang="0">
                  <a:pos x="17" y="115"/>
                </a:cxn>
                <a:cxn ang="0">
                  <a:pos x="21" y="102"/>
                </a:cxn>
                <a:cxn ang="0">
                  <a:pos x="39" y="79"/>
                </a:cxn>
                <a:cxn ang="0">
                  <a:pos x="62" y="49"/>
                </a:cxn>
                <a:cxn ang="0">
                  <a:pos x="154" y="26"/>
                </a:cxn>
                <a:cxn ang="0">
                  <a:pos x="183" y="21"/>
                </a:cxn>
                <a:cxn ang="0">
                  <a:pos x="221" y="17"/>
                </a:cxn>
                <a:cxn ang="0">
                  <a:pos x="209" y="14"/>
                </a:cxn>
                <a:cxn ang="0">
                  <a:pos x="279" y="10"/>
                </a:cxn>
                <a:cxn ang="0">
                  <a:pos x="343" y="3"/>
                </a:cxn>
                <a:cxn ang="0">
                  <a:pos x="355" y="10"/>
                </a:cxn>
                <a:cxn ang="0">
                  <a:pos x="393" y="26"/>
                </a:cxn>
                <a:cxn ang="0">
                  <a:pos x="375" y="35"/>
                </a:cxn>
                <a:cxn ang="0">
                  <a:pos x="407" y="43"/>
                </a:cxn>
                <a:cxn ang="0">
                  <a:pos x="483" y="38"/>
                </a:cxn>
                <a:cxn ang="0">
                  <a:pos x="426" y="54"/>
                </a:cxn>
                <a:cxn ang="0">
                  <a:pos x="420" y="65"/>
                </a:cxn>
                <a:cxn ang="0">
                  <a:pos x="422" y="82"/>
                </a:cxn>
                <a:cxn ang="0">
                  <a:pos x="425" y="102"/>
                </a:cxn>
                <a:cxn ang="0">
                  <a:pos x="413" y="116"/>
                </a:cxn>
                <a:cxn ang="0">
                  <a:pos x="425" y="132"/>
                </a:cxn>
                <a:cxn ang="0">
                  <a:pos x="426" y="155"/>
                </a:cxn>
                <a:cxn ang="0">
                  <a:pos x="408" y="169"/>
                </a:cxn>
                <a:cxn ang="0">
                  <a:pos x="391" y="188"/>
                </a:cxn>
                <a:cxn ang="0">
                  <a:pos x="408" y="199"/>
                </a:cxn>
                <a:cxn ang="0">
                  <a:pos x="382" y="199"/>
                </a:cxn>
                <a:cxn ang="0">
                  <a:pos x="362" y="205"/>
                </a:cxn>
                <a:cxn ang="0">
                  <a:pos x="362" y="216"/>
                </a:cxn>
              </a:cxnLst>
              <a:rect l="0" t="0" r="r" b="b"/>
              <a:pathLst>
                <a:path w="489" h="359">
                  <a:moveTo>
                    <a:pt x="375" y="216"/>
                  </a:moveTo>
                  <a:cubicBezTo>
                    <a:pt x="382" y="210"/>
                    <a:pt x="387" y="219"/>
                    <a:pt x="396" y="219"/>
                  </a:cubicBezTo>
                  <a:cubicBezTo>
                    <a:pt x="405" y="217"/>
                    <a:pt x="408" y="217"/>
                    <a:pt x="402" y="220"/>
                  </a:cubicBezTo>
                  <a:cubicBezTo>
                    <a:pt x="396" y="222"/>
                    <a:pt x="401" y="224"/>
                    <a:pt x="394" y="224"/>
                  </a:cubicBezTo>
                  <a:cubicBezTo>
                    <a:pt x="390" y="224"/>
                    <a:pt x="396" y="227"/>
                    <a:pt x="390" y="228"/>
                  </a:cubicBezTo>
                  <a:cubicBezTo>
                    <a:pt x="384" y="228"/>
                    <a:pt x="381" y="231"/>
                    <a:pt x="378" y="236"/>
                  </a:cubicBezTo>
                  <a:cubicBezTo>
                    <a:pt x="375" y="239"/>
                    <a:pt x="362" y="239"/>
                    <a:pt x="353" y="242"/>
                  </a:cubicBezTo>
                  <a:cubicBezTo>
                    <a:pt x="344" y="247"/>
                    <a:pt x="344" y="241"/>
                    <a:pt x="343" y="245"/>
                  </a:cubicBezTo>
                  <a:cubicBezTo>
                    <a:pt x="341" y="248"/>
                    <a:pt x="335" y="248"/>
                    <a:pt x="332" y="247"/>
                  </a:cubicBezTo>
                  <a:cubicBezTo>
                    <a:pt x="327" y="245"/>
                    <a:pt x="318" y="238"/>
                    <a:pt x="324" y="244"/>
                  </a:cubicBezTo>
                  <a:cubicBezTo>
                    <a:pt x="329" y="248"/>
                    <a:pt x="327" y="250"/>
                    <a:pt x="324" y="250"/>
                  </a:cubicBezTo>
                  <a:cubicBezTo>
                    <a:pt x="321" y="250"/>
                    <a:pt x="317" y="253"/>
                    <a:pt x="315" y="259"/>
                  </a:cubicBezTo>
                  <a:cubicBezTo>
                    <a:pt x="315" y="264"/>
                    <a:pt x="305" y="273"/>
                    <a:pt x="300" y="273"/>
                  </a:cubicBezTo>
                  <a:cubicBezTo>
                    <a:pt x="300" y="273"/>
                    <a:pt x="300" y="272"/>
                    <a:pt x="298" y="272"/>
                  </a:cubicBezTo>
                  <a:cubicBezTo>
                    <a:pt x="297" y="272"/>
                    <a:pt x="298" y="275"/>
                    <a:pt x="297" y="275"/>
                  </a:cubicBezTo>
                  <a:cubicBezTo>
                    <a:pt x="295" y="275"/>
                    <a:pt x="292" y="278"/>
                    <a:pt x="291" y="276"/>
                  </a:cubicBezTo>
                  <a:cubicBezTo>
                    <a:pt x="288" y="278"/>
                    <a:pt x="288" y="278"/>
                    <a:pt x="288" y="278"/>
                  </a:cubicBezTo>
                  <a:cubicBezTo>
                    <a:pt x="289" y="280"/>
                    <a:pt x="289" y="281"/>
                    <a:pt x="288" y="280"/>
                  </a:cubicBezTo>
                  <a:cubicBezTo>
                    <a:pt x="286" y="278"/>
                    <a:pt x="286" y="280"/>
                    <a:pt x="285" y="281"/>
                  </a:cubicBezTo>
                  <a:cubicBezTo>
                    <a:pt x="283" y="283"/>
                    <a:pt x="282" y="283"/>
                    <a:pt x="280" y="283"/>
                  </a:cubicBezTo>
                  <a:cubicBezTo>
                    <a:pt x="279" y="281"/>
                    <a:pt x="280" y="278"/>
                    <a:pt x="280" y="276"/>
                  </a:cubicBezTo>
                  <a:cubicBezTo>
                    <a:pt x="280" y="275"/>
                    <a:pt x="283" y="275"/>
                    <a:pt x="283" y="273"/>
                  </a:cubicBezTo>
                  <a:cubicBezTo>
                    <a:pt x="283" y="272"/>
                    <a:pt x="286" y="272"/>
                    <a:pt x="283" y="272"/>
                  </a:cubicBezTo>
                  <a:cubicBezTo>
                    <a:pt x="280" y="272"/>
                    <a:pt x="280" y="270"/>
                    <a:pt x="279" y="272"/>
                  </a:cubicBezTo>
                  <a:cubicBezTo>
                    <a:pt x="279" y="272"/>
                    <a:pt x="283" y="273"/>
                    <a:pt x="280" y="275"/>
                  </a:cubicBezTo>
                  <a:cubicBezTo>
                    <a:pt x="277" y="276"/>
                    <a:pt x="280" y="276"/>
                    <a:pt x="279" y="278"/>
                  </a:cubicBezTo>
                  <a:cubicBezTo>
                    <a:pt x="276" y="280"/>
                    <a:pt x="279" y="280"/>
                    <a:pt x="277" y="281"/>
                  </a:cubicBezTo>
                  <a:cubicBezTo>
                    <a:pt x="277" y="283"/>
                    <a:pt x="276" y="281"/>
                    <a:pt x="273" y="283"/>
                  </a:cubicBezTo>
                  <a:cubicBezTo>
                    <a:pt x="270" y="283"/>
                    <a:pt x="268" y="281"/>
                    <a:pt x="266" y="283"/>
                  </a:cubicBezTo>
                  <a:cubicBezTo>
                    <a:pt x="263" y="284"/>
                    <a:pt x="262" y="283"/>
                    <a:pt x="265" y="284"/>
                  </a:cubicBezTo>
                  <a:cubicBezTo>
                    <a:pt x="268" y="286"/>
                    <a:pt x="268" y="287"/>
                    <a:pt x="266" y="286"/>
                  </a:cubicBezTo>
                  <a:cubicBezTo>
                    <a:pt x="263" y="286"/>
                    <a:pt x="263" y="292"/>
                    <a:pt x="260" y="290"/>
                  </a:cubicBezTo>
                  <a:cubicBezTo>
                    <a:pt x="257" y="289"/>
                    <a:pt x="251" y="289"/>
                    <a:pt x="256" y="293"/>
                  </a:cubicBezTo>
                  <a:cubicBezTo>
                    <a:pt x="260" y="298"/>
                    <a:pt x="260" y="300"/>
                    <a:pt x="259" y="300"/>
                  </a:cubicBezTo>
                  <a:cubicBezTo>
                    <a:pt x="256" y="298"/>
                    <a:pt x="256" y="301"/>
                    <a:pt x="253" y="300"/>
                  </a:cubicBezTo>
                  <a:cubicBezTo>
                    <a:pt x="250" y="298"/>
                    <a:pt x="251" y="303"/>
                    <a:pt x="256" y="303"/>
                  </a:cubicBezTo>
                  <a:cubicBezTo>
                    <a:pt x="260" y="303"/>
                    <a:pt x="257" y="303"/>
                    <a:pt x="259" y="306"/>
                  </a:cubicBezTo>
                  <a:cubicBezTo>
                    <a:pt x="259" y="311"/>
                    <a:pt x="254" y="311"/>
                    <a:pt x="254" y="314"/>
                  </a:cubicBezTo>
                  <a:cubicBezTo>
                    <a:pt x="254" y="318"/>
                    <a:pt x="251" y="311"/>
                    <a:pt x="251" y="315"/>
                  </a:cubicBezTo>
                  <a:cubicBezTo>
                    <a:pt x="250" y="321"/>
                    <a:pt x="244" y="318"/>
                    <a:pt x="244" y="321"/>
                  </a:cubicBezTo>
                  <a:cubicBezTo>
                    <a:pt x="242" y="323"/>
                    <a:pt x="245" y="321"/>
                    <a:pt x="245" y="325"/>
                  </a:cubicBezTo>
                  <a:cubicBezTo>
                    <a:pt x="247" y="328"/>
                    <a:pt x="239" y="321"/>
                    <a:pt x="242" y="326"/>
                  </a:cubicBezTo>
                  <a:cubicBezTo>
                    <a:pt x="244" y="329"/>
                    <a:pt x="245" y="325"/>
                    <a:pt x="245" y="329"/>
                  </a:cubicBezTo>
                  <a:cubicBezTo>
                    <a:pt x="247" y="334"/>
                    <a:pt x="239" y="343"/>
                    <a:pt x="241" y="346"/>
                  </a:cubicBezTo>
                  <a:cubicBezTo>
                    <a:pt x="242" y="350"/>
                    <a:pt x="237" y="350"/>
                    <a:pt x="236" y="351"/>
                  </a:cubicBezTo>
                  <a:cubicBezTo>
                    <a:pt x="234" y="354"/>
                    <a:pt x="239" y="350"/>
                    <a:pt x="239" y="354"/>
                  </a:cubicBezTo>
                  <a:cubicBezTo>
                    <a:pt x="239" y="359"/>
                    <a:pt x="236" y="359"/>
                    <a:pt x="233" y="357"/>
                  </a:cubicBezTo>
                  <a:cubicBezTo>
                    <a:pt x="230" y="354"/>
                    <a:pt x="230" y="353"/>
                    <a:pt x="227" y="356"/>
                  </a:cubicBezTo>
                  <a:cubicBezTo>
                    <a:pt x="225" y="357"/>
                    <a:pt x="221" y="357"/>
                    <a:pt x="222" y="353"/>
                  </a:cubicBezTo>
                  <a:cubicBezTo>
                    <a:pt x="227" y="348"/>
                    <a:pt x="221" y="353"/>
                    <a:pt x="218" y="351"/>
                  </a:cubicBezTo>
                  <a:cubicBezTo>
                    <a:pt x="213" y="348"/>
                    <a:pt x="213" y="348"/>
                    <a:pt x="216" y="345"/>
                  </a:cubicBezTo>
                  <a:cubicBezTo>
                    <a:pt x="219" y="342"/>
                    <a:pt x="215" y="339"/>
                    <a:pt x="215" y="342"/>
                  </a:cubicBezTo>
                  <a:cubicBezTo>
                    <a:pt x="216" y="343"/>
                    <a:pt x="212" y="343"/>
                    <a:pt x="210" y="346"/>
                  </a:cubicBezTo>
                  <a:cubicBezTo>
                    <a:pt x="207" y="348"/>
                    <a:pt x="209" y="343"/>
                    <a:pt x="204" y="346"/>
                  </a:cubicBezTo>
                  <a:cubicBezTo>
                    <a:pt x="199" y="350"/>
                    <a:pt x="198" y="348"/>
                    <a:pt x="198" y="345"/>
                  </a:cubicBezTo>
                  <a:cubicBezTo>
                    <a:pt x="196" y="343"/>
                    <a:pt x="199" y="345"/>
                    <a:pt x="198" y="343"/>
                  </a:cubicBezTo>
                  <a:cubicBezTo>
                    <a:pt x="198" y="340"/>
                    <a:pt x="193" y="343"/>
                    <a:pt x="195" y="340"/>
                  </a:cubicBezTo>
                  <a:cubicBezTo>
                    <a:pt x="196" y="337"/>
                    <a:pt x="189" y="340"/>
                    <a:pt x="190" y="337"/>
                  </a:cubicBezTo>
                  <a:cubicBezTo>
                    <a:pt x="192" y="334"/>
                    <a:pt x="192" y="334"/>
                    <a:pt x="189" y="334"/>
                  </a:cubicBezTo>
                  <a:cubicBezTo>
                    <a:pt x="187" y="336"/>
                    <a:pt x="190" y="329"/>
                    <a:pt x="187" y="331"/>
                  </a:cubicBezTo>
                  <a:cubicBezTo>
                    <a:pt x="184" y="332"/>
                    <a:pt x="189" y="328"/>
                    <a:pt x="184" y="326"/>
                  </a:cubicBezTo>
                  <a:cubicBezTo>
                    <a:pt x="181" y="325"/>
                    <a:pt x="181" y="325"/>
                    <a:pt x="181" y="323"/>
                  </a:cubicBezTo>
                  <a:cubicBezTo>
                    <a:pt x="181" y="320"/>
                    <a:pt x="178" y="318"/>
                    <a:pt x="180" y="317"/>
                  </a:cubicBezTo>
                  <a:cubicBezTo>
                    <a:pt x="180" y="314"/>
                    <a:pt x="177" y="317"/>
                    <a:pt x="175" y="314"/>
                  </a:cubicBezTo>
                  <a:cubicBezTo>
                    <a:pt x="174" y="311"/>
                    <a:pt x="170" y="307"/>
                    <a:pt x="172" y="306"/>
                  </a:cubicBezTo>
                  <a:cubicBezTo>
                    <a:pt x="174" y="304"/>
                    <a:pt x="169" y="304"/>
                    <a:pt x="172" y="303"/>
                  </a:cubicBezTo>
                  <a:cubicBezTo>
                    <a:pt x="174" y="303"/>
                    <a:pt x="167" y="301"/>
                    <a:pt x="174" y="301"/>
                  </a:cubicBezTo>
                  <a:cubicBezTo>
                    <a:pt x="178" y="301"/>
                    <a:pt x="172" y="298"/>
                    <a:pt x="178" y="298"/>
                  </a:cubicBezTo>
                  <a:cubicBezTo>
                    <a:pt x="183" y="298"/>
                    <a:pt x="175" y="297"/>
                    <a:pt x="178" y="295"/>
                  </a:cubicBezTo>
                  <a:cubicBezTo>
                    <a:pt x="181" y="293"/>
                    <a:pt x="184" y="300"/>
                    <a:pt x="184" y="297"/>
                  </a:cubicBezTo>
                  <a:cubicBezTo>
                    <a:pt x="183" y="293"/>
                    <a:pt x="180" y="292"/>
                    <a:pt x="177" y="295"/>
                  </a:cubicBezTo>
                  <a:cubicBezTo>
                    <a:pt x="174" y="297"/>
                    <a:pt x="177" y="289"/>
                    <a:pt x="172" y="297"/>
                  </a:cubicBezTo>
                  <a:cubicBezTo>
                    <a:pt x="167" y="304"/>
                    <a:pt x="166" y="298"/>
                    <a:pt x="167" y="295"/>
                  </a:cubicBezTo>
                  <a:cubicBezTo>
                    <a:pt x="167" y="292"/>
                    <a:pt x="166" y="295"/>
                    <a:pt x="166" y="290"/>
                  </a:cubicBezTo>
                  <a:cubicBezTo>
                    <a:pt x="166" y="287"/>
                    <a:pt x="163" y="289"/>
                    <a:pt x="163" y="286"/>
                  </a:cubicBezTo>
                  <a:cubicBezTo>
                    <a:pt x="164" y="283"/>
                    <a:pt x="161" y="281"/>
                    <a:pt x="160" y="281"/>
                  </a:cubicBezTo>
                  <a:cubicBezTo>
                    <a:pt x="157" y="281"/>
                    <a:pt x="160" y="280"/>
                    <a:pt x="155" y="276"/>
                  </a:cubicBezTo>
                  <a:cubicBezTo>
                    <a:pt x="152" y="273"/>
                    <a:pt x="155" y="267"/>
                    <a:pt x="161" y="264"/>
                  </a:cubicBezTo>
                  <a:cubicBezTo>
                    <a:pt x="155" y="264"/>
                    <a:pt x="151" y="264"/>
                    <a:pt x="152" y="259"/>
                  </a:cubicBezTo>
                  <a:cubicBezTo>
                    <a:pt x="154" y="255"/>
                    <a:pt x="155" y="253"/>
                    <a:pt x="155" y="252"/>
                  </a:cubicBezTo>
                  <a:cubicBezTo>
                    <a:pt x="154" y="250"/>
                    <a:pt x="161" y="248"/>
                    <a:pt x="158" y="247"/>
                  </a:cubicBezTo>
                  <a:cubicBezTo>
                    <a:pt x="155" y="244"/>
                    <a:pt x="158" y="245"/>
                    <a:pt x="157" y="244"/>
                  </a:cubicBezTo>
                  <a:cubicBezTo>
                    <a:pt x="157" y="242"/>
                    <a:pt x="161" y="244"/>
                    <a:pt x="163" y="241"/>
                  </a:cubicBezTo>
                  <a:cubicBezTo>
                    <a:pt x="166" y="239"/>
                    <a:pt x="169" y="242"/>
                    <a:pt x="174" y="241"/>
                  </a:cubicBezTo>
                  <a:cubicBezTo>
                    <a:pt x="178" y="239"/>
                    <a:pt x="174" y="239"/>
                    <a:pt x="174" y="234"/>
                  </a:cubicBezTo>
                  <a:cubicBezTo>
                    <a:pt x="175" y="231"/>
                    <a:pt x="178" y="227"/>
                    <a:pt x="178" y="224"/>
                  </a:cubicBezTo>
                  <a:cubicBezTo>
                    <a:pt x="177" y="220"/>
                    <a:pt x="175" y="228"/>
                    <a:pt x="174" y="225"/>
                  </a:cubicBezTo>
                  <a:cubicBezTo>
                    <a:pt x="172" y="224"/>
                    <a:pt x="178" y="220"/>
                    <a:pt x="169" y="220"/>
                  </a:cubicBezTo>
                  <a:cubicBezTo>
                    <a:pt x="161" y="219"/>
                    <a:pt x="164" y="214"/>
                    <a:pt x="157" y="214"/>
                  </a:cubicBezTo>
                  <a:cubicBezTo>
                    <a:pt x="152" y="214"/>
                    <a:pt x="146" y="211"/>
                    <a:pt x="148" y="210"/>
                  </a:cubicBezTo>
                  <a:cubicBezTo>
                    <a:pt x="151" y="206"/>
                    <a:pt x="163" y="208"/>
                    <a:pt x="166" y="210"/>
                  </a:cubicBezTo>
                  <a:cubicBezTo>
                    <a:pt x="170" y="213"/>
                    <a:pt x="177" y="214"/>
                    <a:pt x="175" y="213"/>
                  </a:cubicBezTo>
                  <a:cubicBezTo>
                    <a:pt x="174" y="211"/>
                    <a:pt x="172" y="210"/>
                    <a:pt x="175" y="206"/>
                  </a:cubicBezTo>
                  <a:cubicBezTo>
                    <a:pt x="175" y="206"/>
                    <a:pt x="163" y="205"/>
                    <a:pt x="164" y="202"/>
                  </a:cubicBezTo>
                  <a:cubicBezTo>
                    <a:pt x="167" y="197"/>
                    <a:pt x="158" y="200"/>
                    <a:pt x="163" y="197"/>
                  </a:cubicBezTo>
                  <a:cubicBezTo>
                    <a:pt x="166" y="196"/>
                    <a:pt x="155" y="191"/>
                    <a:pt x="152" y="197"/>
                  </a:cubicBezTo>
                  <a:cubicBezTo>
                    <a:pt x="151" y="203"/>
                    <a:pt x="145" y="197"/>
                    <a:pt x="142" y="199"/>
                  </a:cubicBezTo>
                  <a:cubicBezTo>
                    <a:pt x="140" y="200"/>
                    <a:pt x="138" y="197"/>
                    <a:pt x="137" y="196"/>
                  </a:cubicBezTo>
                  <a:cubicBezTo>
                    <a:pt x="135" y="192"/>
                    <a:pt x="145" y="194"/>
                    <a:pt x="142" y="191"/>
                  </a:cubicBezTo>
                  <a:cubicBezTo>
                    <a:pt x="137" y="186"/>
                    <a:pt x="137" y="183"/>
                    <a:pt x="142" y="183"/>
                  </a:cubicBezTo>
                  <a:cubicBezTo>
                    <a:pt x="146" y="182"/>
                    <a:pt x="149" y="175"/>
                    <a:pt x="142" y="174"/>
                  </a:cubicBezTo>
                  <a:cubicBezTo>
                    <a:pt x="135" y="172"/>
                    <a:pt x="146" y="169"/>
                    <a:pt x="140" y="166"/>
                  </a:cubicBezTo>
                  <a:cubicBezTo>
                    <a:pt x="131" y="163"/>
                    <a:pt x="142" y="163"/>
                    <a:pt x="135" y="160"/>
                  </a:cubicBezTo>
                  <a:cubicBezTo>
                    <a:pt x="132" y="158"/>
                    <a:pt x="135" y="155"/>
                    <a:pt x="129" y="158"/>
                  </a:cubicBezTo>
                  <a:cubicBezTo>
                    <a:pt x="122" y="160"/>
                    <a:pt x="129" y="155"/>
                    <a:pt x="131" y="152"/>
                  </a:cubicBezTo>
                  <a:cubicBezTo>
                    <a:pt x="132" y="149"/>
                    <a:pt x="113" y="141"/>
                    <a:pt x="116" y="138"/>
                  </a:cubicBezTo>
                  <a:cubicBezTo>
                    <a:pt x="120" y="135"/>
                    <a:pt x="116" y="135"/>
                    <a:pt x="108" y="130"/>
                  </a:cubicBezTo>
                  <a:cubicBezTo>
                    <a:pt x="100" y="127"/>
                    <a:pt x="100" y="130"/>
                    <a:pt x="97" y="127"/>
                  </a:cubicBezTo>
                  <a:cubicBezTo>
                    <a:pt x="94" y="124"/>
                    <a:pt x="87" y="127"/>
                    <a:pt x="81" y="124"/>
                  </a:cubicBezTo>
                  <a:cubicBezTo>
                    <a:pt x="75" y="122"/>
                    <a:pt x="76" y="130"/>
                    <a:pt x="71" y="126"/>
                  </a:cubicBezTo>
                  <a:cubicBezTo>
                    <a:pt x="67" y="122"/>
                    <a:pt x="68" y="129"/>
                    <a:pt x="61" y="129"/>
                  </a:cubicBezTo>
                  <a:cubicBezTo>
                    <a:pt x="55" y="127"/>
                    <a:pt x="62" y="122"/>
                    <a:pt x="56" y="126"/>
                  </a:cubicBezTo>
                  <a:cubicBezTo>
                    <a:pt x="49" y="129"/>
                    <a:pt x="52" y="122"/>
                    <a:pt x="49" y="124"/>
                  </a:cubicBezTo>
                  <a:cubicBezTo>
                    <a:pt x="44" y="126"/>
                    <a:pt x="58" y="133"/>
                    <a:pt x="47" y="129"/>
                  </a:cubicBezTo>
                  <a:cubicBezTo>
                    <a:pt x="35" y="126"/>
                    <a:pt x="23" y="124"/>
                    <a:pt x="32" y="121"/>
                  </a:cubicBezTo>
                  <a:cubicBezTo>
                    <a:pt x="41" y="118"/>
                    <a:pt x="23" y="118"/>
                    <a:pt x="17" y="115"/>
                  </a:cubicBezTo>
                  <a:cubicBezTo>
                    <a:pt x="9" y="112"/>
                    <a:pt x="24" y="108"/>
                    <a:pt x="36" y="107"/>
                  </a:cubicBezTo>
                  <a:cubicBezTo>
                    <a:pt x="49" y="107"/>
                    <a:pt x="58" y="107"/>
                    <a:pt x="56" y="104"/>
                  </a:cubicBezTo>
                  <a:cubicBezTo>
                    <a:pt x="55" y="101"/>
                    <a:pt x="46" y="105"/>
                    <a:pt x="36" y="105"/>
                  </a:cubicBezTo>
                  <a:cubicBezTo>
                    <a:pt x="27" y="105"/>
                    <a:pt x="24" y="105"/>
                    <a:pt x="21" y="102"/>
                  </a:cubicBezTo>
                  <a:cubicBezTo>
                    <a:pt x="18" y="99"/>
                    <a:pt x="17" y="102"/>
                    <a:pt x="14" y="99"/>
                  </a:cubicBezTo>
                  <a:cubicBezTo>
                    <a:pt x="10" y="98"/>
                    <a:pt x="9" y="101"/>
                    <a:pt x="4" y="96"/>
                  </a:cubicBezTo>
                  <a:cubicBezTo>
                    <a:pt x="0" y="91"/>
                    <a:pt x="1" y="88"/>
                    <a:pt x="20" y="85"/>
                  </a:cubicBezTo>
                  <a:cubicBezTo>
                    <a:pt x="36" y="82"/>
                    <a:pt x="29" y="80"/>
                    <a:pt x="39" y="79"/>
                  </a:cubicBezTo>
                  <a:cubicBezTo>
                    <a:pt x="50" y="77"/>
                    <a:pt x="56" y="82"/>
                    <a:pt x="61" y="76"/>
                  </a:cubicBezTo>
                  <a:cubicBezTo>
                    <a:pt x="67" y="70"/>
                    <a:pt x="67" y="62"/>
                    <a:pt x="62" y="63"/>
                  </a:cubicBezTo>
                  <a:cubicBezTo>
                    <a:pt x="58" y="63"/>
                    <a:pt x="49" y="63"/>
                    <a:pt x="46" y="60"/>
                  </a:cubicBezTo>
                  <a:cubicBezTo>
                    <a:pt x="44" y="57"/>
                    <a:pt x="55" y="54"/>
                    <a:pt x="62" y="49"/>
                  </a:cubicBezTo>
                  <a:cubicBezTo>
                    <a:pt x="70" y="45"/>
                    <a:pt x="79" y="42"/>
                    <a:pt x="90" y="45"/>
                  </a:cubicBezTo>
                  <a:cubicBezTo>
                    <a:pt x="97" y="46"/>
                    <a:pt x="99" y="42"/>
                    <a:pt x="94" y="37"/>
                  </a:cubicBezTo>
                  <a:cubicBezTo>
                    <a:pt x="91" y="32"/>
                    <a:pt x="97" y="29"/>
                    <a:pt x="120" y="28"/>
                  </a:cubicBezTo>
                  <a:cubicBezTo>
                    <a:pt x="145" y="24"/>
                    <a:pt x="148" y="20"/>
                    <a:pt x="154" y="26"/>
                  </a:cubicBezTo>
                  <a:cubicBezTo>
                    <a:pt x="160" y="34"/>
                    <a:pt x="149" y="46"/>
                    <a:pt x="157" y="35"/>
                  </a:cubicBezTo>
                  <a:cubicBezTo>
                    <a:pt x="163" y="24"/>
                    <a:pt x="178" y="37"/>
                    <a:pt x="177" y="34"/>
                  </a:cubicBezTo>
                  <a:cubicBezTo>
                    <a:pt x="174" y="28"/>
                    <a:pt x="192" y="35"/>
                    <a:pt x="183" y="29"/>
                  </a:cubicBezTo>
                  <a:cubicBezTo>
                    <a:pt x="172" y="23"/>
                    <a:pt x="170" y="20"/>
                    <a:pt x="183" y="21"/>
                  </a:cubicBezTo>
                  <a:cubicBezTo>
                    <a:pt x="195" y="21"/>
                    <a:pt x="199" y="26"/>
                    <a:pt x="210" y="28"/>
                  </a:cubicBezTo>
                  <a:cubicBezTo>
                    <a:pt x="221" y="29"/>
                    <a:pt x="219" y="35"/>
                    <a:pt x="225" y="34"/>
                  </a:cubicBezTo>
                  <a:cubicBezTo>
                    <a:pt x="231" y="34"/>
                    <a:pt x="221" y="26"/>
                    <a:pt x="230" y="24"/>
                  </a:cubicBezTo>
                  <a:cubicBezTo>
                    <a:pt x="244" y="23"/>
                    <a:pt x="206" y="15"/>
                    <a:pt x="221" y="17"/>
                  </a:cubicBezTo>
                  <a:cubicBezTo>
                    <a:pt x="237" y="17"/>
                    <a:pt x="248" y="17"/>
                    <a:pt x="254" y="18"/>
                  </a:cubicBezTo>
                  <a:cubicBezTo>
                    <a:pt x="262" y="21"/>
                    <a:pt x="270" y="20"/>
                    <a:pt x="260" y="18"/>
                  </a:cubicBezTo>
                  <a:cubicBezTo>
                    <a:pt x="253" y="17"/>
                    <a:pt x="244" y="15"/>
                    <a:pt x="233" y="15"/>
                  </a:cubicBezTo>
                  <a:cubicBezTo>
                    <a:pt x="222" y="14"/>
                    <a:pt x="210" y="15"/>
                    <a:pt x="209" y="14"/>
                  </a:cubicBezTo>
                  <a:cubicBezTo>
                    <a:pt x="207" y="10"/>
                    <a:pt x="219" y="10"/>
                    <a:pt x="230" y="9"/>
                  </a:cubicBezTo>
                  <a:cubicBezTo>
                    <a:pt x="241" y="7"/>
                    <a:pt x="248" y="9"/>
                    <a:pt x="254" y="12"/>
                  </a:cubicBezTo>
                  <a:cubicBezTo>
                    <a:pt x="260" y="15"/>
                    <a:pt x="271" y="14"/>
                    <a:pt x="273" y="12"/>
                  </a:cubicBezTo>
                  <a:cubicBezTo>
                    <a:pt x="274" y="12"/>
                    <a:pt x="286" y="10"/>
                    <a:pt x="279" y="10"/>
                  </a:cubicBezTo>
                  <a:cubicBezTo>
                    <a:pt x="271" y="9"/>
                    <a:pt x="270" y="4"/>
                    <a:pt x="274" y="4"/>
                  </a:cubicBezTo>
                  <a:cubicBezTo>
                    <a:pt x="280" y="4"/>
                    <a:pt x="279" y="3"/>
                    <a:pt x="286" y="4"/>
                  </a:cubicBezTo>
                  <a:cubicBezTo>
                    <a:pt x="294" y="6"/>
                    <a:pt x="283" y="1"/>
                    <a:pt x="298" y="3"/>
                  </a:cubicBezTo>
                  <a:cubicBezTo>
                    <a:pt x="314" y="3"/>
                    <a:pt x="317" y="0"/>
                    <a:pt x="343" y="3"/>
                  </a:cubicBezTo>
                  <a:cubicBezTo>
                    <a:pt x="359" y="4"/>
                    <a:pt x="384" y="7"/>
                    <a:pt x="376" y="7"/>
                  </a:cubicBezTo>
                  <a:cubicBezTo>
                    <a:pt x="369" y="9"/>
                    <a:pt x="343" y="9"/>
                    <a:pt x="335" y="10"/>
                  </a:cubicBezTo>
                  <a:cubicBezTo>
                    <a:pt x="327" y="12"/>
                    <a:pt x="314" y="12"/>
                    <a:pt x="324" y="14"/>
                  </a:cubicBezTo>
                  <a:cubicBezTo>
                    <a:pt x="337" y="15"/>
                    <a:pt x="340" y="9"/>
                    <a:pt x="355" y="10"/>
                  </a:cubicBezTo>
                  <a:cubicBezTo>
                    <a:pt x="372" y="14"/>
                    <a:pt x="378" y="7"/>
                    <a:pt x="382" y="10"/>
                  </a:cubicBezTo>
                  <a:cubicBezTo>
                    <a:pt x="388" y="14"/>
                    <a:pt x="372" y="18"/>
                    <a:pt x="382" y="15"/>
                  </a:cubicBezTo>
                  <a:cubicBezTo>
                    <a:pt x="393" y="14"/>
                    <a:pt x="401" y="17"/>
                    <a:pt x="408" y="18"/>
                  </a:cubicBezTo>
                  <a:cubicBezTo>
                    <a:pt x="416" y="20"/>
                    <a:pt x="402" y="24"/>
                    <a:pt x="393" y="26"/>
                  </a:cubicBezTo>
                  <a:cubicBezTo>
                    <a:pt x="379" y="29"/>
                    <a:pt x="361" y="26"/>
                    <a:pt x="346" y="28"/>
                  </a:cubicBezTo>
                  <a:cubicBezTo>
                    <a:pt x="330" y="31"/>
                    <a:pt x="314" y="32"/>
                    <a:pt x="318" y="37"/>
                  </a:cubicBezTo>
                  <a:cubicBezTo>
                    <a:pt x="321" y="38"/>
                    <a:pt x="346" y="29"/>
                    <a:pt x="367" y="29"/>
                  </a:cubicBezTo>
                  <a:cubicBezTo>
                    <a:pt x="387" y="31"/>
                    <a:pt x="382" y="32"/>
                    <a:pt x="375" y="35"/>
                  </a:cubicBezTo>
                  <a:cubicBezTo>
                    <a:pt x="367" y="38"/>
                    <a:pt x="376" y="38"/>
                    <a:pt x="384" y="35"/>
                  </a:cubicBezTo>
                  <a:cubicBezTo>
                    <a:pt x="393" y="34"/>
                    <a:pt x="384" y="29"/>
                    <a:pt x="397" y="29"/>
                  </a:cubicBezTo>
                  <a:cubicBezTo>
                    <a:pt x="411" y="29"/>
                    <a:pt x="408" y="37"/>
                    <a:pt x="397" y="45"/>
                  </a:cubicBezTo>
                  <a:cubicBezTo>
                    <a:pt x="387" y="52"/>
                    <a:pt x="394" y="52"/>
                    <a:pt x="407" y="43"/>
                  </a:cubicBezTo>
                  <a:cubicBezTo>
                    <a:pt x="419" y="35"/>
                    <a:pt x="425" y="34"/>
                    <a:pt x="422" y="37"/>
                  </a:cubicBezTo>
                  <a:cubicBezTo>
                    <a:pt x="419" y="40"/>
                    <a:pt x="426" y="37"/>
                    <a:pt x="432" y="38"/>
                  </a:cubicBezTo>
                  <a:cubicBezTo>
                    <a:pt x="439" y="40"/>
                    <a:pt x="436" y="32"/>
                    <a:pt x="448" y="31"/>
                  </a:cubicBezTo>
                  <a:cubicBezTo>
                    <a:pt x="460" y="31"/>
                    <a:pt x="489" y="35"/>
                    <a:pt x="483" y="38"/>
                  </a:cubicBezTo>
                  <a:cubicBezTo>
                    <a:pt x="475" y="42"/>
                    <a:pt x="472" y="45"/>
                    <a:pt x="464" y="45"/>
                  </a:cubicBezTo>
                  <a:cubicBezTo>
                    <a:pt x="454" y="45"/>
                    <a:pt x="471" y="49"/>
                    <a:pt x="461" y="49"/>
                  </a:cubicBezTo>
                  <a:cubicBezTo>
                    <a:pt x="452" y="51"/>
                    <a:pt x="448" y="52"/>
                    <a:pt x="442" y="51"/>
                  </a:cubicBezTo>
                  <a:cubicBezTo>
                    <a:pt x="436" y="49"/>
                    <a:pt x="437" y="54"/>
                    <a:pt x="426" y="54"/>
                  </a:cubicBezTo>
                  <a:cubicBezTo>
                    <a:pt x="416" y="52"/>
                    <a:pt x="434" y="56"/>
                    <a:pt x="440" y="54"/>
                  </a:cubicBezTo>
                  <a:cubicBezTo>
                    <a:pt x="445" y="52"/>
                    <a:pt x="457" y="54"/>
                    <a:pt x="451" y="57"/>
                  </a:cubicBezTo>
                  <a:cubicBezTo>
                    <a:pt x="446" y="59"/>
                    <a:pt x="437" y="62"/>
                    <a:pt x="429" y="59"/>
                  </a:cubicBezTo>
                  <a:cubicBezTo>
                    <a:pt x="422" y="57"/>
                    <a:pt x="411" y="68"/>
                    <a:pt x="420" y="65"/>
                  </a:cubicBezTo>
                  <a:cubicBezTo>
                    <a:pt x="429" y="62"/>
                    <a:pt x="445" y="60"/>
                    <a:pt x="442" y="63"/>
                  </a:cubicBezTo>
                  <a:cubicBezTo>
                    <a:pt x="437" y="68"/>
                    <a:pt x="436" y="68"/>
                    <a:pt x="429" y="68"/>
                  </a:cubicBezTo>
                  <a:cubicBezTo>
                    <a:pt x="423" y="68"/>
                    <a:pt x="423" y="74"/>
                    <a:pt x="428" y="74"/>
                  </a:cubicBezTo>
                  <a:cubicBezTo>
                    <a:pt x="432" y="76"/>
                    <a:pt x="425" y="80"/>
                    <a:pt x="422" y="82"/>
                  </a:cubicBezTo>
                  <a:cubicBezTo>
                    <a:pt x="420" y="84"/>
                    <a:pt x="416" y="79"/>
                    <a:pt x="413" y="87"/>
                  </a:cubicBezTo>
                  <a:cubicBezTo>
                    <a:pt x="411" y="94"/>
                    <a:pt x="404" y="102"/>
                    <a:pt x="408" y="102"/>
                  </a:cubicBezTo>
                  <a:cubicBezTo>
                    <a:pt x="413" y="102"/>
                    <a:pt x="407" y="93"/>
                    <a:pt x="420" y="98"/>
                  </a:cubicBezTo>
                  <a:cubicBezTo>
                    <a:pt x="432" y="102"/>
                    <a:pt x="434" y="105"/>
                    <a:pt x="425" y="102"/>
                  </a:cubicBezTo>
                  <a:cubicBezTo>
                    <a:pt x="416" y="101"/>
                    <a:pt x="413" y="101"/>
                    <a:pt x="422" y="107"/>
                  </a:cubicBezTo>
                  <a:cubicBezTo>
                    <a:pt x="431" y="112"/>
                    <a:pt x="429" y="104"/>
                    <a:pt x="434" y="107"/>
                  </a:cubicBezTo>
                  <a:cubicBezTo>
                    <a:pt x="440" y="112"/>
                    <a:pt x="437" y="119"/>
                    <a:pt x="431" y="116"/>
                  </a:cubicBezTo>
                  <a:cubicBezTo>
                    <a:pt x="426" y="115"/>
                    <a:pt x="419" y="112"/>
                    <a:pt x="413" y="116"/>
                  </a:cubicBezTo>
                  <a:cubicBezTo>
                    <a:pt x="405" y="121"/>
                    <a:pt x="407" y="112"/>
                    <a:pt x="402" y="116"/>
                  </a:cubicBezTo>
                  <a:cubicBezTo>
                    <a:pt x="397" y="119"/>
                    <a:pt x="408" y="118"/>
                    <a:pt x="408" y="122"/>
                  </a:cubicBezTo>
                  <a:cubicBezTo>
                    <a:pt x="408" y="127"/>
                    <a:pt x="422" y="122"/>
                    <a:pt x="423" y="126"/>
                  </a:cubicBezTo>
                  <a:cubicBezTo>
                    <a:pt x="426" y="129"/>
                    <a:pt x="416" y="127"/>
                    <a:pt x="425" y="132"/>
                  </a:cubicBezTo>
                  <a:cubicBezTo>
                    <a:pt x="432" y="135"/>
                    <a:pt x="423" y="130"/>
                    <a:pt x="426" y="136"/>
                  </a:cubicBezTo>
                  <a:cubicBezTo>
                    <a:pt x="431" y="141"/>
                    <a:pt x="423" y="144"/>
                    <a:pt x="422" y="141"/>
                  </a:cubicBezTo>
                  <a:cubicBezTo>
                    <a:pt x="419" y="136"/>
                    <a:pt x="411" y="149"/>
                    <a:pt x="420" y="149"/>
                  </a:cubicBezTo>
                  <a:cubicBezTo>
                    <a:pt x="428" y="150"/>
                    <a:pt x="431" y="154"/>
                    <a:pt x="426" y="155"/>
                  </a:cubicBezTo>
                  <a:cubicBezTo>
                    <a:pt x="419" y="158"/>
                    <a:pt x="422" y="154"/>
                    <a:pt x="414" y="152"/>
                  </a:cubicBezTo>
                  <a:cubicBezTo>
                    <a:pt x="407" y="152"/>
                    <a:pt x="399" y="160"/>
                    <a:pt x="407" y="160"/>
                  </a:cubicBezTo>
                  <a:cubicBezTo>
                    <a:pt x="414" y="160"/>
                    <a:pt x="422" y="160"/>
                    <a:pt x="419" y="166"/>
                  </a:cubicBezTo>
                  <a:cubicBezTo>
                    <a:pt x="414" y="171"/>
                    <a:pt x="414" y="164"/>
                    <a:pt x="408" y="169"/>
                  </a:cubicBezTo>
                  <a:cubicBezTo>
                    <a:pt x="401" y="175"/>
                    <a:pt x="393" y="163"/>
                    <a:pt x="385" y="166"/>
                  </a:cubicBezTo>
                  <a:cubicBezTo>
                    <a:pt x="379" y="168"/>
                    <a:pt x="378" y="172"/>
                    <a:pt x="372" y="171"/>
                  </a:cubicBezTo>
                  <a:cubicBezTo>
                    <a:pt x="388" y="175"/>
                    <a:pt x="376" y="175"/>
                    <a:pt x="382" y="178"/>
                  </a:cubicBezTo>
                  <a:cubicBezTo>
                    <a:pt x="390" y="183"/>
                    <a:pt x="379" y="183"/>
                    <a:pt x="391" y="188"/>
                  </a:cubicBezTo>
                  <a:cubicBezTo>
                    <a:pt x="399" y="189"/>
                    <a:pt x="404" y="189"/>
                    <a:pt x="402" y="194"/>
                  </a:cubicBezTo>
                  <a:cubicBezTo>
                    <a:pt x="401" y="197"/>
                    <a:pt x="410" y="191"/>
                    <a:pt x="407" y="194"/>
                  </a:cubicBezTo>
                  <a:cubicBezTo>
                    <a:pt x="402" y="199"/>
                    <a:pt x="401" y="196"/>
                    <a:pt x="402" y="199"/>
                  </a:cubicBezTo>
                  <a:cubicBezTo>
                    <a:pt x="404" y="203"/>
                    <a:pt x="410" y="192"/>
                    <a:pt x="408" y="199"/>
                  </a:cubicBezTo>
                  <a:cubicBezTo>
                    <a:pt x="408" y="205"/>
                    <a:pt x="413" y="214"/>
                    <a:pt x="408" y="213"/>
                  </a:cubicBezTo>
                  <a:cubicBezTo>
                    <a:pt x="404" y="213"/>
                    <a:pt x="404" y="211"/>
                    <a:pt x="401" y="213"/>
                  </a:cubicBezTo>
                  <a:cubicBezTo>
                    <a:pt x="397" y="214"/>
                    <a:pt x="388" y="211"/>
                    <a:pt x="388" y="206"/>
                  </a:cubicBezTo>
                  <a:cubicBezTo>
                    <a:pt x="388" y="202"/>
                    <a:pt x="387" y="200"/>
                    <a:pt x="382" y="199"/>
                  </a:cubicBezTo>
                  <a:cubicBezTo>
                    <a:pt x="379" y="199"/>
                    <a:pt x="378" y="196"/>
                    <a:pt x="370" y="196"/>
                  </a:cubicBezTo>
                  <a:cubicBezTo>
                    <a:pt x="364" y="196"/>
                    <a:pt x="364" y="197"/>
                    <a:pt x="372" y="197"/>
                  </a:cubicBezTo>
                  <a:cubicBezTo>
                    <a:pt x="379" y="199"/>
                    <a:pt x="381" y="202"/>
                    <a:pt x="373" y="205"/>
                  </a:cubicBezTo>
                  <a:cubicBezTo>
                    <a:pt x="365" y="206"/>
                    <a:pt x="364" y="208"/>
                    <a:pt x="362" y="205"/>
                  </a:cubicBezTo>
                  <a:cubicBezTo>
                    <a:pt x="361" y="203"/>
                    <a:pt x="361" y="205"/>
                    <a:pt x="358" y="210"/>
                  </a:cubicBezTo>
                  <a:cubicBezTo>
                    <a:pt x="353" y="216"/>
                    <a:pt x="356" y="214"/>
                    <a:pt x="365" y="213"/>
                  </a:cubicBezTo>
                  <a:cubicBezTo>
                    <a:pt x="373" y="211"/>
                    <a:pt x="373" y="213"/>
                    <a:pt x="370" y="214"/>
                  </a:cubicBezTo>
                  <a:cubicBezTo>
                    <a:pt x="369" y="216"/>
                    <a:pt x="369" y="213"/>
                    <a:pt x="362" y="216"/>
                  </a:cubicBezTo>
                  <a:cubicBezTo>
                    <a:pt x="358" y="220"/>
                    <a:pt x="361" y="222"/>
                    <a:pt x="364" y="219"/>
                  </a:cubicBezTo>
                  <a:cubicBezTo>
                    <a:pt x="369" y="214"/>
                    <a:pt x="370" y="217"/>
                    <a:pt x="375" y="21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16" name="Freeform 14"/>
            <p:cNvSpPr>
              <a:spLocks/>
            </p:cNvSpPr>
            <p:nvPr/>
          </p:nvSpPr>
          <p:spPr bwMode="auto">
            <a:xfrm>
              <a:off x="1715063" y="3368840"/>
              <a:ext cx="675129" cy="528907"/>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17" name="Freeform 15"/>
            <p:cNvSpPr>
              <a:spLocks/>
            </p:cNvSpPr>
            <p:nvPr/>
          </p:nvSpPr>
          <p:spPr bwMode="auto">
            <a:xfrm>
              <a:off x="2334171" y="3784099"/>
              <a:ext cx="24419" cy="74309"/>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18" name="Freeform 16"/>
            <p:cNvSpPr>
              <a:spLocks/>
            </p:cNvSpPr>
            <p:nvPr/>
          </p:nvSpPr>
          <p:spPr bwMode="auto">
            <a:xfrm>
              <a:off x="2760795" y="4562161"/>
              <a:ext cx="284416" cy="381747"/>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19" name="Freeform 17"/>
            <p:cNvSpPr>
              <a:spLocks/>
            </p:cNvSpPr>
            <p:nvPr/>
          </p:nvSpPr>
          <p:spPr bwMode="auto">
            <a:xfrm>
              <a:off x="2921677" y="4833172"/>
              <a:ext cx="186737" cy="252069"/>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20" name="Freeform 18"/>
            <p:cNvSpPr>
              <a:spLocks/>
            </p:cNvSpPr>
            <p:nvPr/>
          </p:nvSpPr>
          <p:spPr bwMode="auto">
            <a:xfrm>
              <a:off x="3007863" y="5146437"/>
              <a:ext cx="129281" cy="155903"/>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21" name="Freeform 19"/>
            <p:cNvSpPr>
              <a:spLocks/>
            </p:cNvSpPr>
            <p:nvPr/>
          </p:nvSpPr>
          <p:spPr bwMode="auto">
            <a:xfrm>
              <a:off x="2500798" y="4298436"/>
              <a:ext cx="287289" cy="511423"/>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22" name="Freeform 20"/>
            <p:cNvSpPr>
              <a:spLocks/>
            </p:cNvSpPr>
            <p:nvPr/>
          </p:nvSpPr>
          <p:spPr bwMode="auto">
            <a:xfrm>
              <a:off x="2551073" y="3954574"/>
              <a:ext cx="275798" cy="463341"/>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23" name="Freeform 21"/>
            <p:cNvSpPr>
              <a:spLocks/>
            </p:cNvSpPr>
            <p:nvPr/>
          </p:nvSpPr>
          <p:spPr bwMode="auto">
            <a:xfrm>
              <a:off x="2680354" y="3951659"/>
              <a:ext cx="308836" cy="333663"/>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24" name="Freeform 22"/>
            <p:cNvSpPr>
              <a:spLocks/>
            </p:cNvSpPr>
            <p:nvPr/>
          </p:nvSpPr>
          <p:spPr bwMode="auto">
            <a:xfrm>
              <a:off x="2933169" y="4063851"/>
              <a:ext cx="122098" cy="209815"/>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25" name="Freeform 23"/>
            <p:cNvSpPr>
              <a:spLocks/>
            </p:cNvSpPr>
            <p:nvPr/>
          </p:nvSpPr>
          <p:spPr bwMode="auto">
            <a:xfrm>
              <a:off x="3019355" y="4132333"/>
              <a:ext cx="91932" cy="123849"/>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26" name="Freeform 24"/>
            <p:cNvSpPr>
              <a:spLocks/>
            </p:cNvSpPr>
            <p:nvPr/>
          </p:nvSpPr>
          <p:spPr bwMode="auto">
            <a:xfrm>
              <a:off x="3099796" y="4143989"/>
              <a:ext cx="64640" cy="101993"/>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27" name="Freeform 25"/>
            <p:cNvSpPr>
              <a:spLocks/>
            </p:cNvSpPr>
            <p:nvPr/>
          </p:nvSpPr>
          <p:spPr bwMode="auto">
            <a:xfrm>
              <a:off x="2404557" y="3988085"/>
              <a:ext cx="74696" cy="90337"/>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28" name="Freeform 26"/>
            <p:cNvSpPr>
              <a:spLocks/>
            </p:cNvSpPr>
            <p:nvPr/>
          </p:nvSpPr>
          <p:spPr bwMode="auto">
            <a:xfrm>
              <a:off x="2364336" y="3883178"/>
              <a:ext cx="100552" cy="125306"/>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29" name="Freeform 27"/>
            <p:cNvSpPr>
              <a:spLocks/>
            </p:cNvSpPr>
            <p:nvPr/>
          </p:nvSpPr>
          <p:spPr bwMode="auto">
            <a:xfrm>
              <a:off x="2325552" y="3855494"/>
              <a:ext cx="139335" cy="87422"/>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30" name="Freeform 28"/>
            <p:cNvSpPr>
              <a:spLocks/>
            </p:cNvSpPr>
            <p:nvPr/>
          </p:nvSpPr>
          <p:spPr bwMode="auto">
            <a:xfrm>
              <a:off x="2312623" y="3903576"/>
              <a:ext cx="54585" cy="33511"/>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31" name="Freeform 29"/>
            <p:cNvSpPr>
              <a:spLocks/>
            </p:cNvSpPr>
            <p:nvPr/>
          </p:nvSpPr>
          <p:spPr bwMode="auto">
            <a:xfrm>
              <a:off x="2266658" y="3807411"/>
              <a:ext cx="84750" cy="113649"/>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32" name="Freeform 30"/>
            <p:cNvSpPr>
              <a:spLocks/>
            </p:cNvSpPr>
            <p:nvPr/>
          </p:nvSpPr>
          <p:spPr bwMode="auto">
            <a:xfrm>
              <a:off x="2509417" y="4262009"/>
              <a:ext cx="130716" cy="180673"/>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33" name="Freeform 31"/>
            <p:cNvSpPr>
              <a:spLocks/>
            </p:cNvSpPr>
            <p:nvPr/>
          </p:nvSpPr>
          <p:spPr bwMode="auto">
            <a:xfrm>
              <a:off x="2281023" y="4294065"/>
              <a:ext cx="17237" cy="39341"/>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34" name="Freeform 32"/>
            <p:cNvSpPr>
              <a:spLocks/>
            </p:cNvSpPr>
            <p:nvPr/>
          </p:nvSpPr>
          <p:spPr bwMode="auto">
            <a:xfrm>
              <a:off x="2301133" y="4310093"/>
              <a:ext cx="11492" cy="14571"/>
            </a:xfrm>
            <a:custGeom>
              <a:avLst/>
              <a:gdLst/>
              <a:ahLst/>
              <a:cxnLst>
                <a:cxn ang="0">
                  <a:pos x="2" y="5"/>
                </a:cxn>
                <a:cxn ang="0">
                  <a:pos x="3" y="2"/>
                </a:cxn>
                <a:cxn ang="0">
                  <a:pos x="2" y="5"/>
                </a:cxn>
              </a:cxnLst>
              <a:rect l="0" t="0" r="r" b="b"/>
              <a:pathLst>
                <a:path w="4" h="5">
                  <a:moveTo>
                    <a:pt x="2" y="5"/>
                  </a:moveTo>
                  <a:cubicBezTo>
                    <a:pt x="0" y="3"/>
                    <a:pt x="2" y="0"/>
                    <a:pt x="3" y="2"/>
                  </a:cubicBezTo>
                  <a:cubicBezTo>
                    <a:pt x="4" y="2"/>
                    <a:pt x="3" y="5"/>
                    <a:pt x="2" y="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35" name="Freeform 33"/>
            <p:cNvSpPr>
              <a:spLocks/>
            </p:cNvSpPr>
            <p:nvPr/>
          </p:nvSpPr>
          <p:spPr bwMode="auto">
            <a:xfrm>
              <a:off x="2319806" y="4318834"/>
              <a:ext cx="8619" cy="8742"/>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36" name="Freeform 34"/>
            <p:cNvSpPr>
              <a:spLocks/>
            </p:cNvSpPr>
            <p:nvPr/>
          </p:nvSpPr>
          <p:spPr bwMode="auto">
            <a:xfrm>
              <a:off x="2298259" y="4301350"/>
              <a:ext cx="8619" cy="14571"/>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37" name="Freeform 35"/>
            <p:cNvSpPr>
              <a:spLocks/>
            </p:cNvSpPr>
            <p:nvPr/>
          </p:nvSpPr>
          <p:spPr bwMode="auto">
            <a:xfrm>
              <a:off x="2275277" y="4307178"/>
              <a:ext cx="14364" cy="8742"/>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38" name="Freeform 36"/>
            <p:cNvSpPr>
              <a:spLocks/>
            </p:cNvSpPr>
            <p:nvPr/>
          </p:nvSpPr>
          <p:spPr bwMode="auto">
            <a:xfrm>
              <a:off x="2301133" y="4333405"/>
              <a:ext cx="8619" cy="8742"/>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39" name="Freeform 37"/>
            <p:cNvSpPr>
              <a:spLocks/>
            </p:cNvSpPr>
            <p:nvPr/>
          </p:nvSpPr>
          <p:spPr bwMode="auto">
            <a:xfrm>
              <a:off x="2301133" y="4291150"/>
              <a:ext cx="5746" cy="2914"/>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40" name="Freeform 38"/>
            <p:cNvSpPr>
              <a:spLocks/>
            </p:cNvSpPr>
            <p:nvPr/>
          </p:nvSpPr>
          <p:spPr bwMode="auto">
            <a:xfrm>
              <a:off x="2574057" y="3784099"/>
              <a:ext cx="50275" cy="26226"/>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41" name="Freeform 39"/>
            <p:cNvSpPr>
              <a:spLocks/>
            </p:cNvSpPr>
            <p:nvPr/>
          </p:nvSpPr>
          <p:spPr bwMode="auto">
            <a:xfrm>
              <a:off x="2657371" y="3744759"/>
              <a:ext cx="67514" cy="62653"/>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42" name="Freeform 40"/>
            <p:cNvSpPr>
              <a:spLocks/>
            </p:cNvSpPr>
            <p:nvPr/>
          </p:nvSpPr>
          <p:spPr bwMode="auto">
            <a:xfrm>
              <a:off x="2713392" y="3738930"/>
              <a:ext cx="83313" cy="77224"/>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43" name="Freeform 153"/>
            <p:cNvSpPr>
              <a:spLocks/>
            </p:cNvSpPr>
            <p:nvPr/>
          </p:nvSpPr>
          <p:spPr bwMode="auto">
            <a:xfrm>
              <a:off x="3744759" y="3824896"/>
              <a:ext cx="10055" cy="13113"/>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44" name="Freeform 154"/>
            <p:cNvSpPr>
              <a:spLocks/>
            </p:cNvSpPr>
            <p:nvPr/>
          </p:nvSpPr>
          <p:spPr bwMode="auto">
            <a:xfrm>
              <a:off x="3763433" y="3838009"/>
              <a:ext cx="11492" cy="8742"/>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45" name="Freeform 155"/>
            <p:cNvSpPr>
              <a:spLocks/>
            </p:cNvSpPr>
            <p:nvPr/>
          </p:nvSpPr>
          <p:spPr bwMode="auto">
            <a:xfrm>
              <a:off x="3760560" y="3883178"/>
              <a:ext cx="8619" cy="11657"/>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46" name="Freeform 157"/>
            <p:cNvSpPr>
              <a:spLocks/>
            </p:cNvSpPr>
            <p:nvPr/>
          </p:nvSpPr>
          <p:spPr bwMode="auto">
            <a:xfrm>
              <a:off x="2983444" y="5819592"/>
              <a:ext cx="47403" cy="42254"/>
            </a:xfrm>
            <a:custGeom>
              <a:avLst/>
              <a:gdLst/>
              <a:ahLst/>
              <a:cxnLst>
                <a:cxn ang="0">
                  <a:pos x="2" y="14"/>
                </a:cxn>
                <a:cxn ang="0">
                  <a:pos x="0" y="10"/>
                </a:cxn>
                <a:cxn ang="0">
                  <a:pos x="2" y="7"/>
                </a:cxn>
                <a:cxn ang="0">
                  <a:pos x="5" y="6"/>
                </a:cxn>
                <a:cxn ang="0">
                  <a:pos x="5" y="4"/>
                </a:cxn>
                <a:cxn ang="0">
                  <a:pos x="5" y="3"/>
                </a:cxn>
                <a:cxn ang="0">
                  <a:pos x="6" y="1"/>
                </a:cxn>
                <a:cxn ang="0">
                  <a:pos x="10" y="1"/>
                </a:cxn>
                <a:cxn ang="0">
                  <a:pos x="11" y="3"/>
                </a:cxn>
                <a:cxn ang="0">
                  <a:pos x="11" y="4"/>
                </a:cxn>
                <a:cxn ang="0">
                  <a:pos x="13" y="3"/>
                </a:cxn>
                <a:cxn ang="0">
                  <a:pos x="16" y="3"/>
                </a:cxn>
                <a:cxn ang="0">
                  <a:pos x="16" y="4"/>
                </a:cxn>
                <a:cxn ang="0">
                  <a:pos x="14" y="6"/>
                </a:cxn>
                <a:cxn ang="0">
                  <a:pos x="11" y="7"/>
                </a:cxn>
                <a:cxn ang="0">
                  <a:pos x="8" y="9"/>
                </a:cxn>
                <a:cxn ang="0">
                  <a:pos x="8" y="10"/>
                </a:cxn>
                <a:cxn ang="0">
                  <a:pos x="6" y="10"/>
                </a:cxn>
                <a:cxn ang="0">
                  <a:pos x="5" y="12"/>
                </a:cxn>
                <a:cxn ang="0">
                  <a:pos x="2" y="14"/>
                </a:cxn>
              </a:cxnLst>
              <a:rect l="0" t="0" r="r" b="b"/>
              <a:pathLst>
                <a:path w="17" h="15">
                  <a:moveTo>
                    <a:pt x="2" y="14"/>
                  </a:moveTo>
                  <a:cubicBezTo>
                    <a:pt x="0" y="12"/>
                    <a:pt x="0" y="10"/>
                    <a:pt x="0" y="10"/>
                  </a:cubicBezTo>
                  <a:cubicBezTo>
                    <a:pt x="2" y="10"/>
                    <a:pt x="0" y="9"/>
                    <a:pt x="2" y="7"/>
                  </a:cubicBezTo>
                  <a:cubicBezTo>
                    <a:pt x="5" y="6"/>
                    <a:pt x="3" y="6"/>
                    <a:pt x="5" y="6"/>
                  </a:cubicBezTo>
                  <a:cubicBezTo>
                    <a:pt x="6" y="6"/>
                    <a:pt x="6" y="6"/>
                    <a:pt x="5" y="4"/>
                  </a:cubicBezTo>
                  <a:cubicBezTo>
                    <a:pt x="5" y="4"/>
                    <a:pt x="6" y="4"/>
                    <a:pt x="5" y="3"/>
                  </a:cubicBezTo>
                  <a:cubicBezTo>
                    <a:pt x="5" y="3"/>
                    <a:pt x="8" y="3"/>
                    <a:pt x="6" y="1"/>
                  </a:cubicBezTo>
                  <a:cubicBezTo>
                    <a:pt x="6" y="0"/>
                    <a:pt x="8" y="1"/>
                    <a:pt x="10" y="1"/>
                  </a:cubicBezTo>
                  <a:cubicBezTo>
                    <a:pt x="11" y="1"/>
                    <a:pt x="11" y="3"/>
                    <a:pt x="11" y="3"/>
                  </a:cubicBezTo>
                  <a:cubicBezTo>
                    <a:pt x="10" y="3"/>
                    <a:pt x="11" y="3"/>
                    <a:pt x="11" y="4"/>
                  </a:cubicBezTo>
                  <a:cubicBezTo>
                    <a:pt x="13" y="6"/>
                    <a:pt x="11" y="3"/>
                    <a:pt x="13" y="3"/>
                  </a:cubicBezTo>
                  <a:cubicBezTo>
                    <a:pt x="14" y="1"/>
                    <a:pt x="14" y="1"/>
                    <a:pt x="16" y="3"/>
                  </a:cubicBezTo>
                  <a:cubicBezTo>
                    <a:pt x="16" y="4"/>
                    <a:pt x="14" y="4"/>
                    <a:pt x="16" y="4"/>
                  </a:cubicBezTo>
                  <a:cubicBezTo>
                    <a:pt x="17" y="6"/>
                    <a:pt x="16" y="6"/>
                    <a:pt x="14" y="6"/>
                  </a:cubicBezTo>
                  <a:cubicBezTo>
                    <a:pt x="11" y="7"/>
                    <a:pt x="14" y="9"/>
                    <a:pt x="11" y="7"/>
                  </a:cubicBezTo>
                  <a:cubicBezTo>
                    <a:pt x="6" y="7"/>
                    <a:pt x="5" y="7"/>
                    <a:pt x="8" y="9"/>
                  </a:cubicBezTo>
                  <a:cubicBezTo>
                    <a:pt x="10" y="9"/>
                    <a:pt x="10" y="12"/>
                    <a:pt x="8" y="10"/>
                  </a:cubicBezTo>
                  <a:cubicBezTo>
                    <a:pt x="6" y="9"/>
                    <a:pt x="8" y="12"/>
                    <a:pt x="6" y="10"/>
                  </a:cubicBezTo>
                  <a:cubicBezTo>
                    <a:pt x="3" y="9"/>
                    <a:pt x="6" y="14"/>
                    <a:pt x="5" y="12"/>
                  </a:cubicBezTo>
                  <a:cubicBezTo>
                    <a:pt x="0" y="10"/>
                    <a:pt x="5" y="15"/>
                    <a:pt x="2" y="14"/>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47" name="Freeform 158"/>
            <p:cNvSpPr>
              <a:spLocks/>
            </p:cNvSpPr>
            <p:nvPr/>
          </p:nvSpPr>
          <p:spPr bwMode="auto">
            <a:xfrm>
              <a:off x="2956151" y="5822506"/>
              <a:ext cx="41657" cy="30597"/>
            </a:xfrm>
            <a:custGeom>
              <a:avLst/>
              <a:gdLst/>
              <a:ahLst/>
              <a:cxnLst>
                <a:cxn ang="0">
                  <a:pos x="3" y="11"/>
                </a:cxn>
                <a:cxn ang="0">
                  <a:pos x="1" y="10"/>
                </a:cxn>
                <a:cxn ang="0">
                  <a:pos x="1" y="8"/>
                </a:cxn>
                <a:cxn ang="0">
                  <a:pos x="4" y="8"/>
                </a:cxn>
                <a:cxn ang="0">
                  <a:pos x="6" y="6"/>
                </a:cxn>
                <a:cxn ang="0">
                  <a:pos x="4" y="5"/>
                </a:cxn>
                <a:cxn ang="0">
                  <a:pos x="4" y="5"/>
                </a:cxn>
                <a:cxn ang="0">
                  <a:pos x="4" y="3"/>
                </a:cxn>
                <a:cxn ang="0">
                  <a:pos x="4" y="2"/>
                </a:cxn>
                <a:cxn ang="0">
                  <a:pos x="9" y="2"/>
                </a:cxn>
                <a:cxn ang="0">
                  <a:pos x="10" y="2"/>
                </a:cxn>
                <a:cxn ang="0">
                  <a:pos x="13" y="0"/>
                </a:cxn>
                <a:cxn ang="0">
                  <a:pos x="13" y="3"/>
                </a:cxn>
                <a:cxn ang="0">
                  <a:pos x="10" y="6"/>
                </a:cxn>
                <a:cxn ang="0">
                  <a:pos x="7" y="8"/>
                </a:cxn>
                <a:cxn ang="0">
                  <a:pos x="6" y="10"/>
                </a:cxn>
                <a:cxn ang="0">
                  <a:pos x="4" y="11"/>
                </a:cxn>
                <a:cxn ang="0">
                  <a:pos x="3" y="11"/>
                </a:cxn>
              </a:cxnLst>
              <a:rect l="0" t="0" r="r" b="b"/>
              <a:pathLst>
                <a:path w="15" h="11">
                  <a:moveTo>
                    <a:pt x="3" y="11"/>
                  </a:moveTo>
                  <a:cubicBezTo>
                    <a:pt x="1" y="10"/>
                    <a:pt x="3" y="11"/>
                    <a:pt x="1" y="10"/>
                  </a:cubicBezTo>
                  <a:cubicBezTo>
                    <a:pt x="0" y="8"/>
                    <a:pt x="1" y="10"/>
                    <a:pt x="1" y="8"/>
                  </a:cubicBezTo>
                  <a:cubicBezTo>
                    <a:pt x="1" y="8"/>
                    <a:pt x="3" y="10"/>
                    <a:pt x="4" y="8"/>
                  </a:cubicBezTo>
                  <a:cubicBezTo>
                    <a:pt x="4" y="6"/>
                    <a:pt x="6" y="6"/>
                    <a:pt x="6" y="6"/>
                  </a:cubicBezTo>
                  <a:cubicBezTo>
                    <a:pt x="7" y="5"/>
                    <a:pt x="6" y="5"/>
                    <a:pt x="4" y="5"/>
                  </a:cubicBezTo>
                  <a:cubicBezTo>
                    <a:pt x="3" y="6"/>
                    <a:pt x="3" y="5"/>
                    <a:pt x="4" y="5"/>
                  </a:cubicBezTo>
                  <a:cubicBezTo>
                    <a:pt x="6" y="5"/>
                    <a:pt x="6" y="3"/>
                    <a:pt x="4" y="3"/>
                  </a:cubicBezTo>
                  <a:cubicBezTo>
                    <a:pt x="3" y="2"/>
                    <a:pt x="1" y="0"/>
                    <a:pt x="4" y="2"/>
                  </a:cubicBezTo>
                  <a:cubicBezTo>
                    <a:pt x="9" y="3"/>
                    <a:pt x="7" y="2"/>
                    <a:pt x="9" y="2"/>
                  </a:cubicBezTo>
                  <a:cubicBezTo>
                    <a:pt x="9" y="0"/>
                    <a:pt x="9" y="2"/>
                    <a:pt x="10" y="2"/>
                  </a:cubicBezTo>
                  <a:cubicBezTo>
                    <a:pt x="12" y="2"/>
                    <a:pt x="12" y="0"/>
                    <a:pt x="13" y="0"/>
                  </a:cubicBezTo>
                  <a:cubicBezTo>
                    <a:pt x="15" y="2"/>
                    <a:pt x="15" y="2"/>
                    <a:pt x="13" y="3"/>
                  </a:cubicBezTo>
                  <a:cubicBezTo>
                    <a:pt x="12" y="5"/>
                    <a:pt x="12" y="3"/>
                    <a:pt x="10" y="6"/>
                  </a:cubicBezTo>
                  <a:cubicBezTo>
                    <a:pt x="9" y="8"/>
                    <a:pt x="9" y="8"/>
                    <a:pt x="7" y="8"/>
                  </a:cubicBezTo>
                  <a:cubicBezTo>
                    <a:pt x="6" y="8"/>
                    <a:pt x="6" y="10"/>
                    <a:pt x="6" y="10"/>
                  </a:cubicBezTo>
                  <a:cubicBezTo>
                    <a:pt x="4" y="11"/>
                    <a:pt x="4" y="10"/>
                    <a:pt x="4" y="11"/>
                  </a:cubicBezTo>
                  <a:cubicBezTo>
                    <a:pt x="4" y="11"/>
                    <a:pt x="4" y="11"/>
                    <a:pt x="3" y="1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48" name="Freeform 233"/>
            <p:cNvSpPr>
              <a:spLocks noEditPoints="1"/>
            </p:cNvSpPr>
            <p:nvPr/>
          </p:nvSpPr>
          <p:spPr bwMode="auto">
            <a:xfrm>
              <a:off x="2674608" y="4908938"/>
              <a:ext cx="445298" cy="1054902"/>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49" name="Freeform 239"/>
            <p:cNvSpPr>
              <a:spLocks noEditPoints="1"/>
            </p:cNvSpPr>
            <p:nvPr/>
          </p:nvSpPr>
          <p:spPr bwMode="auto">
            <a:xfrm>
              <a:off x="2556820" y="3542229"/>
              <a:ext cx="139335" cy="177760"/>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50" name="Freeform 240"/>
            <p:cNvSpPr>
              <a:spLocks noEditPoints="1"/>
            </p:cNvSpPr>
            <p:nvPr/>
          </p:nvSpPr>
          <p:spPr bwMode="auto">
            <a:xfrm>
              <a:off x="2428976" y="3648593"/>
              <a:ext cx="239887" cy="104908"/>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51" name="Freeform 241"/>
            <p:cNvSpPr>
              <a:spLocks/>
            </p:cNvSpPr>
            <p:nvPr/>
          </p:nvSpPr>
          <p:spPr bwMode="auto">
            <a:xfrm>
              <a:off x="2683227" y="3770985"/>
              <a:ext cx="12928" cy="8742"/>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52" name="Freeform 242"/>
            <p:cNvSpPr>
              <a:spLocks/>
            </p:cNvSpPr>
            <p:nvPr/>
          </p:nvSpPr>
          <p:spPr bwMode="auto">
            <a:xfrm>
              <a:off x="2772287" y="3954574"/>
              <a:ext cx="15801" cy="16027"/>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53" name="Freeform 243"/>
            <p:cNvSpPr>
              <a:spLocks/>
            </p:cNvSpPr>
            <p:nvPr/>
          </p:nvSpPr>
          <p:spPr bwMode="auto">
            <a:xfrm>
              <a:off x="2788087" y="3960401"/>
              <a:ext cx="8619" cy="10199"/>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54" name="Freeform 244"/>
            <p:cNvSpPr>
              <a:spLocks/>
            </p:cNvSpPr>
            <p:nvPr/>
          </p:nvSpPr>
          <p:spPr bwMode="auto">
            <a:xfrm>
              <a:off x="2882893" y="3990999"/>
              <a:ext cx="17237" cy="8742"/>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55" name="Freeform 245"/>
            <p:cNvSpPr>
              <a:spLocks/>
            </p:cNvSpPr>
            <p:nvPr/>
          </p:nvSpPr>
          <p:spPr bwMode="auto">
            <a:xfrm>
              <a:off x="2956152" y="4053652"/>
              <a:ext cx="2873" cy="2914"/>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56" name="Freeform 246"/>
            <p:cNvSpPr>
              <a:spLocks/>
            </p:cNvSpPr>
            <p:nvPr/>
          </p:nvSpPr>
          <p:spPr bwMode="auto">
            <a:xfrm>
              <a:off x="2950406" y="4056566"/>
              <a:ext cx="8619" cy="4371"/>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57" name="Freeform 247"/>
            <p:cNvSpPr>
              <a:spLocks/>
            </p:cNvSpPr>
            <p:nvPr/>
          </p:nvSpPr>
          <p:spPr bwMode="auto">
            <a:xfrm>
              <a:off x="2959025" y="4060938"/>
              <a:ext cx="4309" cy="2914"/>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58" name="Freeform 248"/>
            <p:cNvSpPr>
              <a:spLocks/>
            </p:cNvSpPr>
            <p:nvPr/>
          </p:nvSpPr>
          <p:spPr bwMode="auto">
            <a:xfrm>
              <a:off x="2956152" y="4053652"/>
              <a:ext cx="2873" cy="2914"/>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59" name="Freeform 249"/>
            <p:cNvSpPr>
              <a:spLocks/>
            </p:cNvSpPr>
            <p:nvPr/>
          </p:nvSpPr>
          <p:spPr bwMode="auto">
            <a:xfrm>
              <a:off x="2959025" y="3982257"/>
              <a:ext cx="7182" cy="14571"/>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60" name="Freeform 250"/>
            <p:cNvSpPr>
              <a:spLocks/>
            </p:cNvSpPr>
            <p:nvPr/>
          </p:nvSpPr>
          <p:spPr bwMode="auto">
            <a:xfrm>
              <a:off x="2933169" y="3999742"/>
              <a:ext cx="30165" cy="21856"/>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61" name="Freeform 251"/>
            <p:cNvSpPr>
              <a:spLocks/>
            </p:cNvSpPr>
            <p:nvPr/>
          </p:nvSpPr>
          <p:spPr bwMode="auto">
            <a:xfrm>
              <a:off x="2936042" y="3960401"/>
              <a:ext cx="11492" cy="7285"/>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62" name="Freeform 252"/>
            <p:cNvSpPr>
              <a:spLocks/>
            </p:cNvSpPr>
            <p:nvPr/>
          </p:nvSpPr>
          <p:spPr bwMode="auto">
            <a:xfrm>
              <a:off x="2950406" y="3928346"/>
              <a:ext cx="5746" cy="8742"/>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63" name="Freeform 253"/>
            <p:cNvSpPr>
              <a:spLocks/>
            </p:cNvSpPr>
            <p:nvPr/>
          </p:nvSpPr>
          <p:spPr bwMode="auto">
            <a:xfrm>
              <a:off x="2956152" y="3909405"/>
              <a:ext cx="7182" cy="11657"/>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64" name="Freeform 254"/>
            <p:cNvSpPr>
              <a:spLocks/>
            </p:cNvSpPr>
            <p:nvPr/>
          </p:nvSpPr>
          <p:spPr bwMode="auto">
            <a:xfrm>
              <a:off x="2947533" y="3867151"/>
              <a:ext cx="2873" cy="13113"/>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65" name="Freeform 255"/>
            <p:cNvSpPr>
              <a:spLocks/>
            </p:cNvSpPr>
            <p:nvPr/>
          </p:nvSpPr>
          <p:spPr bwMode="auto">
            <a:xfrm>
              <a:off x="2983444" y="3928346"/>
              <a:ext cx="8619" cy="14571"/>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66" name="Freeform 256"/>
            <p:cNvSpPr>
              <a:spLocks/>
            </p:cNvSpPr>
            <p:nvPr/>
          </p:nvSpPr>
          <p:spPr bwMode="auto">
            <a:xfrm>
              <a:off x="2858473" y="3792841"/>
              <a:ext cx="2873" cy="5827"/>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67" name="Freeform 257"/>
            <p:cNvSpPr>
              <a:spLocks/>
            </p:cNvSpPr>
            <p:nvPr/>
          </p:nvSpPr>
          <p:spPr bwMode="auto">
            <a:xfrm>
              <a:off x="2868529" y="3807411"/>
              <a:ext cx="11492" cy="2914"/>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68" name="Freeform 258"/>
            <p:cNvSpPr>
              <a:spLocks/>
            </p:cNvSpPr>
            <p:nvPr/>
          </p:nvSpPr>
          <p:spPr bwMode="auto">
            <a:xfrm>
              <a:off x="2950406" y="3883178"/>
              <a:ext cx="12928" cy="20398"/>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69" name="Freeform 259"/>
            <p:cNvSpPr>
              <a:spLocks/>
            </p:cNvSpPr>
            <p:nvPr/>
          </p:nvSpPr>
          <p:spPr bwMode="auto">
            <a:xfrm>
              <a:off x="2936042" y="3840924"/>
              <a:ext cx="11492" cy="17484"/>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70" name="Freeform 260"/>
            <p:cNvSpPr>
              <a:spLocks/>
            </p:cNvSpPr>
            <p:nvPr/>
          </p:nvSpPr>
          <p:spPr bwMode="auto">
            <a:xfrm>
              <a:off x="2941787" y="3840924"/>
              <a:ext cx="14364" cy="8742"/>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71" name="Freeform 261"/>
            <p:cNvSpPr>
              <a:spLocks/>
            </p:cNvSpPr>
            <p:nvPr/>
          </p:nvSpPr>
          <p:spPr bwMode="auto">
            <a:xfrm>
              <a:off x="2950406" y="3855494"/>
              <a:ext cx="5746" cy="2914"/>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72" name="Freeform 262"/>
            <p:cNvSpPr>
              <a:spLocks/>
            </p:cNvSpPr>
            <p:nvPr/>
          </p:nvSpPr>
          <p:spPr bwMode="auto">
            <a:xfrm>
              <a:off x="2908749" y="3798669"/>
              <a:ext cx="5746" cy="2914"/>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73" name="Freeform 263"/>
            <p:cNvSpPr>
              <a:spLocks/>
            </p:cNvSpPr>
            <p:nvPr/>
          </p:nvSpPr>
          <p:spPr bwMode="auto">
            <a:xfrm>
              <a:off x="2908749" y="3787013"/>
              <a:ext cx="5746" cy="11657"/>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74" name="Freeform 264"/>
            <p:cNvSpPr>
              <a:spLocks/>
            </p:cNvSpPr>
            <p:nvPr/>
          </p:nvSpPr>
          <p:spPr bwMode="auto">
            <a:xfrm>
              <a:off x="2927422" y="3832182"/>
              <a:ext cx="5746" cy="5827"/>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75" name="Freeform 265"/>
            <p:cNvSpPr>
              <a:spLocks/>
            </p:cNvSpPr>
            <p:nvPr/>
          </p:nvSpPr>
          <p:spPr bwMode="auto">
            <a:xfrm>
              <a:off x="2921677" y="3819067"/>
              <a:ext cx="2873" cy="5827"/>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76" name="Freeform 266"/>
            <p:cNvSpPr>
              <a:spLocks/>
            </p:cNvSpPr>
            <p:nvPr/>
          </p:nvSpPr>
          <p:spPr bwMode="auto">
            <a:xfrm>
              <a:off x="2915931" y="3816153"/>
              <a:ext cx="5746" cy="8742"/>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77" name="Freeform 267"/>
            <p:cNvSpPr>
              <a:spLocks/>
            </p:cNvSpPr>
            <p:nvPr/>
          </p:nvSpPr>
          <p:spPr bwMode="auto">
            <a:xfrm>
              <a:off x="2936042" y="3824896"/>
              <a:ext cx="5746" cy="2914"/>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78" name="Freeform 268"/>
            <p:cNvSpPr>
              <a:spLocks/>
            </p:cNvSpPr>
            <p:nvPr/>
          </p:nvSpPr>
          <p:spPr bwMode="auto">
            <a:xfrm>
              <a:off x="2936042" y="3807411"/>
              <a:ext cx="5746" cy="8742"/>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79" name="Freeform 269"/>
            <p:cNvSpPr>
              <a:spLocks noEditPoints="1"/>
            </p:cNvSpPr>
            <p:nvPr/>
          </p:nvSpPr>
          <p:spPr bwMode="auto">
            <a:xfrm>
              <a:off x="1189324" y="1489251"/>
              <a:ext cx="1956438" cy="1599837"/>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80" name="Freeform 270"/>
            <p:cNvSpPr>
              <a:spLocks/>
            </p:cNvSpPr>
            <p:nvPr/>
          </p:nvSpPr>
          <p:spPr bwMode="auto">
            <a:xfrm>
              <a:off x="3730395" y="3211480"/>
              <a:ext cx="21547" cy="10199"/>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81" name="Freeform 271"/>
            <p:cNvSpPr>
              <a:spLocks/>
            </p:cNvSpPr>
            <p:nvPr/>
          </p:nvSpPr>
          <p:spPr bwMode="auto">
            <a:xfrm>
              <a:off x="3697357" y="3185253"/>
              <a:ext cx="12928" cy="8742"/>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82" name="Freeform 272"/>
            <p:cNvSpPr>
              <a:spLocks/>
            </p:cNvSpPr>
            <p:nvPr/>
          </p:nvSpPr>
          <p:spPr bwMode="auto">
            <a:xfrm>
              <a:off x="3671501" y="3188166"/>
              <a:ext cx="17237" cy="11657"/>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83" name="Freeform 289"/>
            <p:cNvSpPr>
              <a:spLocks noEditPoints="1"/>
            </p:cNvSpPr>
            <p:nvPr/>
          </p:nvSpPr>
          <p:spPr bwMode="auto">
            <a:xfrm>
              <a:off x="584582" y="2021073"/>
              <a:ext cx="2276764" cy="1780510"/>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84" name="Freeform 290"/>
            <p:cNvSpPr>
              <a:spLocks/>
            </p:cNvSpPr>
            <p:nvPr/>
          </p:nvSpPr>
          <p:spPr bwMode="auto">
            <a:xfrm>
              <a:off x="2651626" y="4152731"/>
              <a:ext cx="889159" cy="1107355"/>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solidFill>
              <a:schemeClr val="accent1"/>
            </a:solidFill>
            <a:ln w="6350" cmpd="sng">
              <a:solidFill>
                <a:schemeClr val="bg1"/>
              </a:solidFill>
              <a:round/>
              <a:headEnd/>
              <a:tailEnd/>
            </a:ln>
          </p:spPr>
          <p:txBody>
            <a:bodyPr/>
            <a:lstStyle/>
            <a:p>
              <a:endParaRPr lang="en-GB" dirty="0"/>
            </a:p>
          </p:txBody>
        </p:sp>
        <p:sp>
          <p:nvSpPr>
            <p:cNvPr id="485" name="Freeform 291"/>
            <p:cNvSpPr>
              <a:spLocks/>
            </p:cNvSpPr>
            <p:nvPr/>
          </p:nvSpPr>
          <p:spPr bwMode="auto">
            <a:xfrm>
              <a:off x="3190292" y="4240155"/>
              <a:ext cx="7182" cy="8742"/>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86" name="Freeform 292"/>
            <p:cNvSpPr>
              <a:spLocks/>
            </p:cNvSpPr>
            <p:nvPr/>
          </p:nvSpPr>
          <p:spPr bwMode="auto">
            <a:xfrm>
              <a:off x="3190292" y="4282409"/>
              <a:ext cx="10055" cy="11657"/>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87" name="Freeform 293"/>
            <p:cNvSpPr>
              <a:spLocks/>
            </p:cNvSpPr>
            <p:nvPr/>
          </p:nvSpPr>
          <p:spPr bwMode="auto">
            <a:xfrm>
              <a:off x="3184547" y="4285323"/>
              <a:ext cx="7182" cy="13113"/>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88" name="Freeform 294"/>
            <p:cNvSpPr>
              <a:spLocks/>
            </p:cNvSpPr>
            <p:nvPr/>
          </p:nvSpPr>
          <p:spPr bwMode="auto">
            <a:xfrm>
              <a:off x="3167308" y="4307179"/>
              <a:ext cx="8619" cy="8742"/>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89" name="Freeform 295"/>
            <p:cNvSpPr>
              <a:spLocks/>
            </p:cNvSpPr>
            <p:nvPr/>
          </p:nvSpPr>
          <p:spPr bwMode="auto">
            <a:xfrm>
              <a:off x="3173055" y="4315920"/>
              <a:ext cx="8619" cy="8742"/>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90" name="Freeform 296"/>
            <p:cNvSpPr>
              <a:spLocks/>
            </p:cNvSpPr>
            <p:nvPr/>
          </p:nvSpPr>
          <p:spPr bwMode="auto">
            <a:xfrm>
              <a:off x="3173055" y="4310093"/>
              <a:ext cx="8619" cy="5827"/>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91" name="Freeform 297"/>
            <p:cNvSpPr>
              <a:spLocks/>
            </p:cNvSpPr>
            <p:nvPr/>
          </p:nvSpPr>
          <p:spPr bwMode="auto">
            <a:xfrm>
              <a:off x="3191729" y="4276580"/>
              <a:ext cx="8619" cy="8742"/>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92" name="Freeform 298"/>
            <p:cNvSpPr>
              <a:spLocks/>
            </p:cNvSpPr>
            <p:nvPr/>
          </p:nvSpPr>
          <p:spPr bwMode="auto">
            <a:xfrm>
              <a:off x="2464887" y="4033254"/>
              <a:ext cx="136463" cy="71396"/>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93" name="Freeform 299"/>
            <p:cNvSpPr>
              <a:spLocks/>
            </p:cNvSpPr>
            <p:nvPr/>
          </p:nvSpPr>
          <p:spPr bwMode="auto">
            <a:xfrm>
              <a:off x="2496490" y="4087165"/>
              <a:ext cx="7182" cy="14571"/>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94" name="Freeform 300"/>
            <p:cNvSpPr>
              <a:spLocks/>
            </p:cNvSpPr>
            <p:nvPr/>
          </p:nvSpPr>
          <p:spPr bwMode="auto">
            <a:xfrm>
              <a:off x="2559693" y="4063851"/>
              <a:ext cx="5746" cy="8742"/>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95" name="Freeform 6"/>
            <p:cNvSpPr>
              <a:spLocks/>
            </p:cNvSpPr>
            <p:nvPr/>
          </p:nvSpPr>
          <p:spPr bwMode="auto">
            <a:xfrm>
              <a:off x="4803889" y="2749868"/>
              <a:ext cx="403463" cy="274755"/>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96" name="Freeform 8"/>
            <p:cNvSpPr>
              <a:spLocks/>
            </p:cNvSpPr>
            <p:nvPr/>
          </p:nvSpPr>
          <p:spPr bwMode="auto">
            <a:xfrm>
              <a:off x="4075053" y="2651534"/>
              <a:ext cx="102673" cy="143162"/>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97" name="Freeform 9"/>
            <p:cNvSpPr>
              <a:spLocks/>
            </p:cNvSpPr>
            <p:nvPr/>
          </p:nvSpPr>
          <p:spPr bwMode="auto">
            <a:xfrm>
              <a:off x="6265899" y="2764328"/>
              <a:ext cx="720159" cy="347059"/>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98" name="Freeform 10"/>
            <p:cNvSpPr>
              <a:spLocks/>
            </p:cNvSpPr>
            <p:nvPr/>
          </p:nvSpPr>
          <p:spPr bwMode="auto">
            <a:xfrm>
              <a:off x="5944863" y="2716608"/>
              <a:ext cx="1375244" cy="1028160"/>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499" name="Freeform 11"/>
            <p:cNvSpPr>
              <a:spLocks noEditPoints="1"/>
            </p:cNvSpPr>
            <p:nvPr/>
          </p:nvSpPr>
          <p:spPr bwMode="auto">
            <a:xfrm>
              <a:off x="8012791" y="5276163"/>
              <a:ext cx="274760" cy="384656"/>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00" name="Freeform 13"/>
            <p:cNvSpPr>
              <a:spLocks/>
            </p:cNvSpPr>
            <p:nvPr/>
          </p:nvSpPr>
          <p:spPr bwMode="auto">
            <a:xfrm>
              <a:off x="5272426" y="4622537"/>
              <a:ext cx="167748" cy="399118"/>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01" name="Freeform 41"/>
            <p:cNvSpPr>
              <a:spLocks/>
            </p:cNvSpPr>
            <p:nvPr/>
          </p:nvSpPr>
          <p:spPr bwMode="auto">
            <a:xfrm>
              <a:off x="5827730" y="3284915"/>
              <a:ext cx="656531" cy="811249"/>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02" name="Freeform 42"/>
            <p:cNvSpPr>
              <a:spLocks/>
            </p:cNvSpPr>
            <p:nvPr/>
          </p:nvSpPr>
          <p:spPr bwMode="auto">
            <a:xfrm>
              <a:off x="6088029" y="3445430"/>
              <a:ext cx="190886" cy="125809"/>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03" name="Freeform 43"/>
            <p:cNvSpPr>
              <a:spLocks/>
            </p:cNvSpPr>
            <p:nvPr/>
          </p:nvSpPr>
          <p:spPr bwMode="auto">
            <a:xfrm>
              <a:off x="6281806" y="3507611"/>
              <a:ext cx="83874" cy="54950"/>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04" name="Freeform 44"/>
            <p:cNvSpPr>
              <a:spLocks/>
            </p:cNvSpPr>
            <p:nvPr/>
          </p:nvSpPr>
          <p:spPr bwMode="auto">
            <a:xfrm>
              <a:off x="6265899" y="3559670"/>
              <a:ext cx="108458" cy="177868"/>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05" name="Freeform 45"/>
            <p:cNvSpPr>
              <a:spLocks/>
            </p:cNvSpPr>
            <p:nvPr/>
          </p:nvSpPr>
          <p:spPr bwMode="auto">
            <a:xfrm>
              <a:off x="5659982" y="3203935"/>
              <a:ext cx="319589" cy="286322"/>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06" name="Freeform 46"/>
            <p:cNvSpPr>
              <a:spLocks/>
            </p:cNvSpPr>
            <p:nvPr/>
          </p:nvSpPr>
          <p:spPr bwMode="auto">
            <a:xfrm>
              <a:off x="5667211" y="3248763"/>
              <a:ext cx="375987" cy="397671"/>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07" name="Freeform 47"/>
            <p:cNvSpPr>
              <a:spLocks/>
            </p:cNvSpPr>
            <p:nvPr/>
          </p:nvSpPr>
          <p:spPr bwMode="auto">
            <a:xfrm>
              <a:off x="5291226" y="3162000"/>
              <a:ext cx="429493" cy="442499"/>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08" name="Freeform 48"/>
            <p:cNvSpPr>
              <a:spLocks/>
            </p:cNvSpPr>
            <p:nvPr/>
          </p:nvSpPr>
          <p:spPr bwMode="auto">
            <a:xfrm>
              <a:off x="4893546" y="3086803"/>
              <a:ext cx="415031" cy="201005"/>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09" name="Freeform 49"/>
            <p:cNvSpPr>
              <a:spLocks/>
            </p:cNvSpPr>
            <p:nvPr/>
          </p:nvSpPr>
          <p:spPr bwMode="auto">
            <a:xfrm>
              <a:off x="5476327" y="3069450"/>
              <a:ext cx="323927" cy="241494"/>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10" name="Freeform 50"/>
            <p:cNvSpPr>
              <a:spLocks/>
            </p:cNvSpPr>
            <p:nvPr/>
          </p:nvSpPr>
          <p:spPr bwMode="auto">
            <a:xfrm>
              <a:off x="5555862" y="2982686"/>
              <a:ext cx="391894" cy="266078"/>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11" name="Freeform 51"/>
            <p:cNvSpPr>
              <a:spLocks/>
            </p:cNvSpPr>
            <p:nvPr/>
          </p:nvSpPr>
          <p:spPr bwMode="auto">
            <a:xfrm>
              <a:off x="5855205" y="3057882"/>
              <a:ext cx="241500" cy="128701"/>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12" name="Freeform 52"/>
            <p:cNvSpPr>
              <a:spLocks/>
            </p:cNvSpPr>
            <p:nvPr/>
          </p:nvSpPr>
          <p:spPr bwMode="auto">
            <a:xfrm>
              <a:off x="5807484" y="3125848"/>
              <a:ext cx="179317" cy="140269"/>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13" name="Freeform 53"/>
            <p:cNvSpPr>
              <a:spLocks/>
            </p:cNvSpPr>
            <p:nvPr/>
          </p:nvSpPr>
          <p:spPr bwMode="auto">
            <a:xfrm>
              <a:off x="6980274" y="3594376"/>
              <a:ext cx="47722" cy="114240"/>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14" name="Freeform 54"/>
            <p:cNvSpPr>
              <a:spLocks/>
            </p:cNvSpPr>
            <p:nvPr/>
          </p:nvSpPr>
          <p:spPr bwMode="auto">
            <a:xfrm>
              <a:off x="7081501" y="3066558"/>
              <a:ext cx="140272" cy="170637"/>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15" name="Freeform 55"/>
            <p:cNvSpPr>
              <a:spLocks/>
            </p:cNvSpPr>
            <p:nvPr/>
          </p:nvSpPr>
          <p:spPr bwMode="auto">
            <a:xfrm>
              <a:off x="7117653" y="3201043"/>
              <a:ext cx="79537" cy="134485"/>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16" name="Freeform 56"/>
            <p:cNvSpPr>
              <a:spLocks/>
            </p:cNvSpPr>
            <p:nvPr/>
          </p:nvSpPr>
          <p:spPr bwMode="auto">
            <a:xfrm>
              <a:off x="7114762" y="3355773"/>
              <a:ext cx="26030" cy="15907"/>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17" name="Freeform 57"/>
            <p:cNvSpPr>
              <a:spLocks/>
            </p:cNvSpPr>
            <p:nvPr/>
          </p:nvSpPr>
          <p:spPr bwMode="auto">
            <a:xfrm>
              <a:off x="7188513" y="3321068"/>
              <a:ext cx="8677" cy="20245"/>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18" name="Freeform 58"/>
            <p:cNvSpPr>
              <a:spLocks/>
            </p:cNvSpPr>
            <p:nvPr/>
          </p:nvSpPr>
          <p:spPr bwMode="auto">
            <a:xfrm>
              <a:off x="7114762" y="3326852"/>
              <a:ext cx="11569" cy="5784"/>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19" name="Freeform 59"/>
            <p:cNvSpPr>
              <a:spLocks/>
            </p:cNvSpPr>
            <p:nvPr/>
          </p:nvSpPr>
          <p:spPr bwMode="auto">
            <a:xfrm>
              <a:off x="7114762" y="3313838"/>
              <a:ext cx="2892" cy="7231"/>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20" name="Freeform 60"/>
            <p:cNvSpPr>
              <a:spLocks/>
            </p:cNvSpPr>
            <p:nvPr/>
          </p:nvSpPr>
          <p:spPr bwMode="auto">
            <a:xfrm>
              <a:off x="7123438" y="3266116"/>
              <a:ext cx="2892" cy="5784"/>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21" name="Freeform 61"/>
            <p:cNvSpPr>
              <a:spLocks/>
            </p:cNvSpPr>
            <p:nvPr/>
          </p:nvSpPr>
          <p:spPr bwMode="auto">
            <a:xfrm>
              <a:off x="7171160" y="3313838"/>
              <a:ext cx="8677" cy="7231"/>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22" name="Freeform 62"/>
            <p:cNvSpPr>
              <a:spLocks/>
            </p:cNvSpPr>
            <p:nvPr/>
          </p:nvSpPr>
          <p:spPr bwMode="auto">
            <a:xfrm>
              <a:off x="7156699" y="3313838"/>
              <a:ext cx="5784" cy="7231"/>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23" name="Freeform 63"/>
            <p:cNvSpPr>
              <a:spLocks/>
            </p:cNvSpPr>
            <p:nvPr/>
          </p:nvSpPr>
          <p:spPr bwMode="auto">
            <a:xfrm>
              <a:off x="7126330" y="3335528"/>
              <a:ext cx="5784" cy="5784"/>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24" name="Freeform 64"/>
            <p:cNvSpPr>
              <a:spLocks/>
            </p:cNvSpPr>
            <p:nvPr/>
          </p:nvSpPr>
          <p:spPr bwMode="auto">
            <a:xfrm>
              <a:off x="7123438" y="3227072"/>
              <a:ext cx="2892" cy="10122"/>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25" name="Freeform 65"/>
            <p:cNvSpPr>
              <a:spLocks/>
            </p:cNvSpPr>
            <p:nvPr/>
          </p:nvSpPr>
          <p:spPr bwMode="auto">
            <a:xfrm>
              <a:off x="6725759" y="3744768"/>
              <a:ext cx="54952" cy="59289"/>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26" name="Freeform 66"/>
            <p:cNvSpPr>
              <a:spLocks/>
            </p:cNvSpPr>
            <p:nvPr/>
          </p:nvSpPr>
          <p:spPr bwMode="auto">
            <a:xfrm>
              <a:off x="6085135" y="4033984"/>
              <a:ext cx="50613" cy="112793"/>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27" name="Freeform 67"/>
            <p:cNvSpPr>
              <a:spLocks/>
            </p:cNvSpPr>
            <p:nvPr/>
          </p:nvSpPr>
          <p:spPr bwMode="auto">
            <a:xfrm>
              <a:off x="6362787" y="3498935"/>
              <a:ext cx="202454" cy="535049"/>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28" name="Freeform 68"/>
            <p:cNvSpPr>
              <a:spLocks/>
            </p:cNvSpPr>
            <p:nvPr/>
          </p:nvSpPr>
          <p:spPr bwMode="auto">
            <a:xfrm>
              <a:off x="6478476" y="3737537"/>
              <a:ext cx="187993" cy="415024"/>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29" name="Freeform 69"/>
            <p:cNvSpPr>
              <a:spLocks/>
            </p:cNvSpPr>
            <p:nvPr/>
          </p:nvSpPr>
          <p:spPr bwMode="auto">
            <a:xfrm>
              <a:off x="6371464" y="3929866"/>
              <a:ext cx="14461" cy="65074"/>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30" name="Freeform 70"/>
            <p:cNvSpPr>
              <a:spLocks/>
            </p:cNvSpPr>
            <p:nvPr/>
          </p:nvSpPr>
          <p:spPr bwMode="auto">
            <a:xfrm>
              <a:off x="6365681" y="4003616"/>
              <a:ext cx="8677" cy="14461"/>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31" name="Freeform 71"/>
            <p:cNvSpPr>
              <a:spLocks/>
            </p:cNvSpPr>
            <p:nvPr/>
          </p:nvSpPr>
          <p:spPr bwMode="auto">
            <a:xfrm>
              <a:off x="6394602" y="4104841"/>
              <a:ext cx="11569" cy="15907"/>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32" name="Freeform 72"/>
            <p:cNvSpPr>
              <a:spLocks/>
            </p:cNvSpPr>
            <p:nvPr/>
          </p:nvSpPr>
          <p:spPr bwMode="auto">
            <a:xfrm>
              <a:off x="6371464" y="4045551"/>
              <a:ext cx="8677" cy="11569"/>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33" name="Freeform 73"/>
            <p:cNvSpPr>
              <a:spLocks/>
            </p:cNvSpPr>
            <p:nvPr/>
          </p:nvSpPr>
          <p:spPr bwMode="auto">
            <a:xfrm>
              <a:off x="6388817" y="4081703"/>
              <a:ext cx="5784" cy="5784"/>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34" name="Freeform 74"/>
            <p:cNvSpPr>
              <a:spLocks/>
            </p:cNvSpPr>
            <p:nvPr/>
          </p:nvSpPr>
          <p:spPr bwMode="auto">
            <a:xfrm>
              <a:off x="6585488" y="3649327"/>
              <a:ext cx="164856" cy="426593"/>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solidFill>
              <a:schemeClr val="accent2"/>
            </a:solidFill>
            <a:ln w="6350" cmpd="sng">
              <a:solidFill>
                <a:schemeClr val="bg1"/>
              </a:solidFill>
              <a:round/>
              <a:headEnd/>
              <a:tailEnd/>
            </a:ln>
          </p:spPr>
          <p:txBody>
            <a:bodyPr/>
            <a:lstStyle/>
            <a:p>
              <a:endParaRPr lang="en-GB" dirty="0">
                <a:solidFill>
                  <a:srgbClr val="FF0000"/>
                </a:solidFill>
              </a:endParaRPr>
            </a:p>
          </p:txBody>
        </p:sp>
        <p:sp>
          <p:nvSpPr>
            <p:cNvPr id="535" name="Freeform 75"/>
            <p:cNvSpPr>
              <a:spLocks/>
            </p:cNvSpPr>
            <p:nvPr/>
          </p:nvSpPr>
          <p:spPr bwMode="auto">
            <a:xfrm>
              <a:off x="6543550" y="3681141"/>
              <a:ext cx="167748" cy="244387"/>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36" name="Freeform 76"/>
            <p:cNvSpPr>
              <a:spLocks/>
            </p:cNvSpPr>
            <p:nvPr/>
          </p:nvSpPr>
          <p:spPr bwMode="auto">
            <a:xfrm>
              <a:off x="6585488" y="3899498"/>
              <a:ext cx="122919" cy="118579"/>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solidFill>
              <a:schemeClr val="bg1">
                <a:lumMod val="85000"/>
              </a:schemeClr>
            </a:solidFill>
            <a:ln w="6350" cmpd="sng">
              <a:solidFill>
                <a:schemeClr val="bg1"/>
              </a:solidFill>
              <a:round/>
              <a:headEnd/>
              <a:tailEnd/>
            </a:ln>
          </p:spPr>
          <p:txBody>
            <a:bodyPr/>
            <a:lstStyle/>
            <a:p>
              <a:endParaRPr lang="en-GB" dirty="0">
                <a:solidFill>
                  <a:srgbClr val="FF0000"/>
                </a:solidFill>
              </a:endParaRPr>
            </a:p>
          </p:txBody>
        </p:sp>
        <p:sp>
          <p:nvSpPr>
            <p:cNvPr id="537" name="Freeform 77"/>
            <p:cNvSpPr>
              <a:spLocks/>
            </p:cNvSpPr>
            <p:nvPr/>
          </p:nvSpPr>
          <p:spPr bwMode="auto">
            <a:xfrm>
              <a:off x="5084433" y="3394817"/>
              <a:ext cx="465645" cy="477205"/>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38" name="Freeform 78"/>
            <p:cNvSpPr>
              <a:spLocks/>
            </p:cNvSpPr>
            <p:nvPr/>
          </p:nvSpPr>
          <p:spPr bwMode="auto">
            <a:xfrm>
              <a:off x="5174092" y="3240087"/>
              <a:ext cx="218362" cy="250171"/>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39" name="Freeform 79"/>
            <p:cNvSpPr>
              <a:spLocks/>
            </p:cNvSpPr>
            <p:nvPr/>
          </p:nvSpPr>
          <p:spPr bwMode="auto">
            <a:xfrm>
              <a:off x="5350516" y="3459892"/>
              <a:ext cx="39045" cy="47721"/>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40" name="Freeform 80"/>
            <p:cNvSpPr>
              <a:spLocks/>
            </p:cNvSpPr>
            <p:nvPr/>
          </p:nvSpPr>
          <p:spPr bwMode="auto">
            <a:xfrm>
              <a:off x="5466205" y="3601607"/>
              <a:ext cx="179317" cy="241494"/>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41" name="Freeform 81"/>
            <p:cNvSpPr>
              <a:spLocks/>
            </p:cNvSpPr>
            <p:nvPr/>
          </p:nvSpPr>
          <p:spPr bwMode="auto">
            <a:xfrm>
              <a:off x="5255073" y="3776582"/>
              <a:ext cx="241500" cy="182205"/>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42" name="Freeform 82"/>
            <p:cNvSpPr>
              <a:spLocks/>
            </p:cNvSpPr>
            <p:nvPr/>
          </p:nvSpPr>
          <p:spPr bwMode="auto">
            <a:xfrm>
              <a:off x="4511776" y="3368788"/>
              <a:ext cx="364417" cy="393332"/>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43" name="Freeform 84"/>
            <p:cNvSpPr>
              <a:spLocks/>
            </p:cNvSpPr>
            <p:nvPr/>
          </p:nvSpPr>
          <p:spPr bwMode="auto">
            <a:xfrm>
              <a:off x="5030927" y="3293592"/>
              <a:ext cx="53506" cy="33259"/>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44" name="Freeform 85"/>
            <p:cNvSpPr>
              <a:spLocks/>
            </p:cNvSpPr>
            <p:nvPr/>
          </p:nvSpPr>
          <p:spPr bwMode="auto">
            <a:xfrm>
              <a:off x="4630357" y="3279132"/>
              <a:ext cx="7231" cy="8676"/>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45" name="Freeform 86"/>
            <p:cNvSpPr>
              <a:spLocks/>
            </p:cNvSpPr>
            <p:nvPr/>
          </p:nvSpPr>
          <p:spPr bwMode="auto">
            <a:xfrm>
              <a:off x="4122774" y="3242979"/>
              <a:ext cx="459861" cy="539386"/>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46" name="Freeform 87"/>
            <p:cNvSpPr>
              <a:spLocks/>
            </p:cNvSpPr>
            <p:nvPr/>
          </p:nvSpPr>
          <p:spPr bwMode="auto">
            <a:xfrm>
              <a:off x="4478516" y="3240087"/>
              <a:ext cx="98335" cy="214019"/>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47" name="Freeform 88"/>
            <p:cNvSpPr>
              <a:spLocks/>
            </p:cNvSpPr>
            <p:nvPr/>
          </p:nvSpPr>
          <p:spPr bwMode="auto">
            <a:xfrm>
              <a:off x="4860286" y="3409278"/>
              <a:ext cx="254514" cy="299338"/>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solidFill>
              <a:schemeClr val="bg1">
                <a:lumMod val="85000"/>
              </a:schemeClr>
            </a:solidFill>
            <a:ln w="3175" cmpd="sng">
              <a:solidFill>
                <a:schemeClr val="bg2"/>
              </a:solidFill>
              <a:round/>
              <a:headEnd/>
              <a:tailEnd/>
            </a:ln>
          </p:spPr>
          <p:txBody>
            <a:bodyPr/>
            <a:lstStyle/>
            <a:p>
              <a:endParaRPr lang="en-GB" dirty="0"/>
            </a:p>
          </p:txBody>
        </p:sp>
        <p:sp>
          <p:nvSpPr>
            <p:cNvPr id="548" name="Freeform 89"/>
            <p:cNvSpPr>
              <a:spLocks/>
            </p:cNvSpPr>
            <p:nvPr/>
          </p:nvSpPr>
          <p:spPr bwMode="auto">
            <a:xfrm>
              <a:off x="5106124" y="3240087"/>
              <a:ext cx="148949" cy="151838"/>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49" name="Freeform 90"/>
            <p:cNvSpPr>
              <a:spLocks/>
            </p:cNvSpPr>
            <p:nvPr/>
          </p:nvSpPr>
          <p:spPr bwMode="auto">
            <a:xfrm>
              <a:off x="5093110" y="3321068"/>
              <a:ext cx="33260" cy="47721"/>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50" name="Freeform 91"/>
            <p:cNvSpPr>
              <a:spLocks/>
            </p:cNvSpPr>
            <p:nvPr/>
          </p:nvSpPr>
          <p:spPr bwMode="auto">
            <a:xfrm>
              <a:off x="5090217" y="3361558"/>
              <a:ext cx="98335" cy="122917"/>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51" name="Freeform 92"/>
            <p:cNvSpPr>
              <a:spLocks/>
            </p:cNvSpPr>
            <p:nvPr/>
          </p:nvSpPr>
          <p:spPr bwMode="auto">
            <a:xfrm>
              <a:off x="5227597" y="3967464"/>
              <a:ext cx="238607" cy="380317"/>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52" name="Freeform 93"/>
            <p:cNvSpPr>
              <a:spLocks/>
            </p:cNvSpPr>
            <p:nvPr/>
          </p:nvSpPr>
          <p:spPr bwMode="auto">
            <a:xfrm>
              <a:off x="5039604" y="3885037"/>
              <a:ext cx="344173" cy="328259"/>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53" name="Freeform 94"/>
            <p:cNvSpPr>
              <a:spLocks/>
            </p:cNvSpPr>
            <p:nvPr/>
          </p:nvSpPr>
          <p:spPr bwMode="auto">
            <a:xfrm>
              <a:off x="5117693" y="3804057"/>
              <a:ext cx="154733" cy="163407"/>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54" name="Freeform 95"/>
            <p:cNvSpPr>
              <a:spLocks/>
            </p:cNvSpPr>
            <p:nvPr/>
          </p:nvSpPr>
          <p:spPr bwMode="auto">
            <a:xfrm>
              <a:off x="5243504" y="3950111"/>
              <a:ext cx="40491" cy="59289"/>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55" name="Freeform 96"/>
            <p:cNvSpPr>
              <a:spLocks/>
            </p:cNvSpPr>
            <p:nvPr/>
          </p:nvSpPr>
          <p:spPr bwMode="auto">
            <a:xfrm>
              <a:off x="4585528" y="4146777"/>
              <a:ext cx="433832" cy="540832"/>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56" name="Freeform 97"/>
            <p:cNvSpPr>
              <a:spLocks/>
            </p:cNvSpPr>
            <p:nvPr/>
          </p:nvSpPr>
          <p:spPr bwMode="auto">
            <a:xfrm>
              <a:off x="5064187" y="4162684"/>
              <a:ext cx="182210" cy="267524"/>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57" name="Freeform 98"/>
            <p:cNvSpPr>
              <a:spLocks/>
            </p:cNvSpPr>
            <p:nvPr/>
          </p:nvSpPr>
          <p:spPr bwMode="auto">
            <a:xfrm>
              <a:off x="4974529" y="4185822"/>
              <a:ext cx="118580" cy="157621"/>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58" name="Freeform 99"/>
            <p:cNvSpPr>
              <a:spLocks/>
            </p:cNvSpPr>
            <p:nvPr/>
          </p:nvSpPr>
          <p:spPr bwMode="auto">
            <a:xfrm>
              <a:off x="4568173" y="4460576"/>
              <a:ext cx="286329" cy="345612"/>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59" name="Freeform 100"/>
            <p:cNvSpPr>
              <a:spLocks/>
            </p:cNvSpPr>
            <p:nvPr/>
          </p:nvSpPr>
          <p:spPr bwMode="auto">
            <a:xfrm>
              <a:off x="4803889" y="4525649"/>
              <a:ext cx="260299" cy="281985"/>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60" name="Freeform 101"/>
            <p:cNvSpPr>
              <a:spLocks/>
            </p:cNvSpPr>
            <p:nvPr/>
          </p:nvSpPr>
          <p:spPr bwMode="auto">
            <a:xfrm>
              <a:off x="4983205" y="4592169"/>
              <a:ext cx="244391" cy="456960"/>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61" name="Freeform 102"/>
            <p:cNvSpPr>
              <a:spLocks/>
            </p:cNvSpPr>
            <p:nvPr/>
          </p:nvSpPr>
          <p:spPr bwMode="auto">
            <a:xfrm>
              <a:off x="4568173" y="4762805"/>
              <a:ext cx="308021" cy="351397"/>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62" name="Freeform 103"/>
            <p:cNvSpPr>
              <a:spLocks/>
            </p:cNvSpPr>
            <p:nvPr/>
          </p:nvSpPr>
          <p:spPr bwMode="auto">
            <a:xfrm>
              <a:off x="4761952" y="4791727"/>
              <a:ext cx="203900" cy="266078"/>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63" name="Freeform 104"/>
            <p:cNvSpPr>
              <a:spLocks/>
            </p:cNvSpPr>
            <p:nvPr/>
          </p:nvSpPr>
          <p:spPr bwMode="auto">
            <a:xfrm>
              <a:off x="4876193" y="4729546"/>
              <a:ext cx="179317" cy="193774"/>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64" name="Freeform 105"/>
            <p:cNvSpPr>
              <a:spLocks/>
            </p:cNvSpPr>
            <p:nvPr/>
          </p:nvSpPr>
          <p:spPr bwMode="auto">
            <a:xfrm>
              <a:off x="4680970" y="4914644"/>
              <a:ext cx="367311" cy="373088"/>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solidFill>
              <a:schemeClr val="accent1"/>
            </a:solidFill>
            <a:ln w="6350" cmpd="sng">
              <a:solidFill>
                <a:schemeClr val="bg1"/>
              </a:solidFill>
              <a:round/>
              <a:headEnd/>
              <a:tailEnd/>
            </a:ln>
          </p:spPr>
          <p:txBody>
            <a:bodyPr/>
            <a:lstStyle/>
            <a:p>
              <a:endParaRPr lang="en-GB" dirty="0"/>
            </a:p>
          </p:txBody>
        </p:sp>
        <p:sp>
          <p:nvSpPr>
            <p:cNvPr id="565" name="Freeform 106"/>
            <p:cNvSpPr>
              <a:spLocks/>
            </p:cNvSpPr>
            <p:nvPr/>
          </p:nvSpPr>
          <p:spPr bwMode="auto">
            <a:xfrm>
              <a:off x="4910900" y="5091066"/>
              <a:ext cx="63629" cy="76642"/>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66" name="Freeform 107"/>
            <p:cNvSpPr>
              <a:spLocks/>
            </p:cNvSpPr>
            <p:nvPr/>
          </p:nvSpPr>
          <p:spPr bwMode="auto">
            <a:xfrm>
              <a:off x="4997666" y="5012977"/>
              <a:ext cx="33260" cy="53505"/>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67" name="Freeform 108"/>
            <p:cNvSpPr>
              <a:spLocks/>
            </p:cNvSpPr>
            <p:nvPr/>
          </p:nvSpPr>
          <p:spPr bwMode="auto">
            <a:xfrm>
              <a:off x="5039604" y="4561801"/>
              <a:ext cx="78089" cy="218358"/>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68" name="Freeform 109"/>
            <p:cNvSpPr>
              <a:spLocks/>
            </p:cNvSpPr>
            <p:nvPr/>
          </p:nvSpPr>
          <p:spPr bwMode="auto">
            <a:xfrm>
              <a:off x="4607218" y="3649327"/>
              <a:ext cx="247283" cy="449730"/>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69" name="Freeform 110"/>
            <p:cNvSpPr>
              <a:spLocks/>
            </p:cNvSpPr>
            <p:nvPr/>
          </p:nvSpPr>
          <p:spPr bwMode="auto">
            <a:xfrm>
              <a:off x="4315105" y="3649327"/>
              <a:ext cx="362972" cy="331151"/>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70" name="Freeform 111"/>
            <p:cNvSpPr>
              <a:spLocks/>
            </p:cNvSpPr>
            <p:nvPr/>
          </p:nvSpPr>
          <p:spPr bwMode="auto">
            <a:xfrm>
              <a:off x="4037454" y="3604499"/>
              <a:ext cx="373094" cy="429484"/>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71" name="Freeform 112"/>
            <p:cNvSpPr>
              <a:spLocks/>
            </p:cNvSpPr>
            <p:nvPr/>
          </p:nvSpPr>
          <p:spPr bwMode="auto">
            <a:xfrm>
              <a:off x="3931888" y="3540871"/>
              <a:ext cx="277652" cy="358627"/>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72" name="Freeform 113"/>
            <p:cNvSpPr>
              <a:spLocks/>
            </p:cNvSpPr>
            <p:nvPr/>
          </p:nvSpPr>
          <p:spPr bwMode="auto">
            <a:xfrm>
              <a:off x="4377288" y="3916851"/>
              <a:ext cx="268975" cy="268969"/>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73" name="Freeform 114"/>
            <p:cNvSpPr>
              <a:spLocks/>
            </p:cNvSpPr>
            <p:nvPr/>
          </p:nvSpPr>
          <p:spPr bwMode="auto">
            <a:xfrm>
              <a:off x="4633248" y="4000723"/>
              <a:ext cx="293559" cy="241494"/>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74" name="Freeform 115"/>
            <p:cNvSpPr>
              <a:spLocks/>
            </p:cNvSpPr>
            <p:nvPr/>
          </p:nvSpPr>
          <p:spPr bwMode="auto">
            <a:xfrm>
              <a:off x="4503099" y="3941435"/>
              <a:ext cx="174979" cy="316691"/>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75" name="Freeform 116"/>
            <p:cNvSpPr>
              <a:spLocks/>
            </p:cNvSpPr>
            <p:nvPr/>
          </p:nvSpPr>
          <p:spPr bwMode="auto">
            <a:xfrm>
              <a:off x="4582634" y="4421532"/>
              <a:ext cx="24584" cy="39045"/>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76" name="Freeform 117"/>
            <p:cNvSpPr>
              <a:spLocks/>
            </p:cNvSpPr>
            <p:nvPr/>
          </p:nvSpPr>
          <p:spPr bwMode="auto">
            <a:xfrm>
              <a:off x="4559497" y="4200282"/>
              <a:ext cx="170640" cy="242941"/>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77" name="Freeform 118"/>
            <p:cNvSpPr>
              <a:spLocks/>
            </p:cNvSpPr>
            <p:nvPr/>
          </p:nvSpPr>
          <p:spPr bwMode="auto">
            <a:xfrm>
              <a:off x="4503099" y="4239327"/>
              <a:ext cx="134488" cy="170637"/>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78" name="Freeform 119"/>
            <p:cNvSpPr>
              <a:spLocks/>
            </p:cNvSpPr>
            <p:nvPr/>
          </p:nvSpPr>
          <p:spPr bwMode="auto">
            <a:xfrm>
              <a:off x="4520452" y="4239327"/>
              <a:ext cx="44829" cy="39045"/>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79" name="Freeform 120"/>
            <p:cNvSpPr>
              <a:spLocks/>
            </p:cNvSpPr>
            <p:nvPr/>
          </p:nvSpPr>
          <p:spPr bwMode="auto">
            <a:xfrm>
              <a:off x="4495869" y="4200282"/>
              <a:ext cx="15908" cy="15907"/>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80" name="Freeform 121"/>
            <p:cNvSpPr>
              <a:spLocks/>
            </p:cNvSpPr>
            <p:nvPr/>
          </p:nvSpPr>
          <p:spPr bwMode="auto">
            <a:xfrm>
              <a:off x="4452486" y="4292831"/>
              <a:ext cx="14461" cy="10122"/>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81" name="Freeform 122"/>
            <p:cNvSpPr>
              <a:spLocks/>
            </p:cNvSpPr>
            <p:nvPr/>
          </p:nvSpPr>
          <p:spPr bwMode="auto">
            <a:xfrm>
              <a:off x="4949945" y="4328983"/>
              <a:ext cx="50613" cy="53505"/>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82" name="Freeform 123"/>
            <p:cNvSpPr>
              <a:spLocks/>
            </p:cNvSpPr>
            <p:nvPr/>
          </p:nvSpPr>
          <p:spPr bwMode="auto">
            <a:xfrm>
              <a:off x="4958622" y="4365135"/>
              <a:ext cx="52060" cy="62181"/>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83" name="Freeform 124"/>
            <p:cNvSpPr>
              <a:spLocks/>
            </p:cNvSpPr>
            <p:nvPr/>
          </p:nvSpPr>
          <p:spPr bwMode="auto">
            <a:xfrm>
              <a:off x="4189294" y="3879253"/>
              <a:ext cx="179317" cy="166298"/>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84" name="Freeform 125"/>
            <p:cNvSpPr>
              <a:spLocks/>
            </p:cNvSpPr>
            <p:nvPr/>
          </p:nvSpPr>
          <p:spPr bwMode="auto">
            <a:xfrm>
              <a:off x="4329567" y="3955895"/>
              <a:ext cx="78089" cy="173529"/>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85" name="Freeform 126"/>
            <p:cNvSpPr>
              <a:spLocks/>
            </p:cNvSpPr>
            <p:nvPr/>
          </p:nvSpPr>
          <p:spPr bwMode="auto">
            <a:xfrm>
              <a:off x="4122774" y="4000723"/>
              <a:ext cx="141719" cy="182205"/>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86" name="Freeform 127"/>
            <p:cNvSpPr>
              <a:spLocks/>
            </p:cNvSpPr>
            <p:nvPr/>
          </p:nvSpPr>
          <p:spPr bwMode="auto">
            <a:xfrm>
              <a:off x="4239908" y="3994939"/>
              <a:ext cx="104119" cy="182205"/>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87" name="Freeform 128"/>
            <p:cNvSpPr>
              <a:spLocks/>
            </p:cNvSpPr>
            <p:nvPr/>
          </p:nvSpPr>
          <p:spPr bwMode="auto">
            <a:xfrm>
              <a:off x="4312214" y="3994939"/>
              <a:ext cx="43383" cy="140269"/>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88" name="Freeform 129"/>
            <p:cNvSpPr>
              <a:spLocks/>
            </p:cNvSpPr>
            <p:nvPr/>
          </p:nvSpPr>
          <p:spPr bwMode="auto">
            <a:xfrm>
              <a:off x="4021546" y="3284915"/>
              <a:ext cx="274760" cy="244387"/>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89" name="Freeform 130"/>
            <p:cNvSpPr>
              <a:spLocks/>
            </p:cNvSpPr>
            <p:nvPr/>
          </p:nvSpPr>
          <p:spPr bwMode="auto">
            <a:xfrm>
              <a:off x="3931888" y="3529302"/>
              <a:ext cx="190886" cy="199558"/>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90" name="Freeform 131"/>
            <p:cNvSpPr>
              <a:spLocks/>
            </p:cNvSpPr>
            <p:nvPr/>
          </p:nvSpPr>
          <p:spPr bwMode="auto">
            <a:xfrm>
              <a:off x="3956473" y="3514842"/>
              <a:ext cx="17353" cy="14461"/>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91" name="Freeform 132"/>
            <p:cNvSpPr>
              <a:spLocks/>
            </p:cNvSpPr>
            <p:nvPr/>
          </p:nvSpPr>
          <p:spPr bwMode="auto">
            <a:xfrm>
              <a:off x="3986840" y="3498935"/>
              <a:ext cx="23138" cy="21692"/>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92" name="Freeform 133"/>
            <p:cNvSpPr>
              <a:spLocks/>
            </p:cNvSpPr>
            <p:nvPr/>
          </p:nvSpPr>
          <p:spPr bwMode="auto">
            <a:xfrm>
              <a:off x="4004193" y="3484473"/>
              <a:ext cx="8677" cy="14461"/>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93" name="Freeform 134"/>
            <p:cNvSpPr>
              <a:spLocks/>
            </p:cNvSpPr>
            <p:nvPr/>
          </p:nvSpPr>
          <p:spPr bwMode="auto">
            <a:xfrm>
              <a:off x="3931888" y="3501826"/>
              <a:ext cx="21692" cy="21692"/>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94" name="Freeform 135"/>
            <p:cNvSpPr>
              <a:spLocks/>
            </p:cNvSpPr>
            <p:nvPr/>
          </p:nvSpPr>
          <p:spPr bwMode="auto">
            <a:xfrm>
              <a:off x="3911643" y="3493151"/>
              <a:ext cx="8677" cy="15907"/>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95" name="Freeform 136"/>
            <p:cNvSpPr>
              <a:spLocks/>
            </p:cNvSpPr>
            <p:nvPr/>
          </p:nvSpPr>
          <p:spPr bwMode="auto">
            <a:xfrm>
              <a:off x="3923212" y="3514842"/>
              <a:ext cx="8677" cy="5784"/>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96" name="Freeform 137"/>
            <p:cNvSpPr>
              <a:spLocks/>
            </p:cNvSpPr>
            <p:nvPr/>
          </p:nvSpPr>
          <p:spPr bwMode="auto">
            <a:xfrm>
              <a:off x="3905858" y="3523518"/>
              <a:ext cx="8677" cy="8676"/>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97" name="Freeform 138"/>
            <p:cNvSpPr>
              <a:spLocks/>
            </p:cNvSpPr>
            <p:nvPr/>
          </p:nvSpPr>
          <p:spPr bwMode="auto">
            <a:xfrm>
              <a:off x="4060592" y="4067243"/>
              <a:ext cx="89659" cy="118579"/>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98" name="Freeform 139"/>
            <p:cNvSpPr>
              <a:spLocks/>
            </p:cNvSpPr>
            <p:nvPr/>
          </p:nvSpPr>
          <p:spPr bwMode="auto">
            <a:xfrm>
              <a:off x="4018654" y="4025307"/>
              <a:ext cx="66521" cy="86764"/>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599" name="Freeform 140"/>
            <p:cNvSpPr>
              <a:spLocks/>
            </p:cNvSpPr>
            <p:nvPr/>
          </p:nvSpPr>
          <p:spPr bwMode="auto">
            <a:xfrm>
              <a:off x="3923212" y="3843101"/>
              <a:ext cx="143164" cy="121470"/>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00" name="Freeform 141"/>
            <p:cNvSpPr>
              <a:spLocks/>
            </p:cNvSpPr>
            <p:nvPr/>
          </p:nvSpPr>
          <p:spPr bwMode="auto">
            <a:xfrm>
              <a:off x="3937672" y="3922636"/>
              <a:ext cx="72305" cy="24583"/>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01" name="Freeform 142"/>
            <p:cNvSpPr>
              <a:spLocks/>
            </p:cNvSpPr>
            <p:nvPr/>
          </p:nvSpPr>
          <p:spPr bwMode="auto">
            <a:xfrm>
              <a:off x="3979610" y="3955895"/>
              <a:ext cx="167748" cy="156176"/>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02" name="Freeform 143"/>
            <p:cNvSpPr>
              <a:spLocks/>
            </p:cNvSpPr>
            <p:nvPr/>
          </p:nvSpPr>
          <p:spPr bwMode="auto">
            <a:xfrm>
              <a:off x="3944903" y="3950111"/>
              <a:ext cx="67967" cy="53505"/>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03" name="Freeform 144"/>
            <p:cNvSpPr>
              <a:spLocks/>
            </p:cNvSpPr>
            <p:nvPr/>
          </p:nvSpPr>
          <p:spPr bwMode="auto">
            <a:xfrm>
              <a:off x="3953580" y="3971803"/>
              <a:ext cx="2892" cy="8676"/>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04" name="Freeform 145"/>
            <p:cNvSpPr>
              <a:spLocks/>
            </p:cNvSpPr>
            <p:nvPr/>
          </p:nvSpPr>
          <p:spPr bwMode="auto">
            <a:xfrm>
              <a:off x="3953580" y="3980479"/>
              <a:ext cx="8677" cy="11569"/>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05" name="Freeform 146"/>
            <p:cNvSpPr>
              <a:spLocks/>
            </p:cNvSpPr>
            <p:nvPr/>
          </p:nvSpPr>
          <p:spPr bwMode="auto">
            <a:xfrm>
              <a:off x="3953580" y="3994939"/>
              <a:ext cx="2892" cy="8676"/>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06" name="Freeform 147"/>
            <p:cNvSpPr>
              <a:spLocks/>
            </p:cNvSpPr>
            <p:nvPr/>
          </p:nvSpPr>
          <p:spPr bwMode="auto">
            <a:xfrm>
              <a:off x="3956473" y="3994939"/>
              <a:ext cx="5784" cy="5784"/>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07" name="Freeform 148"/>
            <p:cNvSpPr>
              <a:spLocks/>
            </p:cNvSpPr>
            <p:nvPr/>
          </p:nvSpPr>
          <p:spPr bwMode="auto">
            <a:xfrm>
              <a:off x="3962256" y="3992047"/>
              <a:ext cx="2892" cy="2892"/>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08" name="Freeform 149"/>
            <p:cNvSpPr>
              <a:spLocks/>
            </p:cNvSpPr>
            <p:nvPr/>
          </p:nvSpPr>
          <p:spPr bwMode="auto">
            <a:xfrm>
              <a:off x="3947796" y="3980479"/>
              <a:ext cx="5784" cy="5784"/>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09" name="Freeform 150"/>
            <p:cNvSpPr>
              <a:spLocks/>
            </p:cNvSpPr>
            <p:nvPr/>
          </p:nvSpPr>
          <p:spPr bwMode="auto">
            <a:xfrm>
              <a:off x="3965149" y="3980479"/>
              <a:ext cx="5784" cy="5784"/>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10" name="Freeform 151"/>
            <p:cNvSpPr>
              <a:spLocks/>
            </p:cNvSpPr>
            <p:nvPr/>
          </p:nvSpPr>
          <p:spPr bwMode="auto">
            <a:xfrm>
              <a:off x="3782940" y="3877807"/>
              <a:ext cx="14461" cy="15907"/>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11" name="Freeform 152"/>
            <p:cNvSpPr>
              <a:spLocks/>
            </p:cNvSpPr>
            <p:nvPr/>
          </p:nvSpPr>
          <p:spPr bwMode="auto">
            <a:xfrm>
              <a:off x="3798847" y="3854670"/>
              <a:ext cx="14461" cy="8676"/>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12" name="Freeform 156"/>
            <p:cNvSpPr>
              <a:spLocks/>
            </p:cNvSpPr>
            <p:nvPr/>
          </p:nvSpPr>
          <p:spPr bwMode="auto">
            <a:xfrm>
              <a:off x="3791616" y="3879253"/>
              <a:ext cx="7231" cy="5784"/>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13" name="Freeform 159"/>
            <p:cNvSpPr>
              <a:spLocks/>
            </p:cNvSpPr>
            <p:nvPr/>
          </p:nvSpPr>
          <p:spPr bwMode="auto">
            <a:xfrm>
              <a:off x="4908008" y="2887245"/>
              <a:ext cx="80982" cy="98334"/>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14" name="Freeform 160"/>
            <p:cNvSpPr>
              <a:spLocks/>
            </p:cNvSpPr>
            <p:nvPr/>
          </p:nvSpPr>
          <p:spPr bwMode="auto">
            <a:xfrm>
              <a:off x="4767735" y="2895921"/>
              <a:ext cx="206793" cy="150393"/>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15" name="Freeform 161"/>
            <p:cNvSpPr>
              <a:spLocks/>
            </p:cNvSpPr>
            <p:nvPr/>
          </p:nvSpPr>
          <p:spPr bwMode="auto">
            <a:xfrm>
              <a:off x="4893546" y="3091141"/>
              <a:ext cx="69413" cy="70858"/>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16" name="Freeform 162"/>
            <p:cNvSpPr>
              <a:spLocks/>
            </p:cNvSpPr>
            <p:nvPr/>
          </p:nvSpPr>
          <p:spPr bwMode="auto">
            <a:xfrm>
              <a:off x="4834256" y="2499696"/>
              <a:ext cx="112796" cy="80981"/>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17" name="Freeform 163"/>
            <p:cNvSpPr>
              <a:spLocks/>
            </p:cNvSpPr>
            <p:nvPr/>
          </p:nvSpPr>
          <p:spPr bwMode="auto">
            <a:xfrm>
              <a:off x="4777859" y="2553201"/>
              <a:ext cx="169194" cy="89656"/>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18" name="Freeform 164"/>
            <p:cNvSpPr>
              <a:spLocks/>
            </p:cNvSpPr>
            <p:nvPr/>
          </p:nvSpPr>
          <p:spPr bwMode="auto">
            <a:xfrm>
              <a:off x="4777859" y="2615382"/>
              <a:ext cx="133042" cy="98334"/>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19" name="Freeform 165"/>
            <p:cNvSpPr>
              <a:spLocks/>
            </p:cNvSpPr>
            <p:nvPr/>
          </p:nvSpPr>
          <p:spPr bwMode="auto">
            <a:xfrm>
              <a:off x="4821242" y="2624059"/>
              <a:ext cx="227039" cy="176422"/>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20" name="Freeform 166"/>
            <p:cNvSpPr>
              <a:spLocks/>
            </p:cNvSpPr>
            <p:nvPr/>
          </p:nvSpPr>
          <p:spPr bwMode="auto">
            <a:xfrm>
              <a:off x="4621680" y="2673226"/>
              <a:ext cx="238607" cy="199558"/>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21" name="Freeform 167"/>
            <p:cNvSpPr>
              <a:spLocks/>
            </p:cNvSpPr>
            <p:nvPr/>
          </p:nvSpPr>
          <p:spPr bwMode="auto">
            <a:xfrm>
              <a:off x="4200864" y="2803372"/>
              <a:ext cx="299344" cy="283431"/>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22" name="Freeform 168"/>
            <p:cNvSpPr>
              <a:spLocks/>
            </p:cNvSpPr>
            <p:nvPr/>
          </p:nvSpPr>
          <p:spPr bwMode="auto">
            <a:xfrm>
              <a:off x="4093852" y="3091141"/>
              <a:ext cx="89659" cy="166298"/>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23" name="Freeform 169"/>
            <p:cNvSpPr>
              <a:spLocks/>
            </p:cNvSpPr>
            <p:nvPr/>
          </p:nvSpPr>
          <p:spPr bwMode="auto">
            <a:xfrm>
              <a:off x="4503099" y="3066558"/>
              <a:ext cx="23138" cy="50612"/>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24" name="Freeform 170"/>
            <p:cNvSpPr>
              <a:spLocks noEditPoints="1"/>
            </p:cNvSpPr>
            <p:nvPr/>
          </p:nvSpPr>
          <p:spPr bwMode="auto">
            <a:xfrm>
              <a:off x="4452486" y="2934965"/>
              <a:ext cx="276206" cy="331151"/>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25" name="Freeform 171"/>
            <p:cNvSpPr>
              <a:spLocks/>
            </p:cNvSpPr>
            <p:nvPr/>
          </p:nvSpPr>
          <p:spPr bwMode="auto">
            <a:xfrm>
              <a:off x="4442362" y="2906043"/>
              <a:ext cx="105566" cy="70858"/>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26" name="Freeform 172"/>
            <p:cNvSpPr>
              <a:spLocks/>
            </p:cNvSpPr>
            <p:nvPr/>
          </p:nvSpPr>
          <p:spPr bwMode="auto">
            <a:xfrm>
              <a:off x="4517560" y="2864108"/>
              <a:ext cx="179317" cy="95440"/>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27" name="Freeform 173"/>
            <p:cNvSpPr>
              <a:spLocks/>
            </p:cNvSpPr>
            <p:nvPr/>
          </p:nvSpPr>
          <p:spPr bwMode="auto">
            <a:xfrm>
              <a:off x="4582634" y="2800480"/>
              <a:ext cx="147503" cy="86764"/>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28" name="Freeform 174"/>
            <p:cNvSpPr>
              <a:spLocks/>
            </p:cNvSpPr>
            <p:nvPr/>
          </p:nvSpPr>
          <p:spPr bwMode="auto">
            <a:xfrm>
              <a:off x="4809673" y="3024622"/>
              <a:ext cx="140272" cy="101226"/>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29" name="Freeform 175"/>
            <p:cNvSpPr>
              <a:spLocks/>
            </p:cNvSpPr>
            <p:nvPr/>
          </p:nvSpPr>
          <p:spPr bwMode="auto">
            <a:xfrm>
              <a:off x="4730138" y="2965333"/>
              <a:ext cx="98335" cy="134485"/>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30" name="Freeform 176"/>
            <p:cNvSpPr>
              <a:spLocks/>
            </p:cNvSpPr>
            <p:nvPr/>
          </p:nvSpPr>
          <p:spPr bwMode="auto">
            <a:xfrm>
              <a:off x="4767735" y="3083911"/>
              <a:ext cx="57844" cy="50612"/>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31" name="Freeform 177"/>
            <p:cNvSpPr>
              <a:spLocks/>
            </p:cNvSpPr>
            <p:nvPr/>
          </p:nvSpPr>
          <p:spPr bwMode="auto">
            <a:xfrm>
              <a:off x="4741705" y="3069450"/>
              <a:ext cx="39045" cy="101226"/>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32" name="Freeform 178"/>
            <p:cNvSpPr>
              <a:spLocks/>
            </p:cNvSpPr>
            <p:nvPr/>
          </p:nvSpPr>
          <p:spPr bwMode="auto">
            <a:xfrm>
              <a:off x="4672293" y="2881461"/>
              <a:ext cx="148949" cy="95440"/>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33" name="Freeform 179"/>
            <p:cNvSpPr>
              <a:spLocks/>
            </p:cNvSpPr>
            <p:nvPr/>
          </p:nvSpPr>
          <p:spPr bwMode="auto">
            <a:xfrm>
              <a:off x="4685308" y="2845309"/>
              <a:ext cx="133042" cy="69412"/>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34" name="Freeform 180"/>
            <p:cNvSpPr>
              <a:spLocks/>
            </p:cNvSpPr>
            <p:nvPr/>
          </p:nvSpPr>
          <p:spPr bwMode="auto">
            <a:xfrm>
              <a:off x="4613003" y="2937857"/>
              <a:ext cx="67967" cy="53505"/>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35" name="Freeform 181"/>
            <p:cNvSpPr>
              <a:spLocks/>
            </p:cNvSpPr>
            <p:nvPr/>
          </p:nvSpPr>
          <p:spPr bwMode="auto">
            <a:xfrm>
              <a:off x="4613003" y="2950871"/>
              <a:ext cx="137380" cy="135931"/>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36" name="Freeform 182"/>
            <p:cNvSpPr>
              <a:spLocks/>
            </p:cNvSpPr>
            <p:nvPr/>
          </p:nvSpPr>
          <p:spPr bwMode="auto">
            <a:xfrm>
              <a:off x="4657832" y="2985577"/>
              <a:ext cx="95442" cy="92549"/>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37" name="Freeform 183"/>
            <p:cNvSpPr>
              <a:spLocks/>
            </p:cNvSpPr>
            <p:nvPr/>
          </p:nvSpPr>
          <p:spPr bwMode="auto">
            <a:xfrm>
              <a:off x="4720015" y="3043421"/>
              <a:ext cx="47722" cy="56398"/>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38" name="Freeform 184"/>
            <p:cNvSpPr>
              <a:spLocks noEditPoints="1"/>
            </p:cNvSpPr>
            <p:nvPr/>
          </p:nvSpPr>
          <p:spPr bwMode="auto">
            <a:xfrm>
              <a:off x="4492977" y="2567661"/>
              <a:ext cx="161963" cy="117132"/>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39" name="Freeform 185"/>
            <p:cNvSpPr>
              <a:spLocks noEditPoints="1"/>
            </p:cNvSpPr>
            <p:nvPr/>
          </p:nvSpPr>
          <p:spPr bwMode="auto">
            <a:xfrm>
              <a:off x="4442362" y="2668887"/>
              <a:ext cx="206793" cy="257402"/>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solidFill>
              <a:schemeClr val="accent1"/>
            </a:solidFill>
            <a:ln w="6350" cmpd="sng">
              <a:solidFill>
                <a:schemeClr val="bg1"/>
              </a:solidFill>
              <a:round/>
              <a:headEnd/>
              <a:tailEnd/>
            </a:ln>
          </p:spPr>
          <p:txBody>
            <a:bodyPr/>
            <a:lstStyle/>
            <a:p>
              <a:endParaRPr lang="en-GB" dirty="0"/>
            </a:p>
          </p:txBody>
        </p:sp>
        <p:sp>
          <p:nvSpPr>
            <p:cNvPr id="640" name="Freeform 186"/>
            <p:cNvSpPr>
              <a:spLocks/>
            </p:cNvSpPr>
            <p:nvPr/>
          </p:nvSpPr>
          <p:spPr bwMode="auto">
            <a:xfrm>
              <a:off x="4391749" y="2720946"/>
              <a:ext cx="83874" cy="89656"/>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41" name="Freeform 187"/>
            <p:cNvSpPr>
              <a:spLocks/>
            </p:cNvSpPr>
            <p:nvPr/>
          </p:nvSpPr>
          <p:spPr bwMode="auto">
            <a:xfrm>
              <a:off x="4368611" y="2786019"/>
              <a:ext cx="95442" cy="70858"/>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42" name="Freeform 188"/>
            <p:cNvSpPr>
              <a:spLocks/>
            </p:cNvSpPr>
            <p:nvPr/>
          </p:nvSpPr>
          <p:spPr bwMode="auto">
            <a:xfrm>
              <a:off x="4436578" y="2827956"/>
              <a:ext cx="27476" cy="28921"/>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43" name="Freeform 189"/>
            <p:cNvSpPr>
              <a:spLocks/>
            </p:cNvSpPr>
            <p:nvPr/>
          </p:nvSpPr>
          <p:spPr bwMode="auto">
            <a:xfrm>
              <a:off x="4795212" y="2535847"/>
              <a:ext cx="39045" cy="26029"/>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44" name="Freeform 190"/>
            <p:cNvSpPr>
              <a:spLocks/>
            </p:cNvSpPr>
            <p:nvPr/>
          </p:nvSpPr>
          <p:spPr bwMode="auto">
            <a:xfrm>
              <a:off x="4803889" y="2519942"/>
              <a:ext cx="24584" cy="15907"/>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45" name="Freeform 191"/>
            <p:cNvSpPr>
              <a:spLocks/>
            </p:cNvSpPr>
            <p:nvPr/>
          </p:nvSpPr>
          <p:spPr bwMode="auto">
            <a:xfrm>
              <a:off x="4825580" y="2532956"/>
              <a:ext cx="8677" cy="11569"/>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46" name="Freeform 192"/>
            <p:cNvSpPr>
              <a:spLocks/>
            </p:cNvSpPr>
            <p:nvPr/>
          </p:nvSpPr>
          <p:spPr bwMode="auto">
            <a:xfrm>
              <a:off x="4825580" y="2525725"/>
              <a:ext cx="8677" cy="2892"/>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47" name="Freeform 193"/>
            <p:cNvSpPr>
              <a:spLocks noEditPoints="1"/>
            </p:cNvSpPr>
            <p:nvPr/>
          </p:nvSpPr>
          <p:spPr bwMode="auto">
            <a:xfrm>
              <a:off x="4559497" y="2141069"/>
              <a:ext cx="292113" cy="519142"/>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48" name="Freeform 194"/>
            <p:cNvSpPr>
              <a:spLocks/>
            </p:cNvSpPr>
            <p:nvPr/>
          </p:nvSpPr>
          <p:spPr bwMode="auto">
            <a:xfrm>
              <a:off x="5317255" y="3094034"/>
              <a:ext cx="117134" cy="118579"/>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49" name="Freeform 195"/>
            <p:cNvSpPr>
              <a:spLocks/>
            </p:cNvSpPr>
            <p:nvPr/>
          </p:nvSpPr>
          <p:spPr bwMode="auto">
            <a:xfrm>
              <a:off x="5308579" y="3164891"/>
              <a:ext cx="33260" cy="30368"/>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50" name="Freeform 196"/>
            <p:cNvSpPr>
              <a:spLocks/>
            </p:cNvSpPr>
            <p:nvPr/>
          </p:nvSpPr>
          <p:spPr bwMode="auto">
            <a:xfrm>
              <a:off x="5278210" y="3117170"/>
              <a:ext cx="72305" cy="78088"/>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51" name="Freeform 197"/>
            <p:cNvSpPr>
              <a:spLocks/>
            </p:cNvSpPr>
            <p:nvPr/>
          </p:nvSpPr>
          <p:spPr bwMode="auto">
            <a:xfrm>
              <a:off x="5198675" y="3046313"/>
              <a:ext cx="157625" cy="82426"/>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52" name="Freeform 198"/>
            <p:cNvSpPr>
              <a:spLocks/>
            </p:cNvSpPr>
            <p:nvPr/>
          </p:nvSpPr>
          <p:spPr bwMode="auto">
            <a:xfrm>
              <a:off x="5336055" y="2642857"/>
              <a:ext cx="921168" cy="501789"/>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53" name="Freeform 199"/>
            <p:cNvSpPr>
              <a:spLocks noEditPoints="1"/>
            </p:cNvSpPr>
            <p:nvPr/>
          </p:nvSpPr>
          <p:spPr bwMode="auto">
            <a:xfrm>
              <a:off x="4750382" y="2096240"/>
              <a:ext cx="268975" cy="403456"/>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54" name="Freeform 200"/>
            <p:cNvSpPr>
              <a:spLocks noEditPoints="1"/>
            </p:cNvSpPr>
            <p:nvPr/>
          </p:nvSpPr>
          <p:spPr bwMode="auto">
            <a:xfrm>
              <a:off x="4416332" y="1630605"/>
              <a:ext cx="594348" cy="931273"/>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55" name="Freeform 201"/>
            <p:cNvSpPr>
              <a:spLocks noEditPoints="1"/>
            </p:cNvSpPr>
            <p:nvPr/>
          </p:nvSpPr>
          <p:spPr bwMode="auto">
            <a:xfrm>
              <a:off x="4124220" y="2457760"/>
              <a:ext cx="231377" cy="378872"/>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56" name="Freeform 202"/>
            <p:cNvSpPr>
              <a:spLocks/>
            </p:cNvSpPr>
            <p:nvPr/>
          </p:nvSpPr>
          <p:spPr bwMode="auto">
            <a:xfrm>
              <a:off x="4147357" y="2407146"/>
              <a:ext cx="11569" cy="8676"/>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57" name="Freeform 203"/>
            <p:cNvSpPr>
              <a:spLocks/>
            </p:cNvSpPr>
            <p:nvPr/>
          </p:nvSpPr>
          <p:spPr bwMode="auto">
            <a:xfrm>
              <a:off x="4161818" y="2415823"/>
              <a:ext cx="5784" cy="8676"/>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58" name="Freeform 204"/>
            <p:cNvSpPr>
              <a:spLocks/>
            </p:cNvSpPr>
            <p:nvPr/>
          </p:nvSpPr>
          <p:spPr bwMode="auto">
            <a:xfrm>
              <a:off x="4158927" y="2430284"/>
              <a:ext cx="8677" cy="10122"/>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59" name="Freeform 205"/>
            <p:cNvSpPr>
              <a:spLocks/>
            </p:cNvSpPr>
            <p:nvPr/>
          </p:nvSpPr>
          <p:spPr bwMode="auto">
            <a:xfrm>
              <a:off x="4156034" y="2401363"/>
              <a:ext cx="11569" cy="17353"/>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60" name="Freeform 206"/>
            <p:cNvSpPr>
              <a:spLocks/>
            </p:cNvSpPr>
            <p:nvPr/>
          </p:nvSpPr>
          <p:spPr bwMode="auto">
            <a:xfrm>
              <a:off x="4158927" y="2401363"/>
              <a:ext cx="11569" cy="8676"/>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61" name="Freeform 207"/>
            <p:cNvSpPr>
              <a:spLocks/>
            </p:cNvSpPr>
            <p:nvPr/>
          </p:nvSpPr>
          <p:spPr bwMode="auto">
            <a:xfrm>
              <a:off x="4167604" y="2398470"/>
              <a:ext cx="7231" cy="8676"/>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62" name="Freeform 208"/>
            <p:cNvSpPr>
              <a:spLocks/>
            </p:cNvSpPr>
            <p:nvPr/>
          </p:nvSpPr>
          <p:spPr bwMode="auto">
            <a:xfrm>
              <a:off x="4167604" y="2398470"/>
              <a:ext cx="2892" cy="8676"/>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63" name="Freeform 209"/>
            <p:cNvSpPr>
              <a:spLocks noEditPoints="1"/>
            </p:cNvSpPr>
            <p:nvPr/>
          </p:nvSpPr>
          <p:spPr bwMode="auto">
            <a:xfrm>
              <a:off x="4102529" y="3039082"/>
              <a:ext cx="308021" cy="245833"/>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64" name="Freeform 210"/>
            <p:cNvSpPr>
              <a:spLocks noEditPoints="1"/>
            </p:cNvSpPr>
            <p:nvPr/>
          </p:nvSpPr>
          <p:spPr bwMode="auto">
            <a:xfrm>
              <a:off x="6918093" y="3785259"/>
              <a:ext cx="216915" cy="412132"/>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65" name="Freeform 211"/>
            <p:cNvSpPr>
              <a:spLocks/>
            </p:cNvSpPr>
            <p:nvPr/>
          </p:nvSpPr>
          <p:spPr bwMode="auto">
            <a:xfrm>
              <a:off x="8242723" y="4783051"/>
              <a:ext cx="50613" cy="24583"/>
            </a:xfrm>
            <a:custGeom>
              <a:avLst/>
              <a:gdLst/>
              <a:ahLst/>
              <a:cxnLst>
                <a:cxn ang="0">
                  <a:pos x="9" y="8"/>
                </a:cxn>
                <a:cxn ang="0">
                  <a:pos x="10" y="0"/>
                </a:cxn>
                <a:cxn ang="0">
                  <a:pos x="16" y="3"/>
                </a:cxn>
                <a:cxn ang="0">
                  <a:pos x="16" y="8"/>
                </a:cxn>
                <a:cxn ang="0">
                  <a:pos x="13" y="8"/>
                </a:cxn>
                <a:cxn ang="0">
                  <a:pos x="9" y="8"/>
                </a:cxn>
              </a:cxnLst>
              <a:rect l="0" t="0" r="r" b="b"/>
              <a:pathLst>
                <a:path w="18" h="9">
                  <a:moveTo>
                    <a:pt x="9" y="8"/>
                  </a:moveTo>
                  <a:cubicBezTo>
                    <a:pt x="0" y="6"/>
                    <a:pt x="9" y="0"/>
                    <a:pt x="10" y="0"/>
                  </a:cubicBezTo>
                  <a:cubicBezTo>
                    <a:pt x="12" y="0"/>
                    <a:pt x="16" y="0"/>
                    <a:pt x="16" y="3"/>
                  </a:cubicBezTo>
                  <a:cubicBezTo>
                    <a:pt x="15" y="6"/>
                    <a:pt x="18" y="6"/>
                    <a:pt x="16" y="8"/>
                  </a:cubicBezTo>
                  <a:cubicBezTo>
                    <a:pt x="15" y="9"/>
                    <a:pt x="13" y="6"/>
                    <a:pt x="13" y="8"/>
                  </a:cubicBezTo>
                  <a:cubicBezTo>
                    <a:pt x="12" y="9"/>
                    <a:pt x="10" y="8"/>
                    <a:pt x="9" y="8"/>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66" name="Freeform 212"/>
            <p:cNvSpPr>
              <a:spLocks/>
            </p:cNvSpPr>
            <p:nvPr/>
          </p:nvSpPr>
          <p:spPr bwMode="auto">
            <a:xfrm>
              <a:off x="8278876" y="4744007"/>
              <a:ext cx="44829" cy="30368"/>
            </a:xfrm>
            <a:custGeom>
              <a:avLst/>
              <a:gdLst/>
              <a:ahLst/>
              <a:cxnLst>
                <a:cxn ang="0">
                  <a:pos x="4" y="10"/>
                </a:cxn>
                <a:cxn ang="0">
                  <a:pos x="5" y="7"/>
                </a:cxn>
                <a:cxn ang="0">
                  <a:pos x="8" y="3"/>
                </a:cxn>
                <a:cxn ang="0">
                  <a:pos x="13" y="3"/>
                </a:cxn>
                <a:cxn ang="0">
                  <a:pos x="13" y="5"/>
                </a:cxn>
                <a:cxn ang="0">
                  <a:pos x="13" y="8"/>
                </a:cxn>
                <a:cxn ang="0">
                  <a:pos x="10" y="8"/>
                </a:cxn>
                <a:cxn ang="0">
                  <a:pos x="7" y="8"/>
                </a:cxn>
                <a:cxn ang="0">
                  <a:pos x="4" y="10"/>
                </a:cxn>
              </a:cxnLst>
              <a:rect l="0" t="0" r="r" b="b"/>
              <a:pathLst>
                <a:path w="16" h="11">
                  <a:moveTo>
                    <a:pt x="4" y="10"/>
                  </a:moveTo>
                  <a:cubicBezTo>
                    <a:pt x="0" y="5"/>
                    <a:pt x="4" y="8"/>
                    <a:pt x="5" y="7"/>
                  </a:cubicBezTo>
                  <a:cubicBezTo>
                    <a:pt x="5" y="3"/>
                    <a:pt x="7" y="7"/>
                    <a:pt x="8" y="3"/>
                  </a:cubicBezTo>
                  <a:cubicBezTo>
                    <a:pt x="11" y="2"/>
                    <a:pt x="16" y="0"/>
                    <a:pt x="13" y="3"/>
                  </a:cubicBezTo>
                  <a:cubicBezTo>
                    <a:pt x="11" y="5"/>
                    <a:pt x="11" y="8"/>
                    <a:pt x="13" y="5"/>
                  </a:cubicBezTo>
                  <a:cubicBezTo>
                    <a:pt x="14" y="3"/>
                    <a:pt x="13" y="8"/>
                    <a:pt x="13" y="8"/>
                  </a:cubicBezTo>
                  <a:cubicBezTo>
                    <a:pt x="14" y="8"/>
                    <a:pt x="11" y="7"/>
                    <a:pt x="10" y="8"/>
                  </a:cubicBezTo>
                  <a:cubicBezTo>
                    <a:pt x="8" y="10"/>
                    <a:pt x="10" y="7"/>
                    <a:pt x="7" y="8"/>
                  </a:cubicBezTo>
                  <a:cubicBezTo>
                    <a:pt x="4" y="11"/>
                    <a:pt x="4" y="11"/>
                    <a:pt x="4" y="1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67" name="Freeform 213"/>
            <p:cNvSpPr>
              <a:spLocks/>
            </p:cNvSpPr>
            <p:nvPr/>
          </p:nvSpPr>
          <p:spPr bwMode="auto">
            <a:xfrm>
              <a:off x="6747452" y="4112071"/>
              <a:ext cx="221253" cy="174974"/>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solidFill>
              <a:schemeClr val="tx2"/>
            </a:solidFill>
            <a:ln w="6350" cmpd="sng">
              <a:solidFill>
                <a:schemeClr val="bg1"/>
              </a:solidFill>
              <a:round/>
              <a:headEnd/>
              <a:tailEnd/>
            </a:ln>
          </p:spPr>
          <p:txBody>
            <a:bodyPr/>
            <a:lstStyle/>
            <a:p>
              <a:endParaRPr lang="en-GB" dirty="0"/>
            </a:p>
          </p:txBody>
        </p:sp>
        <p:sp>
          <p:nvSpPr>
            <p:cNvPr id="668" name="Freeform 214"/>
            <p:cNvSpPr>
              <a:spLocks/>
            </p:cNvSpPr>
            <p:nvPr/>
          </p:nvSpPr>
          <p:spPr bwMode="auto">
            <a:xfrm>
              <a:off x="6848678" y="4162684"/>
              <a:ext cx="27476" cy="34706"/>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69" name="Freeform 215"/>
            <p:cNvSpPr>
              <a:spLocks/>
            </p:cNvSpPr>
            <p:nvPr/>
          </p:nvSpPr>
          <p:spPr bwMode="auto">
            <a:xfrm>
              <a:off x="6871816" y="4168469"/>
              <a:ext cx="7231" cy="23137"/>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70" name="Freeform 216"/>
            <p:cNvSpPr>
              <a:spLocks noEditPoints="1"/>
            </p:cNvSpPr>
            <p:nvPr/>
          </p:nvSpPr>
          <p:spPr bwMode="auto">
            <a:xfrm>
              <a:off x="7431459" y="4340551"/>
              <a:ext cx="354295" cy="281985"/>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71" name="Freeform 217"/>
            <p:cNvSpPr>
              <a:spLocks noEditPoints="1"/>
            </p:cNvSpPr>
            <p:nvPr/>
          </p:nvSpPr>
          <p:spPr bwMode="auto">
            <a:xfrm>
              <a:off x="7777077" y="4482267"/>
              <a:ext cx="148949" cy="148945"/>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72" name="Freeform 218"/>
            <p:cNvSpPr>
              <a:spLocks noEditPoints="1"/>
            </p:cNvSpPr>
            <p:nvPr/>
          </p:nvSpPr>
          <p:spPr bwMode="auto">
            <a:xfrm>
              <a:off x="8015684" y="4704962"/>
              <a:ext cx="69413" cy="146054"/>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73" name="Freeform 219"/>
            <p:cNvSpPr>
              <a:spLocks noEditPoints="1"/>
            </p:cNvSpPr>
            <p:nvPr/>
          </p:nvSpPr>
          <p:spPr bwMode="auto">
            <a:xfrm>
              <a:off x="7953502" y="4861139"/>
              <a:ext cx="107012" cy="65074"/>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74" name="Freeform 220"/>
            <p:cNvSpPr>
              <a:spLocks/>
            </p:cNvSpPr>
            <p:nvPr/>
          </p:nvSpPr>
          <p:spPr bwMode="auto">
            <a:xfrm>
              <a:off x="6543551" y="4114964"/>
              <a:ext cx="92551" cy="160515"/>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solidFill>
              <a:schemeClr val="tx2"/>
            </a:solidFill>
            <a:ln w="6350" cmpd="sng">
              <a:solidFill>
                <a:schemeClr val="bg1"/>
              </a:solidFill>
              <a:round/>
              <a:headEnd/>
              <a:tailEnd/>
            </a:ln>
          </p:spPr>
          <p:txBody>
            <a:bodyPr/>
            <a:lstStyle/>
            <a:p>
              <a:endParaRPr lang="en-GB" dirty="0"/>
            </a:p>
          </p:txBody>
        </p:sp>
        <p:sp>
          <p:nvSpPr>
            <p:cNvPr id="675" name="Freeform 221"/>
            <p:cNvSpPr>
              <a:spLocks/>
            </p:cNvSpPr>
            <p:nvPr/>
          </p:nvSpPr>
          <p:spPr bwMode="auto">
            <a:xfrm>
              <a:off x="6618749" y="4263910"/>
              <a:ext cx="8677" cy="11569"/>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76" name="Freeform 222"/>
            <p:cNvSpPr>
              <a:spLocks noEditPoints="1"/>
            </p:cNvSpPr>
            <p:nvPr/>
          </p:nvSpPr>
          <p:spPr bwMode="auto">
            <a:xfrm>
              <a:off x="6427863" y="4143885"/>
              <a:ext cx="1003596" cy="459852"/>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77" name="Freeform 223"/>
            <p:cNvSpPr>
              <a:spLocks/>
            </p:cNvSpPr>
            <p:nvPr/>
          </p:nvSpPr>
          <p:spPr bwMode="auto">
            <a:xfrm>
              <a:off x="5440174" y="3571240"/>
              <a:ext cx="20246" cy="47721"/>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78" name="Freeform 224"/>
            <p:cNvSpPr>
              <a:spLocks/>
            </p:cNvSpPr>
            <p:nvPr/>
          </p:nvSpPr>
          <p:spPr bwMode="auto">
            <a:xfrm>
              <a:off x="5561647" y="3568346"/>
              <a:ext cx="10122" cy="20245"/>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79" name="Freeform 225"/>
            <p:cNvSpPr>
              <a:spLocks/>
            </p:cNvSpPr>
            <p:nvPr/>
          </p:nvSpPr>
          <p:spPr bwMode="auto">
            <a:xfrm>
              <a:off x="5448851" y="3577023"/>
              <a:ext cx="120027" cy="107010"/>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80" name="Freeform 226"/>
            <p:cNvSpPr>
              <a:spLocks/>
            </p:cNvSpPr>
            <p:nvPr/>
          </p:nvSpPr>
          <p:spPr bwMode="auto">
            <a:xfrm>
              <a:off x="5541402" y="3546656"/>
              <a:ext cx="27476" cy="15907"/>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81" name="Freeform 227"/>
            <p:cNvSpPr>
              <a:spLocks/>
            </p:cNvSpPr>
            <p:nvPr/>
          </p:nvSpPr>
          <p:spPr bwMode="auto">
            <a:xfrm>
              <a:off x="5383776" y="3461337"/>
              <a:ext cx="5784" cy="14461"/>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82" name="Freeform 228"/>
            <p:cNvSpPr>
              <a:spLocks/>
            </p:cNvSpPr>
            <p:nvPr/>
          </p:nvSpPr>
          <p:spPr bwMode="auto">
            <a:xfrm>
              <a:off x="5090218" y="3383249"/>
              <a:ext cx="15908" cy="41936"/>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83" name="Freeform 229"/>
            <p:cNvSpPr>
              <a:spLocks/>
            </p:cNvSpPr>
            <p:nvPr/>
          </p:nvSpPr>
          <p:spPr bwMode="auto">
            <a:xfrm>
              <a:off x="5078648" y="3361558"/>
              <a:ext cx="27476" cy="114240"/>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84" name="Freeform 230"/>
            <p:cNvSpPr>
              <a:spLocks/>
            </p:cNvSpPr>
            <p:nvPr/>
          </p:nvSpPr>
          <p:spPr bwMode="auto">
            <a:xfrm>
              <a:off x="5072864" y="3415063"/>
              <a:ext cx="11569" cy="13014"/>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85" name="Freeform 231"/>
            <p:cNvSpPr>
              <a:spLocks noEditPoints="1"/>
            </p:cNvSpPr>
            <p:nvPr/>
          </p:nvSpPr>
          <p:spPr bwMode="auto">
            <a:xfrm>
              <a:off x="4750383" y="3099819"/>
              <a:ext cx="190886" cy="219804"/>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86" name="Freeform 235"/>
            <p:cNvSpPr>
              <a:spLocks/>
            </p:cNvSpPr>
            <p:nvPr/>
          </p:nvSpPr>
          <p:spPr bwMode="auto">
            <a:xfrm>
              <a:off x="5842190" y="5723000"/>
              <a:ext cx="41937" cy="39045"/>
            </a:xfrm>
            <a:custGeom>
              <a:avLst/>
              <a:gdLst/>
              <a:ahLst/>
              <a:cxnLst>
                <a:cxn ang="0">
                  <a:pos x="2" y="14"/>
                </a:cxn>
                <a:cxn ang="0">
                  <a:pos x="2" y="9"/>
                </a:cxn>
                <a:cxn ang="0">
                  <a:pos x="2" y="3"/>
                </a:cxn>
                <a:cxn ang="0">
                  <a:pos x="3" y="1"/>
                </a:cxn>
                <a:cxn ang="0">
                  <a:pos x="3" y="6"/>
                </a:cxn>
                <a:cxn ang="0">
                  <a:pos x="8" y="4"/>
                </a:cxn>
                <a:cxn ang="0">
                  <a:pos x="8" y="7"/>
                </a:cxn>
                <a:cxn ang="0">
                  <a:pos x="14" y="6"/>
                </a:cxn>
                <a:cxn ang="0">
                  <a:pos x="12" y="9"/>
                </a:cxn>
                <a:cxn ang="0">
                  <a:pos x="9" y="10"/>
                </a:cxn>
                <a:cxn ang="0">
                  <a:pos x="12" y="14"/>
                </a:cxn>
                <a:cxn ang="0">
                  <a:pos x="3" y="12"/>
                </a:cxn>
                <a:cxn ang="0">
                  <a:pos x="2" y="14"/>
                </a:cxn>
              </a:cxnLst>
              <a:rect l="0" t="0" r="r" b="b"/>
              <a:pathLst>
                <a:path w="15" h="14">
                  <a:moveTo>
                    <a:pt x="2" y="14"/>
                  </a:moveTo>
                  <a:cubicBezTo>
                    <a:pt x="0" y="12"/>
                    <a:pt x="3" y="10"/>
                    <a:pt x="2" y="9"/>
                  </a:cubicBezTo>
                  <a:cubicBezTo>
                    <a:pt x="0" y="7"/>
                    <a:pt x="0" y="4"/>
                    <a:pt x="2" y="3"/>
                  </a:cubicBezTo>
                  <a:cubicBezTo>
                    <a:pt x="2" y="1"/>
                    <a:pt x="2" y="0"/>
                    <a:pt x="3" y="1"/>
                  </a:cubicBezTo>
                  <a:cubicBezTo>
                    <a:pt x="5" y="3"/>
                    <a:pt x="2" y="4"/>
                    <a:pt x="3" y="6"/>
                  </a:cubicBezTo>
                  <a:cubicBezTo>
                    <a:pt x="6" y="7"/>
                    <a:pt x="8" y="1"/>
                    <a:pt x="8" y="4"/>
                  </a:cubicBezTo>
                  <a:cubicBezTo>
                    <a:pt x="8" y="7"/>
                    <a:pt x="5" y="7"/>
                    <a:pt x="8" y="7"/>
                  </a:cubicBezTo>
                  <a:cubicBezTo>
                    <a:pt x="11" y="7"/>
                    <a:pt x="12" y="4"/>
                    <a:pt x="14" y="6"/>
                  </a:cubicBezTo>
                  <a:cubicBezTo>
                    <a:pt x="15" y="6"/>
                    <a:pt x="15" y="10"/>
                    <a:pt x="12" y="9"/>
                  </a:cubicBezTo>
                  <a:cubicBezTo>
                    <a:pt x="9" y="9"/>
                    <a:pt x="8" y="10"/>
                    <a:pt x="9" y="10"/>
                  </a:cubicBezTo>
                  <a:cubicBezTo>
                    <a:pt x="9" y="10"/>
                    <a:pt x="15" y="12"/>
                    <a:pt x="12" y="14"/>
                  </a:cubicBezTo>
                  <a:cubicBezTo>
                    <a:pt x="8" y="14"/>
                    <a:pt x="5" y="10"/>
                    <a:pt x="3" y="12"/>
                  </a:cubicBezTo>
                  <a:cubicBezTo>
                    <a:pt x="3" y="14"/>
                    <a:pt x="2" y="14"/>
                    <a:pt x="2" y="14"/>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87" name="Freeform 236"/>
            <p:cNvSpPr>
              <a:spLocks noEditPoints="1"/>
            </p:cNvSpPr>
            <p:nvPr/>
          </p:nvSpPr>
          <p:spPr bwMode="auto">
            <a:xfrm>
              <a:off x="7067040" y="2982686"/>
              <a:ext cx="491675" cy="647842"/>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88" name="Freeform 237"/>
            <p:cNvSpPr>
              <a:spLocks noEditPoints="1"/>
            </p:cNvSpPr>
            <p:nvPr/>
          </p:nvSpPr>
          <p:spPr bwMode="auto">
            <a:xfrm>
              <a:off x="4747491" y="1574207"/>
              <a:ext cx="3811928" cy="1551640"/>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89" name="Freeform 238"/>
            <p:cNvSpPr>
              <a:spLocks noEditPoints="1"/>
            </p:cNvSpPr>
            <p:nvPr/>
          </p:nvSpPr>
          <p:spPr bwMode="auto">
            <a:xfrm>
              <a:off x="6824095" y="4592169"/>
              <a:ext cx="913937" cy="970318"/>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90" name="Freeform 273"/>
            <p:cNvSpPr>
              <a:spLocks/>
            </p:cNvSpPr>
            <p:nvPr/>
          </p:nvSpPr>
          <p:spPr bwMode="auto">
            <a:xfrm>
              <a:off x="3928996" y="3374573"/>
              <a:ext cx="15908" cy="8676"/>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91" name="Freeform 274"/>
            <p:cNvSpPr>
              <a:spLocks/>
            </p:cNvSpPr>
            <p:nvPr/>
          </p:nvSpPr>
          <p:spPr bwMode="auto">
            <a:xfrm>
              <a:off x="5272426" y="4612414"/>
              <a:ext cx="11569" cy="18799"/>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92" name="Freeform 275"/>
            <p:cNvSpPr>
              <a:spLocks/>
            </p:cNvSpPr>
            <p:nvPr/>
          </p:nvSpPr>
          <p:spPr bwMode="auto">
            <a:xfrm>
              <a:off x="5311471" y="4648567"/>
              <a:ext cx="8677" cy="14461"/>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93" name="Freeform 276"/>
            <p:cNvSpPr>
              <a:spLocks/>
            </p:cNvSpPr>
            <p:nvPr/>
          </p:nvSpPr>
          <p:spPr bwMode="auto">
            <a:xfrm>
              <a:off x="5294118" y="4634105"/>
              <a:ext cx="8677" cy="8676"/>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94" name="Freeform 277"/>
            <p:cNvSpPr>
              <a:spLocks/>
            </p:cNvSpPr>
            <p:nvPr/>
          </p:nvSpPr>
          <p:spPr bwMode="auto">
            <a:xfrm>
              <a:off x="4965852" y="4328983"/>
              <a:ext cx="247283" cy="302230"/>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95" name="Freeform 278"/>
            <p:cNvSpPr>
              <a:spLocks/>
            </p:cNvSpPr>
            <p:nvPr/>
          </p:nvSpPr>
          <p:spPr bwMode="auto">
            <a:xfrm>
              <a:off x="5182768" y="4454791"/>
              <a:ext cx="13014" cy="27475"/>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96" name="Freeform 279"/>
            <p:cNvSpPr>
              <a:spLocks/>
            </p:cNvSpPr>
            <p:nvPr/>
          </p:nvSpPr>
          <p:spPr bwMode="auto">
            <a:xfrm>
              <a:off x="5191444" y="4435993"/>
              <a:ext cx="7231" cy="15907"/>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97" name="Freeform 280"/>
            <p:cNvSpPr>
              <a:spLocks/>
            </p:cNvSpPr>
            <p:nvPr/>
          </p:nvSpPr>
          <p:spPr bwMode="auto">
            <a:xfrm>
              <a:off x="5191444" y="4508296"/>
              <a:ext cx="13014" cy="14461"/>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98" name="Freeform 281"/>
            <p:cNvSpPr>
              <a:spLocks/>
            </p:cNvSpPr>
            <p:nvPr/>
          </p:nvSpPr>
          <p:spPr bwMode="auto">
            <a:xfrm>
              <a:off x="5538510" y="4878492"/>
              <a:ext cx="23138" cy="21692"/>
            </a:xfrm>
            <a:custGeom>
              <a:avLst/>
              <a:gdLst/>
              <a:ahLst/>
              <a:cxnLst>
                <a:cxn ang="0">
                  <a:pos x="1" y="2"/>
                </a:cxn>
                <a:cxn ang="0">
                  <a:pos x="6" y="5"/>
                </a:cxn>
                <a:cxn ang="0">
                  <a:pos x="1" y="2"/>
                </a:cxn>
              </a:cxnLst>
              <a:rect l="0" t="0" r="r" b="b"/>
              <a:pathLst>
                <a:path w="8" h="8">
                  <a:moveTo>
                    <a:pt x="1" y="2"/>
                  </a:moveTo>
                  <a:cubicBezTo>
                    <a:pt x="3" y="0"/>
                    <a:pt x="8" y="4"/>
                    <a:pt x="6" y="5"/>
                  </a:cubicBezTo>
                  <a:cubicBezTo>
                    <a:pt x="5" y="8"/>
                    <a:pt x="0" y="5"/>
                    <a:pt x="1"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699" name="Freeform 282"/>
            <p:cNvSpPr>
              <a:spLocks/>
            </p:cNvSpPr>
            <p:nvPr/>
          </p:nvSpPr>
          <p:spPr bwMode="auto">
            <a:xfrm>
              <a:off x="5580446" y="4851016"/>
              <a:ext cx="23138" cy="24583"/>
            </a:xfrm>
            <a:custGeom>
              <a:avLst/>
              <a:gdLst/>
              <a:ahLst/>
              <a:cxnLst>
                <a:cxn ang="0">
                  <a:pos x="5" y="7"/>
                </a:cxn>
                <a:cxn ang="0">
                  <a:pos x="6" y="3"/>
                </a:cxn>
                <a:cxn ang="0">
                  <a:pos x="5" y="7"/>
                </a:cxn>
              </a:cxnLst>
              <a:rect l="0" t="0" r="r" b="b"/>
              <a:pathLst>
                <a:path w="8" h="9">
                  <a:moveTo>
                    <a:pt x="5" y="7"/>
                  </a:moveTo>
                  <a:cubicBezTo>
                    <a:pt x="0" y="9"/>
                    <a:pt x="5" y="0"/>
                    <a:pt x="6" y="3"/>
                  </a:cubicBezTo>
                  <a:cubicBezTo>
                    <a:pt x="6" y="6"/>
                    <a:pt x="8" y="7"/>
                    <a:pt x="5" y="7"/>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700" name="Freeform 283"/>
            <p:cNvSpPr>
              <a:spLocks/>
            </p:cNvSpPr>
            <p:nvPr/>
          </p:nvSpPr>
          <p:spPr bwMode="auto">
            <a:xfrm>
              <a:off x="4678078" y="3054990"/>
              <a:ext cx="18799" cy="5784"/>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701" name="Freeform 284"/>
            <p:cNvSpPr>
              <a:spLocks/>
            </p:cNvSpPr>
            <p:nvPr/>
          </p:nvSpPr>
          <p:spPr bwMode="auto">
            <a:xfrm>
              <a:off x="4678078" y="3052097"/>
              <a:ext cx="15908" cy="2892"/>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702" name="Freeform 285"/>
            <p:cNvSpPr>
              <a:spLocks/>
            </p:cNvSpPr>
            <p:nvPr/>
          </p:nvSpPr>
          <p:spPr bwMode="auto">
            <a:xfrm>
              <a:off x="4680970" y="3066558"/>
              <a:ext cx="13014" cy="2892"/>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703" name="Freeform 286"/>
            <p:cNvSpPr>
              <a:spLocks/>
            </p:cNvSpPr>
            <p:nvPr/>
          </p:nvSpPr>
          <p:spPr bwMode="auto">
            <a:xfrm>
              <a:off x="4633248" y="2995700"/>
              <a:ext cx="7231" cy="8676"/>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704" name="Freeform 287"/>
            <p:cNvSpPr>
              <a:spLocks/>
            </p:cNvSpPr>
            <p:nvPr/>
          </p:nvSpPr>
          <p:spPr bwMode="auto">
            <a:xfrm>
              <a:off x="4630357" y="2995700"/>
              <a:ext cx="7231" cy="20245"/>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705" name="Freeform 288"/>
            <p:cNvSpPr>
              <a:spLocks/>
            </p:cNvSpPr>
            <p:nvPr/>
          </p:nvSpPr>
          <p:spPr bwMode="auto">
            <a:xfrm>
              <a:off x="4637587" y="3007269"/>
              <a:ext cx="11569" cy="17353"/>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706" name="Freeform 301"/>
            <p:cNvSpPr>
              <a:spLocks/>
            </p:cNvSpPr>
            <p:nvPr/>
          </p:nvSpPr>
          <p:spPr bwMode="auto">
            <a:xfrm>
              <a:off x="4346920" y="3075235"/>
              <a:ext cx="5784" cy="8676"/>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solidFill>
              <a:schemeClr val="bg1">
                <a:lumMod val="85000"/>
              </a:schemeClr>
            </a:solidFill>
            <a:ln w="6350" cmpd="sng">
              <a:solidFill>
                <a:schemeClr val="bg1"/>
              </a:solidFill>
              <a:round/>
              <a:headEnd/>
              <a:tailEnd/>
            </a:ln>
          </p:spPr>
          <p:txBody>
            <a:bodyPr/>
            <a:lstStyle/>
            <a:p>
              <a:endParaRPr lang="en-GB" dirty="0"/>
            </a:p>
          </p:txBody>
        </p:sp>
        <p:sp>
          <p:nvSpPr>
            <p:cNvPr id="707" name="Freeform 706"/>
            <p:cNvSpPr/>
            <p:nvPr/>
          </p:nvSpPr>
          <p:spPr bwMode="ltGray">
            <a:xfrm>
              <a:off x="4841814" y="3971927"/>
              <a:ext cx="236807" cy="67262"/>
            </a:xfrm>
            <a:custGeom>
              <a:avLst/>
              <a:gdLst>
                <a:gd name="connsiteX0" fmla="*/ 0 w 235744"/>
                <a:gd name="connsiteY0" fmla="*/ 64294 h 66960"/>
                <a:gd name="connsiteX1" fmla="*/ 16669 w 235744"/>
                <a:gd name="connsiteY1" fmla="*/ 54769 h 66960"/>
                <a:gd name="connsiteX2" fmla="*/ 14288 w 235744"/>
                <a:gd name="connsiteY2" fmla="*/ 47625 h 66960"/>
                <a:gd name="connsiteX3" fmla="*/ 16669 w 235744"/>
                <a:gd name="connsiteY3" fmla="*/ 35719 h 66960"/>
                <a:gd name="connsiteX4" fmla="*/ 30956 w 235744"/>
                <a:gd name="connsiteY4" fmla="*/ 30956 h 66960"/>
                <a:gd name="connsiteX5" fmla="*/ 38100 w 235744"/>
                <a:gd name="connsiteY5" fmla="*/ 35719 h 66960"/>
                <a:gd name="connsiteX6" fmla="*/ 42863 w 235744"/>
                <a:gd name="connsiteY6" fmla="*/ 42863 h 66960"/>
                <a:gd name="connsiteX7" fmla="*/ 50006 w 235744"/>
                <a:gd name="connsiteY7" fmla="*/ 50006 h 66960"/>
                <a:gd name="connsiteX8" fmla="*/ 52388 w 235744"/>
                <a:gd name="connsiteY8" fmla="*/ 57150 h 66960"/>
                <a:gd name="connsiteX9" fmla="*/ 71438 w 235744"/>
                <a:gd name="connsiteY9" fmla="*/ 57150 h 66960"/>
                <a:gd name="connsiteX10" fmla="*/ 95250 w 235744"/>
                <a:gd name="connsiteY10" fmla="*/ 59531 h 66960"/>
                <a:gd name="connsiteX11" fmla="*/ 100013 w 235744"/>
                <a:gd name="connsiteY11" fmla="*/ 66675 h 66960"/>
                <a:gd name="connsiteX12" fmla="*/ 114300 w 235744"/>
                <a:gd name="connsiteY12" fmla="*/ 64294 h 66960"/>
                <a:gd name="connsiteX13" fmla="*/ 116681 w 235744"/>
                <a:gd name="connsiteY13" fmla="*/ 52388 h 66960"/>
                <a:gd name="connsiteX14" fmla="*/ 140494 w 235744"/>
                <a:gd name="connsiteY14" fmla="*/ 50006 h 66960"/>
                <a:gd name="connsiteX15" fmla="*/ 147638 w 235744"/>
                <a:gd name="connsiteY15" fmla="*/ 47625 h 66960"/>
                <a:gd name="connsiteX16" fmla="*/ 152400 w 235744"/>
                <a:gd name="connsiteY16" fmla="*/ 40481 h 66960"/>
                <a:gd name="connsiteX17" fmla="*/ 169069 w 235744"/>
                <a:gd name="connsiteY17" fmla="*/ 38100 h 66960"/>
                <a:gd name="connsiteX18" fmla="*/ 176213 w 235744"/>
                <a:gd name="connsiteY18" fmla="*/ 35719 h 66960"/>
                <a:gd name="connsiteX19" fmla="*/ 178594 w 235744"/>
                <a:gd name="connsiteY19" fmla="*/ 23813 h 66960"/>
                <a:gd name="connsiteX20" fmla="*/ 180975 w 235744"/>
                <a:gd name="connsiteY20" fmla="*/ 16669 h 66960"/>
                <a:gd name="connsiteX21" fmla="*/ 183356 w 235744"/>
                <a:gd name="connsiteY21" fmla="*/ 2381 h 66960"/>
                <a:gd name="connsiteX22" fmla="*/ 190500 w 235744"/>
                <a:gd name="connsiteY22" fmla="*/ 0 h 66960"/>
                <a:gd name="connsiteX23" fmla="*/ 195263 w 235744"/>
                <a:gd name="connsiteY23" fmla="*/ 16669 h 66960"/>
                <a:gd name="connsiteX24" fmla="*/ 200025 w 235744"/>
                <a:gd name="connsiteY24" fmla="*/ 30956 h 66960"/>
                <a:gd name="connsiteX25" fmla="*/ 216694 w 235744"/>
                <a:gd name="connsiteY25" fmla="*/ 47625 h 66960"/>
                <a:gd name="connsiteX26" fmla="*/ 228600 w 235744"/>
                <a:gd name="connsiteY26" fmla="*/ 50006 h 66960"/>
                <a:gd name="connsiteX27" fmla="*/ 235744 w 235744"/>
                <a:gd name="connsiteY27" fmla="*/ 54769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744" h="66960">
                  <a:moveTo>
                    <a:pt x="0" y="64294"/>
                  </a:moveTo>
                  <a:cubicBezTo>
                    <a:pt x="7024" y="62889"/>
                    <a:pt x="15098" y="64193"/>
                    <a:pt x="16669" y="54769"/>
                  </a:cubicBezTo>
                  <a:cubicBezTo>
                    <a:pt x="17082" y="52293"/>
                    <a:pt x="15082" y="50006"/>
                    <a:pt x="14288" y="47625"/>
                  </a:cubicBezTo>
                  <a:cubicBezTo>
                    <a:pt x="15082" y="43656"/>
                    <a:pt x="13807" y="38581"/>
                    <a:pt x="16669" y="35719"/>
                  </a:cubicBezTo>
                  <a:cubicBezTo>
                    <a:pt x="20219" y="32169"/>
                    <a:pt x="30956" y="30956"/>
                    <a:pt x="30956" y="30956"/>
                  </a:cubicBezTo>
                  <a:cubicBezTo>
                    <a:pt x="33337" y="32544"/>
                    <a:pt x="36076" y="33695"/>
                    <a:pt x="38100" y="35719"/>
                  </a:cubicBezTo>
                  <a:cubicBezTo>
                    <a:pt x="40124" y="37743"/>
                    <a:pt x="41031" y="40664"/>
                    <a:pt x="42863" y="42863"/>
                  </a:cubicBezTo>
                  <a:cubicBezTo>
                    <a:pt x="45019" y="45450"/>
                    <a:pt x="47625" y="47625"/>
                    <a:pt x="50006" y="50006"/>
                  </a:cubicBezTo>
                  <a:cubicBezTo>
                    <a:pt x="50800" y="52387"/>
                    <a:pt x="50613" y="55375"/>
                    <a:pt x="52388" y="57150"/>
                  </a:cubicBezTo>
                  <a:cubicBezTo>
                    <a:pt x="57269" y="62031"/>
                    <a:pt x="66910" y="58055"/>
                    <a:pt x="71438" y="57150"/>
                  </a:cubicBezTo>
                  <a:cubicBezTo>
                    <a:pt x="79375" y="57944"/>
                    <a:pt x="87682" y="57008"/>
                    <a:pt x="95250" y="59531"/>
                  </a:cubicBezTo>
                  <a:cubicBezTo>
                    <a:pt x="97965" y="60436"/>
                    <a:pt x="97236" y="65981"/>
                    <a:pt x="100013" y="66675"/>
                  </a:cubicBezTo>
                  <a:cubicBezTo>
                    <a:pt x="104697" y="67846"/>
                    <a:pt x="109538" y="65088"/>
                    <a:pt x="114300" y="64294"/>
                  </a:cubicBezTo>
                  <a:cubicBezTo>
                    <a:pt x="115094" y="60325"/>
                    <a:pt x="114673" y="55902"/>
                    <a:pt x="116681" y="52388"/>
                  </a:cubicBezTo>
                  <a:cubicBezTo>
                    <a:pt x="121734" y="43546"/>
                    <a:pt x="134251" y="49114"/>
                    <a:pt x="140494" y="50006"/>
                  </a:cubicBezTo>
                  <a:cubicBezTo>
                    <a:pt x="142875" y="49212"/>
                    <a:pt x="145678" y="49193"/>
                    <a:pt x="147638" y="47625"/>
                  </a:cubicBezTo>
                  <a:cubicBezTo>
                    <a:pt x="149873" y="45837"/>
                    <a:pt x="149785" y="41643"/>
                    <a:pt x="152400" y="40481"/>
                  </a:cubicBezTo>
                  <a:cubicBezTo>
                    <a:pt x="157529" y="38201"/>
                    <a:pt x="163513" y="38894"/>
                    <a:pt x="169069" y="38100"/>
                  </a:cubicBezTo>
                  <a:cubicBezTo>
                    <a:pt x="171450" y="37306"/>
                    <a:pt x="174821" y="37808"/>
                    <a:pt x="176213" y="35719"/>
                  </a:cubicBezTo>
                  <a:cubicBezTo>
                    <a:pt x="178458" y="32352"/>
                    <a:pt x="177612" y="27739"/>
                    <a:pt x="178594" y="23813"/>
                  </a:cubicBezTo>
                  <a:cubicBezTo>
                    <a:pt x="179203" y="21378"/>
                    <a:pt x="180431" y="19119"/>
                    <a:pt x="180975" y="16669"/>
                  </a:cubicBezTo>
                  <a:cubicBezTo>
                    <a:pt x="182022" y="11956"/>
                    <a:pt x="180960" y="6573"/>
                    <a:pt x="183356" y="2381"/>
                  </a:cubicBezTo>
                  <a:cubicBezTo>
                    <a:pt x="184601" y="202"/>
                    <a:pt x="188119" y="794"/>
                    <a:pt x="190500" y="0"/>
                  </a:cubicBezTo>
                  <a:cubicBezTo>
                    <a:pt x="198505" y="24018"/>
                    <a:pt x="186289" y="-13243"/>
                    <a:pt x="195263" y="16669"/>
                  </a:cubicBezTo>
                  <a:cubicBezTo>
                    <a:pt x="196706" y="21477"/>
                    <a:pt x="198438" y="26194"/>
                    <a:pt x="200025" y="30956"/>
                  </a:cubicBezTo>
                  <a:cubicBezTo>
                    <a:pt x="203019" y="39940"/>
                    <a:pt x="203046" y="44896"/>
                    <a:pt x="216694" y="47625"/>
                  </a:cubicBezTo>
                  <a:lnTo>
                    <a:pt x="228600" y="50006"/>
                  </a:lnTo>
                  <a:lnTo>
                    <a:pt x="235744" y="54769"/>
                  </a:lnTo>
                </a:path>
              </a:pathLst>
            </a:custGeom>
            <a:solidFill>
              <a:schemeClr val="bg1">
                <a:lumMod val="8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Freeform 707"/>
            <p:cNvSpPr/>
            <p:nvPr/>
          </p:nvSpPr>
          <p:spPr bwMode="ltGray">
            <a:xfrm>
              <a:off x="4839239" y="3969651"/>
              <a:ext cx="275312" cy="236196"/>
            </a:xfrm>
            <a:custGeom>
              <a:avLst/>
              <a:gdLst>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29061 w 1920955"/>
                <a:gd name="connsiteY34" fmla="*/ 688763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07095 w 1920955"/>
                <a:gd name="connsiteY34" fmla="*/ 670892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68110 w 1920955"/>
                <a:gd name="connsiteY34" fmla="*/ 637701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07453 w 1920955"/>
                <a:gd name="connsiteY35" fmla="*/ 746256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24864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69926 w 1920955"/>
                <a:gd name="connsiteY51" fmla="*/ 1516260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33924 w 1920955"/>
                <a:gd name="connsiteY53" fmla="*/ 1431713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29042 w 1920955"/>
                <a:gd name="connsiteY53" fmla="*/ 1367886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57354"/>
                <a:gd name="connsiteX1" fmla="*/ 1567336 w 1920955"/>
                <a:gd name="connsiteY1" fmla="*/ 369676 h 1657354"/>
                <a:gd name="connsiteX2" fmla="*/ 1467324 w 1920955"/>
                <a:gd name="connsiteY2" fmla="*/ 345863 h 1657354"/>
                <a:gd name="connsiteX3" fmla="*/ 1419699 w 1920955"/>
                <a:gd name="connsiteY3" fmla="*/ 317288 h 1657354"/>
                <a:gd name="connsiteX4" fmla="*/ 1367311 w 1920955"/>
                <a:gd name="connsiteY4" fmla="*/ 160126 h 1657354"/>
                <a:gd name="connsiteX5" fmla="*/ 1338736 w 1920955"/>
                <a:gd name="connsiteY5" fmla="*/ 12488 h 1657354"/>
                <a:gd name="connsiteX6" fmla="*/ 1267299 w 1920955"/>
                <a:gd name="connsiteY6" fmla="*/ 12488 h 1657354"/>
                <a:gd name="connsiteX7" fmla="*/ 1214911 w 1920955"/>
                <a:gd name="connsiteY7" fmla="*/ 50588 h 1657354"/>
                <a:gd name="connsiteX8" fmla="*/ 1214911 w 1920955"/>
                <a:gd name="connsiteY8" fmla="*/ 155363 h 1657354"/>
                <a:gd name="connsiteX9" fmla="*/ 1186336 w 1920955"/>
                <a:gd name="connsiteY9" fmla="*/ 183938 h 1657354"/>
                <a:gd name="connsiteX10" fmla="*/ 1176811 w 1920955"/>
                <a:gd name="connsiteY10" fmla="*/ 255376 h 1657354"/>
                <a:gd name="connsiteX11" fmla="*/ 1114899 w 1920955"/>
                <a:gd name="connsiteY11" fmla="*/ 298238 h 1657354"/>
                <a:gd name="connsiteX12" fmla="*/ 1005361 w 1920955"/>
                <a:gd name="connsiteY12" fmla="*/ 312526 h 1657354"/>
                <a:gd name="connsiteX13" fmla="*/ 962499 w 1920955"/>
                <a:gd name="connsiteY13" fmla="*/ 355388 h 1657354"/>
                <a:gd name="connsiteX14" fmla="*/ 838674 w 1920955"/>
                <a:gd name="connsiteY14" fmla="*/ 355388 h 1657354"/>
                <a:gd name="connsiteX15" fmla="*/ 781524 w 1920955"/>
                <a:gd name="connsiteY15" fmla="*/ 426826 h 1657354"/>
                <a:gd name="connsiteX16" fmla="*/ 781524 w 1920955"/>
                <a:gd name="connsiteY16" fmla="*/ 460163 h 1657354"/>
                <a:gd name="connsiteX17" fmla="*/ 743424 w 1920955"/>
                <a:gd name="connsiteY17" fmla="*/ 483976 h 1657354"/>
                <a:gd name="connsiteX18" fmla="*/ 671986 w 1920955"/>
                <a:gd name="connsiteY18" fmla="*/ 417301 h 1657354"/>
                <a:gd name="connsiteX19" fmla="*/ 519586 w 1920955"/>
                <a:gd name="connsiteY19" fmla="*/ 412538 h 1657354"/>
                <a:gd name="connsiteX20" fmla="*/ 457674 w 1920955"/>
                <a:gd name="connsiteY20" fmla="*/ 431588 h 1657354"/>
                <a:gd name="connsiteX21" fmla="*/ 419574 w 1920955"/>
                <a:gd name="connsiteY21" fmla="*/ 417301 h 1657354"/>
                <a:gd name="connsiteX22" fmla="*/ 400524 w 1920955"/>
                <a:gd name="connsiteY22" fmla="*/ 355388 h 1657354"/>
                <a:gd name="connsiteX23" fmla="*/ 333849 w 1920955"/>
                <a:gd name="connsiteY23" fmla="*/ 303001 h 1657354"/>
                <a:gd name="connsiteX24" fmla="*/ 286224 w 1920955"/>
                <a:gd name="connsiteY24" fmla="*/ 236326 h 1657354"/>
                <a:gd name="connsiteX25" fmla="*/ 143349 w 1920955"/>
                <a:gd name="connsiteY25" fmla="*/ 255376 h 1657354"/>
                <a:gd name="connsiteX26" fmla="*/ 124299 w 1920955"/>
                <a:gd name="connsiteY26" fmla="*/ 331576 h 1657354"/>
                <a:gd name="connsiteX27" fmla="*/ 110011 w 1920955"/>
                <a:gd name="connsiteY27" fmla="*/ 364913 h 1657354"/>
                <a:gd name="connsiteX28" fmla="*/ 133824 w 1920955"/>
                <a:gd name="connsiteY28" fmla="*/ 412538 h 1657354"/>
                <a:gd name="connsiteX29" fmla="*/ 81436 w 1920955"/>
                <a:gd name="connsiteY29" fmla="*/ 450638 h 1657354"/>
                <a:gd name="connsiteX30" fmla="*/ 33811 w 1920955"/>
                <a:gd name="connsiteY30" fmla="*/ 445876 h 1657354"/>
                <a:gd name="connsiteX31" fmla="*/ 33811 w 1920955"/>
                <a:gd name="connsiteY31" fmla="*/ 517313 h 1657354"/>
                <a:gd name="connsiteX32" fmla="*/ 474 w 1920955"/>
                <a:gd name="connsiteY32" fmla="*/ 622088 h 1657354"/>
                <a:gd name="connsiteX33" fmla="*/ 62386 w 1920955"/>
                <a:gd name="connsiteY33" fmla="*/ 698288 h 1657354"/>
                <a:gd name="connsiteX34" fmla="*/ 111977 w 1920955"/>
                <a:gd name="connsiteY34" fmla="*/ 678550 h 1657354"/>
                <a:gd name="connsiteX35" fmla="*/ 112334 w 1920955"/>
                <a:gd name="connsiteY35" fmla="*/ 748809 h 1657354"/>
                <a:gd name="connsiteX36" fmla="*/ 167161 w 1920955"/>
                <a:gd name="connsiteY36" fmla="*/ 779251 h 1657354"/>
                <a:gd name="connsiteX37" fmla="*/ 236159 w 1920955"/>
                <a:gd name="connsiteY37" fmla="*/ 789463 h 1657354"/>
                <a:gd name="connsiteX38" fmla="*/ 271462 w 1920955"/>
                <a:gd name="connsiteY38" fmla="*/ 845434 h 1657354"/>
                <a:gd name="connsiteX39" fmla="*/ 270869 w 1920955"/>
                <a:gd name="connsiteY39" fmla="*/ 890506 h 1657354"/>
                <a:gd name="connsiteX40" fmla="*/ 295393 w 1920955"/>
                <a:gd name="connsiteY40" fmla="*/ 929981 h 1657354"/>
                <a:gd name="connsiteX41" fmla="*/ 341051 w 1920955"/>
                <a:gd name="connsiteY41" fmla="*/ 968573 h 1657354"/>
                <a:gd name="connsiteX42" fmla="*/ 426184 w 1920955"/>
                <a:gd name="connsiteY42" fmla="*/ 1022825 h 1657354"/>
                <a:gd name="connsiteX43" fmla="*/ 461961 w 1920955"/>
                <a:gd name="connsiteY43" fmla="*/ 1093918 h 1657354"/>
                <a:gd name="connsiteX44" fmla="*/ 441064 w 1920955"/>
                <a:gd name="connsiteY44" fmla="*/ 1163491 h 1657354"/>
                <a:gd name="connsiteX45" fmla="*/ 519111 w 1920955"/>
                <a:gd name="connsiteY45" fmla="*/ 1219954 h 1657354"/>
                <a:gd name="connsiteX46" fmla="*/ 591143 w 1920955"/>
                <a:gd name="connsiteY46" fmla="*/ 1252948 h 1657354"/>
                <a:gd name="connsiteX47" fmla="*/ 571974 w 1920955"/>
                <a:gd name="connsiteY47" fmla="*/ 1312651 h 1657354"/>
                <a:gd name="connsiteX48" fmla="*/ 662461 w 1920955"/>
                <a:gd name="connsiteY48" fmla="*/ 1465051 h 1657354"/>
                <a:gd name="connsiteX49" fmla="*/ 755271 w 1920955"/>
                <a:gd name="connsiteY49" fmla="*/ 1538205 h 1657354"/>
                <a:gd name="connsiteX50" fmla="*/ 805336 w 1920955"/>
                <a:gd name="connsiteY50" fmla="*/ 1488863 h 1657354"/>
                <a:gd name="connsiteX51" fmla="*/ 869926 w 1920955"/>
                <a:gd name="connsiteY51" fmla="*/ 1516260 h 1657354"/>
                <a:gd name="connsiteX52" fmla="*/ 924399 w 1920955"/>
                <a:gd name="connsiteY52" fmla="*/ 1484101 h 1657354"/>
                <a:gd name="connsiteX53" fmla="*/ 941246 w 1920955"/>
                <a:gd name="connsiteY53" fmla="*/ 1441925 h 1657354"/>
                <a:gd name="connsiteX54" fmla="*/ 1005123 w 1920955"/>
                <a:gd name="connsiteY54" fmla="*/ 1528337 h 1657354"/>
                <a:gd name="connsiteX55" fmla="*/ 1050190 w 1920955"/>
                <a:gd name="connsiteY55" fmla="*/ 1599431 h 1657354"/>
                <a:gd name="connsiteX56" fmla="*/ 1103052 w 1920955"/>
                <a:gd name="connsiteY56" fmla="*/ 1611805 h 1657354"/>
                <a:gd name="connsiteX57" fmla="*/ 1133949 w 1920955"/>
                <a:gd name="connsiteY57" fmla="*/ 1579351 h 1657354"/>
                <a:gd name="connsiteX58" fmla="*/ 1176811 w 1920955"/>
                <a:gd name="connsiteY58" fmla="*/ 1598401 h 1657354"/>
                <a:gd name="connsiteX59" fmla="*/ 1210149 w 1920955"/>
                <a:gd name="connsiteY59" fmla="*/ 1617451 h 1657354"/>
                <a:gd name="connsiteX60" fmla="*/ 1233961 w 1920955"/>
                <a:gd name="connsiteY60" fmla="*/ 1579351 h 1657354"/>
                <a:gd name="connsiteX61" fmla="*/ 1267299 w 1920955"/>
                <a:gd name="connsiteY61" fmla="*/ 1655551 h 1657354"/>
                <a:gd name="connsiteX62" fmla="*/ 1348261 w 1920955"/>
                <a:gd name="connsiteY62" fmla="*/ 1626976 h 1657354"/>
                <a:gd name="connsiteX63" fmla="*/ 1414936 w 1920955"/>
                <a:gd name="connsiteY63" fmla="*/ 1555538 h 1657354"/>
                <a:gd name="connsiteX64" fmla="*/ 1433986 w 1920955"/>
                <a:gd name="connsiteY64" fmla="*/ 1607926 h 1657354"/>
                <a:gd name="connsiteX65" fmla="*/ 1410174 w 1920955"/>
                <a:gd name="connsiteY65" fmla="*/ 1612688 h 1657354"/>
                <a:gd name="connsiteX66" fmla="*/ 1543524 w 1920955"/>
                <a:gd name="connsiteY66" fmla="*/ 1579351 h 1657354"/>
                <a:gd name="connsiteX67" fmla="*/ 1581624 w 1920955"/>
                <a:gd name="connsiteY67" fmla="*/ 1507913 h 1657354"/>
                <a:gd name="connsiteX68" fmla="*/ 1643536 w 1920955"/>
                <a:gd name="connsiteY68" fmla="*/ 1412663 h 1657354"/>
                <a:gd name="connsiteX69" fmla="*/ 1714974 w 1920955"/>
                <a:gd name="connsiteY69" fmla="*/ 1384088 h 1657354"/>
                <a:gd name="connsiteX70" fmla="*/ 1772124 w 1920955"/>
                <a:gd name="connsiteY70" fmla="*/ 1379326 h 1657354"/>
                <a:gd name="connsiteX71" fmla="*/ 1772124 w 1920955"/>
                <a:gd name="connsiteY71" fmla="*/ 1450763 h 1657354"/>
                <a:gd name="connsiteX72" fmla="*/ 1886424 w 1920955"/>
                <a:gd name="connsiteY72" fmla="*/ 1446001 h 1657354"/>
                <a:gd name="connsiteX73" fmla="*/ 1919761 w 1920955"/>
                <a:gd name="connsiteY73" fmla="*/ 1441238 h 1657354"/>
                <a:gd name="connsiteX74" fmla="*/ 1853086 w 1920955"/>
                <a:gd name="connsiteY74" fmla="*/ 1398376 h 1657354"/>
                <a:gd name="connsiteX75" fmla="*/ 1853086 w 1920955"/>
                <a:gd name="connsiteY75" fmla="*/ 1303126 h 1657354"/>
                <a:gd name="connsiteX76" fmla="*/ 1853086 w 1920955"/>
                <a:gd name="connsiteY76" fmla="*/ 1245976 h 1657354"/>
                <a:gd name="connsiteX77" fmla="*/ 1810224 w 1920955"/>
                <a:gd name="connsiteY77" fmla="*/ 1236451 h 1657354"/>
                <a:gd name="connsiteX78" fmla="*/ 1734024 w 1920955"/>
                <a:gd name="connsiteY78" fmla="*/ 1155488 h 1657354"/>
                <a:gd name="connsiteX79" fmla="*/ 1695924 w 1920955"/>
                <a:gd name="connsiteY79" fmla="*/ 974513 h 1657354"/>
                <a:gd name="connsiteX80" fmla="*/ 1643536 w 1920955"/>
                <a:gd name="connsiteY80" fmla="*/ 941176 h 1657354"/>
                <a:gd name="connsiteX81" fmla="*/ 1605436 w 1920955"/>
                <a:gd name="connsiteY81" fmla="*/ 884026 h 1657354"/>
                <a:gd name="connsiteX82" fmla="*/ 1557811 w 1920955"/>
                <a:gd name="connsiteY82" fmla="*/ 836401 h 1657354"/>
                <a:gd name="connsiteX83" fmla="*/ 1505424 w 1920955"/>
                <a:gd name="connsiteY83" fmla="*/ 817351 h 1657354"/>
                <a:gd name="connsiteX84" fmla="*/ 1453036 w 1920955"/>
                <a:gd name="connsiteY84" fmla="*/ 812588 h 1657354"/>
                <a:gd name="connsiteX85" fmla="*/ 1510186 w 1920955"/>
                <a:gd name="connsiteY85" fmla="*/ 779251 h 1657354"/>
                <a:gd name="connsiteX86" fmla="*/ 1476849 w 1920955"/>
                <a:gd name="connsiteY86" fmla="*/ 745913 h 1657354"/>
                <a:gd name="connsiteX87" fmla="*/ 1481611 w 1920955"/>
                <a:gd name="connsiteY87" fmla="*/ 722101 h 1657354"/>
                <a:gd name="connsiteX88" fmla="*/ 1572099 w 1920955"/>
                <a:gd name="connsiteY88" fmla="*/ 760201 h 1657354"/>
                <a:gd name="connsiteX89" fmla="*/ 1624486 w 1920955"/>
                <a:gd name="connsiteY89" fmla="*/ 693526 h 1657354"/>
                <a:gd name="connsiteX90" fmla="*/ 1614961 w 1920955"/>
                <a:gd name="connsiteY90" fmla="*/ 550651 h 1657354"/>
                <a:gd name="connsiteX91" fmla="*/ 1610199 w 1920955"/>
                <a:gd name="connsiteY91" fmla="*/ 412538 h 1657354"/>
                <a:gd name="connsiteX0" fmla="*/ 1610199 w 1920955"/>
                <a:gd name="connsiteY0" fmla="*/ 412538 h 1696167"/>
                <a:gd name="connsiteX1" fmla="*/ 1567336 w 1920955"/>
                <a:gd name="connsiteY1" fmla="*/ 369676 h 1696167"/>
                <a:gd name="connsiteX2" fmla="*/ 1467324 w 1920955"/>
                <a:gd name="connsiteY2" fmla="*/ 345863 h 1696167"/>
                <a:gd name="connsiteX3" fmla="*/ 1419699 w 1920955"/>
                <a:gd name="connsiteY3" fmla="*/ 317288 h 1696167"/>
                <a:gd name="connsiteX4" fmla="*/ 1367311 w 1920955"/>
                <a:gd name="connsiteY4" fmla="*/ 160126 h 1696167"/>
                <a:gd name="connsiteX5" fmla="*/ 1338736 w 1920955"/>
                <a:gd name="connsiteY5" fmla="*/ 12488 h 1696167"/>
                <a:gd name="connsiteX6" fmla="*/ 1267299 w 1920955"/>
                <a:gd name="connsiteY6" fmla="*/ 12488 h 1696167"/>
                <a:gd name="connsiteX7" fmla="*/ 1214911 w 1920955"/>
                <a:gd name="connsiteY7" fmla="*/ 50588 h 1696167"/>
                <a:gd name="connsiteX8" fmla="*/ 1214911 w 1920955"/>
                <a:gd name="connsiteY8" fmla="*/ 155363 h 1696167"/>
                <a:gd name="connsiteX9" fmla="*/ 1186336 w 1920955"/>
                <a:gd name="connsiteY9" fmla="*/ 183938 h 1696167"/>
                <a:gd name="connsiteX10" fmla="*/ 1176811 w 1920955"/>
                <a:gd name="connsiteY10" fmla="*/ 255376 h 1696167"/>
                <a:gd name="connsiteX11" fmla="*/ 1114899 w 1920955"/>
                <a:gd name="connsiteY11" fmla="*/ 298238 h 1696167"/>
                <a:gd name="connsiteX12" fmla="*/ 1005361 w 1920955"/>
                <a:gd name="connsiteY12" fmla="*/ 312526 h 1696167"/>
                <a:gd name="connsiteX13" fmla="*/ 962499 w 1920955"/>
                <a:gd name="connsiteY13" fmla="*/ 355388 h 1696167"/>
                <a:gd name="connsiteX14" fmla="*/ 838674 w 1920955"/>
                <a:gd name="connsiteY14" fmla="*/ 355388 h 1696167"/>
                <a:gd name="connsiteX15" fmla="*/ 781524 w 1920955"/>
                <a:gd name="connsiteY15" fmla="*/ 426826 h 1696167"/>
                <a:gd name="connsiteX16" fmla="*/ 781524 w 1920955"/>
                <a:gd name="connsiteY16" fmla="*/ 460163 h 1696167"/>
                <a:gd name="connsiteX17" fmla="*/ 743424 w 1920955"/>
                <a:gd name="connsiteY17" fmla="*/ 483976 h 1696167"/>
                <a:gd name="connsiteX18" fmla="*/ 671986 w 1920955"/>
                <a:gd name="connsiteY18" fmla="*/ 417301 h 1696167"/>
                <a:gd name="connsiteX19" fmla="*/ 519586 w 1920955"/>
                <a:gd name="connsiteY19" fmla="*/ 412538 h 1696167"/>
                <a:gd name="connsiteX20" fmla="*/ 457674 w 1920955"/>
                <a:gd name="connsiteY20" fmla="*/ 431588 h 1696167"/>
                <a:gd name="connsiteX21" fmla="*/ 419574 w 1920955"/>
                <a:gd name="connsiteY21" fmla="*/ 417301 h 1696167"/>
                <a:gd name="connsiteX22" fmla="*/ 400524 w 1920955"/>
                <a:gd name="connsiteY22" fmla="*/ 355388 h 1696167"/>
                <a:gd name="connsiteX23" fmla="*/ 333849 w 1920955"/>
                <a:gd name="connsiteY23" fmla="*/ 303001 h 1696167"/>
                <a:gd name="connsiteX24" fmla="*/ 286224 w 1920955"/>
                <a:gd name="connsiteY24" fmla="*/ 236326 h 1696167"/>
                <a:gd name="connsiteX25" fmla="*/ 143349 w 1920955"/>
                <a:gd name="connsiteY25" fmla="*/ 255376 h 1696167"/>
                <a:gd name="connsiteX26" fmla="*/ 124299 w 1920955"/>
                <a:gd name="connsiteY26" fmla="*/ 331576 h 1696167"/>
                <a:gd name="connsiteX27" fmla="*/ 110011 w 1920955"/>
                <a:gd name="connsiteY27" fmla="*/ 364913 h 1696167"/>
                <a:gd name="connsiteX28" fmla="*/ 133824 w 1920955"/>
                <a:gd name="connsiteY28" fmla="*/ 412538 h 1696167"/>
                <a:gd name="connsiteX29" fmla="*/ 81436 w 1920955"/>
                <a:gd name="connsiteY29" fmla="*/ 450638 h 1696167"/>
                <a:gd name="connsiteX30" fmla="*/ 33811 w 1920955"/>
                <a:gd name="connsiteY30" fmla="*/ 445876 h 1696167"/>
                <a:gd name="connsiteX31" fmla="*/ 33811 w 1920955"/>
                <a:gd name="connsiteY31" fmla="*/ 517313 h 1696167"/>
                <a:gd name="connsiteX32" fmla="*/ 474 w 1920955"/>
                <a:gd name="connsiteY32" fmla="*/ 622088 h 1696167"/>
                <a:gd name="connsiteX33" fmla="*/ 62386 w 1920955"/>
                <a:gd name="connsiteY33" fmla="*/ 698288 h 1696167"/>
                <a:gd name="connsiteX34" fmla="*/ 111977 w 1920955"/>
                <a:gd name="connsiteY34" fmla="*/ 678550 h 1696167"/>
                <a:gd name="connsiteX35" fmla="*/ 112334 w 1920955"/>
                <a:gd name="connsiteY35" fmla="*/ 748809 h 1696167"/>
                <a:gd name="connsiteX36" fmla="*/ 167161 w 1920955"/>
                <a:gd name="connsiteY36" fmla="*/ 779251 h 1696167"/>
                <a:gd name="connsiteX37" fmla="*/ 236159 w 1920955"/>
                <a:gd name="connsiteY37" fmla="*/ 789463 h 1696167"/>
                <a:gd name="connsiteX38" fmla="*/ 271462 w 1920955"/>
                <a:gd name="connsiteY38" fmla="*/ 845434 h 1696167"/>
                <a:gd name="connsiteX39" fmla="*/ 270869 w 1920955"/>
                <a:gd name="connsiteY39" fmla="*/ 890506 h 1696167"/>
                <a:gd name="connsiteX40" fmla="*/ 295393 w 1920955"/>
                <a:gd name="connsiteY40" fmla="*/ 929981 h 1696167"/>
                <a:gd name="connsiteX41" fmla="*/ 341051 w 1920955"/>
                <a:gd name="connsiteY41" fmla="*/ 968573 h 1696167"/>
                <a:gd name="connsiteX42" fmla="*/ 426184 w 1920955"/>
                <a:gd name="connsiteY42" fmla="*/ 1022825 h 1696167"/>
                <a:gd name="connsiteX43" fmla="*/ 461961 w 1920955"/>
                <a:gd name="connsiteY43" fmla="*/ 1093918 h 1696167"/>
                <a:gd name="connsiteX44" fmla="*/ 441064 w 1920955"/>
                <a:gd name="connsiteY44" fmla="*/ 1163491 h 1696167"/>
                <a:gd name="connsiteX45" fmla="*/ 519111 w 1920955"/>
                <a:gd name="connsiteY45" fmla="*/ 1219954 h 1696167"/>
                <a:gd name="connsiteX46" fmla="*/ 591143 w 1920955"/>
                <a:gd name="connsiteY46" fmla="*/ 1252948 h 1696167"/>
                <a:gd name="connsiteX47" fmla="*/ 571974 w 1920955"/>
                <a:gd name="connsiteY47" fmla="*/ 1312651 h 1696167"/>
                <a:gd name="connsiteX48" fmla="*/ 662461 w 1920955"/>
                <a:gd name="connsiteY48" fmla="*/ 1465051 h 1696167"/>
                <a:gd name="connsiteX49" fmla="*/ 755271 w 1920955"/>
                <a:gd name="connsiteY49" fmla="*/ 1538205 h 1696167"/>
                <a:gd name="connsiteX50" fmla="*/ 805336 w 1920955"/>
                <a:gd name="connsiteY50" fmla="*/ 1488863 h 1696167"/>
                <a:gd name="connsiteX51" fmla="*/ 869926 w 1920955"/>
                <a:gd name="connsiteY51" fmla="*/ 1516260 h 1696167"/>
                <a:gd name="connsiteX52" fmla="*/ 924399 w 1920955"/>
                <a:gd name="connsiteY52" fmla="*/ 1484101 h 1696167"/>
                <a:gd name="connsiteX53" fmla="*/ 941246 w 1920955"/>
                <a:gd name="connsiteY53" fmla="*/ 1441925 h 1696167"/>
                <a:gd name="connsiteX54" fmla="*/ 1005123 w 1920955"/>
                <a:gd name="connsiteY54" fmla="*/ 1528337 h 1696167"/>
                <a:gd name="connsiteX55" fmla="*/ 1050190 w 1920955"/>
                <a:gd name="connsiteY55" fmla="*/ 1599431 h 1696167"/>
                <a:gd name="connsiteX56" fmla="*/ 1132339 w 1920955"/>
                <a:gd name="connsiteY56" fmla="*/ 1696055 h 1696167"/>
                <a:gd name="connsiteX57" fmla="*/ 1133949 w 1920955"/>
                <a:gd name="connsiteY57" fmla="*/ 1579351 h 1696167"/>
                <a:gd name="connsiteX58" fmla="*/ 1176811 w 1920955"/>
                <a:gd name="connsiteY58" fmla="*/ 1598401 h 1696167"/>
                <a:gd name="connsiteX59" fmla="*/ 1210149 w 1920955"/>
                <a:gd name="connsiteY59" fmla="*/ 1617451 h 1696167"/>
                <a:gd name="connsiteX60" fmla="*/ 1233961 w 1920955"/>
                <a:gd name="connsiteY60" fmla="*/ 1579351 h 1696167"/>
                <a:gd name="connsiteX61" fmla="*/ 1267299 w 1920955"/>
                <a:gd name="connsiteY61" fmla="*/ 1655551 h 1696167"/>
                <a:gd name="connsiteX62" fmla="*/ 1348261 w 1920955"/>
                <a:gd name="connsiteY62" fmla="*/ 1626976 h 1696167"/>
                <a:gd name="connsiteX63" fmla="*/ 1414936 w 1920955"/>
                <a:gd name="connsiteY63" fmla="*/ 1555538 h 1696167"/>
                <a:gd name="connsiteX64" fmla="*/ 1433986 w 1920955"/>
                <a:gd name="connsiteY64" fmla="*/ 1607926 h 1696167"/>
                <a:gd name="connsiteX65" fmla="*/ 1410174 w 1920955"/>
                <a:gd name="connsiteY65" fmla="*/ 1612688 h 1696167"/>
                <a:gd name="connsiteX66" fmla="*/ 1543524 w 1920955"/>
                <a:gd name="connsiteY66" fmla="*/ 1579351 h 1696167"/>
                <a:gd name="connsiteX67" fmla="*/ 1581624 w 1920955"/>
                <a:gd name="connsiteY67" fmla="*/ 1507913 h 1696167"/>
                <a:gd name="connsiteX68" fmla="*/ 1643536 w 1920955"/>
                <a:gd name="connsiteY68" fmla="*/ 1412663 h 1696167"/>
                <a:gd name="connsiteX69" fmla="*/ 1714974 w 1920955"/>
                <a:gd name="connsiteY69" fmla="*/ 1384088 h 1696167"/>
                <a:gd name="connsiteX70" fmla="*/ 1772124 w 1920955"/>
                <a:gd name="connsiteY70" fmla="*/ 1379326 h 1696167"/>
                <a:gd name="connsiteX71" fmla="*/ 1772124 w 1920955"/>
                <a:gd name="connsiteY71" fmla="*/ 1450763 h 1696167"/>
                <a:gd name="connsiteX72" fmla="*/ 1886424 w 1920955"/>
                <a:gd name="connsiteY72" fmla="*/ 1446001 h 1696167"/>
                <a:gd name="connsiteX73" fmla="*/ 1919761 w 1920955"/>
                <a:gd name="connsiteY73" fmla="*/ 1441238 h 1696167"/>
                <a:gd name="connsiteX74" fmla="*/ 1853086 w 1920955"/>
                <a:gd name="connsiteY74" fmla="*/ 1398376 h 1696167"/>
                <a:gd name="connsiteX75" fmla="*/ 1853086 w 1920955"/>
                <a:gd name="connsiteY75" fmla="*/ 1303126 h 1696167"/>
                <a:gd name="connsiteX76" fmla="*/ 1853086 w 1920955"/>
                <a:gd name="connsiteY76" fmla="*/ 1245976 h 1696167"/>
                <a:gd name="connsiteX77" fmla="*/ 1810224 w 1920955"/>
                <a:gd name="connsiteY77" fmla="*/ 1236451 h 1696167"/>
                <a:gd name="connsiteX78" fmla="*/ 1734024 w 1920955"/>
                <a:gd name="connsiteY78" fmla="*/ 1155488 h 1696167"/>
                <a:gd name="connsiteX79" fmla="*/ 1695924 w 1920955"/>
                <a:gd name="connsiteY79" fmla="*/ 974513 h 1696167"/>
                <a:gd name="connsiteX80" fmla="*/ 1643536 w 1920955"/>
                <a:gd name="connsiteY80" fmla="*/ 941176 h 1696167"/>
                <a:gd name="connsiteX81" fmla="*/ 1605436 w 1920955"/>
                <a:gd name="connsiteY81" fmla="*/ 884026 h 1696167"/>
                <a:gd name="connsiteX82" fmla="*/ 1557811 w 1920955"/>
                <a:gd name="connsiteY82" fmla="*/ 836401 h 1696167"/>
                <a:gd name="connsiteX83" fmla="*/ 1505424 w 1920955"/>
                <a:gd name="connsiteY83" fmla="*/ 817351 h 1696167"/>
                <a:gd name="connsiteX84" fmla="*/ 1453036 w 1920955"/>
                <a:gd name="connsiteY84" fmla="*/ 812588 h 1696167"/>
                <a:gd name="connsiteX85" fmla="*/ 1510186 w 1920955"/>
                <a:gd name="connsiteY85" fmla="*/ 779251 h 1696167"/>
                <a:gd name="connsiteX86" fmla="*/ 1476849 w 1920955"/>
                <a:gd name="connsiteY86" fmla="*/ 745913 h 1696167"/>
                <a:gd name="connsiteX87" fmla="*/ 1481611 w 1920955"/>
                <a:gd name="connsiteY87" fmla="*/ 722101 h 1696167"/>
                <a:gd name="connsiteX88" fmla="*/ 1572099 w 1920955"/>
                <a:gd name="connsiteY88" fmla="*/ 760201 h 1696167"/>
                <a:gd name="connsiteX89" fmla="*/ 1624486 w 1920955"/>
                <a:gd name="connsiteY89" fmla="*/ 693526 h 1696167"/>
                <a:gd name="connsiteX90" fmla="*/ 1614961 w 1920955"/>
                <a:gd name="connsiteY90" fmla="*/ 550651 h 1696167"/>
                <a:gd name="connsiteX91" fmla="*/ 1610199 w 1920955"/>
                <a:gd name="connsiteY91" fmla="*/ 412538 h 1696167"/>
                <a:gd name="connsiteX0" fmla="*/ 1610199 w 1920955"/>
                <a:gd name="connsiteY0" fmla="*/ 412538 h 1696335"/>
                <a:gd name="connsiteX1" fmla="*/ 1567336 w 1920955"/>
                <a:gd name="connsiteY1" fmla="*/ 369676 h 1696335"/>
                <a:gd name="connsiteX2" fmla="*/ 1467324 w 1920955"/>
                <a:gd name="connsiteY2" fmla="*/ 345863 h 1696335"/>
                <a:gd name="connsiteX3" fmla="*/ 1419699 w 1920955"/>
                <a:gd name="connsiteY3" fmla="*/ 317288 h 1696335"/>
                <a:gd name="connsiteX4" fmla="*/ 1367311 w 1920955"/>
                <a:gd name="connsiteY4" fmla="*/ 160126 h 1696335"/>
                <a:gd name="connsiteX5" fmla="*/ 1338736 w 1920955"/>
                <a:gd name="connsiteY5" fmla="*/ 12488 h 1696335"/>
                <a:gd name="connsiteX6" fmla="*/ 1267299 w 1920955"/>
                <a:gd name="connsiteY6" fmla="*/ 12488 h 1696335"/>
                <a:gd name="connsiteX7" fmla="*/ 1214911 w 1920955"/>
                <a:gd name="connsiteY7" fmla="*/ 50588 h 1696335"/>
                <a:gd name="connsiteX8" fmla="*/ 1214911 w 1920955"/>
                <a:gd name="connsiteY8" fmla="*/ 155363 h 1696335"/>
                <a:gd name="connsiteX9" fmla="*/ 1186336 w 1920955"/>
                <a:gd name="connsiteY9" fmla="*/ 183938 h 1696335"/>
                <a:gd name="connsiteX10" fmla="*/ 1176811 w 1920955"/>
                <a:gd name="connsiteY10" fmla="*/ 255376 h 1696335"/>
                <a:gd name="connsiteX11" fmla="*/ 1114899 w 1920955"/>
                <a:gd name="connsiteY11" fmla="*/ 298238 h 1696335"/>
                <a:gd name="connsiteX12" fmla="*/ 1005361 w 1920955"/>
                <a:gd name="connsiteY12" fmla="*/ 312526 h 1696335"/>
                <a:gd name="connsiteX13" fmla="*/ 962499 w 1920955"/>
                <a:gd name="connsiteY13" fmla="*/ 355388 h 1696335"/>
                <a:gd name="connsiteX14" fmla="*/ 838674 w 1920955"/>
                <a:gd name="connsiteY14" fmla="*/ 355388 h 1696335"/>
                <a:gd name="connsiteX15" fmla="*/ 781524 w 1920955"/>
                <a:gd name="connsiteY15" fmla="*/ 426826 h 1696335"/>
                <a:gd name="connsiteX16" fmla="*/ 781524 w 1920955"/>
                <a:gd name="connsiteY16" fmla="*/ 460163 h 1696335"/>
                <a:gd name="connsiteX17" fmla="*/ 743424 w 1920955"/>
                <a:gd name="connsiteY17" fmla="*/ 483976 h 1696335"/>
                <a:gd name="connsiteX18" fmla="*/ 671986 w 1920955"/>
                <a:gd name="connsiteY18" fmla="*/ 417301 h 1696335"/>
                <a:gd name="connsiteX19" fmla="*/ 519586 w 1920955"/>
                <a:gd name="connsiteY19" fmla="*/ 412538 h 1696335"/>
                <a:gd name="connsiteX20" fmla="*/ 457674 w 1920955"/>
                <a:gd name="connsiteY20" fmla="*/ 431588 h 1696335"/>
                <a:gd name="connsiteX21" fmla="*/ 419574 w 1920955"/>
                <a:gd name="connsiteY21" fmla="*/ 417301 h 1696335"/>
                <a:gd name="connsiteX22" fmla="*/ 400524 w 1920955"/>
                <a:gd name="connsiteY22" fmla="*/ 355388 h 1696335"/>
                <a:gd name="connsiteX23" fmla="*/ 333849 w 1920955"/>
                <a:gd name="connsiteY23" fmla="*/ 303001 h 1696335"/>
                <a:gd name="connsiteX24" fmla="*/ 286224 w 1920955"/>
                <a:gd name="connsiteY24" fmla="*/ 236326 h 1696335"/>
                <a:gd name="connsiteX25" fmla="*/ 143349 w 1920955"/>
                <a:gd name="connsiteY25" fmla="*/ 255376 h 1696335"/>
                <a:gd name="connsiteX26" fmla="*/ 124299 w 1920955"/>
                <a:gd name="connsiteY26" fmla="*/ 331576 h 1696335"/>
                <a:gd name="connsiteX27" fmla="*/ 110011 w 1920955"/>
                <a:gd name="connsiteY27" fmla="*/ 364913 h 1696335"/>
                <a:gd name="connsiteX28" fmla="*/ 133824 w 1920955"/>
                <a:gd name="connsiteY28" fmla="*/ 412538 h 1696335"/>
                <a:gd name="connsiteX29" fmla="*/ 81436 w 1920955"/>
                <a:gd name="connsiteY29" fmla="*/ 450638 h 1696335"/>
                <a:gd name="connsiteX30" fmla="*/ 33811 w 1920955"/>
                <a:gd name="connsiteY30" fmla="*/ 445876 h 1696335"/>
                <a:gd name="connsiteX31" fmla="*/ 33811 w 1920955"/>
                <a:gd name="connsiteY31" fmla="*/ 517313 h 1696335"/>
                <a:gd name="connsiteX32" fmla="*/ 474 w 1920955"/>
                <a:gd name="connsiteY32" fmla="*/ 622088 h 1696335"/>
                <a:gd name="connsiteX33" fmla="*/ 62386 w 1920955"/>
                <a:gd name="connsiteY33" fmla="*/ 698288 h 1696335"/>
                <a:gd name="connsiteX34" fmla="*/ 111977 w 1920955"/>
                <a:gd name="connsiteY34" fmla="*/ 678550 h 1696335"/>
                <a:gd name="connsiteX35" fmla="*/ 112334 w 1920955"/>
                <a:gd name="connsiteY35" fmla="*/ 748809 h 1696335"/>
                <a:gd name="connsiteX36" fmla="*/ 167161 w 1920955"/>
                <a:gd name="connsiteY36" fmla="*/ 779251 h 1696335"/>
                <a:gd name="connsiteX37" fmla="*/ 236159 w 1920955"/>
                <a:gd name="connsiteY37" fmla="*/ 789463 h 1696335"/>
                <a:gd name="connsiteX38" fmla="*/ 271462 w 1920955"/>
                <a:gd name="connsiteY38" fmla="*/ 845434 h 1696335"/>
                <a:gd name="connsiteX39" fmla="*/ 270869 w 1920955"/>
                <a:gd name="connsiteY39" fmla="*/ 890506 h 1696335"/>
                <a:gd name="connsiteX40" fmla="*/ 295393 w 1920955"/>
                <a:gd name="connsiteY40" fmla="*/ 929981 h 1696335"/>
                <a:gd name="connsiteX41" fmla="*/ 341051 w 1920955"/>
                <a:gd name="connsiteY41" fmla="*/ 968573 h 1696335"/>
                <a:gd name="connsiteX42" fmla="*/ 426184 w 1920955"/>
                <a:gd name="connsiteY42" fmla="*/ 1022825 h 1696335"/>
                <a:gd name="connsiteX43" fmla="*/ 461961 w 1920955"/>
                <a:gd name="connsiteY43" fmla="*/ 1093918 h 1696335"/>
                <a:gd name="connsiteX44" fmla="*/ 441064 w 1920955"/>
                <a:gd name="connsiteY44" fmla="*/ 1163491 h 1696335"/>
                <a:gd name="connsiteX45" fmla="*/ 519111 w 1920955"/>
                <a:gd name="connsiteY45" fmla="*/ 1219954 h 1696335"/>
                <a:gd name="connsiteX46" fmla="*/ 591143 w 1920955"/>
                <a:gd name="connsiteY46" fmla="*/ 1252948 h 1696335"/>
                <a:gd name="connsiteX47" fmla="*/ 571974 w 1920955"/>
                <a:gd name="connsiteY47" fmla="*/ 1312651 h 1696335"/>
                <a:gd name="connsiteX48" fmla="*/ 662461 w 1920955"/>
                <a:gd name="connsiteY48" fmla="*/ 1465051 h 1696335"/>
                <a:gd name="connsiteX49" fmla="*/ 755271 w 1920955"/>
                <a:gd name="connsiteY49" fmla="*/ 1538205 h 1696335"/>
                <a:gd name="connsiteX50" fmla="*/ 805336 w 1920955"/>
                <a:gd name="connsiteY50" fmla="*/ 1488863 h 1696335"/>
                <a:gd name="connsiteX51" fmla="*/ 869926 w 1920955"/>
                <a:gd name="connsiteY51" fmla="*/ 1516260 h 1696335"/>
                <a:gd name="connsiteX52" fmla="*/ 924399 w 1920955"/>
                <a:gd name="connsiteY52" fmla="*/ 1484101 h 1696335"/>
                <a:gd name="connsiteX53" fmla="*/ 941246 w 1920955"/>
                <a:gd name="connsiteY53" fmla="*/ 1441925 h 1696335"/>
                <a:gd name="connsiteX54" fmla="*/ 1005123 w 1920955"/>
                <a:gd name="connsiteY54" fmla="*/ 1528337 h 1696335"/>
                <a:gd name="connsiteX55" fmla="*/ 1050190 w 1920955"/>
                <a:gd name="connsiteY55" fmla="*/ 1599431 h 1696335"/>
                <a:gd name="connsiteX56" fmla="*/ 1132339 w 1920955"/>
                <a:gd name="connsiteY56" fmla="*/ 1696055 h 1696335"/>
                <a:gd name="connsiteX57" fmla="*/ 1151034 w 1920955"/>
                <a:gd name="connsiteY57" fmla="*/ 1627859 h 1696335"/>
                <a:gd name="connsiteX58" fmla="*/ 1176811 w 1920955"/>
                <a:gd name="connsiteY58" fmla="*/ 1598401 h 1696335"/>
                <a:gd name="connsiteX59" fmla="*/ 1210149 w 1920955"/>
                <a:gd name="connsiteY59" fmla="*/ 1617451 h 1696335"/>
                <a:gd name="connsiteX60" fmla="*/ 1233961 w 1920955"/>
                <a:gd name="connsiteY60" fmla="*/ 1579351 h 1696335"/>
                <a:gd name="connsiteX61" fmla="*/ 1267299 w 1920955"/>
                <a:gd name="connsiteY61" fmla="*/ 1655551 h 1696335"/>
                <a:gd name="connsiteX62" fmla="*/ 1348261 w 1920955"/>
                <a:gd name="connsiteY62" fmla="*/ 1626976 h 1696335"/>
                <a:gd name="connsiteX63" fmla="*/ 1414936 w 1920955"/>
                <a:gd name="connsiteY63" fmla="*/ 1555538 h 1696335"/>
                <a:gd name="connsiteX64" fmla="*/ 1433986 w 1920955"/>
                <a:gd name="connsiteY64" fmla="*/ 1607926 h 1696335"/>
                <a:gd name="connsiteX65" fmla="*/ 1410174 w 1920955"/>
                <a:gd name="connsiteY65" fmla="*/ 1612688 h 1696335"/>
                <a:gd name="connsiteX66" fmla="*/ 1543524 w 1920955"/>
                <a:gd name="connsiteY66" fmla="*/ 1579351 h 1696335"/>
                <a:gd name="connsiteX67" fmla="*/ 1581624 w 1920955"/>
                <a:gd name="connsiteY67" fmla="*/ 1507913 h 1696335"/>
                <a:gd name="connsiteX68" fmla="*/ 1643536 w 1920955"/>
                <a:gd name="connsiteY68" fmla="*/ 1412663 h 1696335"/>
                <a:gd name="connsiteX69" fmla="*/ 1714974 w 1920955"/>
                <a:gd name="connsiteY69" fmla="*/ 1384088 h 1696335"/>
                <a:gd name="connsiteX70" fmla="*/ 1772124 w 1920955"/>
                <a:gd name="connsiteY70" fmla="*/ 1379326 h 1696335"/>
                <a:gd name="connsiteX71" fmla="*/ 1772124 w 1920955"/>
                <a:gd name="connsiteY71" fmla="*/ 1450763 h 1696335"/>
                <a:gd name="connsiteX72" fmla="*/ 1886424 w 1920955"/>
                <a:gd name="connsiteY72" fmla="*/ 1446001 h 1696335"/>
                <a:gd name="connsiteX73" fmla="*/ 1919761 w 1920955"/>
                <a:gd name="connsiteY73" fmla="*/ 1441238 h 1696335"/>
                <a:gd name="connsiteX74" fmla="*/ 1853086 w 1920955"/>
                <a:gd name="connsiteY74" fmla="*/ 1398376 h 1696335"/>
                <a:gd name="connsiteX75" fmla="*/ 1853086 w 1920955"/>
                <a:gd name="connsiteY75" fmla="*/ 1303126 h 1696335"/>
                <a:gd name="connsiteX76" fmla="*/ 1853086 w 1920955"/>
                <a:gd name="connsiteY76" fmla="*/ 1245976 h 1696335"/>
                <a:gd name="connsiteX77" fmla="*/ 1810224 w 1920955"/>
                <a:gd name="connsiteY77" fmla="*/ 1236451 h 1696335"/>
                <a:gd name="connsiteX78" fmla="*/ 1734024 w 1920955"/>
                <a:gd name="connsiteY78" fmla="*/ 1155488 h 1696335"/>
                <a:gd name="connsiteX79" fmla="*/ 1695924 w 1920955"/>
                <a:gd name="connsiteY79" fmla="*/ 974513 h 1696335"/>
                <a:gd name="connsiteX80" fmla="*/ 1643536 w 1920955"/>
                <a:gd name="connsiteY80" fmla="*/ 941176 h 1696335"/>
                <a:gd name="connsiteX81" fmla="*/ 1605436 w 1920955"/>
                <a:gd name="connsiteY81" fmla="*/ 884026 h 1696335"/>
                <a:gd name="connsiteX82" fmla="*/ 1557811 w 1920955"/>
                <a:gd name="connsiteY82" fmla="*/ 836401 h 1696335"/>
                <a:gd name="connsiteX83" fmla="*/ 1505424 w 1920955"/>
                <a:gd name="connsiteY83" fmla="*/ 817351 h 1696335"/>
                <a:gd name="connsiteX84" fmla="*/ 1453036 w 1920955"/>
                <a:gd name="connsiteY84" fmla="*/ 812588 h 1696335"/>
                <a:gd name="connsiteX85" fmla="*/ 1510186 w 1920955"/>
                <a:gd name="connsiteY85" fmla="*/ 779251 h 1696335"/>
                <a:gd name="connsiteX86" fmla="*/ 1476849 w 1920955"/>
                <a:gd name="connsiteY86" fmla="*/ 745913 h 1696335"/>
                <a:gd name="connsiteX87" fmla="*/ 1481611 w 1920955"/>
                <a:gd name="connsiteY87" fmla="*/ 722101 h 1696335"/>
                <a:gd name="connsiteX88" fmla="*/ 1572099 w 1920955"/>
                <a:gd name="connsiteY88" fmla="*/ 760201 h 1696335"/>
                <a:gd name="connsiteX89" fmla="*/ 1624486 w 1920955"/>
                <a:gd name="connsiteY89" fmla="*/ 693526 h 1696335"/>
                <a:gd name="connsiteX90" fmla="*/ 1614961 w 1920955"/>
                <a:gd name="connsiteY90" fmla="*/ 550651 h 1696335"/>
                <a:gd name="connsiteX91" fmla="*/ 1610199 w 1920955"/>
                <a:gd name="connsiteY91" fmla="*/ 412538 h 1696335"/>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10149 w 1920955"/>
                <a:gd name="connsiteY59" fmla="*/ 1617451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08789 w 1920955"/>
                <a:gd name="connsiteY61" fmla="*/ 1594278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11230 w 1920955"/>
                <a:gd name="connsiteY61" fmla="*/ 1681082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48261 w 1920955"/>
                <a:gd name="connsiteY63" fmla="*/ 1626976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68155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8868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505358 w 1920955"/>
                <a:gd name="connsiteY66" fmla="*/ 164843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21378 w 1920955"/>
                <a:gd name="connsiteY71" fmla="*/ 1402701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03851 w 1920955"/>
                <a:gd name="connsiteY72" fmla="*/ 1369114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28257 w 1920955"/>
                <a:gd name="connsiteY72" fmla="*/ 1328265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28257 w 1920409"/>
                <a:gd name="connsiteY72" fmla="*/ 1328265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650"/>
                <a:gd name="connsiteY0" fmla="*/ 412538 h 1691232"/>
                <a:gd name="connsiteX1" fmla="*/ 1567336 w 1920650"/>
                <a:gd name="connsiteY1" fmla="*/ 369676 h 1691232"/>
                <a:gd name="connsiteX2" fmla="*/ 1467324 w 1920650"/>
                <a:gd name="connsiteY2" fmla="*/ 345863 h 1691232"/>
                <a:gd name="connsiteX3" fmla="*/ 1419699 w 1920650"/>
                <a:gd name="connsiteY3" fmla="*/ 317288 h 1691232"/>
                <a:gd name="connsiteX4" fmla="*/ 1367311 w 1920650"/>
                <a:gd name="connsiteY4" fmla="*/ 160126 h 1691232"/>
                <a:gd name="connsiteX5" fmla="*/ 1338736 w 1920650"/>
                <a:gd name="connsiteY5" fmla="*/ 12488 h 1691232"/>
                <a:gd name="connsiteX6" fmla="*/ 1267299 w 1920650"/>
                <a:gd name="connsiteY6" fmla="*/ 12488 h 1691232"/>
                <a:gd name="connsiteX7" fmla="*/ 1214911 w 1920650"/>
                <a:gd name="connsiteY7" fmla="*/ 50588 h 1691232"/>
                <a:gd name="connsiteX8" fmla="*/ 1214911 w 1920650"/>
                <a:gd name="connsiteY8" fmla="*/ 155363 h 1691232"/>
                <a:gd name="connsiteX9" fmla="*/ 1186336 w 1920650"/>
                <a:gd name="connsiteY9" fmla="*/ 183938 h 1691232"/>
                <a:gd name="connsiteX10" fmla="*/ 1176811 w 1920650"/>
                <a:gd name="connsiteY10" fmla="*/ 255376 h 1691232"/>
                <a:gd name="connsiteX11" fmla="*/ 1114899 w 1920650"/>
                <a:gd name="connsiteY11" fmla="*/ 298238 h 1691232"/>
                <a:gd name="connsiteX12" fmla="*/ 1005361 w 1920650"/>
                <a:gd name="connsiteY12" fmla="*/ 312526 h 1691232"/>
                <a:gd name="connsiteX13" fmla="*/ 962499 w 1920650"/>
                <a:gd name="connsiteY13" fmla="*/ 355388 h 1691232"/>
                <a:gd name="connsiteX14" fmla="*/ 838674 w 1920650"/>
                <a:gd name="connsiteY14" fmla="*/ 355388 h 1691232"/>
                <a:gd name="connsiteX15" fmla="*/ 781524 w 1920650"/>
                <a:gd name="connsiteY15" fmla="*/ 426826 h 1691232"/>
                <a:gd name="connsiteX16" fmla="*/ 781524 w 1920650"/>
                <a:gd name="connsiteY16" fmla="*/ 460163 h 1691232"/>
                <a:gd name="connsiteX17" fmla="*/ 743424 w 1920650"/>
                <a:gd name="connsiteY17" fmla="*/ 483976 h 1691232"/>
                <a:gd name="connsiteX18" fmla="*/ 671986 w 1920650"/>
                <a:gd name="connsiteY18" fmla="*/ 417301 h 1691232"/>
                <a:gd name="connsiteX19" fmla="*/ 519586 w 1920650"/>
                <a:gd name="connsiteY19" fmla="*/ 412538 h 1691232"/>
                <a:gd name="connsiteX20" fmla="*/ 457674 w 1920650"/>
                <a:gd name="connsiteY20" fmla="*/ 431588 h 1691232"/>
                <a:gd name="connsiteX21" fmla="*/ 419574 w 1920650"/>
                <a:gd name="connsiteY21" fmla="*/ 417301 h 1691232"/>
                <a:gd name="connsiteX22" fmla="*/ 400524 w 1920650"/>
                <a:gd name="connsiteY22" fmla="*/ 355388 h 1691232"/>
                <a:gd name="connsiteX23" fmla="*/ 333849 w 1920650"/>
                <a:gd name="connsiteY23" fmla="*/ 303001 h 1691232"/>
                <a:gd name="connsiteX24" fmla="*/ 286224 w 1920650"/>
                <a:gd name="connsiteY24" fmla="*/ 236326 h 1691232"/>
                <a:gd name="connsiteX25" fmla="*/ 143349 w 1920650"/>
                <a:gd name="connsiteY25" fmla="*/ 255376 h 1691232"/>
                <a:gd name="connsiteX26" fmla="*/ 124299 w 1920650"/>
                <a:gd name="connsiteY26" fmla="*/ 331576 h 1691232"/>
                <a:gd name="connsiteX27" fmla="*/ 110011 w 1920650"/>
                <a:gd name="connsiteY27" fmla="*/ 364913 h 1691232"/>
                <a:gd name="connsiteX28" fmla="*/ 133824 w 1920650"/>
                <a:gd name="connsiteY28" fmla="*/ 412538 h 1691232"/>
                <a:gd name="connsiteX29" fmla="*/ 81436 w 1920650"/>
                <a:gd name="connsiteY29" fmla="*/ 450638 h 1691232"/>
                <a:gd name="connsiteX30" fmla="*/ 33811 w 1920650"/>
                <a:gd name="connsiteY30" fmla="*/ 445876 h 1691232"/>
                <a:gd name="connsiteX31" fmla="*/ 33811 w 1920650"/>
                <a:gd name="connsiteY31" fmla="*/ 517313 h 1691232"/>
                <a:gd name="connsiteX32" fmla="*/ 474 w 1920650"/>
                <a:gd name="connsiteY32" fmla="*/ 622088 h 1691232"/>
                <a:gd name="connsiteX33" fmla="*/ 62386 w 1920650"/>
                <a:gd name="connsiteY33" fmla="*/ 698288 h 1691232"/>
                <a:gd name="connsiteX34" fmla="*/ 111977 w 1920650"/>
                <a:gd name="connsiteY34" fmla="*/ 678550 h 1691232"/>
                <a:gd name="connsiteX35" fmla="*/ 112334 w 1920650"/>
                <a:gd name="connsiteY35" fmla="*/ 748809 h 1691232"/>
                <a:gd name="connsiteX36" fmla="*/ 167161 w 1920650"/>
                <a:gd name="connsiteY36" fmla="*/ 779251 h 1691232"/>
                <a:gd name="connsiteX37" fmla="*/ 236159 w 1920650"/>
                <a:gd name="connsiteY37" fmla="*/ 789463 h 1691232"/>
                <a:gd name="connsiteX38" fmla="*/ 271462 w 1920650"/>
                <a:gd name="connsiteY38" fmla="*/ 845434 h 1691232"/>
                <a:gd name="connsiteX39" fmla="*/ 270869 w 1920650"/>
                <a:gd name="connsiteY39" fmla="*/ 890506 h 1691232"/>
                <a:gd name="connsiteX40" fmla="*/ 295393 w 1920650"/>
                <a:gd name="connsiteY40" fmla="*/ 929981 h 1691232"/>
                <a:gd name="connsiteX41" fmla="*/ 341051 w 1920650"/>
                <a:gd name="connsiteY41" fmla="*/ 968573 h 1691232"/>
                <a:gd name="connsiteX42" fmla="*/ 426184 w 1920650"/>
                <a:gd name="connsiteY42" fmla="*/ 1022825 h 1691232"/>
                <a:gd name="connsiteX43" fmla="*/ 461961 w 1920650"/>
                <a:gd name="connsiteY43" fmla="*/ 1093918 h 1691232"/>
                <a:gd name="connsiteX44" fmla="*/ 441064 w 1920650"/>
                <a:gd name="connsiteY44" fmla="*/ 1163491 h 1691232"/>
                <a:gd name="connsiteX45" fmla="*/ 519111 w 1920650"/>
                <a:gd name="connsiteY45" fmla="*/ 1219954 h 1691232"/>
                <a:gd name="connsiteX46" fmla="*/ 591143 w 1920650"/>
                <a:gd name="connsiteY46" fmla="*/ 1252948 h 1691232"/>
                <a:gd name="connsiteX47" fmla="*/ 571974 w 1920650"/>
                <a:gd name="connsiteY47" fmla="*/ 1312651 h 1691232"/>
                <a:gd name="connsiteX48" fmla="*/ 662461 w 1920650"/>
                <a:gd name="connsiteY48" fmla="*/ 1465051 h 1691232"/>
                <a:gd name="connsiteX49" fmla="*/ 755271 w 1920650"/>
                <a:gd name="connsiteY49" fmla="*/ 1538205 h 1691232"/>
                <a:gd name="connsiteX50" fmla="*/ 805336 w 1920650"/>
                <a:gd name="connsiteY50" fmla="*/ 1488863 h 1691232"/>
                <a:gd name="connsiteX51" fmla="*/ 869926 w 1920650"/>
                <a:gd name="connsiteY51" fmla="*/ 1516260 h 1691232"/>
                <a:gd name="connsiteX52" fmla="*/ 924399 w 1920650"/>
                <a:gd name="connsiteY52" fmla="*/ 1484101 h 1691232"/>
                <a:gd name="connsiteX53" fmla="*/ 941246 w 1920650"/>
                <a:gd name="connsiteY53" fmla="*/ 1441925 h 1691232"/>
                <a:gd name="connsiteX54" fmla="*/ 1005123 w 1920650"/>
                <a:gd name="connsiteY54" fmla="*/ 1528337 h 1691232"/>
                <a:gd name="connsiteX55" fmla="*/ 1050190 w 1920650"/>
                <a:gd name="connsiteY55" fmla="*/ 1599431 h 1691232"/>
                <a:gd name="connsiteX56" fmla="*/ 1120136 w 1920650"/>
                <a:gd name="connsiteY56" fmla="*/ 1690950 h 1691232"/>
                <a:gd name="connsiteX57" fmla="*/ 1151034 w 1920650"/>
                <a:gd name="connsiteY57" fmla="*/ 1627859 h 1691232"/>
                <a:gd name="connsiteX58" fmla="*/ 1181693 w 1920650"/>
                <a:gd name="connsiteY58" fmla="*/ 1621379 h 1691232"/>
                <a:gd name="connsiteX59" fmla="*/ 1224792 w 1920650"/>
                <a:gd name="connsiteY59" fmla="*/ 1650642 h 1691232"/>
                <a:gd name="connsiteX60" fmla="*/ 1258367 w 1920650"/>
                <a:gd name="connsiteY60" fmla="*/ 1609988 h 1691232"/>
                <a:gd name="connsiteX61" fmla="*/ 1277188 w 1920650"/>
                <a:gd name="connsiteY61" fmla="*/ 1614605 h 1691232"/>
                <a:gd name="connsiteX62" fmla="*/ 1311230 w 1920650"/>
                <a:gd name="connsiteY62" fmla="*/ 1681082 h 1691232"/>
                <a:gd name="connsiteX63" fmla="*/ 1367786 w 1920650"/>
                <a:gd name="connsiteY63" fmla="*/ 1657613 h 1691232"/>
                <a:gd name="connsiteX64" fmla="*/ 1419818 w 1920650"/>
                <a:gd name="connsiteY64" fmla="*/ 1601492 h 1691232"/>
                <a:gd name="connsiteX65" fmla="*/ 1470595 w 1920650"/>
                <a:gd name="connsiteY65" fmla="*/ 1584949 h 1691232"/>
                <a:gd name="connsiteX66" fmla="*/ 1488274 w 1920650"/>
                <a:gd name="connsiteY66" fmla="*/ 1640771 h 1691232"/>
                <a:gd name="connsiteX67" fmla="*/ 1558169 w 1920650"/>
                <a:gd name="connsiteY67" fmla="*/ 1615093 h 1691232"/>
                <a:gd name="connsiteX68" fmla="*/ 1588947 w 1920650"/>
                <a:gd name="connsiteY68" fmla="*/ 1528337 h 1691232"/>
                <a:gd name="connsiteX69" fmla="*/ 1670383 w 1920650"/>
                <a:gd name="connsiteY69" fmla="*/ 1438195 h 1691232"/>
                <a:gd name="connsiteX70" fmla="*/ 1714974 w 1920650"/>
                <a:gd name="connsiteY70" fmla="*/ 1407065 h 1691232"/>
                <a:gd name="connsiteX71" fmla="*/ 1743343 w 1920650"/>
                <a:gd name="connsiteY71" fmla="*/ 1410360 h 1691232"/>
                <a:gd name="connsiteX72" fmla="*/ 1833138 w 1920650"/>
                <a:gd name="connsiteY72" fmla="*/ 1402304 h 1691232"/>
                <a:gd name="connsiteX73" fmla="*/ 1816054 w 1920650"/>
                <a:gd name="connsiteY73" fmla="*/ 1453316 h 1691232"/>
                <a:gd name="connsiteX74" fmla="*/ 1886424 w 1920650"/>
                <a:gd name="connsiteY74" fmla="*/ 1446001 h 1691232"/>
                <a:gd name="connsiteX75" fmla="*/ 1919761 w 1920650"/>
                <a:gd name="connsiteY75" fmla="*/ 1441238 h 1691232"/>
                <a:gd name="connsiteX76" fmla="*/ 1853086 w 1920650"/>
                <a:gd name="connsiteY76" fmla="*/ 1398376 h 1691232"/>
                <a:gd name="connsiteX77" fmla="*/ 1853086 w 1920650"/>
                <a:gd name="connsiteY77" fmla="*/ 1303126 h 1691232"/>
                <a:gd name="connsiteX78" fmla="*/ 1853086 w 1920650"/>
                <a:gd name="connsiteY78" fmla="*/ 1245976 h 1691232"/>
                <a:gd name="connsiteX79" fmla="*/ 1810224 w 1920650"/>
                <a:gd name="connsiteY79" fmla="*/ 1236451 h 1691232"/>
                <a:gd name="connsiteX80" fmla="*/ 1734024 w 1920650"/>
                <a:gd name="connsiteY80" fmla="*/ 1155488 h 1691232"/>
                <a:gd name="connsiteX81" fmla="*/ 1695924 w 1920650"/>
                <a:gd name="connsiteY81" fmla="*/ 974513 h 1691232"/>
                <a:gd name="connsiteX82" fmla="*/ 1643536 w 1920650"/>
                <a:gd name="connsiteY82" fmla="*/ 941176 h 1691232"/>
                <a:gd name="connsiteX83" fmla="*/ 1605436 w 1920650"/>
                <a:gd name="connsiteY83" fmla="*/ 884026 h 1691232"/>
                <a:gd name="connsiteX84" fmla="*/ 1557811 w 1920650"/>
                <a:gd name="connsiteY84" fmla="*/ 836401 h 1691232"/>
                <a:gd name="connsiteX85" fmla="*/ 1505424 w 1920650"/>
                <a:gd name="connsiteY85" fmla="*/ 817351 h 1691232"/>
                <a:gd name="connsiteX86" fmla="*/ 1453036 w 1920650"/>
                <a:gd name="connsiteY86" fmla="*/ 812588 h 1691232"/>
                <a:gd name="connsiteX87" fmla="*/ 1510186 w 1920650"/>
                <a:gd name="connsiteY87" fmla="*/ 779251 h 1691232"/>
                <a:gd name="connsiteX88" fmla="*/ 1476849 w 1920650"/>
                <a:gd name="connsiteY88" fmla="*/ 745913 h 1691232"/>
                <a:gd name="connsiteX89" fmla="*/ 1481611 w 1920650"/>
                <a:gd name="connsiteY89" fmla="*/ 722101 h 1691232"/>
                <a:gd name="connsiteX90" fmla="*/ 1572099 w 1920650"/>
                <a:gd name="connsiteY90" fmla="*/ 760201 h 1691232"/>
                <a:gd name="connsiteX91" fmla="*/ 1624486 w 1920650"/>
                <a:gd name="connsiteY91" fmla="*/ 693526 h 1691232"/>
                <a:gd name="connsiteX92" fmla="*/ 1614961 w 1920650"/>
                <a:gd name="connsiteY92" fmla="*/ 550651 h 1691232"/>
                <a:gd name="connsiteX93" fmla="*/ 1610199 w 1920650"/>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33138 w 1920031"/>
                <a:gd name="connsiteY72" fmla="*/ 1402304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20935 w 1920031"/>
                <a:gd name="connsiteY72" fmla="*/ 1399752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880151"/>
                <a:gd name="connsiteY0" fmla="*/ 412538 h 1691232"/>
                <a:gd name="connsiteX1" fmla="*/ 1567336 w 1880151"/>
                <a:gd name="connsiteY1" fmla="*/ 369676 h 1691232"/>
                <a:gd name="connsiteX2" fmla="*/ 1467324 w 1880151"/>
                <a:gd name="connsiteY2" fmla="*/ 345863 h 1691232"/>
                <a:gd name="connsiteX3" fmla="*/ 1419699 w 1880151"/>
                <a:gd name="connsiteY3" fmla="*/ 317288 h 1691232"/>
                <a:gd name="connsiteX4" fmla="*/ 1367311 w 1880151"/>
                <a:gd name="connsiteY4" fmla="*/ 160126 h 1691232"/>
                <a:gd name="connsiteX5" fmla="*/ 1338736 w 1880151"/>
                <a:gd name="connsiteY5" fmla="*/ 12488 h 1691232"/>
                <a:gd name="connsiteX6" fmla="*/ 1267299 w 1880151"/>
                <a:gd name="connsiteY6" fmla="*/ 12488 h 1691232"/>
                <a:gd name="connsiteX7" fmla="*/ 1214911 w 1880151"/>
                <a:gd name="connsiteY7" fmla="*/ 50588 h 1691232"/>
                <a:gd name="connsiteX8" fmla="*/ 1214911 w 1880151"/>
                <a:gd name="connsiteY8" fmla="*/ 155363 h 1691232"/>
                <a:gd name="connsiteX9" fmla="*/ 1186336 w 1880151"/>
                <a:gd name="connsiteY9" fmla="*/ 183938 h 1691232"/>
                <a:gd name="connsiteX10" fmla="*/ 1176811 w 1880151"/>
                <a:gd name="connsiteY10" fmla="*/ 255376 h 1691232"/>
                <a:gd name="connsiteX11" fmla="*/ 1114899 w 1880151"/>
                <a:gd name="connsiteY11" fmla="*/ 298238 h 1691232"/>
                <a:gd name="connsiteX12" fmla="*/ 1005361 w 1880151"/>
                <a:gd name="connsiteY12" fmla="*/ 312526 h 1691232"/>
                <a:gd name="connsiteX13" fmla="*/ 962499 w 1880151"/>
                <a:gd name="connsiteY13" fmla="*/ 355388 h 1691232"/>
                <a:gd name="connsiteX14" fmla="*/ 838674 w 1880151"/>
                <a:gd name="connsiteY14" fmla="*/ 355388 h 1691232"/>
                <a:gd name="connsiteX15" fmla="*/ 781524 w 1880151"/>
                <a:gd name="connsiteY15" fmla="*/ 426826 h 1691232"/>
                <a:gd name="connsiteX16" fmla="*/ 781524 w 1880151"/>
                <a:gd name="connsiteY16" fmla="*/ 460163 h 1691232"/>
                <a:gd name="connsiteX17" fmla="*/ 743424 w 1880151"/>
                <a:gd name="connsiteY17" fmla="*/ 483976 h 1691232"/>
                <a:gd name="connsiteX18" fmla="*/ 671986 w 1880151"/>
                <a:gd name="connsiteY18" fmla="*/ 417301 h 1691232"/>
                <a:gd name="connsiteX19" fmla="*/ 519586 w 1880151"/>
                <a:gd name="connsiteY19" fmla="*/ 412538 h 1691232"/>
                <a:gd name="connsiteX20" fmla="*/ 457674 w 1880151"/>
                <a:gd name="connsiteY20" fmla="*/ 431588 h 1691232"/>
                <a:gd name="connsiteX21" fmla="*/ 419574 w 1880151"/>
                <a:gd name="connsiteY21" fmla="*/ 417301 h 1691232"/>
                <a:gd name="connsiteX22" fmla="*/ 400524 w 1880151"/>
                <a:gd name="connsiteY22" fmla="*/ 355388 h 1691232"/>
                <a:gd name="connsiteX23" fmla="*/ 333849 w 1880151"/>
                <a:gd name="connsiteY23" fmla="*/ 303001 h 1691232"/>
                <a:gd name="connsiteX24" fmla="*/ 286224 w 1880151"/>
                <a:gd name="connsiteY24" fmla="*/ 236326 h 1691232"/>
                <a:gd name="connsiteX25" fmla="*/ 143349 w 1880151"/>
                <a:gd name="connsiteY25" fmla="*/ 255376 h 1691232"/>
                <a:gd name="connsiteX26" fmla="*/ 124299 w 1880151"/>
                <a:gd name="connsiteY26" fmla="*/ 331576 h 1691232"/>
                <a:gd name="connsiteX27" fmla="*/ 110011 w 1880151"/>
                <a:gd name="connsiteY27" fmla="*/ 364913 h 1691232"/>
                <a:gd name="connsiteX28" fmla="*/ 133824 w 1880151"/>
                <a:gd name="connsiteY28" fmla="*/ 412538 h 1691232"/>
                <a:gd name="connsiteX29" fmla="*/ 81436 w 1880151"/>
                <a:gd name="connsiteY29" fmla="*/ 450638 h 1691232"/>
                <a:gd name="connsiteX30" fmla="*/ 33811 w 1880151"/>
                <a:gd name="connsiteY30" fmla="*/ 445876 h 1691232"/>
                <a:gd name="connsiteX31" fmla="*/ 33811 w 1880151"/>
                <a:gd name="connsiteY31" fmla="*/ 517313 h 1691232"/>
                <a:gd name="connsiteX32" fmla="*/ 474 w 1880151"/>
                <a:gd name="connsiteY32" fmla="*/ 622088 h 1691232"/>
                <a:gd name="connsiteX33" fmla="*/ 62386 w 1880151"/>
                <a:gd name="connsiteY33" fmla="*/ 698288 h 1691232"/>
                <a:gd name="connsiteX34" fmla="*/ 111977 w 1880151"/>
                <a:gd name="connsiteY34" fmla="*/ 678550 h 1691232"/>
                <a:gd name="connsiteX35" fmla="*/ 112334 w 1880151"/>
                <a:gd name="connsiteY35" fmla="*/ 748809 h 1691232"/>
                <a:gd name="connsiteX36" fmla="*/ 167161 w 1880151"/>
                <a:gd name="connsiteY36" fmla="*/ 779251 h 1691232"/>
                <a:gd name="connsiteX37" fmla="*/ 236159 w 1880151"/>
                <a:gd name="connsiteY37" fmla="*/ 789463 h 1691232"/>
                <a:gd name="connsiteX38" fmla="*/ 271462 w 1880151"/>
                <a:gd name="connsiteY38" fmla="*/ 845434 h 1691232"/>
                <a:gd name="connsiteX39" fmla="*/ 270869 w 1880151"/>
                <a:gd name="connsiteY39" fmla="*/ 890506 h 1691232"/>
                <a:gd name="connsiteX40" fmla="*/ 295393 w 1880151"/>
                <a:gd name="connsiteY40" fmla="*/ 929981 h 1691232"/>
                <a:gd name="connsiteX41" fmla="*/ 341051 w 1880151"/>
                <a:gd name="connsiteY41" fmla="*/ 968573 h 1691232"/>
                <a:gd name="connsiteX42" fmla="*/ 426184 w 1880151"/>
                <a:gd name="connsiteY42" fmla="*/ 1022825 h 1691232"/>
                <a:gd name="connsiteX43" fmla="*/ 461961 w 1880151"/>
                <a:gd name="connsiteY43" fmla="*/ 1093918 h 1691232"/>
                <a:gd name="connsiteX44" fmla="*/ 441064 w 1880151"/>
                <a:gd name="connsiteY44" fmla="*/ 1163491 h 1691232"/>
                <a:gd name="connsiteX45" fmla="*/ 519111 w 1880151"/>
                <a:gd name="connsiteY45" fmla="*/ 1219954 h 1691232"/>
                <a:gd name="connsiteX46" fmla="*/ 591143 w 1880151"/>
                <a:gd name="connsiteY46" fmla="*/ 1252948 h 1691232"/>
                <a:gd name="connsiteX47" fmla="*/ 571974 w 1880151"/>
                <a:gd name="connsiteY47" fmla="*/ 1312651 h 1691232"/>
                <a:gd name="connsiteX48" fmla="*/ 662461 w 1880151"/>
                <a:gd name="connsiteY48" fmla="*/ 1465051 h 1691232"/>
                <a:gd name="connsiteX49" fmla="*/ 755271 w 1880151"/>
                <a:gd name="connsiteY49" fmla="*/ 1538205 h 1691232"/>
                <a:gd name="connsiteX50" fmla="*/ 805336 w 1880151"/>
                <a:gd name="connsiteY50" fmla="*/ 1488863 h 1691232"/>
                <a:gd name="connsiteX51" fmla="*/ 869926 w 1880151"/>
                <a:gd name="connsiteY51" fmla="*/ 1516260 h 1691232"/>
                <a:gd name="connsiteX52" fmla="*/ 924399 w 1880151"/>
                <a:gd name="connsiteY52" fmla="*/ 1484101 h 1691232"/>
                <a:gd name="connsiteX53" fmla="*/ 941246 w 1880151"/>
                <a:gd name="connsiteY53" fmla="*/ 1441925 h 1691232"/>
                <a:gd name="connsiteX54" fmla="*/ 1005123 w 1880151"/>
                <a:gd name="connsiteY54" fmla="*/ 1528337 h 1691232"/>
                <a:gd name="connsiteX55" fmla="*/ 1050190 w 1880151"/>
                <a:gd name="connsiteY55" fmla="*/ 1599431 h 1691232"/>
                <a:gd name="connsiteX56" fmla="*/ 1120136 w 1880151"/>
                <a:gd name="connsiteY56" fmla="*/ 1690950 h 1691232"/>
                <a:gd name="connsiteX57" fmla="*/ 1151034 w 1880151"/>
                <a:gd name="connsiteY57" fmla="*/ 1627859 h 1691232"/>
                <a:gd name="connsiteX58" fmla="*/ 1181693 w 1880151"/>
                <a:gd name="connsiteY58" fmla="*/ 1621379 h 1691232"/>
                <a:gd name="connsiteX59" fmla="*/ 1224792 w 1880151"/>
                <a:gd name="connsiteY59" fmla="*/ 1650642 h 1691232"/>
                <a:gd name="connsiteX60" fmla="*/ 1258367 w 1880151"/>
                <a:gd name="connsiteY60" fmla="*/ 1609988 h 1691232"/>
                <a:gd name="connsiteX61" fmla="*/ 1277188 w 1880151"/>
                <a:gd name="connsiteY61" fmla="*/ 1614605 h 1691232"/>
                <a:gd name="connsiteX62" fmla="*/ 1311230 w 1880151"/>
                <a:gd name="connsiteY62" fmla="*/ 1681082 h 1691232"/>
                <a:gd name="connsiteX63" fmla="*/ 1367786 w 1880151"/>
                <a:gd name="connsiteY63" fmla="*/ 1657613 h 1691232"/>
                <a:gd name="connsiteX64" fmla="*/ 1419818 w 1880151"/>
                <a:gd name="connsiteY64" fmla="*/ 1601492 h 1691232"/>
                <a:gd name="connsiteX65" fmla="*/ 1470595 w 1880151"/>
                <a:gd name="connsiteY65" fmla="*/ 1584949 h 1691232"/>
                <a:gd name="connsiteX66" fmla="*/ 1488274 w 1880151"/>
                <a:gd name="connsiteY66" fmla="*/ 1640771 h 1691232"/>
                <a:gd name="connsiteX67" fmla="*/ 1558169 w 1880151"/>
                <a:gd name="connsiteY67" fmla="*/ 1615093 h 1691232"/>
                <a:gd name="connsiteX68" fmla="*/ 1588947 w 1880151"/>
                <a:gd name="connsiteY68" fmla="*/ 1528337 h 1691232"/>
                <a:gd name="connsiteX69" fmla="*/ 1670383 w 1880151"/>
                <a:gd name="connsiteY69" fmla="*/ 1438195 h 1691232"/>
                <a:gd name="connsiteX70" fmla="*/ 1714974 w 1880151"/>
                <a:gd name="connsiteY70" fmla="*/ 1407065 h 1691232"/>
                <a:gd name="connsiteX71" fmla="*/ 1743343 w 1880151"/>
                <a:gd name="connsiteY71" fmla="*/ 1410360 h 1691232"/>
                <a:gd name="connsiteX72" fmla="*/ 1820935 w 1880151"/>
                <a:gd name="connsiteY72" fmla="*/ 1399752 h 1691232"/>
                <a:gd name="connsiteX73" fmla="*/ 1816054 w 1880151"/>
                <a:gd name="connsiteY73" fmla="*/ 1453316 h 1691232"/>
                <a:gd name="connsiteX74" fmla="*/ 1874221 w 1880151"/>
                <a:gd name="connsiteY74" fmla="*/ 1476637 h 1691232"/>
                <a:gd name="connsiteX75" fmla="*/ 1875830 w 1880151"/>
                <a:gd name="connsiteY75" fmla="*/ 1451451 h 1691232"/>
                <a:gd name="connsiteX76" fmla="*/ 1853086 w 1880151"/>
                <a:gd name="connsiteY76" fmla="*/ 1398376 h 1691232"/>
                <a:gd name="connsiteX77" fmla="*/ 1853086 w 1880151"/>
                <a:gd name="connsiteY77" fmla="*/ 1303126 h 1691232"/>
                <a:gd name="connsiteX78" fmla="*/ 1853086 w 1880151"/>
                <a:gd name="connsiteY78" fmla="*/ 1245976 h 1691232"/>
                <a:gd name="connsiteX79" fmla="*/ 1810224 w 1880151"/>
                <a:gd name="connsiteY79" fmla="*/ 1236451 h 1691232"/>
                <a:gd name="connsiteX80" fmla="*/ 1734024 w 1880151"/>
                <a:gd name="connsiteY80" fmla="*/ 1155488 h 1691232"/>
                <a:gd name="connsiteX81" fmla="*/ 1695924 w 1880151"/>
                <a:gd name="connsiteY81" fmla="*/ 974513 h 1691232"/>
                <a:gd name="connsiteX82" fmla="*/ 1643536 w 1880151"/>
                <a:gd name="connsiteY82" fmla="*/ 941176 h 1691232"/>
                <a:gd name="connsiteX83" fmla="*/ 1605436 w 1880151"/>
                <a:gd name="connsiteY83" fmla="*/ 884026 h 1691232"/>
                <a:gd name="connsiteX84" fmla="*/ 1557811 w 1880151"/>
                <a:gd name="connsiteY84" fmla="*/ 836401 h 1691232"/>
                <a:gd name="connsiteX85" fmla="*/ 1505424 w 1880151"/>
                <a:gd name="connsiteY85" fmla="*/ 817351 h 1691232"/>
                <a:gd name="connsiteX86" fmla="*/ 1453036 w 1880151"/>
                <a:gd name="connsiteY86" fmla="*/ 812588 h 1691232"/>
                <a:gd name="connsiteX87" fmla="*/ 1510186 w 1880151"/>
                <a:gd name="connsiteY87" fmla="*/ 779251 h 1691232"/>
                <a:gd name="connsiteX88" fmla="*/ 1476849 w 1880151"/>
                <a:gd name="connsiteY88" fmla="*/ 745913 h 1691232"/>
                <a:gd name="connsiteX89" fmla="*/ 1481611 w 1880151"/>
                <a:gd name="connsiteY89" fmla="*/ 722101 h 1691232"/>
                <a:gd name="connsiteX90" fmla="*/ 1572099 w 1880151"/>
                <a:gd name="connsiteY90" fmla="*/ 760201 h 1691232"/>
                <a:gd name="connsiteX91" fmla="*/ 1624486 w 1880151"/>
                <a:gd name="connsiteY91" fmla="*/ 693526 h 1691232"/>
                <a:gd name="connsiteX92" fmla="*/ 1614961 w 1880151"/>
                <a:gd name="connsiteY92" fmla="*/ 550651 h 1691232"/>
                <a:gd name="connsiteX93" fmla="*/ 1610199 w 1880151"/>
                <a:gd name="connsiteY93" fmla="*/ 412538 h 1691232"/>
                <a:gd name="connsiteX0" fmla="*/ 1610199 w 1874950"/>
                <a:gd name="connsiteY0" fmla="*/ 412538 h 1691232"/>
                <a:gd name="connsiteX1" fmla="*/ 1567336 w 1874950"/>
                <a:gd name="connsiteY1" fmla="*/ 369676 h 1691232"/>
                <a:gd name="connsiteX2" fmla="*/ 1467324 w 1874950"/>
                <a:gd name="connsiteY2" fmla="*/ 345863 h 1691232"/>
                <a:gd name="connsiteX3" fmla="*/ 1419699 w 1874950"/>
                <a:gd name="connsiteY3" fmla="*/ 317288 h 1691232"/>
                <a:gd name="connsiteX4" fmla="*/ 1367311 w 1874950"/>
                <a:gd name="connsiteY4" fmla="*/ 160126 h 1691232"/>
                <a:gd name="connsiteX5" fmla="*/ 1338736 w 1874950"/>
                <a:gd name="connsiteY5" fmla="*/ 12488 h 1691232"/>
                <a:gd name="connsiteX6" fmla="*/ 1267299 w 1874950"/>
                <a:gd name="connsiteY6" fmla="*/ 12488 h 1691232"/>
                <a:gd name="connsiteX7" fmla="*/ 1214911 w 1874950"/>
                <a:gd name="connsiteY7" fmla="*/ 50588 h 1691232"/>
                <a:gd name="connsiteX8" fmla="*/ 1214911 w 1874950"/>
                <a:gd name="connsiteY8" fmla="*/ 155363 h 1691232"/>
                <a:gd name="connsiteX9" fmla="*/ 1186336 w 1874950"/>
                <a:gd name="connsiteY9" fmla="*/ 183938 h 1691232"/>
                <a:gd name="connsiteX10" fmla="*/ 1176811 w 1874950"/>
                <a:gd name="connsiteY10" fmla="*/ 255376 h 1691232"/>
                <a:gd name="connsiteX11" fmla="*/ 1114899 w 1874950"/>
                <a:gd name="connsiteY11" fmla="*/ 298238 h 1691232"/>
                <a:gd name="connsiteX12" fmla="*/ 1005361 w 1874950"/>
                <a:gd name="connsiteY12" fmla="*/ 312526 h 1691232"/>
                <a:gd name="connsiteX13" fmla="*/ 962499 w 1874950"/>
                <a:gd name="connsiteY13" fmla="*/ 355388 h 1691232"/>
                <a:gd name="connsiteX14" fmla="*/ 838674 w 1874950"/>
                <a:gd name="connsiteY14" fmla="*/ 355388 h 1691232"/>
                <a:gd name="connsiteX15" fmla="*/ 781524 w 1874950"/>
                <a:gd name="connsiteY15" fmla="*/ 426826 h 1691232"/>
                <a:gd name="connsiteX16" fmla="*/ 781524 w 1874950"/>
                <a:gd name="connsiteY16" fmla="*/ 460163 h 1691232"/>
                <a:gd name="connsiteX17" fmla="*/ 743424 w 1874950"/>
                <a:gd name="connsiteY17" fmla="*/ 483976 h 1691232"/>
                <a:gd name="connsiteX18" fmla="*/ 671986 w 1874950"/>
                <a:gd name="connsiteY18" fmla="*/ 417301 h 1691232"/>
                <a:gd name="connsiteX19" fmla="*/ 519586 w 1874950"/>
                <a:gd name="connsiteY19" fmla="*/ 412538 h 1691232"/>
                <a:gd name="connsiteX20" fmla="*/ 457674 w 1874950"/>
                <a:gd name="connsiteY20" fmla="*/ 431588 h 1691232"/>
                <a:gd name="connsiteX21" fmla="*/ 419574 w 1874950"/>
                <a:gd name="connsiteY21" fmla="*/ 417301 h 1691232"/>
                <a:gd name="connsiteX22" fmla="*/ 400524 w 1874950"/>
                <a:gd name="connsiteY22" fmla="*/ 355388 h 1691232"/>
                <a:gd name="connsiteX23" fmla="*/ 333849 w 1874950"/>
                <a:gd name="connsiteY23" fmla="*/ 303001 h 1691232"/>
                <a:gd name="connsiteX24" fmla="*/ 286224 w 1874950"/>
                <a:gd name="connsiteY24" fmla="*/ 236326 h 1691232"/>
                <a:gd name="connsiteX25" fmla="*/ 143349 w 1874950"/>
                <a:gd name="connsiteY25" fmla="*/ 255376 h 1691232"/>
                <a:gd name="connsiteX26" fmla="*/ 124299 w 1874950"/>
                <a:gd name="connsiteY26" fmla="*/ 331576 h 1691232"/>
                <a:gd name="connsiteX27" fmla="*/ 110011 w 1874950"/>
                <a:gd name="connsiteY27" fmla="*/ 364913 h 1691232"/>
                <a:gd name="connsiteX28" fmla="*/ 133824 w 1874950"/>
                <a:gd name="connsiteY28" fmla="*/ 412538 h 1691232"/>
                <a:gd name="connsiteX29" fmla="*/ 81436 w 1874950"/>
                <a:gd name="connsiteY29" fmla="*/ 450638 h 1691232"/>
                <a:gd name="connsiteX30" fmla="*/ 33811 w 1874950"/>
                <a:gd name="connsiteY30" fmla="*/ 445876 h 1691232"/>
                <a:gd name="connsiteX31" fmla="*/ 33811 w 1874950"/>
                <a:gd name="connsiteY31" fmla="*/ 517313 h 1691232"/>
                <a:gd name="connsiteX32" fmla="*/ 474 w 1874950"/>
                <a:gd name="connsiteY32" fmla="*/ 622088 h 1691232"/>
                <a:gd name="connsiteX33" fmla="*/ 62386 w 1874950"/>
                <a:gd name="connsiteY33" fmla="*/ 698288 h 1691232"/>
                <a:gd name="connsiteX34" fmla="*/ 111977 w 1874950"/>
                <a:gd name="connsiteY34" fmla="*/ 678550 h 1691232"/>
                <a:gd name="connsiteX35" fmla="*/ 112334 w 1874950"/>
                <a:gd name="connsiteY35" fmla="*/ 748809 h 1691232"/>
                <a:gd name="connsiteX36" fmla="*/ 167161 w 1874950"/>
                <a:gd name="connsiteY36" fmla="*/ 779251 h 1691232"/>
                <a:gd name="connsiteX37" fmla="*/ 236159 w 1874950"/>
                <a:gd name="connsiteY37" fmla="*/ 789463 h 1691232"/>
                <a:gd name="connsiteX38" fmla="*/ 271462 w 1874950"/>
                <a:gd name="connsiteY38" fmla="*/ 845434 h 1691232"/>
                <a:gd name="connsiteX39" fmla="*/ 270869 w 1874950"/>
                <a:gd name="connsiteY39" fmla="*/ 890506 h 1691232"/>
                <a:gd name="connsiteX40" fmla="*/ 295393 w 1874950"/>
                <a:gd name="connsiteY40" fmla="*/ 929981 h 1691232"/>
                <a:gd name="connsiteX41" fmla="*/ 341051 w 1874950"/>
                <a:gd name="connsiteY41" fmla="*/ 968573 h 1691232"/>
                <a:gd name="connsiteX42" fmla="*/ 426184 w 1874950"/>
                <a:gd name="connsiteY42" fmla="*/ 1022825 h 1691232"/>
                <a:gd name="connsiteX43" fmla="*/ 461961 w 1874950"/>
                <a:gd name="connsiteY43" fmla="*/ 1093918 h 1691232"/>
                <a:gd name="connsiteX44" fmla="*/ 441064 w 1874950"/>
                <a:gd name="connsiteY44" fmla="*/ 1163491 h 1691232"/>
                <a:gd name="connsiteX45" fmla="*/ 519111 w 1874950"/>
                <a:gd name="connsiteY45" fmla="*/ 1219954 h 1691232"/>
                <a:gd name="connsiteX46" fmla="*/ 591143 w 1874950"/>
                <a:gd name="connsiteY46" fmla="*/ 1252948 h 1691232"/>
                <a:gd name="connsiteX47" fmla="*/ 571974 w 1874950"/>
                <a:gd name="connsiteY47" fmla="*/ 1312651 h 1691232"/>
                <a:gd name="connsiteX48" fmla="*/ 662461 w 1874950"/>
                <a:gd name="connsiteY48" fmla="*/ 1465051 h 1691232"/>
                <a:gd name="connsiteX49" fmla="*/ 755271 w 1874950"/>
                <a:gd name="connsiteY49" fmla="*/ 1538205 h 1691232"/>
                <a:gd name="connsiteX50" fmla="*/ 805336 w 1874950"/>
                <a:gd name="connsiteY50" fmla="*/ 1488863 h 1691232"/>
                <a:gd name="connsiteX51" fmla="*/ 869926 w 1874950"/>
                <a:gd name="connsiteY51" fmla="*/ 1516260 h 1691232"/>
                <a:gd name="connsiteX52" fmla="*/ 924399 w 1874950"/>
                <a:gd name="connsiteY52" fmla="*/ 1484101 h 1691232"/>
                <a:gd name="connsiteX53" fmla="*/ 941246 w 1874950"/>
                <a:gd name="connsiteY53" fmla="*/ 1441925 h 1691232"/>
                <a:gd name="connsiteX54" fmla="*/ 1005123 w 1874950"/>
                <a:gd name="connsiteY54" fmla="*/ 1528337 h 1691232"/>
                <a:gd name="connsiteX55" fmla="*/ 1050190 w 1874950"/>
                <a:gd name="connsiteY55" fmla="*/ 1599431 h 1691232"/>
                <a:gd name="connsiteX56" fmla="*/ 1120136 w 1874950"/>
                <a:gd name="connsiteY56" fmla="*/ 1690950 h 1691232"/>
                <a:gd name="connsiteX57" fmla="*/ 1151034 w 1874950"/>
                <a:gd name="connsiteY57" fmla="*/ 1627859 h 1691232"/>
                <a:gd name="connsiteX58" fmla="*/ 1181693 w 1874950"/>
                <a:gd name="connsiteY58" fmla="*/ 1621379 h 1691232"/>
                <a:gd name="connsiteX59" fmla="*/ 1224792 w 1874950"/>
                <a:gd name="connsiteY59" fmla="*/ 1650642 h 1691232"/>
                <a:gd name="connsiteX60" fmla="*/ 1258367 w 1874950"/>
                <a:gd name="connsiteY60" fmla="*/ 1609988 h 1691232"/>
                <a:gd name="connsiteX61" fmla="*/ 1277188 w 1874950"/>
                <a:gd name="connsiteY61" fmla="*/ 1614605 h 1691232"/>
                <a:gd name="connsiteX62" fmla="*/ 1311230 w 1874950"/>
                <a:gd name="connsiteY62" fmla="*/ 1681082 h 1691232"/>
                <a:gd name="connsiteX63" fmla="*/ 1367786 w 1874950"/>
                <a:gd name="connsiteY63" fmla="*/ 1657613 h 1691232"/>
                <a:gd name="connsiteX64" fmla="*/ 1419818 w 1874950"/>
                <a:gd name="connsiteY64" fmla="*/ 1601492 h 1691232"/>
                <a:gd name="connsiteX65" fmla="*/ 1470595 w 1874950"/>
                <a:gd name="connsiteY65" fmla="*/ 1584949 h 1691232"/>
                <a:gd name="connsiteX66" fmla="*/ 1488274 w 1874950"/>
                <a:gd name="connsiteY66" fmla="*/ 1640771 h 1691232"/>
                <a:gd name="connsiteX67" fmla="*/ 1558169 w 1874950"/>
                <a:gd name="connsiteY67" fmla="*/ 1615093 h 1691232"/>
                <a:gd name="connsiteX68" fmla="*/ 1588947 w 1874950"/>
                <a:gd name="connsiteY68" fmla="*/ 1528337 h 1691232"/>
                <a:gd name="connsiteX69" fmla="*/ 1670383 w 1874950"/>
                <a:gd name="connsiteY69" fmla="*/ 1438195 h 1691232"/>
                <a:gd name="connsiteX70" fmla="*/ 1714974 w 1874950"/>
                <a:gd name="connsiteY70" fmla="*/ 1407065 h 1691232"/>
                <a:gd name="connsiteX71" fmla="*/ 1743343 w 1874950"/>
                <a:gd name="connsiteY71" fmla="*/ 1410360 h 1691232"/>
                <a:gd name="connsiteX72" fmla="*/ 1820935 w 1874950"/>
                <a:gd name="connsiteY72" fmla="*/ 1399752 h 1691232"/>
                <a:gd name="connsiteX73" fmla="*/ 1816054 w 1874950"/>
                <a:gd name="connsiteY73" fmla="*/ 1453316 h 1691232"/>
                <a:gd name="connsiteX74" fmla="*/ 1874221 w 1874950"/>
                <a:gd name="connsiteY74" fmla="*/ 1476637 h 1691232"/>
                <a:gd name="connsiteX75" fmla="*/ 1848983 w 1874950"/>
                <a:gd name="connsiteY75" fmla="*/ 1443791 h 1691232"/>
                <a:gd name="connsiteX76" fmla="*/ 1853086 w 1874950"/>
                <a:gd name="connsiteY76" fmla="*/ 1398376 h 1691232"/>
                <a:gd name="connsiteX77" fmla="*/ 1853086 w 1874950"/>
                <a:gd name="connsiteY77" fmla="*/ 1303126 h 1691232"/>
                <a:gd name="connsiteX78" fmla="*/ 1853086 w 1874950"/>
                <a:gd name="connsiteY78" fmla="*/ 1245976 h 1691232"/>
                <a:gd name="connsiteX79" fmla="*/ 1810224 w 1874950"/>
                <a:gd name="connsiteY79" fmla="*/ 1236451 h 1691232"/>
                <a:gd name="connsiteX80" fmla="*/ 1734024 w 1874950"/>
                <a:gd name="connsiteY80" fmla="*/ 1155488 h 1691232"/>
                <a:gd name="connsiteX81" fmla="*/ 1695924 w 1874950"/>
                <a:gd name="connsiteY81" fmla="*/ 974513 h 1691232"/>
                <a:gd name="connsiteX82" fmla="*/ 1643536 w 1874950"/>
                <a:gd name="connsiteY82" fmla="*/ 941176 h 1691232"/>
                <a:gd name="connsiteX83" fmla="*/ 1605436 w 1874950"/>
                <a:gd name="connsiteY83" fmla="*/ 884026 h 1691232"/>
                <a:gd name="connsiteX84" fmla="*/ 1557811 w 1874950"/>
                <a:gd name="connsiteY84" fmla="*/ 836401 h 1691232"/>
                <a:gd name="connsiteX85" fmla="*/ 1505424 w 1874950"/>
                <a:gd name="connsiteY85" fmla="*/ 817351 h 1691232"/>
                <a:gd name="connsiteX86" fmla="*/ 1453036 w 1874950"/>
                <a:gd name="connsiteY86" fmla="*/ 812588 h 1691232"/>
                <a:gd name="connsiteX87" fmla="*/ 1510186 w 1874950"/>
                <a:gd name="connsiteY87" fmla="*/ 779251 h 1691232"/>
                <a:gd name="connsiteX88" fmla="*/ 1476849 w 1874950"/>
                <a:gd name="connsiteY88" fmla="*/ 745913 h 1691232"/>
                <a:gd name="connsiteX89" fmla="*/ 1481611 w 1874950"/>
                <a:gd name="connsiteY89" fmla="*/ 722101 h 1691232"/>
                <a:gd name="connsiteX90" fmla="*/ 1572099 w 1874950"/>
                <a:gd name="connsiteY90" fmla="*/ 760201 h 1691232"/>
                <a:gd name="connsiteX91" fmla="*/ 1624486 w 1874950"/>
                <a:gd name="connsiteY91" fmla="*/ 693526 h 1691232"/>
                <a:gd name="connsiteX92" fmla="*/ 1614961 w 1874950"/>
                <a:gd name="connsiteY92" fmla="*/ 550651 h 1691232"/>
                <a:gd name="connsiteX93" fmla="*/ 1610199 w 1874950"/>
                <a:gd name="connsiteY93" fmla="*/ 412538 h 1691232"/>
                <a:gd name="connsiteX0" fmla="*/ 1610199 w 1880150"/>
                <a:gd name="connsiteY0" fmla="*/ 412538 h 1691232"/>
                <a:gd name="connsiteX1" fmla="*/ 1567336 w 1880150"/>
                <a:gd name="connsiteY1" fmla="*/ 369676 h 1691232"/>
                <a:gd name="connsiteX2" fmla="*/ 1467324 w 1880150"/>
                <a:gd name="connsiteY2" fmla="*/ 345863 h 1691232"/>
                <a:gd name="connsiteX3" fmla="*/ 1419699 w 1880150"/>
                <a:gd name="connsiteY3" fmla="*/ 317288 h 1691232"/>
                <a:gd name="connsiteX4" fmla="*/ 1367311 w 1880150"/>
                <a:gd name="connsiteY4" fmla="*/ 160126 h 1691232"/>
                <a:gd name="connsiteX5" fmla="*/ 1338736 w 1880150"/>
                <a:gd name="connsiteY5" fmla="*/ 12488 h 1691232"/>
                <a:gd name="connsiteX6" fmla="*/ 1267299 w 1880150"/>
                <a:gd name="connsiteY6" fmla="*/ 12488 h 1691232"/>
                <a:gd name="connsiteX7" fmla="*/ 1214911 w 1880150"/>
                <a:gd name="connsiteY7" fmla="*/ 50588 h 1691232"/>
                <a:gd name="connsiteX8" fmla="*/ 1214911 w 1880150"/>
                <a:gd name="connsiteY8" fmla="*/ 155363 h 1691232"/>
                <a:gd name="connsiteX9" fmla="*/ 1186336 w 1880150"/>
                <a:gd name="connsiteY9" fmla="*/ 183938 h 1691232"/>
                <a:gd name="connsiteX10" fmla="*/ 1176811 w 1880150"/>
                <a:gd name="connsiteY10" fmla="*/ 255376 h 1691232"/>
                <a:gd name="connsiteX11" fmla="*/ 1114899 w 1880150"/>
                <a:gd name="connsiteY11" fmla="*/ 298238 h 1691232"/>
                <a:gd name="connsiteX12" fmla="*/ 1005361 w 1880150"/>
                <a:gd name="connsiteY12" fmla="*/ 312526 h 1691232"/>
                <a:gd name="connsiteX13" fmla="*/ 962499 w 1880150"/>
                <a:gd name="connsiteY13" fmla="*/ 355388 h 1691232"/>
                <a:gd name="connsiteX14" fmla="*/ 838674 w 1880150"/>
                <a:gd name="connsiteY14" fmla="*/ 355388 h 1691232"/>
                <a:gd name="connsiteX15" fmla="*/ 781524 w 1880150"/>
                <a:gd name="connsiteY15" fmla="*/ 426826 h 1691232"/>
                <a:gd name="connsiteX16" fmla="*/ 781524 w 1880150"/>
                <a:gd name="connsiteY16" fmla="*/ 460163 h 1691232"/>
                <a:gd name="connsiteX17" fmla="*/ 743424 w 1880150"/>
                <a:gd name="connsiteY17" fmla="*/ 483976 h 1691232"/>
                <a:gd name="connsiteX18" fmla="*/ 671986 w 1880150"/>
                <a:gd name="connsiteY18" fmla="*/ 417301 h 1691232"/>
                <a:gd name="connsiteX19" fmla="*/ 519586 w 1880150"/>
                <a:gd name="connsiteY19" fmla="*/ 412538 h 1691232"/>
                <a:gd name="connsiteX20" fmla="*/ 457674 w 1880150"/>
                <a:gd name="connsiteY20" fmla="*/ 431588 h 1691232"/>
                <a:gd name="connsiteX21" fmla="*/ 419574 w 1880150"/>
                <a:gd name="connsiteY21" fmla="*/ 417301 h 1691232"/>
                <a:gd name="connsiteX22" fmla="*/ 400524 w 1880150"/>
                <a:gd name="connsiteY22" fmla="*/ 355388 h 1691232"/>
                <a:gd name="connsiteX23" fmla="*/ 333849 w 1880150"/>
                <a:gd name="connsiteY23" fmla="*/ 303001 h 1691232"/>
                <a:gd name="connsiteX24" fmla="*/ 286224 w 1880150"/>
                <a:gd name="connsiteY24" fmla="*/ 236326 h 1691232"/>
                <a:gd name="connsiteX25" fmla="*/ 143349 w 1880150"/>
                <a:gd name="connsiteY25" fmla="*/ 255376 h 1691232"/>
                <a:gd name="connsiteX26" fmla="*/ 124299 w 1880150"/>
                <a:gd name="connsiteY26" fmla="*/ 331576 h 1691232"/>
                <a:gd name="connsiteX27" fmla="*/ 110011 w 1880150"/>
                <a:gd name="connsiteY27" fmla="*/ 364913 h 1691232"/>
                <a:gd name="connsiteX28" fmla="*/ 133824 w 1880150"/>
                <a:gd name="connsiteY28" fmla="*/ 412538 h 1691232"/>
                <a:gd name="connsiteX29" fmla="*/ 81436 w 1880150"/>
                <a:gd name="connsiteY29" fmla="*/ 450638 h 1691232"/>
                <a:gd name="connsiteX30" fmla="*/ 33811 w 1880150"/>
                <a:gd name="connsiteY30" fmla="*/ 445876 h 1691232"/>
                <a:gd name="connsiteX31" fmla="*/ 33811 w 1880150"/>
                <a:gd name="connsiteY31" fmla="*/ 517313 h 1691232"/>
                <a:gd name="connsiteX32" fmla="*/ 474 w 1880150"/>
                <a:gd name="connsiteY32" fmla="*/ 622088 h 1691232"/>
                <a:gd name="connsiteX33" fmla="*/ 62386 w 1880150"/>
                <a:gd name="connsiteY33" fmla="*/ 698288 h 1691232"/>
                <a:gd name="connsiteX34" fmla="*/ 111977 w 1880150"/>
                <a:gd name="connsiteY34" fmla="*/ 678550 h 1691232"/>
                <a:gd name="connsiteX35" fmla="*/ 112334 w 1880150"/>
                <a:gd name="connsiteY35" fmla="*/ 748809 h 1691232"/>
                <a:gd name="connsiteX36" fmla="*/ 167161 w 1880150"/>
                <a:gd name="connsiteY36" fmla="*/ 779251 h 1691232"/>
                <a:gd name="connsiteX37" fmla="*/ 236159 w 1880150"/>
                <a:gd name="connsiteY37" fmla="*/ 789463 h 1691232"/>
                <a:gd name="connsiteX38" fmla="*/ 271462 w 1880150"/>
                <a:gd name="connsiteY38" fmla="*/ 845434 h 1691232"/>
                <a:gd name="connsiteX39" fmla="*/ 270869 w 1880150"/>
                <a:gd name="connsiteY39" fmla="*/ 890506 h 1691232"/>
                <a:gd name="connsiteX40" fmla="*/ 295393 w 1880150"/>
                <a:gd name="connsiteY40" fmla="*/ 929981 h 1691232"/>
                <a:gd name="connsiteX41" fmla="*/ 341051 w 1880150"/>
                <a:gd name="connsiteY41" fmla="*/ 968573 h 1691232"/>
                <a:gd name="connsiteX42" fmla="*/ 426184 w 1880150"/>
                <a:gd name="connsiteY42" fmla="*/ 1022825 h 1691232"/>
                <a:gd name="connsiteX43" fmla="*/ 461961 w 1880150"/>
                <a:gd name="connsiteY43" fmla="*/ 1093918 h 1691232"/>
                <a:gd name="connsiteX44" fmla="*/ 441064 w 1880150"/>
                <a:gd name="connsiteY44" fmla="*/ 1163491 h 1691232"/>
                <a:gd name="connsiteX45" fmla="*/ 519111 w 1880150"/>
                <a:gd name="connsiteY45" fmla="*/ 1219954 h 1691232"/>
                <a:gd name="connsiteX46" fmla="*/ 591143 w 1880150"/>
                <a:gd name="connsiteY46" fmla="*/ 1252948 h 1691232"/>
                <a:gd name="connsiteX47" fmla="*/ 571974 w 1880150"/>
                <a:gd name="connsiteY47" fmla="*/ 1312651 h 1691232"/>
                <a:gd name="connsiteX48" fmla="*/ 662461 w 1880150"/>
                <a:gd name="connsiteY48" fmla="*/ 1465051 h 1691232"/>
                <a:gd name="connsiteX49" fmla="*/ 755271 w 1880150"/>
                <a:gd name="connsiteY49" fmla="*/ 1538205 h 1691232"/>
                <a:gd name="connsiteX50" fmla="*/ 805336 w 1880150"/>
                <a:gd name="connsiteY50" fmla="*/ 1488863 h 1691232"/>
                <a:gd name="connsiteX51" fmla="*/ 869926 w 1880150"/>
                <a:gd name="connsiteY51" fmla="*/ 1516260 h 1691232"/>
                <a:gd name="connsiteX52" fmla="*/ 924399 w 1880150"/>
                <a:gd name="connsiteY52" fmla="*/ 1484101 h 1691232"/>
                <a:gd name="connsiteX53" fmla="*/ 941246 w 1880150"/>
                <a:gd name="connsiteY53" fmla="*/ 1441925 h 1691232"/>
                <a:gd name="connsiteX54" fmla="*/ 1005123 w 1880150"/>
                <a:gd name="connsiteY54" fmla="*/ 1528337 h 1691232"/>
                <a:gd name="connsiteX55" fmla="*/ 1050190 w 1880150"/>
                <a:gd name="connsiteY55" fmla="*/ 1599431 h 1691232"/>
                <a:gd name="connsiteX56" fmla="*/ 1120136 w 1880150"/>
                <a:gd name="connsiteY56" fmla="*/ 1690950 h 1691232"/>
                <a:gd name="connsiteX57" fmla="*/ 1151034 w 1880150"/>
                <a:gd name="connsiteY57" fmla="*/ 1627859 h 1691232"/>
                <a:gd name="connsiteX58" fmla="*/ 1181693 w 1880150"/>
                <a:gd name="connsiteY58" fmla="*/ 1621379 h 1691232"/>
                <a:gd name="connsiteX59" fmla="*/ 1224792 w 1880150"/>
                <a:gd name="connsiteY59" fmla="*/ 1650642 h 1691232"/>
                <a:gd name="connsiteX60" fmla="*/ 1258367 w 1880150"/>
                <a:gd name="connsiteY60" fmla="*/ 1609988 h 1691232"/>
                <a:gd name="connsiteX61" fmla="*/ 1277188 w 1880150"/>
                <a:gd name="connsiteY61" fmla="*/ 1614605 h 1691232"/>
                <a:gd name="connsiteX62" fmla="*/ 1311230 w 1880150"/>
                <a:gd name="connsiteY62" fmla="*/ 1681082 h 1691232"/>
                <a:gd name="connsiteX63" fmla="*/ 1367786 w 1880150"/>
                <a:gd name="connsiteY63" fmla="*/ 1657613 h 1691232"/>
                <a:gd name="connsiteX64" fmla="*/ 1419818 w 1880150"/>
                <a:gd name="connsiteY64" fmla="*/ 1601492 h 1691232"/>
                <a:gd name="connsiteX65" fmla="*/ 1470595 w 1880150"/>
                <a:gd name="connsiteY65" fmla="*/ 1584949 h 1691232"/>
                <a:gd name="connsiteX66" fmla="*/ 1488274 w 1880150"/>
                <a:gd name="connsiteY66" fmla="*/ 1640771 h 1691232"/>
                <a:gd name="connsiteX67" fmla="*/ 1558169 w 1880150"/>
                <a:gd name="connsiteY67" fmla="*/ 1615093 h 1691232"/>
                <a:gd name="connsiteX68" fmla="*/ 1588947 w 1880150"/>
                <a:gd name="connsiteY68" fmla="*/ 1528337 h 1691232"/>
                <a:gd name="connsiteX69" fmla="*/ 1670383 w 1880150"/>
                <a:gd name="connsiteY69" fmla="*/ 1438195 h 1691232"/>
                <a:gd name="connsiteX70" fmla="*/ 1714974 w 1880150"/>
                <a:gd name="connsiteY70" fmla="*/ 1407065 h 1691232"/>
                <a:gd name="connsiteX71" fmla="*/ 1743343 w 1880150"/>
                <a:gd name="connsiteY71" fmla="*/ 1410360 h 1691232"/>
                <a:gd name="connsiteX72" fmla="*/ 1820935 w 1880150"/>
                <a:gd name="connsiteY72" fmla="*/ 1399752 h 1691232"/>
                <a:gd name="connsiteX73" fmla="*/ 1816054 w 1880150"/>
                <a:gd name="connsiteY73" fmla="*/ 1453316 h 1691232"/>
                <a:gd name="connsiteX74" fmla="*/ 1874221 w 1880150"/>
                <a:gd name="connsiteY74" fmla="*/ 1476637 h 1691232"/>
                <a:gd name="connsiteX75" fmla="*/ 1875829 w 1880150"/>
                <a:gd name="connsiteY75" fmla="*/ 1454003 h 1691232"/>
                <a:gd name="connsiteX76" fmla="*/ 1853086 w 1880150"/>
                <a:gd name="connsiteY76" fmla="*/ 1398376 h 1691232"/>
                <a:gd name="connsiteX77" fmla="*/ 1853086 w 1880150"/>
                <a:gd name="connsiteY77" fmla="*/ 1303126 h 1691232"/>
                <a:gd name="connsiteX78" fmla="*/ 1853086 w 1880150"/>
                <a:gd name="connsiteY78" fmla="*/ 1245976 h 1691232"/>
                <a:gd name="connsiteX79" fmla="*/ 1810224 w 1880150"/>
                <a:gd name="connsiteY79" fmla="*/ 1236451 h 1691232"/>
                <a:gd name="connsiteX80" fmla="*/ 1734024 w 1880150"/>
                <a:gd name="connsiteY80" fmla="*/ 1155488 h 1691232"/>
                <a:gd name="connsiteX81" fmla="*/ 1695924 w 1880150"/>
                <a:gd name="connsiteY81" fmla="*/ 974513 h 1691232"/>
                <a:gd name="connsiteX82" fmla="*/ 1643536 w 1880150"/>
                <a:gd name="connsiteY82" fmla="*/ 941176 h 1691232"/>
                <a:gd name="connsiteX83" fmla="*/ 1605436 w 1880150"/>
                <a:gd name="connsiteY83" fmla="*/ 884026 h 1691232"/>
                <a:gd name="connsiteX84" fmla="*/ 1557811 w 1880150"/>
                <a:gd name="connsiteY84" fmla="*/ 836401 h 1691232"/>
                <a:gd name="connsiteX85" fmla="*/ 1505424 w 1880150"/>
                <a:gd name="connsiteY85" fmla="*/ 817351 h 1691232"/>
                <a:gd name="connsiteX86" fmla="*/ 1453036 w 1880150"/>
                <a:gd name="connsiteY86" fmla="*/ 812588 h 1691232"/>
                <a:gd name="connsiteX87" fmla="*/ 1510186 w 1880150"/>
                <a:gd name="connsiteY87" fmla="*/ 779251 h 1691232"/>
                <a:gd name="connsiteX88" fmla="*/ 1476849 w 1880150"/>
                <a:gd name="connsiteY88" fmla="*/ 745913 h 1691232"/>
                <a:gd name="connsiteX89" fmla="*/ 1481611 w 1880150"/>
                <a:gd name="connsiteY89" fmla="*/ 722101 h 1691232"/>
                <a:gd name="connsiteX90" fmla="*/ 1572099 w 1880150"/>
                <a:gd name="connsiteY90" fmla="*/ 760201 h 1691232"/>
                <a:gd name="connsiteX91" fmla="*/ 1624486 w 1880150"/>
                <a:gd name="connsiteY91" fmla="*/ 693526 h 1691232"/>
                <a:gd name="connsiteX92" fmla="*/ 1614961 w 1880150"/>
                <a:gd name="connsiteY92" fmla="*/ 550651 h 1691232"/>
                <a:gd name="connsiteX93" fmla="*/ 1610199 w 1880150"/>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81147"/>
                <a:gd name="connsiteY0" fmla="*/ 412538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10199 w 1881147"/>
                <a:gd name="connsiteY93" fmla="*/ 412538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51753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822 h 1691729"/>
                <a:gd name="connsiteX1" fmla="*/ 1567336 w 1881147"/>
                <a:gd name="connsiteY1" fmla="*/ 370173 h 1691729"/>
                <a:gd name="connsiteX2" fmla="*/ 1467324 w 1881147"/>
                <a:gd name="connsiteY2" fmla="*/ 346360 h 1691729"/>
                <a:gd name="connsiteX3" fmla="*/ 1427021 w 1881147"/>
                <a:gd name="connsiteY3" fmla="*/ 289701 h 1691729"/>
                <a:gd name="connsiteX4" fmla="*/ 1395785 w 1881147"/>
                <a:gd name="connsiteY4" fmla="*/ 167431 h 1691729"/>
                <a:gd name="connsiteX5" fmla="*/ 1351753 w 1881147"/>
                <a:gd name="connsiteY5" fmla="*/ 12985 h 1691729"/>
                <a:gd name="connsiteX6" fmla="*/ 1267299 w 1881147"/>
                <a:gd name="connsiteY6" fmla="*/ 12985 h 1691729"/>
                <a:gd name="connsiteX7" fmla="*/ 1214911 w 1881147"/>
                <a:gd name="connsiteY7" fmla="*/ 51085 h 1691729"/>
                <a:gd name="connsiteX8" fmla="*/ 1214911 w 1881147"/>
                <a:gd name="connsiteY8" fmla="*/ 155860 h 1691729"/>
                <a:gd name="connsiteX9" fmla="*/ 1186336 w 1881147"/>
                <a:gd name="connsiteY9" fmla="*/ 184435 h 1691729"/>
                <a:gd name="connsiteX10" fmla="*/ 1176811 w 1881147"/>
                <a:gd name="connsiteY10" fmla="*/ 255873 h 1691729"/>
                <a:gd name="connsiteX11" fmla="*/ 1114899 w 1881147"/>
                <a:gd name="connsiteY11" fmla="*/ 298735 h 1691729"/>
                <a:gd name="connsiteX12" fmla="*/ 1005361 w 1881147"/>
                <a:gd name="connsiteY12" fmla="*/ 313023 h 1691729"/>
                <a:gd name="connsiteX13" fmla="*/ 962499 w 1881147"/>
                <a:gd name="connsiteY13" fmla="*/ 355885 h 1691729"/>
                <a:gd name="connsiteX14" fmla="*/ 838674 w 1881147"/>
                <a:gd name="connsiteY14" fmla="*/ 355885 h 1691729"/>
                <a:gd name="connsiteX15" fmla="*/ 781524 w 1881147"/>
                <a:gd name="connsiteY15" fmla="*/ 427323 h 1691729"/>
                <a:gd name="connsiteX16" fmla="*/ 781524 w 1881147"/>
                <a:gd name="connsiteY16" fmla="*/ 460660 h 1691729"/>
                <a:gd name="connsiteX17" fmla="*/ 743424 w 1881147"/>
                <a:gd name="connsiteY17" fmla="*/ 484473 h 1691729"/>
                <a:gd name="connsiteX18" fmla="*/ 671986 w 1881147"/>
                <a:gd name="connsiteY18" fmla="*/ 417798 h 1691729"/>
                <a:gd name="connsiteX19" fmla="*/ 519586 w 1881147"/>
                <a:gd name="connsiteY19" fmla="*/ 413035 h 1691729"/>
                <a:gd name="connsiteX20" fmla="*/ 457674 w 1881147"/>
                <a:gd name="connsiteY20" fmla="*/ 432085 h 1691729"/>
                <a:gd name="connsiteX21" fmla="*/ 419574 w 1881147"/>
                <a:gd name="connsiteY21" fmla="*/ 417798 h 1691729"/>
                <a:gd name="connsiteX22" fmla="*/ 400524 w 1881147"/>
                <a:gd name="connsiteY22" fmla="*/ 355885 h 1691729"/>
                <a:gd name="connsiteX23" fmla="*/ 333849 w 1881147"/>
                <a:gd name="connsiteY23" fmla="*/ 303498 h 1691729"/>
                <a:gd name="connsiteX24" fmla="*/ 286224 w 1881147"/>
                <a:gd name="connsiteY24" fmla="*/ 236823 h 1691729"/>
                <a:gd name="connsiteX25" fmla="*/ 143349 w 1881147"/>
                <a:gd name="connsiteY25" fmla="*/ 255873 h 1691729"/>
                <a:gd name="connsiteX26" fmla="*/ 124299 w 1881147"/>
                <a:gd name="connsiteY26" fmla="*/ 332073 h 1691729"/>
                <a:gd name="connsiteX27" fmla="*/ 110011 w 1881147"/>
                <a:gd name="connsiteY27" fmla="*/ 365410 h 1691729"/>
                <a:gd name="connsiteX28" fmla="*/ 133824 w 1881147"/>
                <a:gd name="connsiteY28" fmla="*/ 413035 h 1691729"/>
                <a:gd name="connsiteX29" fmla="*/ 81436 w 1881147"/>
                <a:gd name="connsiteY29" fmla="*/ 451135 h 1691729"/>
                <a:gd name="connsiteX30" fmla="*/ 33811 w 1881147"/>
                <a:gd name="connsiteY30" fmla="*/ 446373 h 1691729"/>
                <a:gd name="connsiteX31" fmla="*/ 33811 w 1881147"/>
                <a:gd name="connsiteY31" fmla="*/ 517810 h 1691729"/>
                <a:gd name="connsiteX32" fmla="*/ 474 w 1881147"/>
                <a:gd name="connsiteY32" fmla="*/ 622585 h 1691729"/>
                <a:gd name="connsiteX33" fmla="*/ 62386 w 1881147"/>
                <a:gd name="connsiteY33" fmla="*/ 698785 h 1691729"/>
                <a:gd name="connsiteX34" fmla="*/ 111977 w 1881147"/>
                <a:gd name="connsiteY34" fmla="*/ 679047 h 1691729"/>
                <a:gd name="connsiteX35" fmla="*/ 112334 w 1881147"/>
                <a:gd name="connsiteY35" fmla="*/ 749306 h 1691729"/>
                <a:gd name="connsiteX36" fmla="*/ 167161 w 1881147"/>
                <a:gd name="connsiteY36" fmla="*/ 779748 h 1691729"/>
                <a:gd name="connsiteX37" fmla="*/ 236159 w 1881147"/>
                <a:gd name="connsiteY37" fmla="*/ 789960 h 1691729"/>
                <a:gd name="connsiteX38" fmla="*/ 271462 w 1881147"/>
                <a:gd name="connsiteY38" fmla="*/ 845931 h 1691729"/>
                <a:gd name="connsiteX39" fmla="*/ 270869 w 1881147"/>
                <a:gd name="connsiteY39" fmla="*/ 891003 h 1691729"/>
                <a:gd name="connsiteX40" fmla="*/ 295393 w 1881147"/>
                <a:gd name="connsiteY40" fmla="*/ 930478 h 1691729"/>
                <a:gd name="connsiteX41" fmla="*/ 341051 w 1881147"/>
                <a:gd name="connsiteY41" fmla="*/ 969070 h 1691729"/>
                <a:gd name="connsiteX42" fmla="*/ 426184 w 1881147"/>
                <a:gd name="connsiteY42" fmla="*/ 1023322 h 1691729"/>
                <a:gd name="connsiteX43" fmla="*/ 461961 w 1881147"/>
                <a:gd name="connsiteY43" fmla="*/ 1094415 h 1691729"/>
                <a:gd name="connsiteX44" fmla="*/ 441064 w 1881147"/>
                <a:gd name="connsiteY44" fmla="*/ 1163988 h 1691729"/>
                <a:gd name="connsiteX45" fmla="*/ 519111 w 1881147"/>
                <a:gd name="connsiteY45" fmla="*/ 1220451 h 1691729"/>
                <a:gd name="connsiteX46" fmla="*/ 591143 w 1881147"/>
                <a:gd name="connsiteY46" fmla="*/ 1253445 h 1691729"/>
                <a:gd name="connsiteX47" fmla="*/ 571974 w 1881147"/>
                <a:gd name="connsiteY47" fmla="*/ 1313148 h 1691729"/>
                <a:gd name="connsiteX48" fmla="*/ 662461 w 1881147"/>
                <a:gd name="connsiteY48" fmla="*/ 1465548 h 1691729"/>
                <a:gd name="connsiteX49" fmla="*/ 755271 w 1881147"/>
                <a:gd name="connsiteY49" fmla="*/ 1538702 h 1691729"/>
                <a:gd name="connsiteX50" fmla="*/ 805336 w 1881147"/>
                <a:gd name="connsiteY50" fmla="*/ 1489360 h 1691729"/>
                <a:gd name="connsiteX51" fmla="*/ 869926 w 1881147"/>
                <a:gd name="connsiteY51" fmla="*/ 1516757 h 1691729"/>
                <a:gd name="connsiteX52" fmla="*/ 924399 w 1881147"/>
                <a:gd name="connsiteY52" fmla="*/ 1484598 h 1691729"/>
                <a:gd name="connsiteX53" fmla="*/ 941246 w 1881147"/>
                <a:gd name="connsiteY53" fmla="*/ 1442422 h 1691729"/>
                <a:gd name="connsiteX54" fmla="*/ 1005123 w 1881147"/>
                <a:gd name="connsiteY54" fmla="*/ 1528834 h 1691729"/>
                <a:gd name="connsiteX55" fmla="*/ 1050190 w 1881147"/>
                <a:gd name="connsiteY55" fmla="*/ 1599928 h 1691729"/>
                <a:gd name="connsiteX56" fmla="*/ 1120136 w 1881147"/>
                <a:gd name="connsiteY56" fmla="*/ 1691447 h 1691729"/>
                <a:gd name="connsiteX57" fmla="*/ 1151034 w 1881147"/>
                <a:gd name="connsiteY57" fmla="*/ 1628356 h 1691729"/>
                <a:gd name="connsiteX58" fmla="*/ 1181693 w 1881147"/>
                <a:gd name="connsiteY58" fmla="*/ 1621876 h 1691729"/>
                <a:gd name="connsiteX59" fmla="*/ 1224792 w 1881147"/>
                <a:gd name="connsiteY59" fmla="*/ 1651139 h 1691729"/>
                <a:gd name="connsiteX60" fmla="*/ 1258367 w 1881147"/>
                <a:gd name="connsiteY60" fmla="*/ 1610485 h 1691729"/>
                <a:gd name="connsiteX61" fmla="*/ 1277188 w 1881147"/>
                <a:gd name="connsiteY61" fmla="*/ 1615102 h 1691729"/>
                <a:gd name="connsiteX62" fmla="*/ 1311230 w 1881147"/>
                <a:gd name="connsiteY62" fmla="*/ 1681579 h 1691729"/>
                <a:gd name="connsiteX63" fmla="*/ 1367786 w 1881147"/>
                <a:gd name="connsiteY63" fmla="*/ 1658110 h 1691729"/>
                <a:gd name="connsiteX64" fmla="*/ 1419818 w 1881147"/>
                <a:gd name="connsiteY64" fmla="*/ 1601989 h 1691729"/>
                <a:gd name="connsiteX65" fmla="*/ 1470595 w 1881147"/>
                <a:gd name="connsiteY65" fmla="*/ 1585446 h 1691729"/>
                <a:gd name="connsiteX66" fmla="*/ 1488274 w 1881147"/>
                <a:gd name="connsiteY66" fmla="*/ 1641268 h 1691729"/>
                <a:gd name="connsiteX67" fmla="*/ 1558169 w 1881147"/>
                <a:gd name="connsiteY67" fmla="*/ 1615590 h 1691729"/>
                <a:gd name="connsiteX68" fmla="*/ 1588947 w 1881147"/>
                <a:gd name="connsiteY68" fmla="*/ 1528834 h 1691729"/>
                <a:gd name="connsiteX69" fmla="*/ 1670383 w 1881147"/>
                <a:gd name="connsiteY69" fmla="*/ 1438692 h 1691729"/>
                <a:gd name="connsiteX70" fmla="*/ 1714974 w 1881147"/>
                <a:gd name="connsiteY70" fmla="*/ 1407562 h 1691729"/>
                <a:gd name="connsiteX71" fmla="*/ 1743343 w 1881147"/>
                <a:gd name="connsiteY71" fmla="*/ 1410857 h 1691729"/>
                <a:gd name="connsiteX72" fmla="*/ 1820935 w 1881147"/>
                <a:gd name="connsiteY72" fmla="*/ 1400249 h 1691729"/>
                <a:gd name="connsiteX73" fmla="*/ 1816054 w 1881147"/>
                <a:gd name="connsiteY73" fmla="*/ 1453813 h 1691729"/>
                <a:gd name="connsiteX74" fmla="*/ 1874221 w 1881147"/>
                <a:gd name="connsiteY74" fmla="*/ 1477134 h 1691729"/>
                <a:gd name="connsiteX75" fmla="*/ 1875829 w 1881147"/>
                <a:gd name="connsiteY75" fmla="*/ 1454500 h 1691729"/>
                <a:gd name="connsiteX76" fmla="*/ 1875051 w 1881147"/>
                <a:gd name="connsiteY76" fmla="*/ 1393766 h 1691729"/>
                <a:gd name="connsiteX77" fmla="*/ 1853086 w 1881147"/>
                <a:gd name="connsiteY77" fmla="*/ 1303623 h 1691729"/>
                <a:gd name="connsiteX78" fmla="*/ 1853086 w 1881147"/>
                <a:gd name="connsiteY78" fmla="*/ 1246473 h 1691729"/>
                <a:gd name="connsiteX79" fmla="*/ 1810224 w 1881147"/>
                <a:gd name="connsiteY79" fmla="*/ 1236948 h 1691729"/>
                <a:gd name="connsiteX80" fmla="*/ 1734024 w 1881147"/>
                <a:gd name="connsiteY80" fmla="*/ 1155985 h 1691729"/>
                <a:gd name="connsiteX81" fmla="*/ 1695924 w 1881147"/>
                <a:gd name="connsiteY81" fmla="*/ 975010 h 1691729"/>
                <a:gd name="connsiteX82" fmla="*/ 1643536 w 1881147"/>
                <a:gd name="connsiteY82" fmla="*/ 941673 h 1691729"/>
                <a:gd name="connsiteX83" fmla="*/ 1605436 w 1881147"/>
                <a:gd name="connsiteY83" fmla="*/ 884523 h 1691729"/>
                <a:gd name="connsiteX84" fmla="*/ 1557811 w 1881147"/>
                <a:gd name="connsiteY84" fmla="*/ 836898 h 1691729"/>
                <a:gd name="connsiteX85" fmla="*/ 1505424 w 1881147"/>
                <a:gd name="connsiteY85" fmla="*/ 817848 h 1691729"/>
                <a:gd name="connsiteX86" fmla="*/ 1453036 w 1881147"/>
                <a:gd name="connsiteY86" fmla="*/ 813085 h 1691729"/>
                <a:gd name="connsiteX87" fmla="*/ 1510186 w 1881147"/>
                <a:gd name="connsiteY87" fmla="*/ 779748 h 1691729"/>
                <a:gd name="connsiteX88" fmla="*/ 1476849 w 1881147"/>
                <a:gd name="connsiteY88" fmla="*/ 746410 h 1691729"/>
                <a:gd name="connsiteX89" fmla="*/ 1481611 w 1881147"/>
                <a:gd name="connsiteY89" fmla="*/ 722598 h 1691729"/>
                <a:gd name="connsiteX90" fmla="*/ 1572099 w 1881147"/>
                <a:gd name="connsiteY90" fmla="*/ 760698 h 1691729"/>
                <a:gd name="connsiteX91" fmla="*/ 1624486 w 1881147"/>
                <a:gd name="connsiteY91" fmla="*/ 694023 h 1691729"/>
                <a:gd name="connsiteX92" fmla="*/ 1622283 w 1881147"/>
                <a:gd name="connsiteY92" fmla="*/ 551148 h 1691729"/>
                <a:gd name="connsiteX93" fmla="*/ 1639486 w 1881147"/>
                <a:gd name="connsiteY93" fmla="*/ 402822 h 1691729"/>
                <a:gd name="connsiteX0" fmla="*/ 1639486 w 1881147"/>
                <a:gd name="connsiteY0" fmla="*/ 402823 h 1691730"/>
                <a:gd name="connsiteX1" fmla="*/ 1567336 w 1881147"/>
                <a:gd name="connsiteY1" fmla="*/ 370174 h 1691730"/>
                <a:gd name="connsiteX2" fmla="*/ 1467324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23767 w 1881147"/>
                <a:gd name="connsiteY3" fmla="*/ 269277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5145 h 1694052"/>
                <a:gd name="connsiteX1" fmla="*/ 1567336 w 1881147"/>
                <a:gd name="connsiteY1" fmla="*/ 372496 h 1694052"/>
                <a:gd name="connsiteX2" fmla="*/ 1477087 w 1881147"/>
                <a:gd name="connsiteY2" fmla="*/ 348683 h 1694052"/>
                <a:gd name="connsiteX3" fmla="*/ 1423767 w 1881147"/>
                <a:gd name="connsiteY3" fmla="*/ 271599 h 1694052"/>
                <a:gd name="connsiteX4" fmla="*/ 1395785 w 1881147"/>
                <a:gd name="connsiteY4" fmla="*/ 169754 h 1694052"/>
                <a:gd name="connsiteX5" fmla="*/ 1351753 w 1881147"/>
                <a:gd name="connsiteY5" fmla="*/ 15308 h 1694052"/>
                <a:gd name="connsiteX6" fmla="*/ 1267299 w 1881147"/>
                <a:gd name="connsiteY6" fmla="*/ 15308 h 1694052"/>
                <a:gd name="connsiteX7" fmla="*/ 1247452 w 1881147"/>
                <a:gd name="connsiteY7" fmla="*/ 101065 h 1694052"/>
                <a:gd name="connsiteX8" fmla="*/ 1214911 w 1881147"/>
                <a:gd name="connsiteY8" fmla="*/ 158183 h 1694052"/>
                <a:gd name="connsiteX9" fmla="*/ 1186336 w 1881147"/>
                <a:gd name="connsiteY9" fmla="*/ 186758 h 1694052"/>
                <a:gd name="connsiteX10" fmla="*/ 1176811 w 1881147"/>
                <a:gd name="connsiteY10" fmla="*/ 258196 h 1694052"/>
                <a:gd name="connsiteX11" fmla="*/ 1114899 w 1881147"/>
                <a:gd name="connsiteY11" fmla="*/ 301058 h 1694052"/>
                <a:gd name="connsiteX12" fmla="*/ 1005361 w 1881147"/>
                <a:gd name="connsiteY12" fmla="*/ 315346 h 1694052"/>
                <a:gd name="connsiteX13" fmla="*/ 962499 w 1881147"/>
                <a:gd name="connsiteY13" fmla="*/ 358208 h 1694052"/>
                <a:gd name="connsiteX14" fmla="*/ 838674 w 1881147"/>
                <a:gd name="connsiteY14" fmla="*/ 358208 h 1694052"/>
                <a:gd name="connsiteX15" fmla="*/ 781524 w 1881147"/>
                <a:gd name="connsiteY15" fmla="*/ 429646 h 1694052"/>
                <a:gd name="connsiteX16" fmla="*/ 781524 w 1881147"/>
                <a:gd name="connsiteY16" fmla="*/ 462983 h 1694052"/>
                <a:gd name="connsiteX17" fmla="*/ 743424 w 1881147"/>
                <a:gd name="connsiteY17" fmla="*/ 486796 h 1694052"/>
                <a:gd name="connsiteX18" fmla="*/ 671986 w 1881147"/>
                <a:gd name="connsiteY18" fmla="*/ 420121 h 1694052"/>
                <a:gd name="connsiteX19" fmla="*/ 519586 w 1881147"/>
                <a:gd name="connsiteY19" fmla="*/ 415358 h 1694052"/>
                <a:gd name="connsiteX20" fmla="*/ 457674 w 1881147"/>
                <a:gd name="connsiteY20" fmla="*/ 434408 h 1694052"/>
                <a:gd name="connsiteX21" fmla="*/ 419574 w 1881147"/>
                <a:gd name="connsiteY21" fmla="*/ 420121 h 1694052"/>
                <a:gd name="connsiteX22" fmla="*/ 400524 w 1881147"/>
                <a:gd name="connsiteY22" fmla="*/ 358208 h 1694052"/>
                <a:gd name="connsiteX23" fmla="*/ 333849 w 1881147"/>
                <a:gd name="connsiteY23" fmla="*/ 305821 h 1694052"/>
                <a:gd name="connsiteX24" fmla="*/ 286224 w 1881147"/>
                <a:gd name="connsiteY24" fmla="*/ 239146 h 1694052"/>
                <a:gd name="connsiteX25" fmla="*/ 143349 w 1881147"/>
                <a:gd name="connsiteY25" fmla="*/ 258196 h 1694052"/>
                <a:gd name="connsiteX26" fmla="*/ 124299 w 1881147"/>
                <a:gd name="connsiteY26" fmla="*/ 334396 h 1694052"/>
                <a:gd name="connsiteX27" fmla="*/ 110011 w 1881147"/>
                <a:gd name="connsiteY27" fmla="*/ 367733 h 1694052"/>
                <a:gd name="connsiteX28" fmla="*/ 133824 w 1881147"/>
                <a:gd name="connsiteY28" fmla="*/ 415358 h 1694052"/>
                <a:gd name="connsiteX29" fmla="*/ 81436 w 1881147"/>
                <a:gd name="connsiteY29" fmla="*/ 453458 h 1694052"/>
                <a:gd name="connsiteX30" fmla="*/ 33811 w 1881147"/>
                <a:gd name="connsiteY30" fmla="*/ 448696 h 1694052"/>
                <a:gd name="connsiteX31" fmla="*/ 33811 w 1881147"/>
                <a:gd name="connsiteY31" fmla="*/ 520133 h 1694052"/>
                <a:gd name="connsiteX32" fmla="*/ 474 w 1881147"/>
                <a:gd name="connsiteY32" fmla="*/ 624908 h 1694052"/>
                <a:gd name="connsiteX33" fmla="*/ 62386 w 1881147"/>
                <a:gd name="connsiteY33" fmla="*/ 701108 h 1694052"/>
                <a:gd name="connsiteX34" fmla="*/ 111977 w 1881147"/>
                <a:gd name="connsiteY34" fmla="*/ 681370 h 1694052"/>
                <a:gd name="connsiteX35" fmla="*/ 112334 w 1881147"/>
                <a:gd name="connsiteY35" fmla="*/ 751629 h 1694052"/>
                <a:gd name="connsiteX36" fmla="*/ 167161 w 1881147"/>
                <a:gd name="connsiteY36" fmla="*/ 782071 h 1694052"/>
                <a:gd name="connsiteX37" fmla="*/ 236159 w 1881147"/>
                <a:gd name="connsiteY37" fmla="*/ 792283 h 1694052"/>
                <a:gd name="connsiteX38" fmla="*/ 271462 w 1881147"/>
                <a:gd name="connsiteY38" fmla="*/ 848254 h 1694052"/>
                <a:gd name="connsiteX39" fmla="*/ 270869 w 1881147"/>
                <a:gd name="connsiteY39" fmla="*/ 893326 h 1694052"/>
                <a:gd name="connsiteX40" fmla="*/ 295393 w 1881147"/>
                <a:gd name="connsiteY40" fmla="*/ 932801 h 1694052"/>
                <a:gd name="connsiteX41" fmla="*/ 341051 w 1881147"/>
                <a:gd name="connsiteY41" fmla="*/ 971393 h 1694052"/>
                <a:gd name="connsiteX42" fmla="*/ 426184 w 1881147"/>
                <a:gd name="connsiteY42" fmla="*/ 1025645 h 1694052"/>
                <a:gd name="connsiteX43" fmla="*/ 461961 w 1881147"/>
                <a:gd name="connsiteY43" fmla="*/ 1096738 h 1694052"/>
                <a:gd name="connsiteX44" fmla="*/ 441064 w 1881147"/>
                <a:gd name="connsiteY44" fmla="*/ 1166311 h 1694052"/>
                <a:gd name="connsiteX45" fmla="*/ 519111 w 1881147"/>
                <a:gd name="connsiteY45" fmla="*/ 1222774 h 1694052"/>
                <a:gd name="connsiteX46" fmla="*/ 591143 w 1881147"/>
                <a:gd name="connsiteY46" fmla="*/ 1255768 h 1694052"/>
                <a:gd name="connsiteX47" fmla="*/ 571974 w 1881147"/>
                <a:gd name="connsiteY47" fmla="*/ 1315471 h 1694052"/>
                <a:gd name="connsiteX48" fmla="*/ 662461 w 1881147"/>
                <a:gd name="connsiteY48" fmla="*/ 1467871 h 1694052"/>
                <a:gd name="connsiteX49" fmla="*/ 755271 w 1881147"/>
                <a:gd name="connsiteY49" fmla="*/ 1541025 h 1694052"/>
                <a:gd name="connsiteX50" fmla="*/ 805336 w 1881147"/>
                <a:gd name="connsiteY50" fmla="*/ 1491683 h 1694052"/>
                <a:gd name="connsiteX51" fmla="*/ 869926 w 1881147"/>
                <a:gd name="connsiteY51" fmla="*/ 1519080 h 1694052"/>
                <a:gd name="connsiteX52" fmla="*/ 924399 w 1881147"/>
                <a:gd name="connsiteY52" fmla="*/ 1486921 h 1694052"/>
                <a:gd name="connsiteX53" fmla="*/ 941246 w 1881147"/>
                <a:gd name="connsiteY53" fmla="*/ 1444745 h 1694052"/>
                <a:gd name="connsiteX54" fmla="*/ 1005123 w 1881147"/>
                <a:gd name="connsiteY54" fmla="*/ 1531157 h 1694052"/>
                <a:gd name="connsiteX55" fmla="*/ 1050190 w 1881147"/>
                <a:gd name="connsiteY55" fmla="*/ 1602251 h 1694052"/>
                <a:gd name="connsiteX56" fmla="*/ 1120136 w 1881147"/>
                <a:gd name="connsiteY56" fmla="*/ 1693770 h 1694052"/>
                <a:gd name="connsiteX57" fmla="*/ 1151034 w 1881147"/>
                <a:gd name="connsiteY57" fmla="*/ 1630679 h 1694052"/>
                <a:gd name="connsiteX58" fmla="*/ 1181693 w 1881147"/>
                <a:gd name="connsiteY58" fmla="*/ 1624199 h 1694052"/>
                <a:gd name="connsiteX59" fmla="*/ 1224792 w 1881147"/>
                <a:gd name="connsiteY59" fmla="*/ 1653462 h 1694052"/>
                <a:gd name="connsiteX60" fmla="*/ 1258367 w 1881147"/>
                <a:gd name="connsiteY60" fmla="*/ 1612808 h 1694052"/>
                <a:gd name="connsiteX61" fmla="*/ 1277188 w 1881147"/>
                <a:gd name="connsiteY61" fmla="*/ 1617425 h 1694052"/>
                <a:gd name="connsiteX62" fmla="*/ 1311230 w 1881147"/>
                <a:gd name="connsiteY62" fmla="*/ 1683902 h 1694052"/>
                <a:gd name="connsiteX63" fmla="*/ 1367786 w 1881147"/>
                <a:gd name="connsiteY63" fmla="*/ 1660433 h 1694052"/>
                <a:gd name="connsiteX64" fmla="*/ 1419818 w 1881147"/>
                <a:gd name="connsiteY64" fmla="*/ 1604312 h 1694052"/>
                <a:gd name="connsiteX65" fmla="*/ 1470595 w 1881147"/>
                <a:gd name="connsiteY65" fmla="*/ 1587769 h 1694052"/>
                <a:gd name="connsiteX66" fmla="*/ 1488274 w 1881147"/>
                <a:gd name="connsiteY66" fmla="*/ 1643591 h 1694052"/>
                <a:gd name="connsiteX67" fmla="*/ 1558169 w 1881147"/>
                <a:gd name="connsiteY67" fmla="*/ 1617913 h 1694052"/>
                <a:gd name="connsiteX68" fmla="*/ 1588947 w 1881147"/>
                <a:gd name="connsiteY68" fmla="*/ 1531157 h 1694052"/>
                <a:gd name="connsiteX69" fmla="*/ 1670383 w 1881147"/>
                <a:gd name="connsiteY69" fmla="*/ 1441015 h 1694052"/>
                <a:gd name="connsiteX70" fmla="*/ 1714974 w 1881147"/>
                <a:gd name="connsiteY70" fmla="*/ 1409885 h 1694052"/>
                <a:gd name="connsiteX71" fmla="*/ 1743343 w 1881147"/>
                <a:gd name="connsiteY71" fmla="*/ 1413180 h 1694052"/>
                <a:gd name="connsiteX72" fmla="*/ 1820935 w 1881147"/>
                <a:gd name="connsiteY72" fmla="*/ 1402572 h 1694052"/>
                <a:gd name="connsiteX73" fmla="*/ 1816054 w 1881147"/>
                <a:gd name="connsiteY73" fmla="*/ 1456136 h 1694052"/>
                <a:gd name="connsiteX74" fmla="*/ 1874221 w 1881147"/>
                <a:gd name="connsiteY74" fmla="*/ 1479457 h 1694052"/>
                <a:gd name="connsiteX75" fmla="*/ 1875829 w 1881147"/>
                <a:gd name="connsiteY75" fmla="*/ 1456823 h 1694052"/>
                <a:gd name="connsiteX76" fmla="*/ 1875051 w 1881147"/>
                <a:gd name="connsiteY76" fmla="*/ 1396089 h 1694052"/>
                <a:gd name="connsiteX77" fmla="*/ 1853086 w 1881147"/>
                <a:gd name="connsiteY77" fmla="*/ 1305946 h 1694052"/>
                <a:gd name="connsiteX78" fmla="*/ 1853086 w 1881147"/>
                <a:gd name="connsiteY78" fmla="*/ 1248796 h 1694052"/>
                <a:gd name="connsiteX79" fmla="*/ 1810224 w 1881147"/>
                <a:gd name="connsiteY79" fmla="*/ 1239271 h 1694052"/>
                <a:gd name="connsiteX80" fmla="*/ 1734024 w 1881147"/>
                <a:gd name="connsiteY80" fmla="*/ 1158308 h 1694052"/>
                <a:gd name="connsiteX81" fmla="*/ 1695924 w 1881147"/>
                <a:gd name="connsiteY81" fmla="*/ 977333 h 1694052"/>
                <a:gd name="connsiteX82" fmla="*/ 1643536 w 1881147"/>
                <a:gd name="connsiteY82" fmla="*/ 943996 h 1694052"/>
                <a:gd name="connsiteX83" fmla="*/ 1605436 w 1881147"/>
                <a:gd name="connsiteY83" fmla="*/ 886846 h 1694052"/>
                <a:gd name="connsiteX84" fmla="*/ 1557811 w 1881147"/>
                <a:gd name="connsiteY84" fmla="*/ 839221 h 1694052"/>
                <a:gd name="connsiteX85" fmla="*/ 1505424 w 1881147"/>
                <a:gd name="connsiteY85" fmla="*/ 820171 h 1694052"/>
                <a:gd name="connsiteX86" fmla="*/ 1453036 w 1881147"/>
                <a:gd name="connsiteY86" fmla="*/ 815408 h 1694052"/>
                <a:gd name="connsiteX87" fmla="*/ 1510186 w 1881147"/>
                <a:gd name="connsiteY87" fmla="*/ 782071 h 1694052"/>
                <a:gd name="connsiteX88" fmla="*/ 1476849 w 1881147"/>
                <a:gd name="connsiteY88" fmla="*/ 748733 h 1694052"/>
                <a:gd name="connsiteX89" fmla="*/ 1481611 w 1881147"/>
                <a:gd name="connsiteY89" fmla="*/ 724921 h 1694052"/>
                <a:gd name="connsiteX90" fmla="*/ 1572099 w 1881147"/>
                <a:gd name="connsiteY90" fmla="*/ 763021 h 1694052"/>
                <a:gd name="connsiteX91" fmla="*/ 1624486 w 1881147"/>
                <a:gd name="connsiteY91" fmla="*/ 696346 h 1694052"/>
                <a:gd name="connsiteX92" fmla="*/ 1622283 w 1881147"/>
                <a:gd name="connsiteY92" fmla="*/ 553471 h 1694052"/>
                <a:gd name="connsiteX93" fmla="*/ 1639486 w 1881147"/>
                <a:gd name="connsiteY93" fmla="*/ 405145 h 1694052"/>
                <a:gd name="connsiteX0" fmla="*/ 1639486 w 1881147"/>
                <a:gd name="connsiteY0" fmla="*/ 415049 h 1703956"/>
                <a:gd name="connsiteX1" fmla="*/ 1567336 w 1881147"/>
                <a:gd name="connsiteY1" fmla="*/ 382400 h 1703956"/>
                <a:gd name="connsiteX2" fmla="*/ 1477087 w 1881147"/>
                <a:gd name="connsiteY2" fmla="*/ 358587 h 1703956"/>
                <a:gd name="connsiteX3" fmla="*/ 1423767 w 1881147"/>
                <a:gd name="connsiteY3" fmla="*/ 281503 h 1703956"/>
                <a:gd name="connsiteX4" fmla="*/ 1395785 w 1881147"/>
                <a:gd name="connsiteY4" fmla="*/ 179658 h 1703956"/>
                <a:gd name="connsiteX5" fmla="*/ 1364769 w 1881147"/>
                <a:gd name="connsiteY5" fmla="*/ 11596 h 1703956"/>
                <a:gd name="connsiteX6" fmla="*/ 1267299 w 1881147"/>
                <a:gd name="connsiteY6" fmla="*/ 25212 h 1703956"/>
                <a:gd name="connsiteX7" fmla="*/ 1247452 w 1881147"/>
                <a:gd name="connsiteY7" fmla="*/ 110969 h 1703956"/>
                <a:gd name="connsiteX8" fmla="*/ 1214911 w 1881147"/>
                <a:gd name="connsiteY8" fmla="*/ 168087 h 1703956"/>
                <a:gd name="connsiteX9" fmla="*/ 1186336 w 1881147"/>
                <a:gd name="connsiteY9" fmla="*/ 196662 h 1703956"/>
                <a:gd name="connsiteX10" fmla="*/ 1176811 w 1881147"/>
                <a:gd name="connsiteY10" fmla="*/ 268100 h 1703956"/>
                <a:gd name="connsiteX11" fmla="*/ 1114899 w 1881147"/>
                <a:gd name="connsiteY11" fmla="*/ 310962 h 1703956"/>
                <a:gd name="connsiteX12" fmla="*/ 1005361 w 1881147"/>
                <a:gd name="connsiteY12" fmla="*/ 325250 h 1703956"/>
                <a:gd name="connsiteX13" fmla="*/ 962499 w 1881147"/>
                <a:gd name="connsiteY13" fmla="*/ 368112 h 1703956"/>
                <a:gd name="connsiteX14" fmla="*/ 838674 w 1881147"/>
                <a:gd name="connsiteY14" fmla="*/ 368112 h 1703956"/>
                <a:gd name="connsiteX15" fmla="*/ 781524 w 1881147"/>
                <a:gd name="connsiteY15" fmla="*/ 439550 h 1703956"/>
                <a:gd name="connsiteX16" fmla="*/ 781524 w 1881147"/>
                <a:gd name="connsiteY16" fmla="*/ 472887 h 1703956"/>
                <a:gd name="connsiteX17" fmla="*/ 743424 w 1881147"/>
                <a:gd name="connsiteY17" fmla="*/ 496700 h 1703956"/>
                <a:gd name="connsiteX18" fmla="*/ 671986 w 1881147"/>
                <a:gd name="connsiteY18" fmla="*/ 430025 h 1703956"/>
                <a:gd name="connsiteX19" fmla="*/ 519586 w 1881147"/>
                <a:gd name="connsiteY19" fmla="*/ 425262 h 1703956"/>
                <a:gd name="connsiteX20" fmla="*/ 457674 w 1881147"/>
                <a:gd name="connsiteY20" fmla="*/ 444312 h 1703956"/>
                <a:gd name="connsiteX21" fmla="*/ 419574 w 1881147"/>
                <a:gd name="connsiteY21" fmla="*/ 430025 h 1703956"/>
                <a:gd name="connsiteX22" fmla="*/ 400524 w 1881147"/>
                <a:gd name="connsiteY22" fmla="*/ 368112 h 1703956"/>
                <a:gd name="connsiteX23" fmla="*/ 333849 w 1881147"/>
                <a:gd name="connsiteY23" fmla="*/ 315725 h 1703956"/>
                <a:gd name="connsiteX24" fmla="*/ 286224 w 1881147"/>
                <a:gd name="connsiteY24" fmla="*/ 249050 h 1703956"/>
                <a:gd name="connsiteX25" fmla="*/ 143349 w 1881147"/>
                <a:gd name="connsiteY25" fmla="*/ 268100 h 1703956"/>
                <a:gd name="connsiteX26" fmla="*/ 124299 w 1881147"/>
                <a:gd name="connsiteY26" fmla="*/ 344300 h 1703956"/>
                <a:gd name="connsiteX27" fmla="*/ 110011 w 1881147"/>
                <a:gd name="connsiteY27" fmla="*/ 377637 h 1703956"/>
                <a:gd name="connsiteX28" fmla="*/ 133824 w 1881147"/>
                <a:gd name="connsiteY28" fmla="*/ 425262 h 1703956"/>
                <a:gd name="connsiteX29" fmla="*/ 81436 w 1881147"/>
                <a:gd name="connsiteY29" fmla="*/ 463362 h 1703956"/>
                <a:gd name="connsiteX30" fmla="*/ 33811 w 1881147"/>
                <a:gd name="connsiteY30" fmla="*/ 458600 h 1703956"/>
                <a:gd name="connsiteX31" fmla="*/ 33811 w 1881147"/>
                <a:gd name="connsiteY31" fmla="*/ 530037 h 1703956"/>
                <a:gd name="connsiteX32" fmla="*/ 474 w 1881147"/>
                <a:gd name="connsiteY32" fmla="*/ 634812 h 1703956"/>
                <a:gd name="connsiteX33" fmla="*/ 62386 w 1881147"/>
                <a:gd name="connsiteY33" fmla="*/ 711012 h 1703956"/>
                <a:gd name="connsiteX34" fmla="*/ 111977 w 1881147"/>
                <a:gd name="connsiteY34" fmla="*/ 691274 h 1703956"/>
                <a:gd name="connsiteX35" fmla="*/ 112334 w 1881147"/>
                <a:gd name="connsiteY35" fmla="*/ 761533 h 1703956"/>
                <a:gd name="connsiteX36" fmla="*/ 167161 w 1881147"/>
                <a:gd name="connsiteY36" fmla="*/ 791975 h 1703956"/>
                <a:gd name="connsiteX37" fmla="*/ 236159 w 1881147"/>
                <a:gd name="connsiteY37" fmla="*/ 802187 h 1703956"/>
                <a:gd name="connsiteX38" fmla="*/ 271462 w 1881147"/>
                <a:gd name="connsiteY38" fmla="*/ 858158 h 1703956"/>
                <a:gd name="connsiteX39" fmla="*/ 270869 w 1881147"/>
                <a:gd name="connsiteY39" fmla="*/ 903230 h 1703956"/>
                <a:gd name="connsiteX40" fmla="*/ 295393 w 1881147"/>
                <a:gd name="connsiteY40" fmla="*/ 942705 h 1703956"/>
                <a:gd name="connsiteX41" fmla="*/ 341051 w 1881147"/>
                <a:gd name="connsiteY41" fmla="*/ 981297 h 1703956"/>
                <a:gd name="connsiteX42" fmla="*/ 426184 w 1881147"/>
                <a:gd name="connsiteY42" fmla="*/ 1035549 h 1703956"/>
                <a:gd name="connsiteX43" fmla="*/ 461961 w 1881147"/>
                <a:gd name="connsiteY43" fmla="*/ 1106642 h 1703956"/>
                <a:gd name="connsiteX44" fmla="*/ 441064 w 1881147"/>
                <a:gd name="connsiteY44" fmla="*/ 1176215 h 1703956"/>
                <a:gd name="connsiteX45" fmla="*/ 519111 w 1881147"/>
                <a:gd name="connsiteY45" fmla="*/ 1232678 h 1703956"/>
                <a:gd name="connsiteX46" fmla="*/ 591143 w 1881147"/>
                <a:gd name="connsiteY46" fmla="*/ 1265672 h 1703956"/>
                <a:gd name="connsiteX47" fmla="*/ 571974 w 1881147"/>
                <a:gd name="connsiteY47" fmla="*/ 1325375 h 1703956"/>
                <a:gd name="connsiteX48" fmla="*/ 662461 w 1881147"/>
                <a:gd name="connsiteY48" fmla="*/ 1477775 h 1703956"/>
                <a:gd name="connsiteX49" fmla="*/ 755271 w 1881147"/>
                <a:gd name="connsiteY49" fmla="*/ 1550929 h 1703956"/>
                <a:gd name="connsiteX50" fmla="*/ 805336 w 1881147"/>
                <a:gd name="connsiteY50" fmla="*/ 1501587 h 1703956"/>
                <a:gd name="connsiteX51" fmla="*/ 869926 w 1881147"/>
                <a:gd name="connsiteY51" fmla="*/ 1528984 h 1703956"/>
                <a:gd name="connsiteX52" fmla="*/ 924399 w 1881147"/>
                <a:gd name="connsiteY52" fmla="*/ 1496825 h 1703956"/>
                <a:gd name="connsiteX53" fmla="*/ 941246 w 1881147"/>
                <a:gd name="connsiteY53" fmla="*/ 1454649 h 1703956"/>
                <a:gd name="connsiteX54" fmla="*/ 1005123 w 1881147"/>
                <a:gd name="connsiteY54" fmla="*/ 1541061 h 1703956"/>
                <a:gd name="connsiteX55" fmla="*/ 1050190 w 1881147"/>
                <a:gd name="connsiteY55" fmla="*/ 1612155 h 1703956"/>
                <a:gd name="connsiteX56" fmla="*/ 1120136 w 1881147"/>
                <a:gd name="connsiteY56" fmla="*/ 1703674 h 1703956"/>
                <a:gd name="connsiteX57" fmla="*/ 1151034 w 1881147"/>
                <a:gd name="connsiteY57" fmla="*/ 1640583 h 1703956"/>
                <a:gd name="connsiteX58" fmla="*/ 1181693 w 1881147"/>
                <a:gd name="connsiteY58" fmla="*/ 1634103 h 1703956"/>
                <a:gd name="connsiteX59" fmla="*/ 1224792 w 1881147"/>
                <a:gd name="connsiteY59" fmla="*/ 1663366 h 1703956"/>
                <a:gd name="connsiteX60" fmla="*/ 1258367 w 1881147"/>
                <a:gd name="connsiteY60" fmla="*/ 1622712 h 1703956"/>
                <a:gd name="connsiteX61" fmla="*/ 1277188 w 1881147"/>
                <a:gd name="connsiteY61" fmla="*/ 1627329 h 1703956"/>
                <a:gd name="connsiteX62" fmla="*/ 1311230 w 1881147"/>
                <a:gd name="connsiteY62" fmla="*/ 1693806 h 1703956"/>
                <a:gd name="connsiteX63" fmla="*/ 1367786 w 1881147"/>
                <a:gd name="connsiteY63" fmla="*/ 1670337 h 1703956"/>
                <a:gd name="connsiteX64" fmla="*/ 1419818 w 1881147"/>
                <a:gd name="connsiteY64" fmla="*/ 1614216 h 1703956"/>
                <a:gd name="connsiteX65" fmla="*/ 1470595 w 1881147"/>
                <a:gd name="connsiteY65" fmla="*/ 1597673 h 1703956"/>
                <a:gd name="connsiteX66" fmla="*/ 1488274 w 1881147"/>
                <a:gd name="connsiteY66" fmla="*/ 1653495 h 1703956"/>
                <a:gd name="connsiteX67" fmla="*/ 1558169 w 1881147"/>
                <a:gd name="connsiteY67" fmla="*/ 1627817 h 1703956"/>
                <a:gd name="connsiteX68" fmla="*/ 1588947 w 1881147"/>
                <a:gd name="connsiteY68" fmla="*/ 1541061 h 1703956"/>
                <a:gd name="connsiteX69" fmla="*/ 1670383 w 1881147"/>
                <a:gd name="connsiteY69" fmla="*/ 1450919 h 1703956"/>
                <a:gd name="connsiteX70" fmla="*/ 1714974 w 1881147"/>
                <a:gd name="connsiteY70" fmla="*/ 1419789 h 1703956"/>
                <a:gd name="connsiteX71" fmla="*/ 1743343 w 1881147"/>
                <a:gd name="connsiteY71" fmla="*/ 1423084 h 1703956"/>
                <a:gd name="connsiteX72" fmla="*/ 1820935 w 1881147"/>
                <a:gd name="connsiteY72" fmla="*/ 1412476 h 1703956"/>
                <a:gd name="connsiteX73" fmla="*/ 1816054 w 1881147"/>
                <a:gd name="connsiteY73" fmla="*/ 1466040 h 1703956"/>
                <a:gd name="connsiteX74" fmla="*/ 1874221 w 1881147"/>
                <a:gd name="connsiteY74" fmla="*/ 1489361 h 1703956"/>
                <a:gd name="connsiteX75" fmla="*/ 1875829 w 1881147"/>
                <a:gd name="connsiteY75" fmla="*/ 1466727 h 1703956"/>
                <a:gd name="connsiteX76" fmla="*/ 1875051 w 1881147"/>
                <a:gd name="connsiteY76" fmla="*/ 1405993 h 1703956"/>
                <a:gd name="connsiteX77" fmla="*/ 1853086 w 1881147"/>
                <a:gd name="connsiteY77" fmla="*/ 1315850 h 1703956"/>
                <a:gd name="connsiteX78" fmla="*/ 1853086 w 1881147"/>
                <a:gd name="connsiteY78" fmla="*/ 1258700 h 1703956"/>
                <a:gd name="connsiteX79" fmla="*/ 1810224 w 1881147"/>
                <a:gd name="connsiteY79" fmla="*/ 1249175 h 1703956"/>
                <a:gd name="connsiteX80" fmla="*/ 1734024 w 1881147"/>
                <a:gd name="connsiteY80" fmla="*/ 1168212 h 1703956"/>
                <a:gd name="connsiteX81" fmla="*/ 1695924 w 1881147"/>
                <a:gd name="connsiteY81" fmla="*/ 987237 h 1703956"/>
                <a:gd name="connsiteX82" fmla="*/ 1643536 w 1881147"/>
                <a:gd name="connsiteY82" fmla="*/ 953900 h 1703956"/>
                <a:gd name="connsiteX83" fmla="*/ 1605436 w 1881147"/>
                <a:gd name="connsiteY83" fmla="*/ 896750 h 1703956"/>
                <a:gd name="connsiteX84" fmla="*/ 1557811 w 1881147"/>
                <a:gd name="connsiteY84" fmla="*/ 849125 h 1703956"/>
                <a:gd name="connsiteX85" fmla="*/ 1505424 w 1881147"/>
                <a:gd name="connsiteY85" fmla="*/ 830075 h 1703956"/>
                <a:gd name="connsiteX86" fmla="*/ 1453036 w 1881147"/>
                <a:gd name="connsiteY86" fmla="*/ 825312 h 1703956"/>
                <a:gd name="connsiteX87" fmla="*/ 1510186 w 1881147"/>
                <a:gd name="connsiteY87" fmla="*/ 791975 h 1703956"/>
                <a:gd name="connsiteX88" fmla="*/ 1476849 w 1881147"/>
                <a:gd name="connsiteY88" fmla="*/ 758637 h 1703956"/>
                <a:gd name="connsiteX89" fmla="*/ 1481611 w 1881147"/>
                <a:gd name="connsiteY89" fmla="*/ 734825 h 1703956"/>
                <a:gd name="connsiteX90" fmla="*/ 1572099 w 1881147"/>
                <a:gd name="connsiteY90" fmla="*/ 772925 h 1703956"/>
                <a:gd name="connsiteX91" fmla="*/ 1624486 w 1881147"/>
                <a:gd name="connsiteY91" fmla="*/ 706250 h 1703956"/>
                <a:gd name="connsiteX92" fmla="*/ 1622283 w 1881147"/>
                <a:gd name="connsiteY92" fmla="*/ 563375 h 1703956"/>
                <a:gd name="connsiteX93" fmla="*/ 1639486 w 1881147"/>
                <a:gd name="connsiteY93" fmla="*/ 415049 h 1703956"/>
                <a:gd name="connsiteX0" fmla="*/ 1639486 w 1881147"/>
                <a:gd name="connsiteY0" fmla="*/ 410094 h 1699001"/>
                <a:gd name="connsiteX1" fmla="*/ 1567336 w 1881147"/>
                <a:gd name="connsiteY1" fmla="*/ 377445 h 1699001"/>
                <a:gd name="connsiteX2" fmla="*/ 1477087 w 1881147"/>
                <a:gd name="connsiteY2" fmla="*/ 353632 h 1699001"/>
                <a:gd name="connsiteX3" fmla="*/ 1423767 w 1881147"/>
                <a:gd name="connsiteY3" fmla="*/ 276548 h 1699001"/>
                <a:gd name="connsiteX4" fmla="*/ 1395785 w 1881147"/>
                <a:gd name="connsiteY4" fmla="*/ 174703 h 1699001"/>
                <a:gd name="connsiteX5" fmla="*/ 1364769 w 1881147"/>
                <a:gd name="connsiteY5" fmla="*/ 6641 h 1699001"/>
                <a:gd name="connsiteX6" fmla="*/ 1270553 w 1881147"/>
                <a:gd name="connsiteY6" fmla="*/ 40681 h 1699001"/>
                <a:gd name="connsiteX7" fmla="*/ 1247452 w 1881147"/>
                <a:gd name="connsiteY7" fmla="*/ 106014 h 1699001"/>
                <a:gd name="connsiteX8" fmla="*/ 1214911 w 1881147"/>
                <a:gd name="connsiteY8" fmla="*/ 163132 h 1699001"/>
                <a:gd name="connsiteX9" fmla="*/ 1186336 w 1881147"/>
                <a:gd name="connsiteY9" fmla="*/ 191707 h 1699001"/>
                <a:gd name="connsiteX10" fmla="*/ 1176811 w 1881147"/>
                <a:gd name="connsiteY10" fmla="*/ 263145 h 1699001"/>
                <a:gd name="connsiteX11" fmla="*/ 1114899 w 1881147"/>
                <a:gd name="connsiteY11" fmla="*/ 306007 h 1699001"/>
                <a:gd name="connsiteX12" fmla="*/ 1005361 w 1881147"/>
                <a:gd name="connsiteY12" fmla="*/ 320295 h 1699001"/>
                <a:gd name="connsiteX13" fmla="*/ 962499 w 1881147"/>
                <a:gd name="connsiteY13" fmla="*/ 363157 h 1699001"/>
                <a:gd name="connsiteX14" fmla="*/ 838674 w 1881147"/>
                <a:gd name="connsiteY14" fmla="*/ 363157 h 1699001"/>
                <a:gd name="connsiteX15" fmla="*/ 781524 w 1881147"/>
                <a:gd name="connsiteY15" fmla="*/ 434595 h 1699001"/>
                <a:gd name="connsiteX16" fmla="*/ 781524 w 1881147"/>
                <a:gd name="connsiteY16" fmla="*/ 467932 h 1699001"/>
                <a:gd name="connsiteX17" fmla="*/ 743424 w 1881147"/>
                <a:gd name="connsiteY17" fmla="*/ 491745 h 1699001"/>
                <a:gd name="connsiteX18" fmla="*/ 671986 w 1881147"/>
                <a:gd name="connsiteY18" fmla="*/ 425070 h 1699001"/>
                <a:gd name="connsiteX19" fmla="*/ 519586 w 1881147"/>
                <a:gd name="connsiteY19" fmla="*/ 420307 h 1699001"/>
                <a:gd name="connsiteX20" fmla="*/ 457674 w 1881147"/>
                <a:gd name="connsiteY20" fmla="*/ 439357 h 1699001"/>
                <a:gd name="connsiteX21" fmla="*/ 419574 w 1881147"/>
                <a:gd name="connsiteY21" fmla="*/ 425070 h 1699001"/>
                <a:gd name="connsiteX22" fmla="*/ 400524 w 1881147"/>
                <a:gd name="connsiteY22" fmla="*/ 363157 h 1699001"/>
                <a:gd name="connsiteX23" fmla="*/ 333849 w 1881147"/>
                <a:gd name="connsiteY23" fmla="*/ 310770 h 1699001"/>
                <a:gd name="connsiteX24" fmla="*/ 286224 w 1881147"/>
                <a:gd name="connsiteY24" fmla="*/ 244095 h 1699001"/>
                <a:gd name="connsiteX25" fmla="*/ 143349 w 1881147"/>
                <a:gd name="connsiteY25" fmla="*/ 263145 h 1699001"/>
                <a:gd name="connsiteX26" fmla="*/ 124299 w 1881147"/>
                <a:gd name="connsiteY26" fmla="*/ 339345 h 1699001"/>
                <a:gd name="connsiteX27" fmla="*/ 110011 w 1881147"/>
                <a:gd name="connsiteY27" fmla="*/ 372682 h 1699001"/>
                <a:gd name="connsiteX28" fmla="*/ 133824 w 1881147"/>
                <a:gd name="connsiteY28" fmla="*/ 420307 h 1699001"/>
                <a:gd name="connsiteX29" fmla="*/ 81436 w 1881147"/>
                <a:gd name="connsiteY29" fmla="*/ 458407 h 1699001"/>
                <a:gd name="connsiteX30" fmla="*/ 33811 w 1881147"/>
                <a:gd name="connsiteY30" fmla="*/ 453645 h 1699001"/>
                <a:gd name="connsiteX31" fmla="*/ 33811 w 1881147"/>
                <a:gd name="connsiteY31" fmla="*/ 525082 h 1699001"/>
                <a:gd name="connsiteX32" fmla="*/ 474 w 1881147"/>
                <a:gd name="connsiteY32" fmla="*/ 629857 h 1699001"/>
                <a:gd name="connsiteX33" fmla="*/ 62386 w 1881147"/>
                <a:gd name="connsiteY33" fmla="*/ 706057 h 1699001"/>
                <a:gd name="connsiteX34" fmla="*/ 111977 w 1881147"/>
                <a:gd name="connsiteY34" fmla="*/ 686319 h 1699001"/>
                <a:gd name="connsiteX35" fmla="*/ 112334 w 1881147"/>
                <a:gd name="connsiteY35" fmla="*/ 756578 h 1699001"/>
                <a:gd name="connsiteX36" fmla="*/ 167161 w 1881147"/>
                <a:gd name="connsiteY36" fmla="*/ 787020 h 1699001"/>
                <a:gd name="connsiteX37" fmla="*/ 236159 w 1881147"/>
                <a:gd name="connsiteY37" fmla="*/ 797232 h 1699001"/>
                <a:gd name="connsiteX38" fmla="*/ 271462 w 1881147"/>
                <a:gd name="connsiteY38" fmla="*/ 853203 h 1699001"/>
                <a:gd name="connsiteX39" fmla="*/ 270869 w 1881147"/>
                <a:gd name="connsiteY39" fmla="*/ 898275 h 1699001"/>
                <a:gd name="connsiteX40" fmla="*/ 295393 w 1881147"/>
                <a:gd name="connsiteY40" fmla="*/ 937750 h 1699001"/>
                <a:gd name="connsiteX41" fmla="*/ 341051 w 1881147"/>
                <a:gd name="connsiteY41" fmla="*/ 976342 h 1699001"/>
                <a:gd name="connsiteX42" fmla="*/ 426184 w 1881147"/>
                <a:gd name="connsiteY42" fmla="*/ 1030594 h 1699001"/>
                <a:gd name="connsiteX43" fmla="*/ 461961 w 1881147"/>
                <a:gd name="connsiteY43" fmla="*/ 1101687 h 1699001"/>
                <a:gd name="connsiteX44" fmla="*/ 441064 w 1881147"/>
                <a:gd name="connsiteY44" fmla="*/ 1171260 h 1699001"/>
                <a:gd name="connsiteX45" fmla="*/ 519111 w 1881147"/>
                <a:gd name="connsiteY45" fmla="*/ 1227723 h 1699001"/>
                <a:gd name="connsiteX46" fmla="*/ 591143 w 1881147"/>
                <a:gd name="connsiteY46" fmla="*/ 1260717 h 1699001"/>
                <a:gd name="connsiteX47" fmla="*/ 571974 w 1881147"/>
                <a:gd name="connsiteY47" fmla="*/ 1320420 h 1699001"/>
                <a:gd name="connsiteX48" fmla="*/ 662461 w 1881147"/>
                <a:gd name="connsiteY48" fmla="*/ 1472820 h 1699001"/>
                <a:gd name="connsiteX49" fmla="*/ 755271 w 1881147"/>
                <a:gd name="connsiteY49" fmla="*/ 1545974 h 1699001"/>
                <a:gd name="connsiteX50" fmla="*/ 805336 w 1881147"/>
                <a:gd name="connsiteY50" fmla="*/ 1496632 h 1699001"/>
                <a:gd name="connsiteX51" fmla="*/ 869926 w 1881147"/>
                <a:gd name="connsiteY51" fmla="*/ 1524029 h 1699001"/>
                <a:gd name="connsiteX52" fmla="*/ 924399 w 1881147"/>
                <a:gd name="connsiteY52" fmla="*/ 1491870 h 1699001"/>
                <a:gd name="connsiteX53" fmla="*/ 941246 w 1881147"/>
                <a:gd name="connsiteY53" fmla="*/ 1449694 h 1699001"/>
                <a:gd name="connsiteX54" fmla="*/ 1005123 w 1881147"/>
                <a:gd name="connsiteY54" fmla="*/ 1536106 h 1699001"/>
                <a:gd name="connsiteX55" fmla="*/ 1050190 w 1881147"/>
                <a:gd name="connsiteY55" fmla="*/ 1607200 h 1699001"/>
                <a:gd name="connsiteX56" fmla="*/ 1120136 w 1881147"/>
                <a:gd name="connsiteY56" fmla="*/ 1698719 h 1699001"/>
                <a:gd name="connsiteX57" fmla="*/ 1151034 w 1881147"/>
                <a:gd name="connsiteY57" fmla="*/ 1635628 h 1699001"/>
                <a:gd name="connsiteX58" fmla="*/ 1181693 w 1881147"/>
                <a:gd name="connsiteY58" fmla="*/ 1629148 h 1699001"/>
                <a:gd name="connsiteX59" fmla="*/ 1224792 w 1881147"/>
                <a:gd name="connsiteY59" fmla="*/ 1658411 h 1699001"/>
                <a:gd name="connsiteX60" fmla="*/ 1258367 w 1881147"/>
                <a:gd name="connsiteY60" fmla="*/ 1617757 h 1699001"/>
                <a:gd name="connsiteX61" fmla="*/ 1277188 w 1881147"/>
                <a:gd name="connsiteY61" fmla="*/ 1622374 h 1699001"/>
                <a:gd name="connsiteX62" fmla="*/ 1311230 w 1881147"/>
                <a:gd name="connsiteY62" fmla="*/ 1688851 h 1699001"/>
                <a:gd name="connsiteX63" fmla="*/ 1367786 w 1881147"/>
                <a:gd name="connsiteY63" fmla="*/ 1665382 h 1699001"/>
                <a:gd name="connsiteX64" fmla="*/ 1419818 w 1881147"/>
                <a:gd name="connsiteY64" fmla="*/ 1609261 h 1699001"/>
                <a:gd name="connsiteX65" fmla="*/ 1470595 w 1881147"/>
                <a:gd name="connsiteY65" fmla="*/ 1592718 h 1699001"/>
                <a:gd name="connsiteX66" fmla="*/ 1488274 w 1881147"/>
                <a:gd name="connsiteY66" fmla="*/ 1648540 h 1699001"/>
                <a:gd name="connsiteX67" fmla="*/ 1558169 w 1881147"/>
                <a:gd name="connsiteY67" fmla="*/ 1622862 h 1699001"/>
                <a:gd name="connsiteX68" fmla="*/ 1588947 w 1881147"/>
                <a:gd name="connsiteY68" fmla="*/ 1536106 h 1699001"/>
                <a:gd name="connsiteX69" fmla="*/ 1670383 w 1881147"/>
                <a:gd name="connsiteY69" fmla="*/ 1445964 h 1699001"/>
                <a:gd name="connsiteX70" fmla="*/ 1714974 w 1881147"/>
                <a:gd name="connsiteY70" fmla="*/ 1414834 h 1699001"/>
                <a:gd name="connsiteX71" fmla="*/ 1743343 w 1881147"/>
                <a:gd name="connsiteY71" fmla="*/ 1418129 h 1699001"/>
                <a:gd name="connsiteX72" fmla="*/ 1820935 w 1881147"/>
                <a:gd name="connsiteY72" fmla="*/ 1407521 h 1699001"/>
                <a:gd name="connsiteX73" fmla="*/ 1816054 w 1881147"/>
                <a:gd name="connsiteY73" fmla="*/ 1461085 h 1699001"/>
                <a:gd name="connsiteX74" fmla="*/ 1874221 w 1881147"/>
                <a:gd name="connsiteY74" fmla="*/ 1484406 h 1699001"/>
                <a:gd name="connsiteX75" fmla="*/ 1875829 w 1881147"/>
                <a:gd name="connsiteY75" fmla="*/ 1461772 h 1699001"/>
                <a:gd name="connsiteX76" fmla="*/ 1875051 w 1881147"/>
                <a:gd name="connsiteY76" fmla="*/ 1401038 h 1699001"/>
                <a:gd name="connsiteX77" fmla="*/ 1853086 w 1881147"/>
                <a:gd name="connsiteY77" fmla="*/ 1310895 h 1699001"/>
                <a:gd name="connsiteX78" fmla="*/ 1853086 w 1881147"/>
                <a:gd name="connsiteY78" fmla="*/ 1253745 h 1699001"/>
                <a:gd name="connsiteX79" fmla="*/ 1810224 w 1881147"/>
                <a:gd name="connsiteY79" fmla="*/ 1244220 h 1699001"/>
                <a:gd name="connsiteX80" fmla="*/ 1734024 w 1881147"/>
                <a:gd name="connsiteY80" fmla="*/ 1163257 h 1699001"/>
                <a:gd name="connsiteX81" fmla="*/ 1695924 w 1881147"/>
                <a:gd name="connsiteY81" fmla="*/ 982282 h 1699001"/>
                <a:gd name="connsiteX82" fmla="*/ 1643536 w 1881147"/>
                <a:gd name="connsiteY82" fmla="*/ 948945 h 1699001"/>
                <a:gd name="connsiteX83" fmla="*/ 1605436 w 1881147"/>
                <a:gd name="connsiteY83" fmla="*/ 891795 h 1699001"/>
                <a:gd name="connsiteX84" fmla="*/ 1557811 w 1881147"/>
                <a:gd name="connsiteY84" fmla="*/ 844170 h 1699001"/>
                <a:gd name="connsiteX85" fmla="*/ 1505424 w 1881147"/>
                <a:gd name="connsiteY85" fmla="*/ 825120 h 1699001"/>
                <a:gd name="connsiteX86" fmla="*/ 1453036 w 1881147"/>
                <a:gd name="connsiteY86" fmla="*/ 820357 h 1699001"/>
                <a:gd name="connsiteX87" fmla="*/ 1510186 w 1881147"/>
                <a:gd name="connsiteY87" fmla="*/ 787020 h 1699001"/>
                <a:gd name="connsiteX88" fmla="*/ 1476849 w 1881147"/>
                <a:gd name="connsiteY88" fmla="*/ 753682 h 1699001"/>
                <a:gd name="connsiteX89" fmla="*/ 1481611 w 1881147"/>
                <a:gd name="connsiteY89" fmla="*/ 729870 h 1699001"/>
                <a:gd name="connsiteX90" fmla="*/ 1572099 w 1881147"/>
                <a:gd name="connsiteY90" fmla="*/ 767970 h 1699001"/>
                <a:gd name="connsiteX91" fmla="*/ 1624486 w 1881147"/>
                <a:gd name="connsiteY91" fmla="*/ 701295 h 1699001"/>
                <a:gd name="connsiteX92" fmla="*/ 1622283 w 1881147"/>
                <a:gd name="connsiteY92" fmla="*/ 558420 h 1699001"/>
                <a:gd name="connsiteX93" fmla="*/ 1639486 w 1881147"/>
                <a:gd name="connsiteY93" fmla="*/ 410094 h 1699001"/>
                <a:gd name="connsiteX0" fmla="*/ 1639486 w 1881147"/>
                <a:gd name="connsiteY0" fmla="*/ 410466 h 1699373"/>
                <a:gd name="connsiteX1" fmla="*/ 1567336 w 1881147"/>
                <a:gd name="connsiteY1" fmla="*/ 377817 h 1699373"/>
                <a:gd name="connsiteX2" fmla="*/ 1477087 w 1881147"/>
                <a:gd name="connsiteY2" fmla="*/ 354004 h 1699373"/>
                <a:gd name="connsiteX3" fmla="*/ 1423767 w 1881147"/>
                <a:gd name="connsiteY3" fmla="*/ 276920 h 1699373"/>
                <a:gd name="connsiteX4" fmla="*/ 1395785 w 1881147"/>
                <a:gd name="connsiteY4" fmla="*/ 175075 h 1699373"/>
                <a:gd name="connsiteX5" fmla="*/ 1364769 w 1881147"/>
                <a:gd name="connsiteY5" fmla="*/ 7013 h 1699373"/>
                <a:gd name="connsiteX6" fmla="*/ 1270553 w 1881147"/>
                <a:gd name="connsiteY6" fmla="*/ 41053 h 1699373"/>
                <a:gd name="connsiteX7" fmla="*/ 1244198 w 1881147"/>
                <a:gd name="connsiteY7" fmla="*/ 126810 h 1699373"/>
                <a:gd name="connsiteX8" fmla="*/ 1214911 w 1881147"/>
                <a:gd name="connsiteY8" fmla="*/ 163504 h 1699373"/>
                <a:gd name="connsiteX9" fmla="*/ 1186336 w 1881147"/>
                <a:gd name="connsiteY9" fmla="*/ 192079 h 1699373"/>
                <a:gd name="connsiteX10" fmla="*/ 1176811 w 1881147"/>
                <a:gd name="connsiteY10" fmla="*/ 263517 h 1699373"/>
                <a:gd name="connsiteX11" fmla="*/ 1114899 w 1881147"/>
                <a:gd name="connsiteY11" fmla="*/ 306379 h 1699373"/>
                <a:gd name="connsiteX12" fmla="*/ 1005361 w 1881147"/>
                <a:gd name="connsiteY12" fmla="*/ 320667 h 1699373"/>
                <a:gd name="connsiteX13" fmla="*/ 962499 w 1881147"/>
                <a:gd name="connsiteY13" fmla="*/ 363529 h 1699373"/>
                <a:gd name="connsiteX14" fmla="*/ 838674 w 1881147"/>
                <a:gd name="connsiteY14" fmla="*/ 363529 h 1699373"/>
                <a:gd name="connsiteX15" fmla="*/ 781524 w 1881147"/>
                <a:gd name="connsiteY15" fmla="*/ 434967 h 1699373"/>
                <a:gd name="connsiteX16" fmla="*/ 781524 w 1881147"/>
                <a:gd name="connsiteY16" fmla="*/ 468304 h 1699373"/>
                <a:gd name="connsiteX17" fmla="*/ 743424 w 1881147"/>
                <a:gd name="connsiteY17" fmla="*/ 492117 h 1699373"/>
                <a:gd name="connsiteX18" fmla="*/ 671986 w 1881147"/>
                <a:gd name="connsiteY18" fmla="*/ 425442 h 1699373"/>
                <a:gd name="connsiteX19" fmla="*/ 519586 w 1881147"/>
                <a:gd name="connsiteY19" fmla="*/ 420679 h 1699373"/>
                <a:gd name="connsiteX20" fmla="*/ 457674 w 1881147"/>
                <a:gd name="connsiteY20" fmla="*/ 439729 h 1699373"/>
                <a:gd name="connsiteX21" fmla="*/ 419574 w 1881147"/>
                <a:gd name="connsiteY21" fmla="*/ 425442 h 1699373"/>
                <a:gd name="connsiteX22" fmla="*/ 400524 w 1881147"/>
                <a:gd name="connsiteY22" fmla="*/ 363529 h 1699373"/>
                <a:gd name="connsiteX23" fmla="*/ 333849 w 1881147"/>
                <a:gd name="connsiteY23" fmla="*/ 311142 h 1699373"/>
                <a:gd name="connsiteX24" fmla="*/ 286224 w 1881147"/>
                <a:gd name="connsiteY24" fmla="*/ 244467 h 1699373"/>
                <a:gd name="connsiteX25" fmla="*/ 143349 w 1881147"/>
                <a:gd name="connsiteY25" fmla="*/ 263517 h 1699373"/>
                <a:gd name="connsiteX26" fmla="*/ 124299 w 1881147"/>
                <a:gd name="connsiteY26" fmla="*/ 339717 h 1699373"/>
                <a:gd name="connsiteX27" fmla="*/ 110011 w 1881147"/>
                <a:gd name="connsiteY27" fmla="*/ 373054 h 1699373"/>
                <a:gd name="connsiteX28" fmla="*/ 133824 w 1881147"/>
                <a:gd name="connsiteY28" fmla="*/ 420679 h 1699373"/>
                <a:gd name="connsiteX29" fmla="*/ 81436 w 1881147"/>
                <a:gd name="connsiteY29" fmla="*/ 458779 h 1699373"/>
                <a:gd name="connsiteX30" fmla="*/ 33811 w 1881147"/>
                <a:gd name="connsiteY30" fmla="*/ 454017 h 1699373"/>
                <a:gd name="connsiteX31" fmla="*/ 33811 w 1881147"/>
                <a:gd name="connsiteY31" fmla="*/ 525454 h 1699373"/>
                <a:gd name="connsiteX32" fmla="*/ 474 w 1881147"/>
                <a:gd name="connsiteY32" fmla="*/ 630229 h 1699373"/>
                <a:gd name="connsiteX33" fmla="*/ 62386 w 1881147"/>
                <a:gd name="connsiteY33" fmla="*/ 706429 h 1699373"/>
                <a:gd name="connsiteX34" fmla="*/ 111977 w 1881147"/>
                <a:gd name="connsiteY34" fmla="*/ 686691 h 1699373"/>
                <a:gd name="connsiteX35" fmla="*/ 112334 w 1881147"/>
                <a:gd name="connsiteY35" fmla="*/ 756950 h 1699373"/>
                <a:gd name="connsiteX36" fmla="*/ 167161 w 1881147"/>
                <a:gd name="connsiteY36" fmla="*/ 787392 h 1699373"/>
                <a:gd name="connsiteX37" fmla="*/ 236159 w 1881147"/>
                <a:gd name="connsiteY37" fmla="*/ 797604 h 1699373"/>
                <a:gd name="connsiteX38" fmla="*/ 271462 w 1881147"/>
                <a:gd name="connsiteY38" fmla="*/ 853575 h 1699373"/>
                <a:gd name="connsiteX39" fmla="*/ 270869 w 1881147"/>
                <a:gd name="connsiteY39" fmla="*/ 898647 h 1699373"/>
                <a:gd name="connsiteX40" fmla="*/ 295393 w 1881147"/>
                <a:gd name="connsiteY40" fmla="*/ 938122 h 1699373"/>
                <a:gd name="connsiteX41" fmla="*/ 341051 w 1881147"/>
                <a:gd name="connsiteY41" fmla="*/ 976714 h 1699373"/>
                <a:gd name="connsiteX42" fmla="*/ 426184 w 1881147"/>
                <a:gd name="connsiteY42" fmla="*/ 1030966 h 1699373"/>
                <a:gd name="connsiteX43" fmla="*/ 461961 w 1881147"/>
                <a:gd name="connsiteY43" fmla="*/ 1102059 h 1699373"/>
                <a:gd name="connsiteX44" fmla="*/ 441064 w 1881147"/>
                <a:gd name="connsiteY44" fmla="*/ 1171632 h 1699373"/>
                <a:gd name="connsiteX45" fmla="*/ 519111 w 1881147"/>
                <a:gd name="connsiteY45" fmla="*/ 1228095 h 1699373"/>
                <a:gd name="connsiteX46" fmla="*/ 591143 w 1881147"/>
                <a:gd name="connsiteY46" fmla="*/ 1261089 h 1699373"/>
                <a:gd name="connsiteX47" fmla="*/ 571974 w 1881147"/>
                <a:gd name="connsiteY47" fmla="*/ 1320792 h 1699373"/>
                <a:gd name="connsiteX48" fmla="*/ 662461 w 1881147"/>
                <a:gd name="connsiteY48" fmla="*/ 1473192 h 1699373"/>
                <a:gd name="connsiteX49" fmla="*/ 755271 w 1881147"/>
                <a:gd name="connsiteY49" fmla="*/ 1546346 h 1699373"/>
                <a:gd name="connsiteX50" fmla="*/ 805336 w 1881147"/>
                <a:gd name="connsiteY50" fmla="*/ 1497004 h 1699373"/>
                <a:gd name="connsiteX51" fmla="*/ 869926 w 1881147"/>
                <a:gd name="connsiteY51" fmla="*/ 1524401 h 1699373"/>
                <a:gd name="connsiteX52" fmla="*/ 924399 w 1881147"/>
                <a:gd name="connsiteY52" fmla="*/ 1492242 h 1699373"/>
                <a:gd name="connsiteX53" fmla="*/ 941246 w 1881147"/>
                <a:gd name="connsiteY53" fmla="*/ 1450066 h 1699373"/>
                <a:gd name="connsiteX54" fmla="*/ 1005123 w 1881147"/>
                <a:gd name="connsiteY54" fmla="*/ 1536478 h 1699373"/>
                <a:gd name="connsiteX55" fmla="*/ 1050190 w 1881147"/>
                <a:gd name="connsiteY55" fmla="*/ 1607572 h 1699373"/>
                <a:gd name="connsiteX56" fmla="*/ 1120136 w 1881147"/>
                <a:gd name="connsiteY56" fmla="*/ 1699091 h 1699373"/>
                <a:gd name="connsiteX57" fmla="*/ 1151034 w 1881147"/>
                <a:gd name="connsiteY57" fmla="*/ 1636000 h 1699373"/>
                <a:gd name="connsiteX58" fmla="*/ 1181693 w 1881147"/>
                <a:gd name="connsiteY58" fmla="*/ 1629520 h 1699373"/>
                <a:gd name="connsiteX59" fmla="*/ 1224792 w 1881147"/>
                <a:gd name="connsiteY59" fmla="*/ 1658783 h 1699373"/>
                <a:gd name="connsiteX60" fmla="*/ 1258367 w 1881147"/>
                <a:gd name="connsiteY60" fmla="*/ 1618129 h 1699373"/>
                <a:gd name="connsiteX61" fmla="*/ 1277188 w 1881147"/>
                <a:gd name="connsiteY61" fmla="*/ 1622746 h 1699373"/>
                <a:gd name="connsiteX62" fmla="*/ 1311230 w 1881147"/>
                <a:gd name="connsiteY62" fmla="*/ 1689223 h 1699373"/>
                <a:gd name="connsiteX63" fmla="*/ 1367786 w 1881147"/>
                <a:gd name="connsiteY63" fmla="*/ 1665754 h 1699373"/>
                <a:gd name="connsiteX64" fmla="*/ 1419818 w 1881147"/>
                <a:gd name="connsiteY64" fmla="*/ 1609633 h 1699373"/>
                <a:gd name="connsiteX65" fmla="*/ 1470595 w 1881147"/>
                <a:gd name="connsiteY65" fmla="*/ 1593090 h 1699373"/>
                <a:gd name="connsiteX66" fmla="*/ 1488274 w 1881147"/>
                <a:gd name="connsiteY66" fmla="*/ 1648912 h 1699373"/>
                <a:gd name="connsiteX67" fmla="*/ 1558169 w 1881147"/>
                <a:gd name="connsiteY67" fmla="*/ 1623234 h 1699373"/>
                <a:gd name="connsiteX68" fmla="*/ 1588947 w 1881147"/>
                <a:gd name="connsiteY68" fmla="*/ 1536478 h 1699373"/>
                <a:gd name="connsiteX69" fmla="*/ 1670383 w 1881147"/>
                <a:gd name="connsiteY69" fmla="*/ 1446336 h 1699373"/>
                <a:gd name="connsiteX70" fmla="*/ 1714974 w 1881147"/>
                <a:gd name="connsiteY70" fmla="*/ 1415206 h 1699373"/>
                <a:gd name="connsiteX71" fmla="*/ 1743343 w 1881147"/>
                <a:gd name="connsiteY71" fmla="*/ 1418501 h 1699373"/>
                <a:gd name="connsiteX72" fmla="*/ 1820935 w 1881147"/>
                <a:gd name="connsiteY72" fmla="*/ 1407893 h 1699373"/>
                <a:gd name="connsiteX73" fmla="*/ 1816054 w 1881147"/>
                <a:gd name="connsiteY73" fmla="*/ 1461457 h 1699373"/>
                <a:gd name="connsiteX74" fmla="*/ 1874221 w 1881147"/>
                <a:gd name="connsiteY74" fmla="*/ 1484778 h 1699373"/>
                <a:gd name="connsiteX75" fmla="*/ 1875829 w 1881147"/>
                <a:gd name="connsiteY75" fmla="*/ 1462144 h 1699373"/>
                <a:gd name="connsiteX76" fmla="*/ 1875051 w 1881147"/>
                <a:gd name="connsiteY76" fmla="*/ 1401410 h 1699373"/>
                <a:gd name="connsiteX77" fmla="*/ 1853086 w 1881147"/>
                <a:gd name="connsiteY77" fmla="*/ 1311267 h 1699373"/>
                <a:gd name="connsiteX78" fmla="*/ 1853086 w 1881147"/>
                <a:gd name="connsiteY78" fmla="*/ 1254117 h 1699373"/>
                <a:gd name="connsiteX79" fmla="*/ 1810224 w 1881147"/>
                <a:gd name="connsiteY79" fmla="*/ 1244592 h 1699373"/>
                <a:gd name="connsiteX80" fmla="*/ 1734024 w 1881147"/>
                <a:gd name="connsiteY80" fmla="*/ 1163629 h 1699373"/>
                <a:gd name="connsiteX81" fmla="*/ 1695924 w 1881147"/>
                <a:gd name="connsiteY81" fmla="*/ 982654 h 1699373"/>
                <a:gd name="connsiteX82" fmla="*/ 1643536 w 1881147"/>
                <a:gd name="connsiteY82" fmla="*/ 949317 h 1699373"/>
                <a:gd name="connsiteX83" fmla="*/ 1605436 w 1881147"/>
                <a:gd name="connsiteY83" fmla="*/ 892167 h 1699373"/>
                <a:gd name="connsiteX84" fmla="*/ 1557811 w 1881147"/>
                <a:gd name="connsiteY84" fmla="*/ 844542 h 1699373"/>
                <a:gd name="connsiteX85" fmla="*/ 1505424 w 1881147"/>
                <a:gd name="connsiteY85" fmla="*/ 825492 h 1699373"/>
                <a:gd name="connsiteX86" fmla="*/ 1453036 w 1881147"/>
                <a:gd name="connsiteY86" fmla="*/ 820729 h 1699373"/>
                <a:gd name="connsiteX87" fmla="*/ 1510186 w 1881147"/>
                <a:gd name="connsiteY87" fmla="*/ 787392 h 1699373"/>
                <a:gd name="connsiteX88" fmla="*/ 1476849 w 1881147"/>
                <a:gd name="connsiteY88" fmla="*/ 754054 h 1699373"/>
                <a:gd name="connsiteX89" fmla="*/ 1481611 w 1881147"/>
                <a:gd name="connsiteY89" fmla="*/ 730242 h 1699373"/>
                <a:gd name="connsiteX90" fmla="*/ 1572099 w 1881147"/>
                <a:gd name="connsiteY90" fmla="*/ 768342 h 1699373"/>
                <a:gd name="connsiteX91" fmla="*/ 1624486 w 1881147"/>
                <a:gd name="connsiteY91" fmla="*/ 701667 h 1699373"/>
                <a:gd name="connsiteX92" fmla="*/ 1622283 w 1881147"/>
                <a:gd name="connsiteY92" fmla="*/ 558792 h 1699373"/>
                <a:gd name="connsiteX93" fmla="*/ 1639486 w 1881147"/>
                <a:gd name="connsiteY93" fmla="*/ 410466 h 1699373"/>
                <a:gd name="connsiteX0" fmla="*/ 1639486 w 1881147"/>
                <a:gd name="connsiteY0" fmla="*/ 409992 h 1698899"/>
                <a:gd name="connsiteX1" fmla="*/ 1567336 w 1881147"/>
                <a:gd name="connsiteY1" fmla="*/ 377343 h 1698899"/>
                <a:gd name="connsiteX2" fmla="*/ 1477087 w 1881147"/>
                <a:gd name="connsiteY2" fmla="*/ 353530 h 1698899"/>
                <a:gd name="connsiteX3" fmla="*/ 1423767 w 1881147"/>
                <a:gd name="connsiteY3" fmla="*/ 276446 h 1698899"/>
                <a:gd name="connsiteX4" fmla="*/ 1395785 w 1881147"/>
                <a:gd name="connsiteY4" fmla="*/ 174601 h 1698899"/>
                <a:gd name="connsiteX5" fmla="*/ 1364769 w 1881147"/>
                <a:gd name="connsiteY5" fmla="*/ 6539 h 1698899"/>
                <a:gd name="connsiteX6" fmla="*/ 1282757 w 1881147"/>
                <a:gd name="connsiteY6" fmla="*/ 43131 h 1698899"/>
                <a:gd name="connsiteX7" fmla="*/ 1244198 w 1881147"/>
                <a:gd name="connsiteY7" fmla="*/ 126336 h 1698899"/>
                <a:gd name="connsiteX8" fmla="*/ 1214911 w 1881147"/>
                <a:gd name="connsiteY8" fmla="*/ 163030 h 1698899"/>
                <a:gd name="connsiteX9" fmla="*/ 1186336 w 1881147"/>
                <a:gd name="connsiteY9" fmla="*/ 191605 h 1698899"/>
                <a:gd name="connsiteX10" fmla="*/ 1176811 w 1881147"/>
                <a:gd name="connsiteY10" fmla="*/ 263043 h 1698899"/>
                <a:gd name="connsiteX11" fmla="*/ 1114899 w 1881147"/>
                <a:gd name="connsiteY11" fmla="*/ 305905 h 1698899"/>
                <a:gd name="connsiteX12" fmla="*/ 1005361 w 1881147"/>
                <a:gd name="connsiteY12" fmla="*/ 320193 h 1698899"/>
                <a:gd name="connsiteX13" fmla="*/ 962499 w 1881147"/>
                <a:gd name="connsiteY13" fmla="*/ 363055 h 1698899"/>
                <a:gd name="connsiteX14" fmla="*/ 838674 w 1881147"/>
                <a:gd name="connsiteY14" fmla="*/ 363055 h 1698899"/>
                <a:gd name="connsiteX15" fmla="*/ 781524 w 1881147"/>
                <a:gd name="connsiteY15" fmla="*/ 434493 h 1698899"/>
                <a:gd name="connsiteX16" fmla="*/ 781524 w 1881147"/>
                <a:gd name="connsiteY16" fmla="*/ 467830 h 1698899"/>
                <a:gd name="connsiteX17" fmla="*/ 743424 w 1881147"/>
                <a:gd name="connsiteY17" fmla="*/ 491643 h 1698899"/>
                <a:gd name="connsiteX18" fmla="*/ 671986 w 1881147"/>
                <a:gd name="connsiteY18" fmla="*/ 424968 h 1698899"/>
                <a:gd name="connsiteX19" fmla="*/ 519586 w 1881147"/>
                <a:gd name="connsiteY19" fmla="*/ 420205 h 1698899"/>
                <a:gd name="connsiteX20" fmla="*/ 457674 w 1881147"/>
                <a:gd name="connsiteY20" fmla="*/ 439255 h 1698899"/>
                <a:gd name="connsiteX21" fmla="*/ 419574 w 1881147"/>
                <a:gd name="connsiteY21" fmla="*/ 424968 h 1698899"/>
                <a:gd name="connsiteX22" fmla="*/ 400524 w 1881147"/>
                <a:gd name="connsiteY22" fmla="*/ 363055 h 1698899"/>
                <a:gd name="connsiteX23" fmla="*/ 333849 w 1881147"/>
                <a:gd name="connsiteY23" fmla="*/ 310668 h 1698899"/>
                <a:gd name="connsiteX24" fmla="*/ 286224 w 1881147"/>
                <a:gd name="connsiteY24" fmla="*/ 243993 h 1698899"/>
                <a:gd name="connsiteX25" fmla="*/ 143349 w 1881147"/>
                <a:gd name="connsiteY25" fmla="*/ 263043 h 1698899"/>
                <a:gd name="connsiteX26" fmla="*/ 124299 w 1881147"/>
                <a:gd name="connsiteY26" fmla="*/ 339243 h 1698899"/>
                <a:gd name="connsiteX27" fmla="*/ 110011 w 1881147"/>
                <a:gd name="connsiteY27" fmla="*/ 372580 h 1698899"/>
                <a:gd name="connsiteX28" fmla="*/ 133824 w 1881147"/>
                <a:gd name="connsiteY28" fmla="*/ 420205 h 1698899"/>
                <a:gd name="connsiteX29" fmla="*/ 81436 w 1881147"/>
                <a:gd name="connsiteY29" fmla="*/ 458305 h 1698899"/>
                <a:gd name="connsiteX30" fmla="*/ 33811 w 1881147"/>
                <a:gd name="connsiteY30" fmla="*/ 453543 h 1698899"/>
                <a:gd name="connsiteX31" fmla="*/ 33811 w 1881147"/>
                <a:gd name="connsiteY31" fmla="*/ 524980 h 1698899"/>
                <a:gd name="connsiteX32" fmla="*/ 474 w 1881147"/>
                <a:gd name="connsiteY32" fmla="*/ 629755 h 1698899"/>
                <a:gd name="connsiteX33" fmla="*/ 62386 w 1881147"/>
                <a:gd name="connsiteY33" fmla="*/ 705955 h 1698899"/>
                <a:gd name="connsiteX34" fmla="*/ 111977 w 1881147"/>
                <a:gd name="connsiteY34" fmla="*/ 686217 h 1698899"/>
                <a:gd name="connsiteX35" fmla="*/ 112334 w 1881147"/>
                <a:gd name="connsiteY35" fmla="*/ 756476 h 1698899"/>
                <a:gd name="connsiteX36" fmla="*/ 167161 w 1881147"/>
                <a:gd name="connsiteY36" fmla="*/ 786918 h 1698899"/>
                <a:gd name="connsiteX37" fmla="*/ 236159 w 1881147"/>
                <a:gd name="connsiteY37" fmla="*/ 797130 h 1698899"/>
                <a:gd name="connsiteX38" fmla="*/ 271462 w 1881147"/>
                <a:gd name="connsiteY38" fmla="*/ 853101 h 1698899"/>
                <a:gd name="connsiteX39" fmla="*/ 270869 w 1881147"/>
                <a:gd name="connsiteY39" fmla="*/ 898173 h 1698899"/>
                <a:gd name="connsiteX40" fmla="*/ 295393 w 1881147"/>
                <a:gd name="connsiteY40" fmla="*/ 937648 h 1698899"/>
                <a:gd name="connsiteX41" fmla="*/ 341051 w 1881147"/>
                <a:gd name="connsiteY41" fmla="*/ 976240 h 1698899"/>
                <a:gd name="connsiteX42" fmla="*/ 426184 w 1881147"/>
                <a:gd name="connsiteY42" fmla="*/ 1030492 h 1698899"/>
                <a:gd name="connsiteX43" fmla="*/ 461961 w 1881147"/>
                <a:gd name="connsiteY43" fmla="*/ 1101585 h 1698899"/>
                <a:gd name="connsiteX44" fmla="*/ 441064 w 1881147"/>
                <a:gd name="connsiteY44" fmla="*/ 1171158 h 1698899"/>
                <a:gd name="connsiteX45" fmla="*/ 519111 w 1881147"/>
                <a:gd name="connsiteY45" fmla="*/ 1227621 h 1698899"/>
                <a:gd name="connsiteX46" fmla="*/ 591143 w 1881147"/>
                <a:gd name="connsiteY46" fmla="*/ 1260615 h 1698899"/>
                <a:gd name="connsiteX47" fmla="*/ 571974 w 1881147"/>
                <a:gd name="connsiteY47" fmla="*/ 1320318 h 1698899"/>
                <a:gd name="connsiteX48" fmla="*/ 662461 w 1881147"/>
                <a:gd name="connsiteY48" fmla="*/ 1472718 h 1698899"/>
                <a:gd name="connsiteX49" fmla="*/ 755271 w 1881147"/>
                <a:gd name="connsiteY49" fmla="*/ 1545872 h 1698899"/>
                <a:gd name="connsiteX50" fmla="*/ 805336 w 1881147"/>
                <a:gd name="connsiteY50" fmla="*/ 1496530 h 1698899"/>
                <a:gd name="connsiteX51" fmla="*/ 869926 w 1881147"/>
                <a:gd name="connsiteY51" fmla="*/ 1523927 h 1698899"/>
                <a:gd name="connsiteX52" fmla="*/ 924399 w 1881147"/>
                <a:gd name="connsiteY52" fmla="*/ 1491768 h 1698899"/>
                <a:gd name="connsiteX53" fmla="*/ 941246 w 1881147"/>
                <a:gd name="connsiteY53" fmla="*/ 1449592 h 1698899"/>
                <a:gd name="connsiteX54" fmla="*/ 1005123 w 1881147"/>
                <a:gd name="connsiteY54" fmla="*/ 1536004 h 1698899"/>
                <a:gd name="connsiteX55" fmla="*/ 1050190 w 1881147"/>
                <a:gd name="connsiteY55" fmla="*/ 1607098 h 1698899"/>
                <a:gd name="connsiteX56" fmla="*/ 1120136 w 1881147"/>
                <a:gd name="connsiteY56" fmla="*/ 1698617 h 1698899"/>
                <a:gd name="connsiteX57" fmla="*/ 1151034 w 1881147"/>
                <a:gd name="connsiteY57" fmla="*/ 1635526 h 1698899"/>
                <a:gd name="connsiteX58" fmla="*/ 1181693 w 1881147"/>
                <a:gd name="connsiteY58" fmla="*/ 1629046 h 1698899"/>
                <a:gd name="connsiteX59" fmla="*/ 1224792 w 1881147"/>
                <a:gd name="connsiteY59" fmla="*/ 1658309 h 1698899"/>
                <a:gd name="connsiteX60" fmla="*/ 1258367 w 1881147"/>
                <a:gd name="connsiteY60" fmla="*/ 1617655 h 1698899"/>
                <a:gd name="connsiteX61" fmla="*/ 1277188 w 1881147"/>
                <a:gd name="connsiteY61" fmla="*/ 1622272 h 1698899"/>
                <a:gd name="connsiteX62" fmla="*/ 1311230 w 1881147"/>
                <a:gd name="connsiteY62" fmla="*/ 1688749 h 1698899"/>
                <a:gd name="connsiteX63" fmla="*/ 1367786 w 1881147"/>
                <a:gd name="connsiteY63" fmla="*/ 1665280 h 1698899"/>
                <a:gd name="connsiteX64" fmla="*/ 1419818 w 1881147"/>
                <a:gd name="connsiteY64" fmla="*/ 1609159 h 1698899"/>
                <a:gd name="connsiteX65" fmla="*/ 1470595 w 1881147"/>
                <a:gd name="connsiteY65" fmla="*/ 1592616 h 1698899"/>
                <a:gd name="connsiteX66" fmla="*/ 1488274 w 1881147"/>
                <a:gd name="connsiteY66" fmla="*/ 1648438 h 1698899"/>
                <a:gd name="connsiteX67" fmla="*/ 1558169 w 1881147"/>
                <a:gd name="connsiteY67" fmla="*/ 1622760 h 1698899"/>
                <a:gd name="connsiteX68" fmla="*/ 1588947 w 1881147"/>
                <a:gd name="connsiteY68" fmla="*/ 1536004 h 1698899"/>
                <a:gd name="connsiteX69" fmla="*/ 1670383 w 1881147"/>
                <a:gd name="connsiteY69" fmla="*/ 1445862 h 1698899"/>
                <a:gd name="connsiteX70" fmla="*/ 1714974 w 1881147"/>
                <a:gd name="connsiteY70" fmla="*/ 1414732 h 1698899"/>
                <a:gd name="connsiteX71" fmla="*/ 1743343 w 1881147"/>
                <a:gd name="connsiteY71" fmla="*/ 1418027 h 1698899"/>
                <a:gd name="connsiteX72" fmla="*/ 1820935 w 1881147"/>
                <a:gd name="connsiteY72" fmla="*/ 1407419 h 1698899"/>
                <a:gd name="connsiteX73" fmla="*/ 1816054 w 1881147"/>
                <a:gd name="connsiteY73" fmla="*/ 1460983 h 1698899"/>
                <a:gd name="connsiteX74" fmla="*/ 1874221 w 1881147"/>
                <a:gd name="connsiteY74" fmla="*/ 1484304 h 1698899"/>
                <a:gd name="connsiteX75" fmla="*/ 1875829 w 1881147"/>
                <a:gd name="connsiteY75" fmla="*/ 1461670 h 1698899"/>
                <a:gd name="connsiteX76" fmla="*/ 1875051 w 1881147"/>
                <a:gd name="connsiteY76" fmla="*/ 1400936 h 1698899"/>
                <a:gd name="connsiteX77" fmla="*/ 1853086 w 1881147"/>
                <a:gd name="connsiteY77" fmla="*/ 1310793 h 1698899"/>
                <a:gd name="connsiteX78" fmla="*/ 1853086 w 1881147"/>
                <a:gd name="connsiteY78" fmla="*/ 1253643 h 1698899"/>
                <a:gd name="connsiteX79" fmla="*/ 1810224 w 1881147"/>
                <a:gd name="connsiteY79" fmla="*/ 1244118 h 1698899"/>
                <a:gd name="connsiteX80" fmla="*/ 1734024 w 1881147"/>
                <a:gd name="connsiteY80" fmla="*/ 1163155 h 1698899"/>
                <a:gd name="connsiteX81" fmla="*/ 1695924 w 1881147"/>
                <a:gd name="connsiteY81" fmla="*/ 982180 h 1698899"/>
                <a:gd name="connsiteX82" fmla="*/ 1643536 w 1881147"/>
                <a:gd name="connsiteY82" fmla="*/ 948843 h 1698899"/>
                <a:gd name="connsiteX83" fmla="*/ 1605436 w 1881147"/>
                <a:gd name="connsiteY83" fmla="*/ 891693 h 1698899"/>
                <a:gd name="connsiteX84" fmla="*/ 1557811 w 1881147"/>
                <a:gd name="connsiteY84" fmla="*/ 844068 h 1698899"/>
                <a:gd name="connsiteX85" fmla="*/ 1505424 w 1881147"/>
                <a:gd name="connsiteY85" fmla="*/ 825018 h 1698899"/>
                <a:gd name="connsiteX86" fmla="*/ 1453036 w 1881147"/>
                <a:gd name="connsiteY86" fmla="*/ 820255 h 1698899"/>
                <a:gd name="connsiteX87" fmla="*/ 1510186 w 1881147"/>
                <a:gd name="connsiteY87" fmla="*/ 786918 h 1698899"/>
                <a:gd name="connsiteX88" fmla="*/ 1476849 w 1881147"/>
                <a:gd name="connsiteY88" fmla="*/ 753580 h 1698899"/>
                <a:gd name="connsiteX89" fmla="*/ 1481611 w 1881147"/>
                <a:gd name="connsiteY89" fmla="*/ 729768 h 1698899"/>
                <a:gd name="connsiteX90" fmla="*/ 1572099 w 1881147"/>
                <a:gd name="connsiteY90" fmla="*/ 767868 h 1698899"/>
                <a:gd name="connsiteX91" fmla="*/ 1624486 w 1881147"/>
                <a:gd name="connsiteY91" fmla="*/ 701193 h 1698899"/>
                <a:gd name="connsiteX92" fmla="*/ 1622283 w 1881147"/>
                <a:gd name="connsiteY92" fmla="*/ 558318 h 1698899"/>
                <a:gd name="connsiteX93" fmla="*/ 1639486 w 1881147"/>
                <a:gd name="connsiteY93" fmla="*/ 409992 h 1698899"/>
                <a:gd name="connsiteX0" fmla="*/ 1639486 w 1881147"/>
                <a:gd name="connsiteY0" fmla="*/ 410565 h 1699472"/>
                <a:gd name="connsiteX1" fmla="*/ 1567336 w 1881147"/>
                <a:gd name="connsiteY1" fmla="*/ 377916 h 1699472"/>
                <a:gd name="connsiteX2" fmla="*/ 1477087 w 1881147"/>
                <a:gd name="connsiteY2" fmla="*/ 354103 h 1699472"/>
                <a:gd name="connsiteX3" fmla="*/ 1423767 w 1881147"/>
                <a:gd name="connsiteY3" fmla="*/ 277019 h 1699472"/>
                <a:gd name="connsiteX4" fmla="*/ 1395785 w 1881147"/>
                <a:gd name="connsiteY4" fmla="*/ 175174 h 1699472"/>
                <a:gd name="connsiteX5" fmla="*/ 1364769 w 1881147"/>
                <a:gd name="connsiteY5" fmla="*/ 7112 h 1699472"/>
                <a:gd name="connsiteX6" fmla="*/ 1282757 w 1881147"/>
                <a:gd name="connsiteY6" fmla="*/ 43704 h 1699472"/>
                <a:gd name="connsiteX7" fmla="*/ 1275927 w 1881147"/>
                <a:gd name="connsiteY7" fmla="*/ 157546 h 1699472"/>
                <a:gd name="connsiteX8" fmla="*/ 1214911 w 1881147"/>
                <a:gd name="connsiteY8" fmla="*/ 163603 h 1699472"/>
                <a:gd name="connsiteX9" fmla="*/ 1186336 w 1881147"/>
                <a:gd name="connsiteY9" fmla="*/ 192178 h 1699472"/>
                <a:gd name="connsiteX10" fmla="*/ 1176811 w 1881147"/>
                <a:gd name="connsiteY10" fmla="*/ 263616 h 1699472"/>
                <a:gd name="connsiteX11" fmla="*/ 1114899 w 1881147"/>
                <a:gd name="connsiteY11" fmla="*/ 306478 h 1699472"/>
                <a:gd name="connsiteX12" fmla="*/ 1005361 w 1881147"/>
                <a:gd name="connsiteY12" fmla="*/ 320766 h 1699472"/>
                <a:gd name="connsiteX13" fmla="*/ 962499 w 1881147"/>
                <a:gd name="connsiteY13" fmla="*/ 363628 h 1699472"/>
                <a:gd name="connsiteX14" fmla="*/ 838674 w 1881147"/>
                <a:gd name="connsiteY14" fmla="*/ 363628 h 1699472"/>
                <a:gd name="connsiteX15" fmla="*/ 781524 w 1881147"/>
                <a:gd name="connsiteY15" fmla="*/ 435066 h 1699472"/>
                <a:gd name="connsiteX16" fmla="*/ 781524 w 1881147"/>
                <a:gd name="connsiteY16" fmla="*/ 468403 h 1699472"/>
                <a:gd name="connsiteX17" fmla="*/ 743424 w 1881147"/>
                <a:gd name="connsiteY17" fmla="*/ 492216 h 1699472"/>
                <a:gd name="connsiteX18" fmla="*/ 671986 w 1881147"/>
                <a:gd name="connsiteY18" fmla="*/ 425541 h 1699472"/>
                <a:gd name="connsiteX19" fmla="*/ 519586 w 1881147"/>
                <a:gd name="connsiteY19" fmla="*/ 420778 h 1699472"/>
                <a:gd name="connsiteX20" fmla="*/ 457674 w 1881147"/>
                <a:gd name="connsiteY20" fmla="*/ 439828 h 1699472"/>
                <a:gd name="connsiteX21" fmla="*/ 419574 w 1881147"/>
                <a:gd name="connsiteY21" fmla="*/ 425541 h 1699472"/>
                <a:gd name="connsiteX22" fmla="*/ 400524 w 1881147"/>
                <a:gd name="connsiteY22" fmla="*/ 363628 h 1699472"/>
                <a:gd name="connsiteX23" fmla="*/ 333849 w 1881147"/>
                <a:gd name="connsiteY23" fmla="*/ 311241 h 1699472"/>
                <a:gd name="connsiteX24" fmla="*/ 286224 w 1881147"/>
                <a:gd name="connsiteY24" fmla="*/ 244566 h 1699472"/>
                <a:gd name="connsiteX25" fmla="*/ 143349 w 1881147"/>
                <a:gd name="connsiteY25" fmla="*/ 263616 h 1699472"/>
                <a:gd name="connsiteX26" fmla="*/ 124299 w 1881147"/>
                <a:gd name="connsiteY26" fmla="*/ 339816 h 1699472"/>
                <a:gd name="connsiteX27" fmla="*/ 110011 w 1881147"/>
                <a:gd name="connsiteY27" fmla="*/ 373153 h 1699472"/>
                <a:gd name="connsiteX28" fmla="*/ 133824 w 1881147"/>
                <a:gd name="connsiteY28" fmla="*/ 420778 h 1699472"/>
                <a:gd name="connsiteX29" fmla="*/ 81436 w 1881147"/>
                <a:gd name="connsiteY29" fmla="*/ 458878 h 1699472"/>
                <a:gd name="connsiteX30" fmla="*/ 33811 w 1881147"/>
                <a:gd name="connsiteY30" fmla="*/ 454116 h 1699472"/>
                <a:gd name="connsiteX31" fmla="*/ 33811 w 1881147"/>
                <a:gd name="connsiteY31" fmla="*/ 525553 h 1699472"/>
                <a:gd name="connsiteX32" fmla="*/ 474 w 1881147"/>
                <a:gd name="connsiteY32" fmla="*/ 630328 h 1699472"/>
                <a:gd name="connsiteX33" fmla="*/ 62386 w 1881147"/>
                <a:gd name="connsiteY33" fmla="*/ 706528 h 1699472"/>
                <a:gd name="connsiteX34" fmla="*/ 111977 w 1881147"/>
                <a:gd name="connsiteY34" fmla="*/ 686790 h 1699472"/>
                <a:gd name="connsiteX35" fmla="*/ 112334 w 1881147"/>
                <a:gd name="connsiteY35" fmla="*/ 757049 h 1699472"/>
                <a:gd name="connsiteX36" fmla="*/ 167161 w 1881147"/>
                <a:gd name="connsiteY36" fmla="*/ 787491 h 1699472"/>
                <a:gd name="connsiteX37" fmla="*/ 236159 w 1881147"/>
                <a:gd name="connsiteY37" fmla="*/ 797703 h 1699472"/>
                <a:gd name="connsiteX38" fmla="*/ 271462 w 1881147"/>
                <a:gd name="connsiteY38" fmla="*/ 853674 h 1699472"/>
                <a:gd name="connsiteX39" fmla="*/ 270869 w 1881147"/>
                <a:gd name="connsiteY39" fmla="*/ 898746 h 1699472"/>
                <a:gd name="connsiteX40" fmla="*/ 295393 w 1881147"/>
                <a:gd name="connsiteY40" fmla="*/ 938221 h 1699472"/>
                <a:gd name="connsiteX41" fmla="*/ 341051 w 1881147"/>
                <a:gd name="connsiteY41" fmla="*/ 976813 h 1699472"/>
                <a:gd name="connsiteX42" fmla="*/ 426184 w 1881147"/>
                <a:gd name="connsiteY42" fmla="*/ 1031065 h 1699472"/>
                <a:gd name="connsiteX43" fmla="*/ 461961 w 1881147"/>
                <a:gd name="connsiteY43" fmla="*/ 1102158 h 1699472"/>
                <a:gd name="connsiteX44" fmla="*/ 441064 w 1881147"/>
                <a:gd name="connsiteY44" fmla="*/ 1171731 h 1699472"/>
                <a:gd name="connsiteX45" fmla="*/ 519111 w 1881147"/>
                <a:gd name="connsiteY45" fmla="*/ 1228194 h 1699472"/>
                <a:gd name="connsiteX46" fmla="*/ 591143 w 1881147"/>
                <a:gd name="connsiteY46" fmla="*/ 1261188 h 1699472"/>
                <a:gd name="connsiteX47" fmla="*/ 571974 w 1881147"/>
                <a:gd name="connsiteY47" fmla="*/ 1320891 h 1699472"/>
                <a:gd name="connsiteX48" fmla="*/ 662461 w 1881147"/>
                <a:gd name="connsiteY48" fmla="*/ 1473291 h 1699472"/>
                <a:gd name="connsiteX49" fmla="*/ 755271 w 1881147"/>
                <a:gd name="connsiteY49" fmla="*/ 1546445 h 1699472"/>
                <a:gd name="connsiteX50" fmla="*/ 805336 w 1881147"/>
                <a:gd name="connsiteY50" fmla="*/ 1497103 h 1699472"/>
                <a:gd name="connsiteX51" fmla="*/ 869926 w 1881147"/>
                <a:gd name="connsiteY51" fmla="*/ 1524500 h 1699472"/>
                <a:gd name="connsiteX52" fmla="*/ 924399 w 1881147"/>
                <a:gd name="connsiteY52" fmla="*/ 1492341 h 1699472"/>
                <a:gd name="connsiteX53" fmla="*/ 941246 w 1881147"/>
                <a:gd name="connsiteY53" fmla="*/ 1450165 h 1699472"/>
                <a:gd name="connsiteX54" fmla="*/ 1005123 w 1881147"/>
                <a:gd name="connsiteY54" fmla="*/ 1536577 h 1699472"/>
                <a:gd name="connsiteX55" fmla="*/ 1050190 w 1881147"/>
                <a:gd name="connsiteY55" fmla="*/ 1607671 h 1699472"/>
                <a:gd name="connsiteX56" fmla="*/ 1120136 w 1881147"/>
                <a:gd name="connsiteY56" fmla="*/ 1699190 h 1699472"/>
                <a:gd name="connsiteX57" fmla="*/ 1151034 w 1881147"/>
                <a:gd name="connsiteY57" fmla="*/ 1636099 h 1699472"/>
                <a:gd name="connsiteX58" fmla="*/ 1181693 w 1881147"/>
                <a:gd name="connsiteY58" fmla="*/ 1629619 h 1699472"/>
                <a:gd name="connsiteX59" fmla="*/ 1224792 w 1881147"/>
                <a:gd name="connsiteY59" fmla="*/ 1658882 h 1699472"/>
                <a:gd name="connsiteX60" fmla="*/ 1258367 w 1881147"/>
                <a:gd name="connsiteY60" fmla="*/ 1618228 h 1699472"/>
                <a:gd name="connsiteX61" fmla="*/ 1277188 w 1881147"/>
                <a:gd name="connsiteY61" fmla="*/ 1622845 h 1699472"/>
                <a:gd name="connsiteX62" fmla="*/ 1311230 w 1881147"/>
                <a:gd name="connsiteY62" fmla="*/ 1689322 h 1699472"/>
                <a:gd name="connsiteX63" fmla="*/ 1367786 w 1881147"/>
                <a:gd name="connsiteY63" fmla="*/ 1665853 h 1699472"/>
                <a:gd name="connsiteX64" fmla="*/ 1419818 w 1881147"/>
                <a:gd name="connsiteY64" fmla="*/ 1609732 h 1699472"/>
                <a:gd name="connsiteX65" fmla="*/ 1470595 w 1881147"/>
                <a:gd name="connsiteY65" fmla="*/ 1593189 h 1699472"/>
                <a:gd name="connsiteX66" fmla="*/ 1488274 w 1881147"/>
                <a:gd name="connsiteY66" fmla="*/ 1649011 h 1699472"/>
                <a:gd name="connsiteX67" fmla="*/ 1558169 w 1881147"/>
                <a:gd name="connsiteY67" fmla="*/ 1623333 h 1699472"/>
                <a:gd name="connsiteX68" fmla="*/ 1588947 w 1881147"/>
                <a:gd name="connsiteY68" fmla="*/ 1536577 h 1699472"/>
                <a:gd name="connsiteX69" fmla="*/ 1670383 w 1881147"/>
                <a:gd name="connsiteY69" fmla="*/ 1446435 h 1699472"/>
                <a:gd name="connsiteX70" fmla="*/ 1714974 w 1881147"/>
                <a:gd name="connsiteY70" fmla="*/ 1415305 h 1699472"/>
                <a:gd name="connsiteX71" fmla="*/ 1743343 w 1881147"/>
                <a:gd name="connsiteY71" fmla="*/ 1418600 h 1699472"/>
                <a:gd name="connsiteX72" fmla="*/ 1820935 w 1881147"/>
                <a:gd name="connsiteY72" fmla="*/ 1407992 h 1699472"/>
                <a:gd name="connsiteX73" fmla="*/ 1816054 w 1881147"/>
                <a:gd name="connsiteY73" fmla="*/ 1461556 h 1699472"/>
                <a:gd name="connsiteX74" fmla="*/ 1874221 w 1881147"/>
                <a:gd name="connsiteY74" fmla="*/ 1484877 h 1699472"/>
                <a:gd name="connsiteX75" fmla="*/ 1875829 w 1881147"/>
                <a:gd name="connsiteY75" fmla="*/ 1462243 h 1699472"/>
                <a:gd name="connsiteX76" fmla="*/ 1875051 w 1881147"/>
                <a:gd name="connsiteY76" fmla="*/ 1401509 h 1699472"/>
                <a:gd name="connsiteX77" fmla="*/ 1853086 w 1881147"/>
                <a:gd name="connsiteY77" fmla="*/ 1311366 h 1699472"/>
                <a:gd name="connsiteX78" fmla="*/ 1853086 w 1881147"/>
                <a:gd name="connsiteY78" fmla="*/ 1254216 h 1699472"/>
                <a:gd name="connsiteX79" fmla="*/ 1810224 w 1881147"/>
                <a:gd name="connsiteY79" fmla="*/ 1244691 h 1699472"/>
                <a:gd name="connsiteX80" fmla="*/ 1734024 w 1881147"/>
                <a:gd name="connsiteY80" fmla="*/ 1163728 h 1699472"/>
                <a:gd name="connsiteX81" fmla="*/ 1695924 w 1881147"/>
                <a:gd name="connsiteY81" fmla="*/ 982753 h 1699472"/>
                <a:gd name="connsiteX82" fmla="*/ 1643536 w 1881147"/>
                <a:gd name="connsiteY82" fmla="*/ 949416 h 1699472"/>
                <a:gd name="connsiteX83" fmla="*/ 1605436 w 1881147"/>
                <a:gd name="connsiteY83" fmla="*/ 892266 h 1699472"/>
                <a:gd name="connsiteX84" fmla="*/ 1557811 w 1881147"/>
                <a:gd name="connsiteY84" fmla="*/ 844641 h 1699472"/>
                <a:gd name="connsiteX85" fmla="*/ 1505424 w 1881147"/>
                <a:gd name="connsiteY85" fmla="*/ 825591 h 1699472"/>
                <a:gd name="connsiteX86" fmla="*/ 1453036 w 1881147"/>
                <a:gd name="connsiteY86" fmla="*/ 820828 h 1699472"/>
                <a:gd name="connsiteX87" fmla="*/ 1510186 w 1881147"/>
                <a:gd name="connsiteY87" fmla="*/ 787491 h 1699472"/>
                <a:gd name="connsiteX88" fmla="*/ 1476849 w 1881147"/>
                <a:gd name="connsiteY88" fmla="*/ 754153 h 1699472"/>
                <a:gd name="connsiteX89" fmla="*/ 1481611 w 1881147"/>
                <a:gd name="connsiteY89" fmla="*/ 730341 h 1699472"/>
                <a:gd name="connsiteX90" fmla="*/ 1572099 w 1881147"/>
                <a:gd name="connsiteY90" fmla="*/ 768441 h 1699472"/>
                <a:gd name="connsiteX91" fmla="*/ 1624486 w 1881147"/>
                <a:gd name="connsiteY91" fmla="*/ 701766 h 1699472"/>
                <a:gd name="connsiteX92" fmla="*/ 1622283 w 1881147"/>
                <a:gd name="connsiteY92" fmla="*/ 558891 h 1699472"/>
                <a:gd name="connsiteX93" fmla="*/ 1639486 w 1881147"/>
                <a:gd name="connsiteY93" fmla="*/ 410565 h 1699472"/>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9649 h 1698556"/>
                <a:gd name="connsiteX1" fmla="*/ 1567336 w 1881147"/>
                <a:gd name="connsiteY1" fmla="*/ 377000 h 1698556"/>
                <a:gd name="connsiteX2" fmla="*/ 1477087 w 1881147"/>
                <a:gd name="connsiteY2" fmla="*/ 353187 h 1698556"/>
                <a:gd name="connsiteX3" fmla="*/ 1423767 w 1881147"/>
                <a:gd name="connsiteY3" fmla="*/ 276103 h 1698556"/>
                <a:gd name="connsiteX4" fmla="*/ 1395785 w 1881147"/>
                <a:gd name="connsiteY4" fmla="*/ 174258 h 1698556"/>
                <a:gd name="connsiteX5" fmla="*/ 1364769 w 1881147"/>
                <a:gd name="connsiteY5" fmla="*/ 6196 h 1698556"/>
                <a:gd name="connsiteX6" fmla="*/ 1282757 w 1881147"/>
                <a:gd name="connsiteY6" fmla="*/ 42788 h 1698556"/>
                <a:gd name="connsiteX7" fmla="*/ 1291832 w 1881147"/>
                <a:gd name="connsiteY7" fmla="*/ 105417 h 1698556"/>
                <a:gd name="connsiteX8" fmla="*/ 1275927 w 1881147"/>
                <a:gd name="connsiteY8" fmla="*/ 156630 h 1698556"/>
                <a:gd name="connsiteX9" fmla="*/ 1214911 w 1881147"/>
                <a:gd name="connsiteY9" fmla="*/ 162687 h 1698556"/>
                <a:gd name="connsiteX10" fmla="*/ 1186336 w 1881147"/>
                <a:gd name="connsiteY10" fmla="*/ 191262 h 1698556"/>
                <a:gd name="connsiteX11" fmla="*/ 1176811 w 1881147"/>
                <a:gd name="connsiteY11" fmla="*/ 262700 h 1698556"/>
                <a:gd name="connsiteX12" fmla="*/ 1114899 w 1881147"/>
                <a:gd name="connsiteY12" fmla="*/ 305562 h 1698556"/>
                <a:gd name="connsiteX13" fmla="*/ 1005361 w 1881147"/>
                <a:gd name="connsiteY13" fmla="*/ 319850 h 1698556"/>
                <a:gd name="connsiteX14" fmla="*/ 962499 w 1881147"/>
                <a:gd name="connsiteY14" fmla="*/ 362712 h 1698556"/>
                <a:gd name="connsiteX15" fmla="*/ 838674 w 1881147"/>
                <a:gd name="connsiteY15" fmla="*/ 362712 h 1698556"/>
                <a:gd name="connsiteX16" fmla="*/ 781524 w 1881147"/>
                <a:gd name="connsiteY16" fmla="*/ 434150 h 1698556"/>
                <a:gd name="connsiteX17" fmla="*/ 781524 w 1881147"/>
                <a:gd name="connsiteY17" fmla="*/ 467487 h 1698556"/>
                <a:gd name="connsiteX18" fmla="*/ 743424 w 1881147"/>
                <a:gd name="connsiteY18" fmla="*/ 491300 h 1698556"/>
                <a:gd name="connsiteX19" fmla="*/ 671986 w 1881147"/>
                <a:gd name="connsiteY19" fmla="*/ 424625 h 1698556"/>
                <a:gd name="connsiteX20" fmla="*/ 519586 w 1881147"/>
                <a:gd name="connsiteY20" fmla="*/ 419862 h 1698556"/>
                <a:gd name="connsiteX21" fmla="*/ 457674 w 1881147"/>
                <a:gd name="connsiteY21" fmla="*/ 438912 h 1698556"/>
                <a:gd name="connsiteX22" fmla="*/ 419574 w 1881147"/>
                <a:gd name="connsiteY22" fmla="*/ 424625 h 1698556"/>
                <a:gd name="connsiteX23" fmla="*/ 400524 w 1881147"/>
                <a:gd name="connsiteY23" fmla="*/ 362712 h 1698556"/>
                <a:gd name="connsiteX24" fmla="*/ 333849 w 1881147"/>
                <a:gd name="connsiteY24" fmla="*/ 310325 h 1698556"/>
                <a:gd name="connsiteX25" fmla="*/ 286224 w 1881147"/>
                <a:gd name="connsiteY25" fmla="*/ 243650 h 1698556"/>
                <a:gd name="connsiteX26" fmla="*/ 143349 w 1881147"/>
                <a:gd name="connsiteY26" fmla="*/ 262700 h 1698556"/>
                <a:gd name="connsiteX27" fmla="*/ 124299 w 1881147"/>
                <a:gd name="connsiteY27" fmla="*/ 338900 h 1698556"/>
                <a:gd name="connsiteX28" fmla="*/ 110011 w 1881147"/>
                <a:gd name="connsiteY28" fmla="*/ 372237 h 1698556"/>
                <a:gd name="connsiteX29" fmla="*/ 133824 w 1881147"/>
                <a:gd name="connsiteY29" fmla="*/ 419862 h 1698556"/>
                <a:gd name="connsiteX30" fmla="*/ 81436 w 1881147"/>
                <a:gd name="connsiteY30" fmla="*/ 457962 h 1698556"/>
                <a:gd name="connsiteX31" fmla="*/ 33811 w 1881147"/>
                <a:gd name="connsiteY31" fmla="*/ 453200 h 1698556"/>
                <a:gd name="connsiteX32" fmla="*/ 33811 w 1881147"/>
                <a:gd name="connsiteY32" fmla="*/ 524637 h 1698556"/>
                <a:gd name="connsiteX33" fmla="*/ 474 w 1881147"/>
                <a:gd name="connsiteY33" fmla="*/ 629412 h 1698556"/>
                <a:gd name="connsiteX34" fmla="*/ 62386 w 1881147"/>
                <a:gd name="connsiteY34" fmla="*/ 705612 h 1698556"/>
                <a:gd name="connsiteX35" fmla="*/ 111977 w 1881147"/>
                <a:gd name="connsiteY35" fmla="*/ 685874 h 1698556"/>
                <a:gd name="connsiteX36" fmla="*/ 112334 w 1881147"/>
                <a:gd name="connsiteY36" fmla="*/ 756133 h 1698556"/>
                <a:gd name="connsiteX37" fmla="*/ 167161 w 1881147"/>
                <a:gd name="connsiteY37" fmla="*/ 786575 h 1698556"/>
                <a:gd name="connsiteX38" fmla="*/ 236159 w 1881147"/>
                <a:gd name="connsiteY38" fmla="*/ 796787 h 1698556"/>
                <a:gd name="connsiteX39" fmla="*/ 271462 w 1881147"/>
                <a:gd name="connsiteY39" fmla="*/ 852758 h 1698556"/>
                <a:gd name="connsiteX40" fmla="*/ 270869 w 1881147"/>
                <a:gd name="connsiteY40" fmla="*/ 897830 h 1698556"/>
                <a:gd name="connsiteX41" fmla="*/ 295393 w 1881147"/>
                <a:gd name="connsiteY41" fmla="*/ 937305 h 1698556"/>
                <a:gd name="connsiteX42" fmla="*/ 341051 w 1881147"/>
                <a:gd name="connsiteY42" fmla="*/ 975897 h 1698556"/>
                <a:gd name="connsiteX43" fmla="*/ 426184 w 1881147"/>
                <a:gd name="connsiteY43" fmla="*/ 1030149 h 1698556"/>
                <a:gd name="connsiteX44" fmla="*/ 461961 w 1881147"/>
                <a:gd name="connsiteY44" fmla="*/ 1101242 h 1698556"/>
                <a:gd name="connsiteX45" fmla="*/ 441064 w 1881147"/>
                <a:gd name="connsiteY45" fmla="*/ 1170815 h 1698556"/>
                <a:gd name="connsiteX46" fmla="*/ 519111 w 1881147"/>
                <a:gd name="connsiteY46" fmla="*/ 1227278 h 1698556"/>
                <a:gd name="connsiteX47" fmla="*/ 591143 w 1881147"/>
                <a:gd name="connsiteY47" fmla="*/ 1260272 h 1698556"/>
                <a:gd name="connsiteX48" fmla="*/ 571974 w 1881147"/>
                <a:gd name="connsiteY48" fmla="*/ 1319975 h 1698556"/>
                <a:gd name="connsiteX49" fmla="*/ 662461 w 1881147"/>
                <a:gd name="connsiteY49" fmla="*/ 1472375 h 1698556"/>
                <a:gd name="connsiteX50" fmla="*/ 755271 w 1881147"/>
                <a:gd name="connsiteY50" fmla="*/ 1545529 h 1698556"/>
                <a:gd name="connsiteX51" fmla="*/ 805336 w 1881147"/>
                <a:gd name="connsiteY51" fmla="*/ 1496187 h 1698556"/>
                <a:gd name="connsiteX52" fmla="*/ 869926 w 1881147"/>
                <a:gd name="connsiteY52" fmla="*/ 1523584 h 1698556"/>
                <a:gd name="connsiteX53" fmla="*/ 924399 w 1881147"/>
                <a:gd name="connsiteY53" fmla="*/ 1491425 h 1698556"/>
                <a:gd name="connsiteX54" fmla="*/ 941246 w 1881147"/>
                <a:gd name="connsiteY54" fmla="*/ 1449249 h 1698556"/>
                <a:gd name="connsiteX55" fmla="*/ 1005123 w 1881147"/>
                <a:gd name="connsiteY55" fmla="*/ 1535661 h 1698556"/>
                <a:gd name="connsiteX56" fmla="*/ 1050190 w 1881147"/>
                <a:gd name="connsiteY56" fmla="*/ 1606755 h 1698556"/>
                <a:gd name="connsiteX57" fmla="*/ 1120136 w 1881147"/>
                <a:gd name="connsiteY57" fmla="*/ 1698274 h 1698556"/>
                <a:gd name="connsiteX58" fmla="*/ 1151034 w 1881147"/>
                <a:gd name="connsiteY58" fmla="*/ 1635183 h 1698556"/>
                <a:gd name="connsiteX59" fmla="*/ 1181693 w 1881147"/>
                <a:gd name="connsiteY59" fmla="*/ 1628703 h 1698556"/>
                <a:gd name="connsiteX60" fmla="*/ 1224792 w 1881147"/>
                <a:gd name="connsiteY60" fmla="*/ 1657966 h 1698556"/>
                <a:gd name="connsiteX61" fmla="*/ 1258367 w 1881147"/>
                <a:gd name="connsiteY61" fmla="*/ 1617312 h 1698556"/>
                <a:gd name="connsiteX62" fmla="*/ 1277188 w 1881147"/>
                <a:gd name="connsiteY62" fmla="*/ 1621929 h 1698556"/>
                <a:gd name="connsiteX63" fmla="*/ 1311230 w 1881147"/>
                <a:gd name="connsiteY63" fmla="*/ 1688406 h 1698556"/>
                <a:gd name="connsiteX64" fmla="*/ 1367786 w 1881147"/>
                <a:gd name="connsiteY64" fmla="*/ 1664937 h 1698556"/>
                <a:gd name="connsiteX65" fmla="*/ 1419818 w 1881147"/>
                <a:gd name="connsiteY65" fmla="*/ 1608816 h 1698556"/>
                <a:gd name="connsiteX66" fmla="*/ 1470595 w 1881147"/>
                <a:gd name="connsiteY66" fmla="*/ 1592273 h 1698556"/>
                <a:gd name="connsiteX67" fmla="*/ 1488274 w 1881147"/>
                <a:gd name="connsiteY67" fmla="*/ 1648095 h 1698556"/>
                <a:gd name="connsiteX68" fmla="*/ 1558169 w 1881147"/>
                <a:gd name="connsiteY68" fmla="*/ 1622417 h 1698556"/>
                <a:gd name="connsiteX69" fmla="*/ 1588947 w 1881147"/>
                <a:gd name="connsiteY69" fmla="*/ 1535661 h 1698556"/>
                <a:gd name="connsiteX70" fmla="*/ 1670383 w 1881147"/>
                <a:gd name="connsiteY70" fmla="*/ 1445519 h 1698556"/>
                <a:gd name="connsiteX71" fmla="*/ 1714974 w 1881147"/>
                <a:gd name="connsiteY71" fmla="*/ 1414389 h 1698556"/>
                <a:gd name="connsiteX72" fmla="*/ 1743343 w 1881147"/>
                <a:gd name="connsiteY72" fmla="*/ 1417684 h 1698556"/>
                <a:gd name="connsiteX73" fmla="*/ 1820935 w 1881147"/>
                <a:gd name="connsiteY73" fmla="*/ 1407076 h 1698556"/>
                <a:gd name="connsiteX74" fmla="*/ 1816054 w 1881147"/>
                <a:gd name="connsiteY74" fmla="*/ 1460640 h 1698556"/>
                <a:gd name="connsiteX75" fmla="*/ 1874221 w 1881147"/>
                <a:gd name="connsiteY75" fmla="*/ 1483961 h 1698556"/>
                <a:gd name="connsiteX76" fmla="*/ 1875829 w 1881147"/>
                <a:gd name="connsiteY76" fmla="*/ 1461327 h 1698556"/>
                <a:gd name="connsiteX77" fmla="*/ 1875051 w 1881147"/>
                <a:gd name="connsiteY77" fmla="*/ 1400593 h 1698556"/>
                <a:gd name="connsiteX78" fmla="*/ 1853086 w 1881147"/>
                <a:gd name="connsiteY78" fmla="*/ 1310450 h 1698556"/>
                <a:gd name="connsiteX79" fmla="*/ 1853086 w 1881147"/>
                <a:gd name="connsiteY79" fmla="*/ 1253300 h 1698556"/>
                <a:gd name="connsiteX80" fmla="*/ 1810224 w 1881147"/>
                <a:gd name="connsiteY80" fmla="*/ 1243775 h 1698556"/>
                <a:gd name="connsiteX81" fmla="*/ 1734024 w 1881147"/>
                <a:gd name="connsiteY81" fmla="*/ 1162812 h 1698556"/>
                <a:gd name="connsiteX82" fmla="*/ 1695924 w 1881147"/>
                <a:gd name="connsiteY82" fmla="*/ 981837 h 1698556"/>
                <a:gd name="connsiteX83" fmla="*/ 1643536 w 1881147"/>
                <a:gd name="connsiteY83" fmla="*/ 948500 h 1698556"/>
                <a:gd name="connsiteX84" fmla="*/ 1605436 w 1881147"/>
                <a:gd name="connsiteY84" fmla="*/ 891350 h 1698556"/>
                <a:gd name="connsiteX85" fmla="*/ 1557811 w 1881147"/>
                <a:gd name="connsiteY85" fmla="*/ 843725 h 1698556"/>
                <a:gd name="connsiteX86" fmla="*/ 1505424 w 1881147"/>
                <a:gd name="connsiteY86" fmla="*/ 824675 h 1698556"/>
                <a:gd name="connsiteX87" fmla="*/ 1453036 w 1881147"/>
                <a:gd name="connsiteY87" fmla="*/ 819912 h 1698556"/>
                <a:gd name="connsiteX88" fmla="*/ 1510186 w 1881147"/>
                <a:gd name="connsiteY88" fmla="*/ 786575 h 1698556"/>
                <a:gd name="connsiteX89" fmla="*/ 1476849 w 1881147"/>
                <a:gd name="connsiteY89" fmla="*/ 753237 h 1698556"/>
                <a:gd name="connsiteX90" fmla="*/ 1481611 w 1881147"/>
                <a:gd name="connsiteY90" fmla="*/ 729425 h 1698556"/>
                <a:gd name="connsiteX91" fmla="*/ 1572099 w 1881147"/>
                <a:gd name="connsiteY91" fmla="*/ 767525 h 1698556"/>
                <a:gd name="connsiteX92" fmla="*/ 1624486 w 1881147"/>
                <a:gd name="connsiteY92" fmla="*/ 700850 h 1698556"/>
                <a:gd name="connsiteX93" fmla="*/ 1622283 w 1881147"/>
                <a:gd name="connsiteY93" fmla="*/ 557975 h 1698556"/>
                <a:gd name="connsiteX94" fmla="*/ 1639486 w 1881147"/>
                <a:gd name="connsiteY94" fmla="*/ 409649 h 1698556"/>
                <a:gd name="connsiteX0" fmla="*/ 1639486 w 1881147"/>
                <a:gd name="connsiteY0" fmla="*/ 411844 h 1700751"/>
                <a:gd name="connsiteX1" fmla="*/ 1567336 w 1881147"/>
                <a:gd name="connsiteY1" fmla="*/ 379195 h 1700751"/>
                <a:gd name="connsiteX2" fmla="*/ 1477087 w 1881147"/>
                <a:gd name="connsiteY2" fmla="*/ 355382 h 1700751"/>
                <a:gd name="connsiteX3" fmla="*/ 1423767 w 1881147"/>
                <a:gd name="connsiteY3" fmla="*/ 278298 h 1700751"/>
                <a:gd name="connsiteX4" fmla="*/ 1395785 w 1881147"/>
                <a:gd name="connsiteY4" fmla="*/ 176453 h 1700751"/>
                <a:gd name="connsiteX5" fmla="*/ 1364769 w 1881147"/>
                <a:gd name="connsiteY5" fmla="*/ 8391 h 1700751"/>
                <a:gd name="connsiteX6" fmla="*/ 1282757 w 1881147"/>
                <a:gd name="connsiteY6" fmla="*/ 44983 h 1700751"/>
                <a:gd name="connsiteX7" fmla="*/ 1291832 w 1881147"/>
                <a:gd name="connsiteY7" fmla="*/ 107612 h 1700751"/>
                <a:gd name="connsiteX8" fmla="*/ 1275927 w 1881147"/>
                <a:gd name="connsiteY8" fmla="*/ 158825 h 1700751"/>
                <a:gd name="connsiteX9" fmla="*/ 1214911 w 1881147"/>
                <a:gd name="connsiteY9" fmla="*/ 164882 h 1700751"/>
                <a:gd name="connsiteX10" fmla="*/ 1186336 w 1881147"/>
                <a:gd name="connsiteY10" fmla="*/ 193457 h 1700751"/>
                <a:gd name="connsiteX11" fmla="*/ 1176811 w 1881147"/>
                <a:gd name="connsiteY11" fmla="*/ 264895 h 1700751"/>
                <a:gd name="connsiteX12" fmla="*/ 1114899 w 1881147"/>
                <a:gd name="connsiteY12" fmla="*/ 307757 h 1700751"/>
                <a:gd name="connsiteX13" fmla="*/ 1005361 w 1881147"/>
                <a:gd name="connsiteY13" fmla="*/ 322045 h 1700751"/>
                <a:gd name="connsiteX14" fmla="*/ 962499 w 1881147"/>
                <a:gd name="connsiteY14" fmla="*/ 364907 h 1700751"/>
                <a:gd name="connsiteX15" fmla="*/ 838674 w 1881147"/>
                <a:gd name="connsiteY15" fmla="*/ 364907 h 1700751"/>
                <a:gd name="connsiteX16" fmla="*/ 781524 w 1881147"/>
                <a:gd name="connsiteY16" fmla="*/ 436345 h 1700751"/>
                <a:gd name="connsiteX17" fmla="*/ 781524 w 1881147"/>
                <a:gd name="connsiteY17" fmla="*/ 469682 h 1700751"/>
                <a:gd name="connsiteX18" fmla="*/ 743424 w 1881147"/>
                <a:gd name="connsiteY18" fmla="*/ 493495 h 1700751"/>
                <a:gd name="connsiteX19" fmla="*/ 671986 w 1881147"/>
                <a:gd name="connsiteY19" fmla="*/ 426820 h 1700751"/>
                <a:gd name="connsiteX20" fmla="*/ 519586 w 1881147"/>
                <a:gd name="connsiteY20" fmla="*/ 422057 h 1700751"/>
                <a:gd name="connsiteX21" fmla="*/ 457674 w 1881147"/>
                <a:gd name="connsiteY21" fmla="*/ 441107 h 1700751"/>
                <a:gd name="connsiteX22" fmla="*/ 419574 w 1881147"/>
                <a:gd name="connsiteY22" fmla="*/ 426820 h 1700751"/>
                <a:gd name="connsiteX23" fmla="*/ 400524 w 1881147"/>
                <a:gd name="connsiteY23" fmla="*/ 364907 h 1700751"/>
                <a:gd name="connsiteX24" fmla="*/ 333849 w 1881147"/>
                <a:gd name="connsiteY24" fmla="*/ 312520 h 1700751"/>
                <a:gd name="connsiteX25" fmla="*/ 286224 w 1881147"/>
                <a:gd name="connsiteY25" fmla="*/ 245845 h 1700751"/>
                <a:gd name="connsiteX26" fmla="*/ 143349 w 1881147"/>
                <a:gd name="connsiteY26" fmla="*/ 264895 h 1700751"/>
                <a:gd name="connsiteX27" fmla="*/ 124299 w 1881147"/>
                <a:gd name="connsiteY27" fmla="*/ 341095 h 1700751"/>
                <a:gd name="connsiteX28" fmla="*/ 110011 w 1881147"/>
                <a:gd name="connsiteY28" fmla="*/ 374432 h 1700751"/>
                <a:gd name="connsiteX29" fmla="*/ 133824 w 1881147"/>
                <a:gd name="connsiteY29" fmla="*/ 422057 h 1700751"/>
                <a:gd name="connsiteX30" fmla="*/ 81436 w 1881147"/>
                <a:gd name="connsiteY30" fmla="*/ 460157 h 1700751"/>
                <a:gd name="connsiteX31" fmla="*/ 33811 w 1881147"/>
                <a:gd name="connsiteY31" fmla="*/ 455395 h 1700751"/>
                <a:gd name="connsiteX32" fmla="*/ 33811 w 1881147"/>
                <a:gd name="connsiteY32" fmla="*/ 526832 h 1700751"/>
                <a:gd name="connsiteX33" fmla="*/ 474 w 1881147"/>
                <a:gd name="connsiteY33" fmla="*/ 631607 h 1700751"/>
                <a:gd name="connsiteX34" fmla="*/ 62386 w 1881147"/>
                <a:gd name="connsiteY34" fmla="*/ 707807 h 1700751"/>
                <a:gd name="connsiteX35" fmla="*/ 111977 w 1881147"/>
                <a:gd name="connsiteY35" fmla="*/ 688069 h 1700751"/>
                <a:gd name="connsiteX36" fmla="*/ 112334 w 1881147"/>
                <a:gd name="connsiteY36" fmla="*/ 758328 h 1700751"/>
                <a:gd name="connsiteX37" fmla="*/ 167161 w 1881147"/>
                <a:gd name="connsiteY37" fmla="*/ 788770 h 1700751"/>
                <a:gd name="connsiteX38" fmla="*/ 236159 w 1881147"/>
                <a:gd name="connsiteY38" fmla="*/ 798982 h 1700751"/>
                <a:gd name="connsiteX39" fmla="*/ 271462 w 1881147"/>
                <a:gd name="connsiteY39" fmla="*/ 854953 h 1700751"/>
                <a:gd name="connsiteX40" fmla="*/ 270869 w 1881147"/>
                <a:gd name="connsiteY40" fmla="*/ 900025 h 1700751"/>
                <a:gd name="connsiteX41" fmla="*/ 295393 w 1881147"/>
                <a:gd name="connsiteY41" fmla="*/ 939500 h 1700751"/>
                <a:gd name="connsiteX42" fmla="*/ 341051 w 1881147"/>
                <a:gd name="connsiteY42" fmla="*/ 978092 h 1700751"/>
                <a:gd name="connsiteX43" fmla="*/ 426184 w 1881147"/>
                <a:gd name="connsiteY43" fmla="*/ 1032344 h 1700751"/>
                <a:gd name="connsiteX44" fmla="*/ 461961 w 1881147"/>
                <a:gd name="connsiteY44" fmla="*/ 1103437 h 1700751"/>
                <a:gd name="connsiteX45" fmla="*/ 441064 w 1881147"/>
                <a:gd name="connsiteY45" fmla="*/ 1173010 h 1700751"/>
                <a:gd name="connsiteX46" fmla="*/ 519111 w 1881147"/>
                <a:gd name="connsiteY46" fmla="*/ 1229473 h 1700751"/>
                <a:gd name="connsiteX47" fmla="*/ 591143 w 1881147"/>
                <a:gd name="connsiteY47" fmla="*/ 1262467 h 1700751"/>
                <a:gd name="connsiteX48" fmla="*/ 571974 w 1881147"/>
                <a:gd name="connsiteY48" fmla="*/ 1322170 h 1700751"/>
                <a:gd name="connsiteX49" fmla="*/ 662461 w 1881147"/>
                <a:gd name="connsiteY49" fmla="*/ 1474570 h 1700751"/>
                <a:gd name="connsiteX50" fmla="*/ 755271 w 1881147"/>
                <a:gd name="connsiteY50" fmla="*/ 1547724 h 1700751"/>
                <a:gd name="connsiteX51" fmla="*/ 805336 w 1881147"/>
                <a:gd name="connsiteY51" fmla="*/ 1498382 h 1700751"/>
                <a:gd name="connsiteX52" fmla="*/ 869926 w 1881147"/>
                <a:gd name="connsiteY52" fmla="*/ 1525779 h 1700751"/>
                <a:gd name="connsiteX53" fmla="*/ 924399 w 1881147"/>
                <a:gd name="connsiteY53" fmla="*/ 1493620 h 1700751"/>
                <a:gd name="connsiteX54" fmla="*/ 941246 w 1881147"/>
                <a:gd name="connsiteY54" fmla="*/ 1451444 h 1700751"/>
                <a:gd name="connsiteX55" fmla="*/ 1005123 w 1881147"/>
                <a:gd name="connsiteY55" fmla="*/ 1537856 h 1700751"/>
                <a:gd name="connsiteX56" fmla="*/ 1050190 w 1881147"/>
                <a:gd name="connsiteY56" fmla="*/ 1608950 h 1700751"/>
                <a:gd name="connsiteX57" fmla="*/ 1120136 w 1881147"/>
                <a:gd name="connsiteY57" fmla="*/ 1700469 h 1700751"/>
                <a:gd name="connsiteX58" fmla="*/ 1151034 w 1881147"/>
                <a:gd name="connsiteY58" fmla="*/ 1637378 h 1700751"/>
                <a:gd name="connsiteX59" fmla="*/ 1181693 w 1881147"/>
                <a:gd name="connsiteY59" fmla="*/ 1630898 h 1700751"/>
                <a:gd name="connsiteX60" fmla="*/ 1224792 w 1881147"/>
                <a:gd name="connsiteY60" fmla="*/ 1660161 h 1700751"/>
                <a:gd name="connsiteX61" fmla="*/ 1258367 w 1881147"/>
                <a:gd name="connsiteY61" fmla="*/ 1619507 h 1700751"/>
                <a:gd name="connsiteX62" fmla="*/ 1277188 w 1881147"/>
                <a:gd name="connsiteY62" fmla="*/ 1624124 h 1700751"/>
                <a:gd name="connsiteX63" fmla="*/ 1311230 w 1881147"/>
                <a:gd name="connsiteY63" fmla="*/ 1690601 h 1700751"/>
                <a:gd name="connsiteX64" fmla="*/ 1367786 w 1881147"/>
                <a:gd name="connsiteY64" fmla="*/ 1667132 h 1700751"/>
                <a:gd name="connsiteX65" fmla="*/ 1419818 w 1881147"/>
                <a:gd name="connsiteY65" fmla="*/ 1611011 h 1700751"/>
                <a:gd name="connsiteX66" fmla="*/ 1470595 w 1881147"/>
                <a:gd name="connsiteY66" fmla="*/ 1594468 h 1700751"/>
                <a:gd name="connsiteX67" fmla="*/ 1488274 w 1881147"/>
                <a:gd name="connsiteY67" fmla="*/ 1650290 h 1700751"/>
                <a:gd name="connsiteX68" fmla="*/ 1558169 w 1881147"/>
                <a:gd name="connsiteY68" fmla="*/ 1624612 h 1700751"/>
                <a:gd name="connsiteX69" fmla="*/ 1588947 w 1881147"/>
                <a:gd name="connsiteY69" fmla="*/ 1537856 h 1700751"/>
                <a:gd name="connsiteX70" fmla="*/ 1670383 w 1881147"/>
                <a:gd name="connsiteY70" fmla="*/ 1447714 h 1700751"/>
                <a:gd name="connsiteX71" fmla="*/ 1714974 w 1881147"/>
                <a:gd name="connsiteY71" fmla="*/ 1416584 h 1700751"/>
                <a:gd name="connsiteX72" fmla="*/ 1743343 w 1881147"/>
                <a:gd name="connsiteY72" fmla="*/ 1419879 h 1700751"/>
                <a:gd name="connsiteX73" fmla="*/ 1820935 w 1881147"/>
                <a:gd name="connsiteY73" fmla="*/ 1409271 h 1700751"/>
                <a:gd name="connsiteX74" fmla="*/ 1816054 w 1881147"/>
                <a:gd name="connsiteY74" fmla="*/ 1462835 h 1700751"/>
                <a:gd name="connsiteX75" fmla="*/ 1874221 w 1881147"/>
                <a:gd name="connsiteY75" fmla="*/ 1486156 h 1700751"/>
                <a:gd name="connsiteX76" fmla="*/ 1875829 w 1881147"/>
                <a:gd name="connsiteY76" fmla="*/ 1463522 h 1700751"/>
                <a:gd name="connsiteX77" fmla="*/ 1875051 w 1881147"/>
                <a:gd name="connsiteY77" fmla="*/ 1402788 h 1700751"/>
                <a:gd name="connsiteX78" fmla="*/ 1853086 w 1881147"/>
                <a:gd name="connsiteY78" fmla="*/ 1312645 h 1700751"/>
                <a:gd name="connsiteX79" fmla="*/ 1853086 w 1881147"/>
                <a:gd name="connsiteY79" fmla="*/ 1255495 h 1700751"/>
                <a:gd name="connsiteX80" fmla="*/ 1810224 w 1881147"/>
                <a:gd name="connsiteY80" fmla="*/ 1245970 h 1700751"/>
                <a:gd name="connsiteX81" fmla="*/ 1734024 w 1881147"/>
                <a:gd name="connsiteY81" fmla="*/ 1165007 h 1700751"/>
                <a:gd name="connsiteX82" fmla="*/ 1695924 w 1881147"/>
                <a:gd name="connsiteY82" fmla="*/ 984032 h 1700751"/>
                <a:gd name="connsiteX83" fmla="*/ 1643536 w 1881147"/>
                <a:gd name="connsiteY83" fmla="*/ 950695 h 1700751"/>
                <a:gd name="connsiteX84" fmla="*/ 1605436 w 1881147"/>
                <a:gd name="connsiteY84" fmla="*/ 893545 h 1700751"/>
                <a:gd name="connsiteX85" fmla="*/ 1557811 w 1881147"/>
                <a:gd name="connsiteY85" fmla="*/ 845920 h 1700751"/>
                <a:gd name="connsiteX86" fmla="*/ 1505424 w 1881147"/>
                <a:gd name="connsiteY86" fmla="*/ 826870 h 1700751"/>
                <a:gd name="connsiteX87" fmla="*/ 1453036 w 1881147"/>
                <a:gd name="connsiteY87" fmla="*/ 822107 h 1700751"/>
                <a:gd name="connsiteX88" fmla="*/ 1510186 w 1881147"/>
                <a:gd name="connsiteY88" fmla="*/ 788770 h 1700751"/>
                <a:gd name="connsiteX89" fmla="*/ 1476849 w 1881147"/>
                <a:gd name="connsiteY89" fmla="*/ 755432 h 1700751"/>
                <a:gd name="connsiteX90" fmla="*/ 1481611 w 1881147"/>
                <a:gd name="connsiteY90" fmla="*/ 731620 h 1700751"/>
                <a:gd name="connsiteX91" fmla="*/ 1572099 w 1881147"/>
                <a:gd name="connsiteY91" fmla="*/ 769720 h 1700751"/>
                <a:gd name="connsiteX92" fmla="*/ 1624486 w 1881147"/>
                <a:gd name="connsiteY92" fmla="*/ 703045 h 1700751"/>
                <a:gd name="connsiteX93" fmla="*/ 1622283 w 1881147"/>
                <a:gd name="connsiteY93" fmla="*/ 560170 h 1700751"/>
                <a:gd name="connsiteX94" fmla="*/ 1639486 w 1881147"/>
                <a:gd name="connsiteY94" fmla="*/ 411844 h 1700751"/>
                <a:gd name="connsiteX0" fmla="*/ 1639486 w 1881147"/>
                <a:gd name="connsiteY0" fmla="*/ 410679 h 1699586"/>
                <a:gd name="connsiteX1" fmla="*/ 1567336 w 1881147"/>
                <a:gd name="connsiteY1" fmla="*/ 378030 h 1699586"/>
                <a:gd name="connsiteX2" fmla="*/ 1477087 w 1881147"/>
                <a:gd name="connsiteY2" fmla="*/ 354217 h 1699586"/>
                <a:gd name="connsiteX3" fmla="*/ 1423767 w 1881147"/>
                <a:gd name="connsiteY3" fmla="*/ 277133 h 1699586"/>
                <a:gd name="connsiteX4" fmla="*/ 1395785 w 1881147"/>
                <a:gd name="connsiteY4" fmla="*/ 175288 h 1699586"/>
                <a:gd name="connsiteX5" fmla="*/ 1364769 w 1881147"/>
                <a:gd name="connsiteY5" fmla="*/ 7226 h 1699586"/>
                <a:gd name="connsiteX6" fmla="*/ 1297400 w 1881147"/>
                <a:gd name="connsiteY6" fmla="*/ 48924 h 1699586"/>
                <a:gd name="connsiteX7" fmla="*/ 1291832 w 1881147"/>
                <a:gd name="connsiteY7" fmla="*/ 106447 h 1699586"/>
                <a:gd name="connsiteX8" fmla="*/ 1275927 w 1881147"/>
                <a:gd name="connsiteY8" fmla="*/ 157660 h 1699586"/>
                <a:gd name="connsiteX9" fmla="*/ 1214911 w 1881147"/>
                <a:gd name="connsiteY9" fmla="*/ 163717 h 1699586"/>
                <a:gd name="connsiteX10" fmla="*/ 1186336 w 1881147"/>
                <a:gd name="connsiteY10" fmla="*/ 192292 h 1699586"/>
                <a:gd name="connsiteX11" fmla="*/ 1176811 w 1881147"/>
                <a:gd name="connsiteY11" fmla="*/ 263730 h 1699586"/>
                <a:gd name="connsiteX12" fmla="*/ 1114899 w 1881147"/>
                <a:gd name="connsiteY12" fmla="*/ 306592 h 1699586"/>
                <a:gd name="connsiteX13" fmla="*/ 1005361 w 1881147"/>
                <a:gd name="connsiteY13" fmla="*/ 320880 h 1699586"/>
                <a:gd name="connsiteX14" fmla="*/ 962499 w 1881147"/>
                <a:gd name="connsiteY14" fmla="*/ 363742 h 1699586"/>
                <a:gd name="connsiteX15" fmla="*/ 838674 w 1881147"/>
                <a:gd name="connsiteY15" fmla="*/ 363742 h 1699586"/>
                <a:gd name="connsiteX16" fmla="*/ 781524 w 1881147"/>
                <a:gd name="connsiteY16" fmla="*/ 435180 h 1699586"/>
                <a:gd name="connsiteX17" fmla="*/ 781524 w 1881147"/>
                <a:gd name="connsiteY17" fmla="*/ 468517 h 1699586"/>
                <a:gd name="connsiteX18" fmla="*/ 743424 w 1881147"/>
                <a:gd name="connsiteY18" fmla="*/ 492330 h 1699586"/>
                <a:gd name="connsiteX19" fmla="*/ 671986 w 1881147"/>
                <a:gd name="connsiteY19" fmla="*/ 425655 h 1699586"/>
                <a:gd name="connsiteX20" fmla="*/ 519586 w 1881147"/>
                <a:gd name="connsiteY20" fmla="*/ 420892 h 1699586"/>
                <a:gd name="connsiteX21" fmla="*/ 457674 w 1881147"/>
                <a:gd name="connsiteY21" fmla="*/ 439942 h 1699586"/>
                <a:gd name="connsiteX22" fmla="*/ 419574 w 1881147"/>
                <a:gd name="connsiteY22" fmla="*/ 425655 h 1699586"/>
                <a:gd name="connsiteX23" fmla="*/ 400524 w 1881147"/>
                <a:gd name="connsiteY23" fmla="*/ 363742 h 1699586"/>
                <a:gd name="connsiteX24" fmla="*/ 333849 w 1881147"/>
                <a:gd name="connsiteY24" fmla="*/ 311355 h 1699586"/>
                <a:gd name="connsiteX25" fmla="*/ 286224 w 1881147"/>
                <a:gd name="connsiteY25" fmla="*/ 244680 h 1699586"/>
                <a:gd name="connsiteX26" fmla="*/ 143349 w 1881147"/>
                <a:gd name="connsiteY26" fmla="*/ 263730 h 1699586"/>
                <a:gd name="connsiteX27" fmla="*/ 124299 w 1881147"/>
                <a:gd name="connsiteY27" fmla="*/ 339930 h 1699586"/>
                <a:gd name="connsiteX28" fmla="*/ 110011 w 1881147"/>
                <a:gd name="connsiteY28" fmla="*/ 373267 h 1699586"/>
                <a:gd name="connsiteX29" fmla="*/ 133824 w 1881147"/>
                <a:gd name="connsiteY29" fmla="*/ 420892 h 1699586"/>
                <a:gd name="connsiteX30" fmla="*/ 81436 w 1881147"/>
                <a:gd name="connsiteY30" fmla="*/ 458992 h 1699586"/>
                <a:gd name="connsiteX31" fmla="*/ 33811 w 1881147"/>
                <a:gd name="connsiteY31" fmla="*/ 454230 h 1699586"/>
                <a:gd name="connsiteX32" fmla="*/ 33811 w 1881147"/>
                <a:gd name="connsiteY32" fmla="*/ 525667 h 1699586"/>
                <a:gd name="connsiteX33" fmla="*/ 474 w 1881147"/>
                <a:gd name="connsiteY33" fmla="*/ 630442 h 1699586"/>
                <a:gd name="connsiteX34" fmla="*/ 62386 w 1881147"/>
                <a:gd name="connsiteY34" fmla="*/ 706642 h 1699586"/>
                <a:gd name="connsiteX35" fmla="*/ 111977 w 1881147"/>
                <a:gd name="connsiteY35" fmla="*/ 686904 h 1699586"/>
                <a:gd name="connsiteX36" fmla="*/ 112334 w 1881147"/>
                <a:gd name="connsiteY36" fmla="*/ 757163 h 1699586"/>
                <a:gd name="connsiteX37" fmla="*/ 167161 w 1881147"/>
                <a:gd name="connsiteY37" fmla="*/ 787605 h 1699586"/>
                <a:gd name="connsiteX38" fmla="*/ 236159 w 1881147"/>
                <a:gd name="connsiteY38" fmla="*/ 797817 h 1699586"/>
                <a:gd name="connsiteX39" fmla="*/ 271462 w 1881147"/>
                <a:gd name="connsiteY39" fmla="*/ 853788 h 1699586"/>
                <a:gd name="connsiteX40" fmla="*/ 270869 w 1881147"/>
                <a:gd name="connsiteY40" fmla="*/ 898860 h 1699586"/>
                <a:gd name="connsiteX41" fmla="*/ 295393 w 1881147"/>
                <a:gd name="connsiteY41" fmla="*/ 938335 h 1699586"/>
                <a:gd name="connsiteX42" fmla="*/ 341051 w 1881147"/>
                <a:gd name="connsiteY42" fmla="*/ 976927 h 1699586"/>
                <a:gd name="connsiteX43" fmla="*/ 426184 w 1881147"/>
                <a:gd name="connsiteY43" fmla="*/ 1031179 h 1699586"/>
                <a:gd name="connsiteX44" fmla="*/ 461961 w 1881147"/>
                <a:gd name="connsiteY44" fmla="*/ 1102272 h 1699586"/>
                <a:gd name="connsiteX45" fmla="*/ 441064 w 1881147"/>
                <a:gd name="connsiteY45" fmla="*/ 1171845 h 1699586"/>
                <a:gd name="connsiteX46" fmla="*/ 519111 w 1881147"/>
                <a:gd name="connsiteY46" fmla="*/ 1228308 h 1699586"/>
                <a:gd name="connsiteX47" fmla="*/ 591143 w 1881147"/>
                <a:gd name="connsiteY47" fmla="*/ 1261302 h 1699586"/>
                <a:gd name="connsiteX48" fmla="*/ 571974 w 1881147"/>
                <a:gd name="connsiteY48" fmla="*/ 1321005 h 1699586"/>
                <a:gd name="connsiteX49" fmla="*/ 662461 w 1881147"/>
                <a:gd name="connsiteY49" fmla="*/ 1473405 h 1699586"/>
                <a:gd name="connsiteX50" fmla="*/ 755271 w 1881147"/>
                <a:gd name="connsiteY50" fmla="*/ 1546559 h 1699586"/>
                <a:gd name="connsiteX51" fmla="*/ 805336 w 1881147"/>
                <a:gd name="connsiteY51" fmla="*/ 1497217 h 1699586"/>
                <a:gd name="connsiteX52" fmla="*/ 869926 w 1881147"/>
                <a:gd name="connsiteY52" fmla="*/ 1524614 h 1699586"/>
                <a:gd name="connsiteX53" fmla="*/ 924399 w 1881147"/>
                <a:gd name="connsiteY53" fmla="*/ 1492455 h 1699586"/>
                <a:gd name="connsiteX54" fmla="*/ 941246 w 1881147"/>
                <a:gd name="connsiteY54" fmla="*/ 1450279 h 1699586"/>
                <a:gd name="connsiteX55" fmla="*/ 1005123 w 1881147"/>
                <a:gd name="connsiteY55" fmla="*/ 1536691 h 1699586"/>
                <a:gd name="connsiteX56" fmla="*/ 1050190 w 1881147"/>
                <a:gd name="connsiteY56" fmla="*/ 1607785 h 1699586"/>
                <a:gd name="connsiteX57" fmla="*/ 1120136 w 1881147"/>
                <a:gd name="connsiteY57" fmla="*/ 1699304 h 1699586"/>
                <a:gd name="connsiteX58" fmla="*/ 1151034 w 1881147"/>
                <a:gd name="connsiteY58" fmla="*/ 1636213 h 1699586"/>
                <a:gd name="connsiteX59" fmla="*/ 1181693 w 1881147"/>
                <a:gd name="connsiteY59" fmla="*/ 1629733 h 1699586"/>
                <a:gd name="connsiteX60" fmla="*/ 1224792 w 1881147"/>
                <a:gd name="connsiteY60" fmla="*/ 1658996 h 1699586"/>
                <a:gd name="connsiteX61" fmla="*/ 1258367 w 1881147"/>
                <a:gd name="connsiteY61" fmla="*/ 1618342 h 1699586"/>
                <a:gd name="connsiteX62" fmla="*/ 1277188 w 1881147"/>
                <a:gd name="connsiteY62" fmla="*/ 1622959 h 1699586"/>
                <a:gd name="connsiteX63" fmla="*/ 1311230 w 1881147"/>
                <a:gd name="connsiteY63" fmla="*/ 1689436 h 1699586"/>
                <a:gd name="connsiteX64" fmla="*/ 1367786 w 1881147"/>
                <a:gd name="connsiteY64" fmla="*/ 1665967 h 1699586"/>
                <a:gd name="connsiteX65" fmla="*/ 1419818 w 1881147"/>
                <a:gd name="connsiteY65" fmla="*/ 1609846 h 1699586"/>
                <a:gd name="connsiteX66" fmla="*/ 1470595 w 1881147"/>
                <a:gd name="connsiteY66" fmla="*/ 1593303 h 1699586"/>
                <a:gd name="connsiteX67" fmla="*/ 1488274 w 1881147"/>
                <a:gd name="connsiteY67" fmla="*/ 1649125 h 1699586"/>
                <a:gd name="connsiteX68" fmla="*/ 1558169 w 1881147"/>
                <a:gd name="connsiteY68" fmla="*/ 1623447 h 1699586"/>
                <a:gd name="connsiteX69" fmla="*/ 1588947 w 1881147"/>
                <a:gd name="connsiteY69" fmla="*/ 1536691 h 1699586"/>
                <a:gd name="connsiteX70" fmla="*/ 1670383 w 1881147"/>
                <a:gd name="connsiteY70" fmla="*/ 1446549 h 1699586"/>
                <a:gd name="connsiteX71" fmla="*/ 1714974 w 1881147"/>
                <a:gd name="connsiteY71" fmla="*/ 1415419 h 1699586"/>
                <a:gd name="connsiteX72" fmla="*/ 1743343 w 1881147"/>
                <a:gd name="connsiteY72" fmla="*/ 1418714 h 1699586"/>
                <a:gd name="connsiteX73" fmla="*/ 1820935 w 1881147"/>
                <a:gd name="connsiteY73" fmla="*/ 1408106 h 1699586"/>
                <a:gd name="connsiteX74" fmla="*/ 1816054 w 1881147"/>
                <a:gd name="connsiteY74" fmla="*/ 1461670 h 1699586"/>
                <a:gd name="connsiteX75" fmla="*/ 1874221 w 1881147"/>
                <a:gd name="connsiteY75" fmla="*/ 1484991 h 1699586"/>
                <a:gd name="connsiteX76" fmla="*/ 1875829 w 1881147"/>
                <a:gd name="connsiteY76" fmla="*/ 1462357 h 1699586"/>
                <a:gd name="connsiteX77" fmla="*/ 1875051 w 1881147"/>
                <a:gd name="connsiteY77" fmla="*/ 1401623 h 1699586"/>
                <a:gd name="connsiteX78" fmla="*/ 1853086 w 1881147"/>
                <a:gd name="connsiteY78" fmla="*/ 1311480 h 1699586"/>
                <a:gd name="connsiteX79" fmla="*/ 1853086 w 1881147"/>
                <a:gd name="connsiteY79" fmla="*/ 1254330 h 1699586"/>
                <a:gd name="connsiteX80" fmla="*/ 1810224 w 1881147"/>
                <a:gd name="connsiteY80" fmla="*/ 1244805 h 1699586"/>
                <a:gd name="connsiteX81" fmla="*/ 1734024 w 1881147"/>
                <a:gd name="connsiteY81" fmla="*/ 1163842 h 1699586"/>
                <a:gd name="connsiteX82" fmla="*/ 1695924 w 1881147"/>
                <a:gd name="connsiteY82" fmla="*/ 982867 h 1699586"/>
                <a:gd name="connsiteX83" fmla="*/ 1643536 w 1881147"/>
                <a:gd name="connsiteY83" fmla="*/ 949530 h 1699586"/>
                <a:gd name="connsiteX84" fmla="*/ 1605436 w 1881147"/>
                <a:gd name="connsiteY84" fmla="*/ 892380 h 1699586"/>
                <a:gd name="connsiteX85" fmla="*/ 1557811 w 1881147"/>
                <a:gd name="connsiteY85" fmla="*/ 844755 h 1699586"/>
                <a:gd name="connsiteX86" fmla="*/ 1505424 w 1881147"/>
                <a:gd name="connsiteY86" fmla="*/ 825705 h 1699586"/>
                <a:gd name="connsiteX87" fmla="*/ 1453036 w 1881147"/>
                <a:gd name="connsiteY87" fmla="*/ 820942 h 1699586"/>
                <a:gd name="connsiteX88" fmla="*/ 1510186 w 1881147"/>
                <a:gd name="connsiteY88" fmla="*/ 787605 h 1699586"/>
                <a:gd name="connsiteX89" fmla="*/ 1476849 w 1881147"/>
                <a:gd name="connsiteY89" fmla="*/ 754267 h 1699586"/>
                <a:gd name="connsiteX90" fmla="*/ 1481611 w 1881147"/>
                <a:gd name="connsiteY90" fmla="*/ 730455 h 1699586"/>
                <a:gd name="connsiteX91" fmla="*/ 1572099 w 1881147"/>
                <a:gd name="connsiteY91" fmla="*/ 768555 h 1699586"/>
                <a:gd name="connsiteX92" fmla="*/ 1624486 w 1881147"/>
                <a:gd name="connsiteY92" fmla="*/ 701880 h 1699586"/>
                <a:gd name="connsiteX93" fmla="*/ 1622283 w 1881147"/>
                <a:gd name="connsiteY93" fmla="*/ 559005 h 1699586"/>
                <a:gd name="connsiteX94" fmla="*/ 1639486 w 1881147"/>
                <a:gd name="connsiteY94" fmla="*/ 410679 h 1699586"/>
                <a:gd name="connsiteX0" fmla="*/ 1639486 w 1881147"/>
                <a:gd name="connsiteY0" fmla="*/ 403727 h 1692634"/>
                <a:gd name="connsiteX1" fmla="*/ 1567336 w 1881147"/>
                <a:gd name="connsiteY1" fmla="*/ 371078 h 1692634"/>
                <a:gd name="connsiteX2" fmla="*/ 1477087 w 1881147"/>
                <a:gd name="connsiteY2" fmla="*/ 347265 h 1692634"/>
                <a:gd name="connsiteX3" fmla="*/ 1423767 w 1881147"/>
                <a:gd name="connsiteY3" fmla="*/ 270181 h 1692634"/>
                <a:gd name="connsiteX4" fmla="*/ 1395785 w 1881147"/>
                <a:gd name="connsiteY4" fmla="*/ 168336 h 1692634"/>
                <a:gd name="connsiteX5" fmla="*/ 1364769 w 1881147"/>
                <a:gd name="connsiteY5" fmla="*/ 274 h 1692634"/>
                <a:gd name="connsiteX6" fmla="*/ 1297400 w 1881147"/>
                <a:gd name="connsiteY6" fmla="*/ 41972 h 1692634"/>
                <a:gd name="connsiteX7" fmla="*/ 1291832 w 1881147"/>
                <a:gd name="connsiteY7" fmla="*/ 99495 h 1692634"/>
                <a:gd name="connsiteX8" fmla="*/ 1275927 w 1881147"/>
                <a:gd name="connsiteY8" fmla="*/ 150708 h 1692634"/>
                <a:gd name="connsiteX9" fmla="*/ 1214911 w 1881147"/>
                <a:gd name="connsiteY9" fmla="*/ 156765 h 1692634"/>
                <a:gd name="connsiteX10" fmla="*/ 1186336 w 1881147"/>
                <a:gd name="connsiteY10" fmla="*/ 185340 h 1692634"/>
                <a:gd name="connsiteX11" fmla="*/ 1176811 w 1881147"/>
                <a:gd name="connsiteY11" fmla="*/ 256778 h 1692634"/>
                <a:gd name="connsiteX12" fmla="*/ 1114899 w 1881147"/>
                <a:gd name="connsiteY12" fmla="*/ 299640 h 1692634"/>
                <a:gd name="connsiteX13" fmla="*/ 1005361 w 1881147"/>
                <a:gd name="connsiteY13" fmla="*/ 313928 h 1692634"/>
                <a:gd name="connsiteX14" fmla="*/ 962499 w 1881147"/>
                <a:gd name="connsiteY14" fmla="*/ 356790 h 1692634"/>
                <a:gd name="connsiteX15" fmla="*/ 838674 w 1881147"/>
                <a:gd name="connsiteY15" fmla="*/ 356790 h 1692634"/>
                <a:gd name="connsiteX16" fmla="*/ 781524 w 1881147"/>
                <a:gd name="connsiteY16" fmla="*/ 428228 h 1692634"/>
                <a:gd name="connsiteX17" fmla="*/ 781524 w 1881147"/>
                <a:gd name="connsiteY17" fmla="*/ 461565 h 1692634"/>
                <a:gd name="connsiteX18" fmla="*/ 743424 w 1881147"/>
                <a:gd name="connsiteY18" fmla="*/ 485378 h 1692634"/>
                <a:gd name="connsiteX19" fmla="*/ 671986 w 1881147"/>
                <a:gd name="connsiteY19" fmla="*/ 418703 h 1692634"/>
                <a:gd name="connsiteX20" fmla="*/ 519586 w 1881147"/>
                <a:gd name="connsiteY20" fmla="*/ 413940 h 1692634"/>
                <a:gd name="connsiteX21" fmla="*/ 457674 w 1881147"/>
                <a:gd name="connsiteY21" fmla="*/ 432990 h 1692634"/>
                <a:gd name="connsiteX22" fmla="*/ 419574 w 1881147"/>
                <a:gd name="connsiteY22" fmla="*/ 418703 h 1692634"/>
                <a:gd name="connsiteX23" fmla="*/ 400524 w 1881147"/>
                <a:gd name="connsiteY23" fmla="*/ 356790 h 1692634"/>
                <a:gd name="connsiteX24" fmla="*/ 333849 w 1881147"/>
                <a:gd name="connsiteY24" fmla="*/ 304403 h 1692634"/>
                <a:gd name="connsiteX25" fmla="*/ 286224 w 1881147"/>
                <a:gd name="connsiteY25" fmla="*/ 237728 h 1692634"/>
                <a:gd name="connsiteX26" fmla="*/ 143349 w 1881147"/>
                <a:gd name="connsiteY26" fmla="*/ 256778 h 1692634"/>
                <a:gd name="connsiteX27" fmla="*/ 124299 w 1881147"/>
                <a:gd name="connsiteY27" fmla="*/ 332978 h 1692634"/>
                <a:gd name="connsiteX28" fmla="*/ 110011 w 1881147"/>
                <a:gd name="connsiteY28" fmla="*/ 366315 h 1692634"/>
                <a:gd name="connsiteX29" fmla="*/ 133824 w 1881147"/>
                <a:gd name="connsiteY29" fmla="*/ 413940 h 1692634"/>
                <a:gd name="connsiteX30" fmla="*/ 81436 w 1881147"/>
                <a:gd name="connsiteY30" fmla="*/ 452040 h 1692634"/>
                <a:gd name="connsiteX31" fmla="*/ 33811 w 1881147"/>
                <a:gd name="connsiteY31" fmla="*/ 447278 h 1692634"/>
                <a:gd name="connsiteX32" fmla="*/ 33811 w 1881147"/>
                <a:gd name="connsiteY32" fmla="*/ 518715 h 1692634"/>
                <a:gd name="connsiteX33" fmla="*/ 474 w 1881147"/>
                <a:gd name="connsiteY33" fmla="*/ 623490 h 1692634"/>
                <a:gd name="connsiteX34" fmla="*/ 62386 w 1881147"/>
                <a:gd name="connsiteY34" fmla="*/ 699690 h 1692634"/>
                <a:gd name="connsiteX35" fmla="*/ 111977 w 1881147"/>
                <a:gd name="connsiteY35" fmla="*/ 679952 h 1692634"/>
                <a:gd name="connsiteX36" fmla="*/ 112334 w 1881147"/>
                <a:gd name="connsiteY36" fmla="*/ 750211 h 1692634"/>
                <a:gd name="connsiteX37" fmla="*/ 167161 w 1881147"/>
                <a:gd name="connsiteY37" fmla="*/ 780653 h 1692634"/>
                <a:gd name="connsiteX38" fmla="*/ 236159 w 1881147"/>
                <a:gd name="connsiteY38" fmla="*/ 790865 h 1692634"/>
                <a:gd name="connsiteX39" fmla="*/ 271462 w 1881147"/>
                <a:gd name="connsiteY39" fmla="*/ 846836 h 1692634"/>
                <a:gd name="connsiteX40" fmla="*/ 270869 w 1881147"/>
                <a:gd name="connsiteY40" fmla="*/ 891908 h 1692634"/>
                <a:gd name="connsiteX41" fmla="*/ 295393 w 1881147"/>
                <a:gd name="connsiteY41" fmla="*/ 931383 h 1692634"/>
                <a:gd name="connsiteX42" fmla="*/ 341051 w 1881147"/>
                <a:gd name="connsiteY42" fmla="*/ 969975 h 1692634"/>
                <a:gd name="connsiteX43" fmla="*/ 426184 w 1881147"/>
                <a:gd name="connsiteY43" fmla="*/ 1024227 h 1692634"/>
                <a:gd name="connsiteX44" fmla="*/ 461961 w 1881147"/>
                <a:gd name="connsiteY44" fmla="*/ 1095320 h 1692634"/>
                <a:gd name="connsiteX45" fmla="*/ 441064 w 1881147"/>
                <a:gd name="connsiteY45" fmla="*/ 1164893 h 1692634"/>
                <a:gd name="connsiteX46" fmla="*/ 519111 w 1881147"/>
                <a:gd name="connsiteY46" fmla="*/ 1221356 h 1692634"/>
                <a:gd name="connsiteX47" fmla="*/ 591143 w 1881147"/>
                <a:gd name="connsiteY47" fmla="*/ 1254350 h 1692634"/>
                <a:gd name="connsiteX48" fmla="*/ 571974 w 1881147"/>
                <a:gd name="connsiteY48" fmla="*/ 1314053 h 1692634"/>
                <a:gd name="connsiteX49" fmla="*/ 662461 w 1881147"/>
                <a:gd name="connsiteY49" fmla="*/ 1466453 h 1692634"/>
                <a:gd name="connsiteX50" fmla="*/ 755271 w 1881147"/>
                <a:gd name="connsiteY50" fmla="*/ 1539607 h 1692634"/>
                <a:gd name="connsiteX51" fmla="*/ 805336 w 1881147"/>
                <a:gd name="connsiteY51" fmla="*/ 1490265 h 1692634"/>
                <a:gd name="connsiteX52" fmla="*/ 869926 w 1881147"/>
                <a:gd name="connsiteY52" fmla="*/ 1517662 h 1692634"/>
                <a:gd name="connsiteX53" fmla="*/ 924399 w 1881147"/>
                <a:gd name="connsiteY53" fmla="*/ 1485503 h 1692634"/>
                <a:gd name="connsiteX54" fmla="*/ 941246 w 1881147"/>
                <a:gd name="connsiteY54" fmla="*/ 1443327 h 1692634"/>
                <a:gd name="connsiteX55" fmla="*/ 1005123 w 1881147"/>
                <a:gd name="connsiteY55" fmla="*/ 1529739 h 1692634"/>
                <a:gd name="connsiteX56" fmla="*/ 1050190 w 1881147"/>
                <a:gd name="connsiteY56" fmla="*/ 1600833 h 1692634"/>
                <a:gd name="connsiteX57" fmla="*/ 1120136 w 1881147"/>
                <a:gd name="connsiteY57" fmla="*/ 1692352 h 1692634"/>
                <a:gd name="connsiteX58" fmla="*/ 1151034 w 1881147"/>
                <a:gd name="connsiteY58" fmla="*/ 1629261 h 1692634"/>
                <a:gd name="connsiteX59" fmla="*/ 1181693 w 1881147"/>
                <a:gd name="connsiteY59" fmla="*/ 1622781 h 1692634"/>
                <a:gd name="connsiteX60" fmla="*/ 1224792 w 1881147"/>
                <a:gd name="connsiteY60" fmla="*/ 1652044 h 1692634"/>
                <a:gd name="connsiteX61" fmla="*/ 1258367 w 1881147"/>
                <a:gd name="connsiteY61" fmla="*/ 1611390 h 1692634"/>
                <a:gd name="connsiteX62" fmla="*/ 1277188 w 1881147"/>
                <a:gd name="connsiteY62" fmla="*/ 1616007 h 1692634"/>
                <a:gd name="connsiteX63" fmla="*/ 1311230 w 1881147"/>
                <a:gd name="connsiteY63" fmla="*/ 1682484 h 1692634"/>
                <a:gd name="connsiteX64" fmla="*/ 1367786 w 1881147"/>
                <a:gd name="connsiteY64" fmla="*/ 1659015 h 1692634"/>
                <a:gd name="connsiteX65" fmla="*/ 1419818 w 1881147"/>
                <a:gd name="connsiteY65" fmla="*/ 1602894 h 1692634"/>
                <a:gd name="connsiteX66" fmla="*/ 1470595 w 1881147"/>
                <a:gd name="connsiteY66" fmla="*/ 1586351 h 1692634"/>
                <a:gd name="connsiteX67" fmla="*/ 1488274 w 1881147"/>
                <a:gd name="connsiteY67" fmla="*/ 1642173 h 1692634"/>
                <a:gd name="connsiteX68" fmla="*/ 1558169 w 1881147"/>
                <a:gd name="connsiteY68" fmla="*/ 1616495 h 1692634"/>
                <a:gd name="connsiteX69" fmla="*/ 1588947 w 1881147"/>
                <a:gd name="connsiteY69" fmla="*/ 1529739 h 1692634"/>
                <a:gd name="connsiteX70" fmla="*/ 1670383 w 1881147"/>
                <a:gd name="connsiteY70" fmla="*/ 1439597 h 1692634"/>
                <a:gd name="connsiteX71" fmla="*/ 1714974 w 1881147"/>
                <a:gd name="connsiteY71" fmla="*/ 1408467 h 1692634"/>
                <a:gd name="connsiteX72" fmla="*/ 1743343 w 1881147"/>
                <a:gd name="connsiteY72" fmla="*/ 1411762 h 1692634"/>
                <a:gd name="connsiteX73" fmla="*/ 1820935 w 1881147"/>
                <a:gd name="connsiteY73" fmla="*/ 1401154 h 1692634"/>
                <a:gd name="connsiteX74" fmla="*/ 1816054 w 1881147"/>
                <a:gd name="connsiteY74" fmla="*/ 1454718 h 1692634"/>
                <a:gd name="connsiteX75" fmla="*/ 1874221 w 1881147"/>
                <a:gd name="connsiteY75" fmla="*/ 1478039 h 1692634"/>
                <a:gd name="connsiteX76" fmla="*/ 1875829 w 1881147"/>
                <a:gd name="connsiteY76" fmla="*/ 1455405 h 1692634"/>
                <a:gd name="connsiteX77" fmla="*/ 1875051 w 1881147"/>
                <a:gd name="connsiteY77" fmla="*/ 1394671 h 1692634"/>
                <a:gd name="connsiteX78" fmla="*/ 1853086 w 1881147"/>
                <a:gd name="connsiteY78" fmla="*/ 1304528 h 1692634"/>
                <a:gd name="connsiteX79" fmla="*/ 1853086 w 1881147"/>
                <a:gd name="connsiteY79" fmla="*/ 1247378 h 1692634"/>
                <a:gd name="connsiteX80" fmla="*/ 1810224 w 1881147"/>
                <a:gd name="connsiteY80" fmla="*/ 1237853 h 1692634"/>
                <a:gd name="connsiteX81" fmla="*/ 1734024 w 1881147"/>
                <a:gd name="connsiteY81" fmla="*/ 1156890 h 1692634"/>
                <a:gd name="connsiteX82" fmla="*/ 1695924 w 1881147"/>
                <a:gd name="connsiteY82" fmla="*/ 975915 h 1692634"/>
                <a:gd name="connsiteX83" fmla="*/ 1643536 w 1881147"/>
                <a:gd name="connsiteY83" fmla="*/ 942578 h 1692634"/>
                <a:gd name="connsiteX84" fmla="*/ 1605436 w 1881147"/>
                <a:gd name="connsiteY84" fmla="*/ 885428 h 1692634"/>
                <a:gd name="connsiteX85" fmla="*/ 1557811 w 1881147"/>
                <a:gd name="connsiteY85" fmla="*/ 837803 h 1692634"/>
                <a:gd name="connsiteX86" fmla="*/ 1505424 w 1881147"/>
                <a:gd name="connsiteY86" fmla="*/ 818753 h 1692634"/>
                <a:gd name="connsiteX87" fmla="*/ 1453036 w 1881147"/>
                <a:gd name="connsiteY87" fmla="*/ 813990 h 1692634"/>
                <a:gd name="connsiteX88" fmla="*/ 1510186 w 1881147"/>
                <a:gd name="connsiteY88" fmla="*/ 780653 h 1692634"/>
                <a:gd name="connsiteX89" fmla="*/ 1476849 w 1881147"/>
                <a:gd name="connsiteY89" fmla="*/ 747315 h 1692634"/>
                <a:gd name="connsiteX90" fmla="*/ 1481611 w 1881147"/>
                <a:gd name="connsiteY90" fmla="*/ 723503 h 1692634"/>
                <a:gd name="connsiteX91" fmla="*/ 1572099 w 1881147"/>
                <a:gd name="connsiteY91" fmla="*/ 761603 h 1692634"/>
                <a:gd name="connsiteX92" fmla="*/ 1624486 w 1881147"/>
                <a:gd name="connsiteY92" fmla="*/ 694928 h 1692634"/>
                <a:gd name="connsiteX93" fmla="*/ 1622283 w 1881147"/>
                <a:gd name="connsiteY93" fmla="*/ 552053 h 1692634"/>
                <a:gd name="connsiteX94" fmla="*/ 1639486 w 1881147"/>
                <a:gd name="connsiteY94" fmla="*/ 403727 h 1692634"/>
                <a:gd name="connsiteX0" fmla="*/ 1639486 w 1881147"/>
                <a:gd name="connsiteY0" fmla="*/ 403995 h 1692902"/>
                <a:gd name="connsiteX1" fmla="*/ 1567336 w 1881147"/>
                <a:gd name="connsiteY1" fmla="*/ 371346 h 1692902"/>
                <a:gd name="connsiteX2" fmla="*/ 1477087 w 1881147"/>
                <a:gd name="connsiteY2" fmla="*/ 347533 h 1692902"/>
                <a:gd name="connsiteX3" fmla="*/ 1423767 w 1881147"/>
                <a:gd name="connsiteY3" fmla="*/ 270449 h 1692902"/>
                <a:gd name="connsiteX4" fmla="*/ 1395785 w 1881147"/>
                <a:gd name="connsiteY4" fmla="*/ 168604 h 1692902"/>
                <a:gd name="connsiteX5" fmla="*/ 1364769 w 1881147"/>
                <a:gd name="connsiteY5" fmla="*/ 542 h 1692902"/>
                <a:gd name="connsiteX6" fmla="*/ 1297400 w 1881147"/>
                <a:gd name="connsiteY6" fmla="*/ 42240 h 1692902"/>
                <a:gd name="connsiteX7" fmla="*/ 1291832 w 1881147"/>
                <a:gd name="connsiteY7" fmla="*/ 99763 h 1692902"/>
                <a:gd name="connsiteX8" fmla="*/ 1275927 w 1881147"/>
                <a:gd name="connsiteY8" fmla="*/ 150976 h 1692902"/>
                <a:gd name="connsiteX9" fmla="*/ 1214911 w 1881147"/>
                <a:gd name="connsiteY9" fmla="*/ 157033 h 1692902"/>
                <a:gd name="connsiteX10" fmla="*/ 1186336 w 1881147"/>
                <a:gd name="connsiteY10" fmla="*/ 185608 h 1692902"/>
                <a:gd name="connsiteX11" fmla="*/ 1176811 w 1881147"/>
                <a:gd name="connsiteY11" fmla="*/ 257046 h 1692902"/>
                <a:gd name="connsiteX12" fmla="*/ 1114899 w 1881147"/>
                <a:gd name="connsiteY12" fmla="*/ 299908 h 1692902"/>
                <a:gd name="connsiteX13" fmla="*/ 1005361 w 1881147"/>
                <a:gd name="connsiteY13" fmla="*/ 314196 h 1692902"/>
                <a:gd name="connsiteX14" fmla="*/ 962499 w 1881147"/>
                <a:gd name="connsiteY14" fmla="*/ 357058 h 1692902"/>
                <a:gd name="connsiteX15" fmla="*/ 838674 w 1881147"/>
                <a:gd name="connsiteY15" fmla="*/ 357058 h 1692902"/>
                <a:gd name="connsiteX16" fmla="*/ 781524 w 1881147"/>
                <a:gd name="connsiteY16" fmla="*/ 428496 h 1692902"/>
                <a:gd name="connsiteX17" fmla="*/ 781524 w 1881147"/>
                <a:gd name="connsiteY17" fmla="*/ 461833 h 1692902"/>
                <a:gd name="connsiteX18" fmla="*/ 743424 w 1881147"/>
                <a:gd name="connsiteY18" fmla="*/ 485646 h 1692902"/>
                <a:gd name="connsiteX19" fmla="*/ 671986 w 1881147"/>
                <a:gd name="connsiteY19" fmla="*/ 418971 h 1692902"/>
                <a:gd name="connsiteX20" fmla="*/ 519586 w 1881147"/>
                <a:gd name="connsiteY20" fmla="*/ 414208 h 1692902"/>
                <a:gd name="connsiteX21" fmla="*/ 457674 w 1881147"/>
                <a:gd name="connsiteY21" fmla="*/ 433258 h 1692902"/>
                <a:gd name="connsiteX22" fmla="*/ 419574 w 1881147"/>
                <a:gd name="connsiteY22" fmla="*/ 418971 h 1692902"/>
                <a:gd name="connsiteX23" fmla="*/ 400524 w 1881147"/>
                <a:gd name="connsiteY23" fmla="*/ 357058 h 1692902"/>
                <a:gd name="connsiteX24" fmla="*/ 333849 w 1881147"/>
                <a:gd name="connsiteY24" fmla="*/ 304671 h 1692902"/>
                <a:gd name="connsiteX25" fmla="*/ 286224 w 1881147"/>
                <a:gd name="connsiteY25" fmla="*/ 237996 h 1692902"/>
                <a:gd name="connsiteX26" fmla="*/ 143349 w 1881147"/>
                <a:gd name="connsiteY26" fmla="*/ 257046 h 1692902"/>
                <a:gd name="connsiteX27" fmla="*/ 124299 w 1881147"/>
                <a:gd name="connsiteY27" fmla="*/ 333246 h 1692902"/>
                <a:gd name="connsiteX28" fmla="*/ 110011 w 1881147"/>
                <a:gd name="connsiteY28" fmla="*/ 366583 h 1692902"/>
                <a:gd name="connsiteX29" fmla="*/ 133824 w 1881147"/>
                <a:gd name="connsiteY29" fmla="*/ 414208 h 1692902"/>
                <a:gd name="connsiteX30" fmla="*/ 81436 w 1881147"/>
                <a:gd name="connsiteY30" fmla="*/ 452308 h 1692902"/>
                <a:gd name="connsiteX31" fmla="*/ 33811 w 1881147"/>
                <a:gd name="connsiteY31" fmla="*/ 447546 h 1692902"/>
                <a:gd name="connsiteX32" fmla="*/ 33811 w 1881147"/>
                <a:gd name="connsiteY32" fmla="*/ 518983 h 1692902"/>
                <a:gd name="connsiteX33" fmla="*/ 474 w 1881147"/>
                <a:gd name="connsiteY33" fmla="*/ 623758 h 1692902"/>
                <a:gd name="connsiteX34" fmla="*/ 62386 w 1881147"/>
                <a:gd name="connsiteY34" fmla="*/ 699958 h 1692902"/>
                <a:gd name="connsiteX35" fmla="*/ 111977 w 1881147"/>
                <a:gd name="connsiteY35" fmla="*/ 680220 h 1692902"/>
                <a:gd name="connsiteX36" fmla="*/ 112334 w 1881147"/>
                <a:gd name="connsiteY36" fmla="*/ 750479 h 1692902"/>
                <a:gd name="connsiteX37" fmla="*/ 167161 w 1881147"/>
                <a:gd name="connsiteY37" fmla="*/ 780921 h 1692902"/>
                <a:gd name="connsiteX38" fmla="*/ 236159 w 1881147"/>
                <a:gd name="connsiteY38" fmla="*/ 791133 h 1692902"/>
                <a:gd name="connsiteX39" fmla="*/ 271462 w 1881147"/>
                <a:gd name="connsiteY39" fmla="*/ 847104 h 1692902"/>
                <a:gd name="connsiteX40" fmla="*/ 270869 w 1881147"/>
                <a:gd name="connsiteY40" fmla="*/ 892176 h 1692902"/>
                <a:gd name="connsiteX41" fmla="*/ 295393 w 1881147"/>
                <a:gd name="connsiteY41" fmla="*/ 931651 h 1692902"/>
                <a:gd name="connsiteX42" fmla="*/ 341051 w 1881147"/>
                <a:gd name="connsiteY42" fmla="*/ 970243 h 1692902"/>
                <a:gd name="connsiteX43" fmla="*/ 426184 w 1881147"/>
                <a:gd name="connsiteY43" fmla="*/ 1024495 h 1692902"/>
                <a:gd name="connsiteX44" fmla="*/ 461961 w 1881147"/>
                <a:gd name="connsiteY44" fmla="*/ 1095588 h 1692902"/>
                <a:gd name="connsiteX45" fmla="*/ 441064 w 1881147"/>
                <a:gd name="connsiteY45" fmla="*/ 1165161 h 1692902"/>
                <a:gd name="connsiteX46" fmla="*/ 519111 w 1881147"/>
                <a:gd name="connsiteY46" fmla="*/ 1221624 h 1692902"/>
                <a:gd name="connsiteX47" fmla="*/ 591143 w 1881147"/>
                <a:gd name="connsiteY47" fmla="*/ 1254618 h 1692902"/>
                <a:gd name="connsiteX48" fmla="*/ 571974 w 1881147"/>
                <a:gd name="connsiteY48" fmla="*/ 1314321 h 1692902"/>
                <a:gd name="connsiteX49" fmla="*/ 662461 w 1881147"/>
                <a:gd name="connsiteY49" fmla="*/ 1466721 h 1692902"/>
                <a:gd name="connsiteX50" fmla="*/ 755271 w 1881147"/>
                <a:gd name="connsiteY50" fmla="*/ 1539875 h 1692902"/>
                <a:gd name="connsiteX51" fmla="*/ 805336 w 1881147"/>
                <a:gd name="connsiteY51" fmla="*/ 1490533 h 1692902"/>
                <a:gd name="connsiteX52" fmla="*/ 869926 w 1881147"/>
                <a:gd name="connsiteY52" fmla="*/ 1517930 h 1692902"/>
                <a:gd name="connsiteX53" fmla="*/ 924399 w 1881147"/>
                <a:gd name="connsiteY53" fmla="*/ 1485771 h 1692902"/>
                <a:gd name="connsiteX54" fmla="*/ 941246 w 1881147"/>
                <a:gd name="connsiteY54" fmla="*/ 1443595 h 1692902"/>
                <a:gd name="connsiteX55" fmla="*/ 1005123 w 1881147"/>
                <a:gd name="connsiteY55" fmla="*/ 1530007 h 1692902"/>
                <a:gd name="connsiteX56" fmla="*/ 1050190 w 1881147"/>
                <a:gd name="connsiteY56" fmla="*/ 1601101 h 1692902"/>
                <a:gd name="connsiteX57" fmla="*/ 1120136 w 1881147"/>
                <a:gd name="connsiteY57" fmla="*/ 1692620 h 1692902"/>
                <a:gd name="connsiteX58" fmla="*/ 1151034 w 1881147"/>
                <a:gd name="connsiteY58" fmla="*/ 1629529 h 1692902"/>
                <a:gd name="connsiteX59" fmla="*/ 1181693 w 1881147"/>
                <a:gd name="connsiteY59" fmla="*/ 1623049 h 1692902"/>
                <a:gd name="connsiteX60" fmla="*/ 1224792 w 1881147"/>
                <a:gd name="connsiteY60" fmla="*/ 1652312 h 1692902"/>
                <a:gd name="connsiteX61" fmla="*/ 1258367 w 1881147"/>
                <a:gd name="connsiteY61" fmla="*/ 1611658 h 1692902"/>
                <a:gd name="connsiteX62" fmla="*/ 1277188 w 1881147"/>
                <a:gd name="connsiteY62" fmla="*/ 1616275 h 1692902"/>
                <a:gd name="connsiteX63" fmla="*/ 1311230 w 1881147"/>
                <a:gd name="connsiteY63" fmla="*/ 1682752 h 1692902"/>
                <a:gd name="connsiteX64" fmla="*/ 1367786 w 1881147"/>
                <a:gd name="connsiteY64" fmla="*/ 1659283 h 1692902"/>
                <a:gd name="connsiteX65" fmla="*/ 1419818 w 1881147"/>
                <a:gd name="connsiteY65" fmla="*/ 1603162 h 1692902"/>
                <a:gd name="connsiteX66" fmla="*/ 1470595 w 1881147"/>
                <a:gd name="connsiteY66" fmla="*/ 1586619 h 1692902"/>
                <a:gd name="connsiteX67" fmla="*/ 1488274 w 1881147"/>
                <a:gd name="connsiteY67" fmla="*/ 1642441 h 1692902"/>
                <a:gd name="connsiteX68" fmla="*/ 1558169 w 1881147"/>
                <a:gd name="connsiteY68" fmla="*/ 1616763 h 1692902"/>
                <a:gd name="connsiteX69" fmla="*/ 1588947 w 1881147"/>
                <a:gd name="connsiteY69" fmla="*/ 1530007 h 1692902"/>
                <a:gd name="connsiteX70" fmla="*/ 1670383 w 1881147"/>
                <a:gd name="connsiteY70" fmla="*/ 1439865 h 1692902"/>
                <a:gd name="connsiteX71" fmla="*/ 1714974 w 1881147"/>
                <a:gd name="connsiteY71" fmla="*/ 1408735 h 1692902"/>
                <a:gd name="connsiteX72" fmla="*/ 1743343 w 1881147"/>
                <a:gd name="connsiteY72" fmla="*/ 1412030 h 1692902"/>
                <a:gd name="connsiteX73" fmla="*/ 1820935 w 1881147"/>
                <a:gd name="connsiteY73" fmla="*/ 1401422 h 1692902"/>
                <a:gd name="connsiteX74" fmla="*/ 1816054 w 1881147"/>
                <a:gd name="connsiteY74" fmla="*/ 1454986 h 1692902"/>
                <a:gd name="connsiteX75" fmla="*/ 1874221 w 1881147"/>
                <a:gd name="connsiteY75" fmla="*/ 1478307 h 1692902"/>
                <a:gd name="connsiteX76" fmla="*/ 1875829 w 1881147"/>
                <a:gd name="connsiteY76" fmla="*/ 1455673 h 1692902"/>
                <a:gd name="connsiteX77" fmla="*/ 1875051 w 1881147"/>
                <a:gd name="connsiteY77" fmla="*/ 1394939 h 1692902"/>
                <a:gd name="connsiteX78" fmla="*/ 1853086 w 1881147"/>
                <a:gd name="connsiteY78" fmla="*/ 1304796 h 1692902"/>
                <a:gd name="connsiteX79" fmla="*/ 1853086 w 1881147"/>
                <a:gd name="connsiteY79" fmla="*/ 1247646 h 1692902"/>
                <a:gd name="connsiteX80" fmla="*/ 1810224 w 1881147"/>
                <a:gd name="connsiteY80" fmla="*/ 1238121 h 1692902"/>
                <a:gd name="connsiteX81" fmla="*/ 1734024 w 1881147"/>
                <a:gd name="connsiteY81" fmla="*/ 1157158 h 1692902"/>
                <a:gd name="connsiteX82" fmla="*/ 1695924 w 1881147"/>
                <a:gd name="connsiteY82" fmla="*/ 976183 h 1692902"/>
                <a:gd name="connsiteX83" fmla="*/ 1643536 w 1881147"/>
                <a:gd name="connsiteY83" fmla="*/ 942846 h 1692902"/>
                <a:gd name="connsiteX84" fmla="*/ 1605436 w 1881147"/>
                <a:gd name="connsiteY84" fmla="*/ 885696 h 1692902"/>
                <a:gd name="connsiteX85" fmla="*/ 1557811 w 1881147"/>
                <a:gd name="connsiteY85" fmla="*/ 838071 h 1692902"/>
                <a:gd name="connsiteX86" fmla="*/ 1505424 w 1881147"/>
                <a:gd name="connsiteY86" fmla="*/ 819021 h 1692902"/>
                <a:gd name="connsiteX87" fmla="*/ 1453036 w 1881147"/>
                <a:gd name="connsiteY87" fmla="*/ 814258 h 1692902"/>
                <a:gd name="connsiteX88" fmla="*/ 1510186 w 1881147"/>
                <a:gd name="connsiteY88" fmla="*/ 780921 h 1692902"/>
                <a:gd name="connsiteX89" fmla="*/ 1476849 w 1881147"/>
                <a:gd name="connsiteY89" fmla="*/ 747583 h 1692902"/>
                <a:gd name="connsiteX90" fmla="*/ 1481611 w 1881147"/>
                <a:gd name="connsiteY90" fmla="*/ 723771 h 1692902"/>
                <a:gd name="connsiteX91" fmla="*/ 1572099 w 1881147"/>
                <a:gd name="connsiteY91" fmla="*/ 761871 h 1692902"/>
                <a:gd name="connsiteX92" fmla="*/ 1624486 w 1881147"/>
                <a:gd name="connsiteY92" fmla="*/ 695196 h 1692902"/>
                <a:gd name="connsiteX93" fmla="*/ 1622283 w 1881147"/>
                <a:gd name="connsiteY93" fmla="*/ 552321 h 1692902"/>
                <a:gd name="connsiteX94" fmla="*/ 1639486 w 1881147"/>
                <a:gd name="connsiteY94" fmla="*/ 403995 h 1692902"/>
                <a:gd name="connsiteX0" fmla="*/ 1639486 w 1881147"/>
                <a:gd name="connsiteY0" fmla="*/ 410678 h 1699585"/>
                <a:gd name="connsiteX1" fmla="*/ 1567336 w 1881147"/>
                <a:gd name="connsiteY1" fmla="*/ 378029 h 1699585"/>
                <a:gd name="connsiteX2" fmla="*/ 1477087 w 1881147"/>
                <a:gd name="connsiteY2" fmla="*/ 354216 h 1699585"/>
                <a:gd name="connsiteX3" fmla="*/ 1423767 w 1881147"/>
                <a:gd name="connsiteY3" fmla="*/ 277132 h 1699585"/>
                <a:gd name="connsiteX4" fmla="*/ 1400666 w 1881147"/>
                <a:gd name="connsiteY4" fmla="*/ 175287 h 1699585"/>
                <a:gd name="connsiteX5" fmla="*/ 1364769 w 1881147"/>
                <a:gd name="connsiteY5" fmla="*/ 7225 h 1699585"/>
                <a:gd name="connsiteX6" fmla="*/ 1297400 w 1881147"/>
                <a:gd name="connsiteY6" fmla="*/ 48923 h 1699585"/>
                <a:gd name="connsiteX7" fmla="*/ 1291832 w 1881147"/>
                <a:gd name="connsiteY7" fmla="*/ 106446 h 1699585"/>
                <a:gd name="connsiteX8" fmla="*/ 1275927 w 1881147"/>
                <a:gd name="connsiteY8" fmla="*/ 157659 h 1699585"/>
                <a:gd name="connsiteX9" fmla="*/ 1214911 w 1881147"/>
                <a:gd name="connsiteY9" fmla="*/ 163716 h 1699585"/>
                <a:gd name="connsiteX10" fmla="*/ 1186336 w 1881147"/>
                <a:gd name="connsiteY10" fmla="*/ 192291 h 1699585"/>
                <a:gd name="connsiteX11" fmla="*/ 1176811 w 1881147"/>
                <a:gd name="connsiteY11" fmla="*/ 263729 h 1699585"/>
                <a:gd name="connsiteX12" fmla="*/ 1114899 w 1881147"/>
                <a:gd name="connsiteY12" fmla="*/ 306591 h 1699585"/>
                <a:gd name="connsiteX13" fmla="*/ 1005361 w 1881147"/>
                <a:gd name="connsiteY13" fmla="*/ 320879 h 1699585"/>
                <a:gd name="connsiteX14" fmla="*/ 962499 w 1881147"/>
                <a:gd name="connsiteY14" fmla="*/ 363741 h 1699585"/>
                <a:gd name="connsiteX15" fmla="*/ 838674 w 1881147"/>
                <a:gd name="connsiteY15" fmla="*/ 363741 h 1699585"/>
                <a:gd name="connsiteX16" fmla="*/ 781524 w 1881147"/>
                <a:gd name="connsiteY16" fmla="*/ 435179 h 1699585"/>
                <a:gd name="connsiteX17" fmla="*/ 781524 w 1881147"/>
                <a:gd name="connsiteY17" fmla="*/ 468516 h 1699585"/>
                <a:gd name="connsiteX18" fmla="*/ 743424 w 1881147"/>
                <a:gd name="connsiteY18" fmla="*/ 492329 h 1699585"/>
                <a:gd name="connsiteX19" fmla="*/ 671986 w 1881147"/>
                <a:gd name="connsiteY19" fmla="*/ 425654 h 1699585"/>
                <a:gd name="connsiteX20" fmla="*/ 519586 w 1881147"/>
                <a:gd name="connsiteY20" fmla="*/ 420891 h 1699585"/>
                <a:gd name="connsiteX21" fmla="*/ 457674 w 1881147"/>
                <a:gd name="connsiteY21" fmla="*/ 439941 h 1699585"/>
                <a:gd name="connsiteX22" fmla="*/ 419574 w 1881147"/>
                <a:gd name="connsiteY22" fmla="*/ 425654 h 1699585"/>
                <a:gd name="connsiteX23" fmla="*/ 400524 w 1881147"/>
                <a:gd name="connsiteY23" fmla="*/ 363741 h 1699585"/>
                <a:gd name="connsiteX24" fmla="*/ 333849 w 1881147"/>
                <a:gd name="connsiteY24" fmla="*/ 311354 h 1699585"/>
                <a:gd name="connsiteX25" fmla="*/ 286224 w 1881147"/>
                <a:gd name="connsiteY25" fmla="*/ 244679 h 1699585"/>
                <a:gd name="connsiteX26" fmla="*/ 143349 w 1881147"/>
                <a:gd name="connsiteY26" fmla="*/ 263729 h 1699585"/>
                <a:gd name="connsiteX27" fmla="*/ 124299 w 1881147"/>
                <a:gd name="connsiteY27" fmla="*/ 339929 h 1699585"/>
                <a:gd name="connsiteX28" fmla="*/ 110011 w 1881147"/>
                <a:gd name="connsiteY28" fmla="*/ 373266 h 1699585"/>
                <a:gd name="connsiteX29" fmla="*/ 133824 w 1881147"/>
                <a:gd name="connsiteY29" fmla="*/ 420891 h 1699585"/>
                <a:gd name="connsiteX30" fmla="*/ 81436 w 1881147"/>
                <a:gd name="connsiteY30" fmla="*/ 458991 h 1699585"/>
                <a:gd name="connsiteX31" fmla="*/ 33811 w 1881147"/>
                <a:gd name="connsiteY31" fmla="*/ 454229 h 1699585"/>
                <a:gd name="connsiteX32" fmla="*/ 33811 w 1881147"/>
                <a:gd name="connsiteY32" fmla="*/ 525666 h 1699585"/>
                <a:gd name="connsiteX33" fmla="*/ 474 w 1881147"/>
                <a:gd name="connsiteY33" fmla="*/ 630441 h 1699585"/>
                <a:gd name="connsiteX34" fmla="*/ 62386 w 1881147"/>
                <a:gd name="connsiteY34" fmla="*/ 706641 h 1699585"/>
                <a:gd name="connsiteX35" fmla="*/ 111977 w 1881147"/>
                <a:gd name="connsiteY35" fmla="*/ 686903 h 1699585"/>
                <a:gd name="connsiteX36" fmla="*/ 112334 w 1881147"/>
                <a:gd name="connsiteY36" fmla="*/ 757162 h 1699585"/>
                <a:gd name="connsiteX37" fmla="*/ 167161 w 1881147"/>
                <a:gd name="connsiteY37" fmla="*/ 787604 h 1699585"/>
                <a:gd name="connsiteX38" fmla="*/ 236159 w 1881147"/>
                <a:gd name="connsiteY38" fmla="*/ 797816 h 1699585"/>
                <a:gd name="connsiteX39" fmla="*/ 271462 w 1881147"/>
                <a:gd name="connsiteY39" fmla="*/ 853787 h 1699585"/>
                <a:gd name="connsiteX40" fmla="*/ 270869 w 1881147"/>
                <a:gd name="connsiteY40" fmla="*/ 898859 h 1699585"/>
                <a:gd name="connsiteX41" fmla="*/ 295393 w 1881147"/>
                <a:gd name="connsiteY41" fmla="*/ 938334 h 1699585"/>
                <a:gd name="connsiteX42" fmla="*/ 341051 w 1881147"/>
                <a:gd name="connsiteY42" fmla="*/ 976926 h 1699585"/>
                <a:gd name="connsiteX43" fmla="*/ 426184 w 1881147"/>
                <a:gd name="connsiteY43" fmla="*/ 1031178 h 1699585"/>
                <a:gd name="connsiteX44" fmla="*/ 461961 w 1881147"/>
                <a:gd name="connsiteY44" fmla="*/ 1102271 h 1699585"/>
                <a:gd name="connsiteX45" fmla="*/ 441064 w 1881147"/>
                <a:gd name="connsiteY45" fmla="*/ 1171844 h 1699585"/>
                <a:gd name="connsiteX46" fmla="*/ 519111 w 1881147"/>
                <a:gd name="connsiteY46" fmla="*/ 1228307 h 1699585"/>
                <a:gd name="connsiteX47" fmla="*/ 591143 w 1881147"/>
                <a:gd name="connsiteY47" fmla="*/ 1261301 h 1699585"/>
                <a:gd name="connsiteX48" fmla="*/ 571974 w 1881147"/>
                <a:gd name="connsiteY48" fmla="*/ 1321004 h 1699585"/>
                <a:gd name="connsiteX49" fmla="*/ 662461 w 1881147"/>
                <a:gd name="connsiteY49" fmla="*/ 1473404 h 1699585"/>
                <a:gd name="connsiteX50" fmla="*/ 755271 w 1881147"/>
                <a:gd name="connsiteY50" fmla="*/ 1546558 h 1699585"/>
                <a:gd name="connsiteX51" fmla="*/ 805336 w 1881147"/>
                <a:gd name="connsiteY51" fmla="*/ 1497216 h 1699585"/>
                <a:gd name="connsiteX52" fmla="*/ 869926 w 1881147"/>
                <a:gd name="connsiteY52" fmla="*/ 1524613 h 1699585"/>
                <a:gd name="connsiteX53" fmla="*/ 924399 w 1881147"/>
                <a:gd name="connsiteY53" fmla="*/ 1492454 h 1699585"/>
                <a:gd name="connsiteX54" fmla="*/ 941246 w 1881147"/>
                <a:gd name="connsiteY54" fmla="*/ 1450278 h 1699585"/>
                <a:gd name="connsiteX55" fmla="*/ 1005123 w 1881147"/>
                <a:gd name="connsiteY55" fmla="*/ 1536690 h 1699585"/>
                <a:gd name="connsiteX56" fmla="*/ 1050190 w 1881147"/>
                <a:gd name="connsiteY56" fmla="*/ 1607784 h 1699585"/>
                <a:gd name="connsiteX57" fmla="*/ 1120136 w 1881147"/>
                <a:gd name="connsiteY57" fmla="*/ 1699303 h 1699585"/>
                <a:gd name="connsiteX58" fmla="*/ 1151034 w 1881147"/>
                <a:gd name="connsiteY58" fmla="*/ 1636212 h 1699585"/>
                <a:gd name="connsiteX59" fmla="*/ 1181693 w 1881147"/>
                <a:gd name="connsiteY59" fmla="*/ 1629732 h 1699585"/>
                <a:gd name="connsiteX60" fmla="*/ 1224792 w 1881147"/>
                <a:gd name="connsiteY60" fmla="*/ 1658995 h 1699585"/>
                <a:gd name="connsiteX61" fmla="*/ 1258367 w 1881147"/>
                <a:gd name="connsiteY61" fmla="*/ 1618341 h 1699585"/>
                <a:gd name="connsiteX62" fmla="*/ 1277188 w 1881147"/>
                <a:gd name="connsiteY62" fmla="*/ 1622958 h 1699585"/>
                <a:gd name="connsiteX63" fmla="*/ 1311230 w 1881147"/>
                <a:gd name="connsiteY63" fmla="*/ 1689435 h 1699585"/>
                <a:gd name="connsiteX64" fmla="*/ 1367786 w 1881147"/>
                <a:gd name="connsiteY64" fmla="*/ 1665966 h 1699585"/>
                <a:gd name="connsiteX65" fmla="*/ 1419818 w 1881147"/>
                <a:gd name="connsiteY65" fmla="*/ 1609845 h 1699585"/>
                <a:gd name="connsiteX66" fmla="*/ 1470595 w 1881147"/>
                <a:gd name="connsiteY66" fmla="*/ 1593302 h 1699585"/>
                <a:gd name="connsiteX67" fmla="*/ 1488274 w 1881147"/>
                <a:gd name="connsiteY67" fmla="*/ 1649124 h 1699585"/>
                <a:gd name="connsiteX68" fmla="*/ 1558169 w 1881147"/>
                <a:gd name="connsiteY68" fmla="*/ 1623446 h 1699585"/>
                <a:gd name="connsiteX69" fmla="*/ 1588947 w 1881147"/>
                <a:gd name="connsiteY69" fmla="*/ 1536690 h 1699585"/>
                <a:gd name="connsiteX70" fmla="*/ 1670383 w 1881147"/>
                <a:gd name="connsiteY70" fmla="*/ 1446548 h 1699585"/>
                <a:gd name="connsiteX71" fmla="*/ 1714974 w 1881147"/>
                <a:gd name="connsiteY71" fmla="*/ 1415418 h 1699585"/>
                <a:gd name="connsiteX72" fmla="*/ 1743343 w 1881147"/>
                <a:gd name="connsiteY72" fmla="*/ 1418713 h 1699585"/>
                <a:gd name="connsiteX73" fmla="*/ 1820935 w 1881147"/>
                <a:gd name="connsiteY73" fmla="*/ 1408105 h 1699585"/>
                <a:gd name="connsiteX74" fmla="*/ 1816054 w 1881147"/>
                <a:gd name="connsiteY74" fmla="*/ 1461669 h 1699585"/>
                <a:gd name="connsiteX75" fmla="*/ 1874221 w 1881147"/>
                <a:gd name="connsiteY75" fmla="*/ 1484990 h 1699585"/>
                <a:gd name="connsiteX76" fmla="*/ 1875829 w 1881147"/>
                <a:gd name="connsiteY76" fmla="*/ 1462356 h 1699585"/>
                <a:gd name="connsiteX77" fmla="*/ 1875051 w 1881147"/>
                <a:gd name="connsiteY77" fmla="*/ 1401622 h 1699585"/>
                <a:gd name="connsiteX78" fmla="*/ 1853086 w 1881147"/>
                <a:gd name="connsiteY78" fmla="*/ 1311479 h 1699585"/>
                <a:gd name="connsiteX79" fmla="*/ 1853086 w 1881147"/>
                <a:gd name="connsiteY79" fmla="*/ 1254329 h 1699585"/>
                <a:gd name="connsiteX80" fmla="*/ 1810224 w 1881147"/>
                <a:gd name="connsiteY80" fmla="*/ 1244804 h 1699585"/>
                <a:gd name="connsiteX81" fmla="*/ 1734024 w 1881147"/>
                <a:gd name="connsiteY81" fmla="*/ 1163841 h 1699585"/>
                <a:gd name="connsiteX82" fmla="*/ 1695924 w 1881147"/>
                <a:gd name="connsiteY82" fmla="*/ 982866 h 1699585"/>
                <a:gd name="connsiteX83" fmla="*/ 1643536 w 1881147"/>
                <a:gd name="connsiteY83" fmla="*/ 949529 h 1699585"/>
                <a:gd name="connsiteX84" fmla="*/ 1605436 w 1881147"/>
                <a:gd name="connsiteY84" fmla="*/ 892379 h 1699585"/>
                <a:gd name="connsiteX85" fmla="*/ 1557811 w 1881147"/>
                <a:gd name="connsiteY85" fmla="*/ 844754 h 1699585"/>
                <a:gd name="connsiteX86" fmla="*/ 1505424 w 1881147"/>
                <a:gd name="connsiteY86" fmla="*/ 825704 h 1699585"/>
                <a:gd name="connsiteX87" fmla="*/ 1453036 w 1881147"/>
                <a:gd name="connsiteY87" fmla="*/ 820941 h 1699585"/>
                <a:gd name="connsiteX88" fmla="*/ 1510186 w 1881147"/>
                <a:gd name="connsiteY88" fmla="*/ 787604 h 1699585"/>
                <a:gd name="connsiteX89" fmla="*/ 1476849 w 1881147"/>
                <a:gd name="connsiteY89" fmla="*/ 754266 h 1699585"/>
                <a:gd name="connsiteX90" fmla="*/ 1481611 w 1881147"/>
                <a:gd name="connsiteY90" fmla="*/ 730454 h 1699585"/>
                <a:gd name="connsiteX91" fmla="*/ 1572099 w 1881147"/>
                <a:gd name="connsiteY91" fmla="*/ 768554 h 1699585"/>
                <a:gd name="connsiteX92" fmla="*/ 1624486 w 1881147"/>
                <a:gd name="connsiteY92" fmla="*/ 701879 h 1699585"/>
                <a:gd name="connsiteX93" fmla="*/ 1622283 w 1881147"/>
                <a:gd name="connsiteY93" fmla="*/ 559004 h 1699585"/>
                <a:gd name="connsiteX94" fmla="*/ 1639486 w 1881147"/>
                <a:gd name="connsiteY94" fmla="*/ 410678 h 1699585"/>
                <a:gd name="connsiteX0" fmla="*/ 1639486 w 1881147"/>
                <a:gd name="connsiteY0" fmla="*/ 419377 h 1708284"/>
                <a:gd name="connsiteX1" fmla="*/ 1567336 w 1881147"/>
                <a:gd name="connsiteY1" fmla="*/ 386728 h 1708284"/>
                <a:gd name="connsiteX2" fmla="*/ 1477087 w 1881147"/>
                <a:gd name="connsiteY2" fmla="*/ 362915 h 1708284"/>
                <a:gd name="connsiteX3" fmla="*/ 1423767 w 1881147"/>
                <a:gd name="connsiteY3" fmla="*/ 285831 h 1708284"/>
                <a:gd name="connsiteX4" fmla="*/ 1400666 w 1881147"/>
                <a:gd name="connsiteY4" fmla="*/ 183986 h 1708284"/>
                <a:gd name="connsiteX5" fmla="*/ 1364769 w 1881147"/>
                <a:gd name="connsiteY5" fmla="*/ 15924 h 1708284"/>
                <a:gd name="connsiteX6" fmla="*/ 1297400 w 1881147"/>
                <a:gd name="connsiteY6" fmla="*/ 57622 h 1708284"/>
                <a:gd name="connsiteX7" fmla="*/ 1291832 w 1881147"/>
                <a:gd name="connsiteY7" fmla="*/ 115145 h 1708284"/>
                <a:gd name="connsiteX8" fmla="*/ 1275927 w 1881147"/>
                <a:gd name="connsiteY8" fmla="*/ 166358 h 1708284"/>
                <a:gd name="connsiteX9" fmla="*/ 1214911 w 1881147"/>
                <a:gd name="connsiteY9" fmla="*/ 172415 h 1708284"/>
                <a:gd name="connsiteX10" fmla="*/ 1186336 w 1881147"/>
                <a:gd name="connsiteY10" fmla="*/ 200990 h 1708284"/>
                <a:gd name="connsiteX11" fmla="*/ 1176811 w 1881147"/>
                <a:gd name="connsiteY11" fmla="*/ 272428 h 1708284"/>
                <a:gd name="connsiteX12" fmla="*/ 1114899 w 1881147"/>
                <a:gd name="connsiteY12" fmla="*/ 315290 h 1708284"/>
                <a:gd name="connsiteX13" fmla="*/ 1005361 w 1881147"/>
                <a:gd name="connsiteY13" fmla="*/ 329578 h 1708284"/>
                <a:gd name="connsiteX14" fmla="*/ 962499 w 1881147"/>
                <a:gd name="connsiteY14" fmla="*/ 372440 h 1708284"/>
                <a:gd name="connsiteX15" fmla="*/ 838674 w 1881147"/>
                <a:gd name="connsiteY15" fmla="*/ 372440 h 1708284"/>
                <a:gd name="connsiteX16" fmla="*/ 781524 w 1881147"/>
                <a:gd name="connsiteY16" fmla="*/ 443878 h 1708284"/>
                <a:gd name="connsiteX17" fmla="*/ 781524 w 1881147"/>
                <a:gd name="connsiteY17" fmla="*/ 477215 h 1708284"/>
                <a:gd name="connsiteX18" fmla="*/ 743424 w 1881147"/>
                <a:gd name="connsiteY18" fmla="*/ 501028 h 1708284"/>
                <a:gd name="connsiteX19" fmla="*/ 671986 w 1881147"/>
                <a:gd name="connsiteY19" fmla="*/ 434353 h 1708284"/>
                <a:gd name="connsiteX20" fmla="*/ 519586 w 1881147"/>
                <a:gd name="connsiteY20" fmla="*/ 429590 h 1708284"/>
                <a:gd name="connsiteX21" fmla="*/ 457674 w 1881147"/>
                <a:gd name="connsiteY21" fmla="*/ 448640 h 1708284"/>
                <a:gd name="connsiteX22" fmla="*/ 419574 w 1881147"/>
                <a:gd name="connsiteY22" fmla="*/ 434353 h 1708284"/>
                <a:gd name="connsiteX23" fmla="*/ 400524 w 1881147"/>
                <a:gd name="connsiteY23" fmla="*/ 372440 h 1708284"/>
                <a:gd name="connsiteX24" fmla="*/ 333849 w 1881147"/>
                <a:gd name="connsiteY24" fmla="*/ 320053 h 1708284"/>
                <a:gd name="connsiteX25" fmla="*/ 286224 w 1881147"/>
                <a:gd name="connsiteY25" fmla="*/ 253378 h 1708284"/>
                <a:gd name="connsiteX26" fmla="*/ 143349 w 1881147"/>
                <a:gd name="connsiteY26" fmla="*/ 272428 h 1708284"/>
                <a:gd name="connsiteX27" fmla="*/ 124299 w 1881147"/>
                <a:gd name="connsiteY27" fmla="*/ 348628 h 1708284"/>
                <a:gd name="connsiteX28" fmla="*/ 110011 w 1881147"/>
                <a:gd name="connsiteY28" fmla="*/ 381965 h 1708284"/>
                <a:gd name="connsiteX29" fmla="*/ 133824 w 1881147"/>
                <a:gd name="connsiteY29" fmla="*/ 429590 h 1708284"/>
                <a:gd name="connsiteX30" fmla="*/ 81436 w 1881147"/>
                <a:gd name="connsiteY30" fmla="*/ 467690 h 1708284"/>
                <a:gd name="connsiteX31" fmla="*/ 33811 w 1881147"/>
                <a:gd name="connsiteY31" fmla="*/ 462928 h 1708284"/>
                <a:gd name="connsiteX32" fmla="*/ 33811 w 1881147"/>
                <a:gd name="connsiteY32" fmla="*/ 534365 h 1708284"/>
                <a:gd name="connsiteX33" fmla="*/ 474 w 1881147"/>
                <a:gd name="connsiteY33" fmla="*/ 639140 h 1708284"/>
                <a:gd name="connsiteX34" fmla="*/ 62386 w 1881147"/>
                <a:gd name="connsiteY34" fmla="*/ 715340 h 1708284"/>
                <a:gd name="connsiteX35" fmla="*/ 111977 w 1881147"/>
                <a:gd name="connsiteY35" fmla="*/ 695602 h 1708284"/>
                <a:gd name="connsiteX36" fmla="*/ 112334 w 1881147"/>
                <a:gd name="connsiteY36" fmla="*/ 765861 h 1708284"/>
                <a:gd name="connsiteX37" fmla="*/ 167161 w 1881147"/>
                <a:gd name="connsiteY37" fmla="*/ 796303 h 1708284"/>
                <a:gd name="connsiteX38" fmla="*/ 236159 w 1881147"/>
                <a:gd name="connsiteY38" fmla="*/ 806515 h 1708284"/>
                <a:gd name="connsiteX39" fmla="*/ 271462 w 1881147"/>
                <a:gd name="connsiteY39" fmla="*/ 862486 h 1708284"/>
                <a:gd name="connsiteX40" fmla="*/ 270869 w 1881147"/>
                <a:gd name="connsiteY40" fmla="*/ 907558 h 1708284"/>
                <a:gd name="connsiteX41" fmla="*/ 295393 w 1881147"/>
                <a:gd name="connsiteY41" fmla="*/ 947033 h 1708284"/>
                <a:gd name="connsiteX42" fmla="*/ 341051 w 1881147"/>
                <a:gd name="connsiteY42" fmla="*/ 985625 h 1708284"/>
                <a:gd name="connsiteX43" fmla="*/ 426184 w 1881147"/>
                <a:gd name="connsiteY43" fmla="*/ 1039877 h 1708284"/>
                <a:gd name="connsiteX44" fmla="*/ 461961 w 1881147"/>
                <a:gd name="connsiteY44" fmla="*/ 1110970 h 1708284"/>
                <a:gd name="connsiteX45" fmla="*/ 441064 w 1881147"/>
                <a:gd name="connsiteY45" fmla="*/ 1180543 h 1708284"/>
                <a:gd name="connsiteX46" fmla="*/ 519111 w 1881147"/>
                <a:gd name="connsiteY46" fmla="*/ 1237006 h 1708284"/>
                <a:gd name="connsiteX47" fmla="*/ 591143 w 1881147"/>
                <a:gd name="connsiteY47" fmla="*/ 1270000 h 1708284"/>
                <a:gd name="connsiteX48" fmla="*/ 571974 w 1881147"/>
                <a:gd name="connsiteY48" fmla="*/ 1329703 h 1708284"/>
                <a:gd name="connsiteX49" fmla="*/ 662461 w 1881147"/>
                <a:gd name="connsiteY49" fmla="*/ 1482103 h 1708284"/>
                <a:gd name="connsiteX50" fmla="*/ 755271 w 1881147"/>
                <a:gd name="connsiteY50" fmla="*/ 1555257 h 1708284"/>
                <a:gd name="connsiteX51" fmla="*/ 805336 w 1881147"/>
                <a:gd name="connsiteY51" fmla="*/ 1505915 h 1708284"/>
                <a:gd name="connsiteX52" fmla="*/ 869926 w 1881147"/>
                <a:gd name="connsiteY52" fmla="*/ 1533312 h 1708284"/>
                <a:gd name="connsiteX53" fmla="*/ 924399 w 1881147"/>
                <a:gd name="connsiteY53" fmla="*/ 1501153 h 1708284"/>
                <a:gd name="connsiteX54" fmla="*/ 941246 w 1881147"/>
                <a:gd name="connsiteY54" fmla="*/ 1458977 h 1708284"/>
                <a:gd name="connsiteX55" fmla="*/ 1005123 w 1881147"/>
                <a:gd name="connsiteY55" fmla="*/ 1545389 h 1708284"/>
                <a:gd name="connsiteX56" fmla="*/ 1050190 w 1881147"/>
                <a:gd name="connsiteY56" fmla="*/ 1616483 h 1708284"/>
                <a:gd name="connsiteX57" fmla="*/ 1120136 w 1881147"/>
                <a:gd name="connsiteY57" fmla="*/ 1708002 h 1708284"/>
                <a:gd name="connsiteX58" fmla="*/ 1151034 w 1881147"/>
                <a:gd name="connsiteY58" fmla="*/ 1644911 h 1708284"/>
                <a:gd name="connsiteX59" fmla="*/ 1181693 w 1881147"/>
                <a:gd name="connsiteY59" fmla="*/ 1638431 h 1708284"/>
                <a:gd name="connsiteX60" fmla="*/ 1224792 w 1881147"/>
                <a:gd name="connsiteY60" fmla="*/ 1667694 h 1708284"/>
                <a:gd name="connsiteX61" fmla="*/ 1258367 w 1881147"/>
                <a:gd name="connsiteY61" fmla="*/ 1627040 h 1708284"/>
                <a:gd name="connsiteX62" fmla="*/ 1277188 w 1881147"/>
                <a:gd name="connsiteY62" fmla="*/ 1631657 h 1708284"/>
                <a:gd name="connsiteX63" fmla="*/ 1311230 w 1881147"/>
                <a:gd name="connsiteY63" fmla="*/ 1698134 h 1708284"/>
                <a:gd name="connsiteX64" fmla="*/ 1367786 w 1881147"/>
                <a:gd name="connsiteY64" fmla="*/ 1674665 h 1708284"/>
                <a:gd name="connsiteX65" fmla="*/ 1419818 w 1881147"/>
                <a:gd name="connsiteY65" fmla="*/ 1618544 h 1708284"/>
                <a:gd name="connsiteX66" fmla="*/ 1470595 w 1881147"/>
                <a:gd name="connsiteY66" fmla="*/ 1602001 h 1708284"/>
                <a:gd name="connsiteX67" fmla="*/ 1488274 w 1881147"/>
                <a:gd name="connsiteY67" fmla="*/ 1657823 h 1708284"/>
                <a:gd name="connsiteX68" fmla="*/ 1558169 w 1881147"/>
                <a:gd name="connsiteY68" fmla="*/ 1632145 h 1708284"/>
                <a:gd name="connsiteX69" fmla="*/ 1588947 w 1881147"/>
                <a:gd name="connsiteY69" fmla="*/ 1545389 h 1708284"/>
                <a:gd name="connsiteX70" fmla="*/ 1670383 w 1881147"/>
                <a:gd name="connsiteY70" fmla="*/ 1455247 h 1708284"/>
                <a:gd name="connsiteX71" fmla="*/ 1714974 w 1881147"/>
                <a:gd name="connsiteY71" fmla="*/ 1424117 h 1708284"/>
                <a:gd name="connsiteX72" fmla="*/ 1743343 w 1881147"/>
                <a:gd name="connsiteY72" fmla="*/ 1427412 h 1708284"/>
                <a:gd name="connsiteX73" fmla="*/ 1820935 w 1881147"/>
                <a:gd name="connsiteY73" fmla="*/ 1416804 h 1708284"/>
                <a:gd name="connsiteX74" fmla="*/ 1816054 w 1881147"/>
                <a:gd name="connsiteY74" fmla="*/ 1470368 h 1708284"/>
                <a:gd name="connsiteX75" fmla="*/ 1874221 w 1881147"/>
                <a:gd name="connsiteY75" fmla="*/ 1493689 h 1708284"/>
                <a:gd name="connsiteX76" fmla="*/ 1875829 w 1881147"/>
                <a:gd name="connsiteY76" fmla="*/ 1471055 h 1708284"/>
                <a:gd name="connsiteX77" fmla="*/ 1875051 w 1881147"/>
                <a:gd name="connsiteY77" fmla="*/ 1410321 h 1708284"/>
                <a:gd name="connsiteX78" fmla="*/ 1853086 w 1881147"/>
                <a:gd name="connsiteY78" fmla="*/ 1320178 h 1708284"/>
                <a:gd name="connsiteX79" fmla="*/ 1853086 w 1881147"/>
                <a:gd name="connsiteY79" fmla="*/ 1263028 h 1708284"/>
                <a:gd name="connsiteX80" fmla="*/ 1810224 w 1881147"/>
                <a:gd name="connsiteY80" fmla="*/ 1253503 h 1708284"/>
                <a:gd name="connsiteX81" fmla="*/ 1734024 w 1881147"/>
                <a:gd name="connsiteY81" fmla="*/ 1172540 h 1708284"/>
                <a:gd name="connsiteX82" fmla="*/ 1695924 w 1881147"/>
                <a:gd name="connsiteY82" fmla="*/ 991565 h 1708284"/>
                <a:gd name="connsiteX83" fmla="*/ 1643536 w 1881147"/>
                <a:gd name="connsiteY83" fmla="*/ 958228 h 1708284"/>
                <a:gd name="connsiteX84" fmla="*/ 1605436 w 1881147"/>
                <a:gd name="connsiteY84" fmla="*/ 901078 h 1708284"/>
                <a:gd name="connsiteX85" fmla="*/ 1557811 w 1881147"/>
                <a:gd name="connsiteY85" fmla="*/ 853453 h 1708284"/>
                <a:gd name="connsiteX86" fmla="*/ 1505424 w 1881147"/>
                <a:gd name="connsiteY86" fmla="*/ 834403 h 1708284"/>
                <a:gd name="connsiteX87" fmla="*/ 1453036 w 1881147"/>
                <a:gd name="connsiteY87" fmla="*/ 829640 h 1708284"/>
                <a:gd name="connsiteX88" fmla="*/ 1510186 w 1881147"/>
                <a:gd name="connsiteY88" fmla="*/ 796303 h 1708284"/>
                <a:gd name="connsiteX89" fmla="*/ 1476849 w 1881147"/>
                <a:gd name="connsiteY89" fmla="*/ 762965 h 1708284"/>
                <a:gd name="connsiteX90" fmla="*/ 1481611 w 1881147"/>
                <a:gd name="connsiteY90" fmla="*/ 739153 h 1708284"/>
                <a:gd name="connsiteX91" fmla="*/ 1572099 w 1881147"/>
                <a:gd name="connsiteY91" fmla="*/ 777253 h 1708284"/>
                <a:gd name="connsiteX92" fmla="*/ 1624486 w 1881147"/>
                <a:gd name="connsiteY92" fmla="*/ 710578 h 1708284"/>
                <a:gd name="connsiteX93" fmla="*/ 1622283 w 1881147"/>
                <a:gd name="connsiteY93" fmla="*/ 567703 h 1708284"/>
                <a:gd name="connsiteX94" fmla="*/ 1639486 w 1881147"/>
                <a:gd name="connsiteY94" fmla="*/ 419377 h 1708284"/>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14911 w 1881147"/>
                <a:gd name="connsiteY9" fmla="*/ 158360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19586 w 1881147"/>
                <a:gd name="connsiteY22" fmla="*/ 415535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46620 w 1881147"/>
                <a:gd name="connsiteY30" fmla="*/ 390888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3877 w 1881147"/>
                <a:gd name="connsiteY32" fmla="*/ 474059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538 w 1881199"/>
                <a:gd name="connsiteY0" fmla="*/ 405322 h 1694229"/>
                <a:gd name="connsiteX1" fmla="*/ 1567388 w 1881199"/>
                <a:gd name="connsiteY1" fmla="*/ 372673 h 1694229"/>
                <a:gd name="connsiteX2" fmla="*/ 1477139 w 1881199"/>
                <a:gd name="connsiteY2" fmla="*/ 348860 h 1694229"/>
                <a:gd name="connsiteX3" fmla="*/ 1423819 w 1881199"/>
                <a:gd name="connsiteY3" fmla="*/ 271776 h 1694229"/>
                <a:gd name="connsiteX4" fmla="*/ 1400718 w 1881199"/>
                <a:gd name="connsiteY4" fmla="*/ 169931 h 1694229"/>
                <a:gd name="connsiteX5" fmla="*/ 1364821 w 1881199"/>
                <a:gd name="connsiteY5" fmla="*/ 1869 h 1694229"/>
                <a:gd name="connsiteX6" fmla="*/ 1297452 w 1881199"/>
                <a:gd name="connsiteY6" fmla="*/ 43567 h 1694229"/>
                <a:gd name="connsiteX7" fmla="*/ 1291884 w 1881199"/>
                <a:gd name="connsiteY7" fmla="*/ 101090 h 1694229"/>
                <a:gd name="connsiteX8" fmla="*/ 1275979 w 1881199"/>
                <a:gd name="connsiteY8" fmla="*/ 152303 h 1694229"/>
                <a:gd name="connsiteX9" fmla="*/ 1256454 w 1881199"/>
                <a:gd name="connsiteY9" fmla="*/ 204316 h 1694229"/>
                <a:gd name="connsiteX10" fmla="*/ 1254725 w 1881199"/>
                <a:gd name="connsiteY10" fmla="*/ 273739 h 1694229"/>
                <a:gd name="connsiteX11" fmla="*/ 1181744 w 1881199"/>
                <a:gd name="connsiteY11" fmla="*/ 283903 h 1694229"/>
                <a:gd name="connsiteX12" fmla="*/ 1117391 w 1881199"/>
                <a:gd name="connsiteY12" fmla="*/ 285917 h 1694229"/>
                <a:gd name="connsiteX13" fmla="*/ 1069790 w 1881199"/>
                <a:gd name="connsiteY13" fmla="*/ 346183 h 1694229"/>
                <a:gd name="connsiteX14" fmla="*/ 1015175 w 1881199"/>
                <a:gd name="connsiteY14" fmla="*/ 371690 h 1694229"/>
                <a:gd name="connsiteX15" fmla="*/ 962551 w 1881199"/>
                <a:gd name="connsiteY15" fmla="*/ 358385 h 1694229"/>
                <a:gd name="connsiteX16" fmla="*/ 855811 w 1881199"/>
                <a:gd name="connsiteY16" fmla="*/ 376257 h 1694229"/>
                <a:gd name="connsiteX17" fmla="*/ 832828 w 1881199"/>
                <a:gd name="connsiteY17" fmla="*/ 440035 h 1694229"/>
                <a:gd name="connsiteX18" fmla="*/ 815745 w 1881199"/>
                <a:gd name="connsiteY18" fmla="*/ 475926 h 1694229"/>
                <a:gd name="connsiteX19" fmla="*/ 733714 w 1881199"/>
                <a:gd name="connsiteY19" fmla="*/ 494632 h 1694229"/>
                <a:gd name="connsiteX20" fmla="*/ 715902 w 1881199"/>
                <a:gd name="connsiteY20" fmla="*/ 440647 h 1694229"/>
                <a:gd name="connsiteX21" fmla="*/ 672038 w 1881199"/>
                <a:gd name="connsiteY21" fmla="*/ 420298 h 1694229"/>
                <a:gd name="connsiteX22" fmla="*/ 536722 w 1881199"/>
                <a:gd name="connsiteY22" fmla="*/ 420641 h 1694229"/>
                <a:gd name="connsiteX23" fmla="*/ 452845 w 1881199"/>
                <a:gd name="connsiteY23" fmla="*/ 447350 h 1694229"/>
                <a:gd name="connsiteX24" fmla="*/ 419626 w 1881199"/>
                <a:gd name="connsiteY24" fmla="*/ 420298 h 1694229"/>
                <a:gd name="connsiteX25" fmla="*/ 400576 w 1881199"/>
                <a:gd name="connsiteY25" fmla="*/ 358385 h 1694229"/>
                <a:gd name="connsiteX26" fmla="*/ 333901 w 1881199"/>
                <a:gd name="connsiteY26" fmla="*/ 305998 h 1694229"/>
                <a:gd name="connsiteX27" fmla="*/ 288716 w 1881199"/>
                <a:gd name="connsiteY27" fmla="*/ 229110 h 1694229"/>
                <a:gd name="connsiteX28" fmla="*/ 165366 w 1881199"/>
                <a:gd name="connsiteY28" fmla="*/ 258373 h 1694229"/>
                <a:gd name="connsiteX29" fmla="*/ 146316 w 1881199"/>
                <a:gd name="connsiteY29" fmla="*/ 344785 h 1694229"/>
                <a:gd name="connsiteX30" fmla="*/ 163756 w 1881199"/>
                <a:gd name="connsiteY30" fmla="*/ 411312 h 1694229"/>
                <a:gd name="connsiteX31" fmla="*/ 136317 w 1881199"/>
                <a:gd name="connsiteY31" fmla="*/ 446172 h 1694229"/>
                <a:gd name="connsiteX32" fmla="*/ 83929 w 1881199"/>
                <a:gd name="connsiteY32" fmla="*/ 474059 h 1694229"/>
                <a:gd name="connsiteX33" fmla="*/ 55828 w 1881199"/>
                <a:gd name="connsiteY33" fmla="*/ 482063 h 1694229"/>
                <a:gd name="connsiteX34" fmla="*/ 33863 w 1881199"/>
                <a:gd name="connsiteY34" fmla="*/ 520310 h 1694229"/>
                <a:gd name="connsiteX35" fmla="*/ 526 w 1881199"/>
                <a:gd name="connsiteY35" fmla="*/ 625085 h 1694229"/>
                <a:gd name="connsiteX36" fmla="*/ 62438 w 1881199"/>
                <a:gd name="connsiteY36" fmla="*/ 701285 h 1694229"/>
                <a:gd name="connsiteX37" fmla="*/ 112029 w 1881199"/>
                <a:gd name="connsiteY37" fmla="*/ 681547 h 1694229"/>
                <a:gd name="connsiteX38" fmla="*/ 112386 w 1881199"/>
                <a:gd name="connsiteY38" fmla="*/ 751806 h 1694229"/>
                <a:gd name="connsiteX39" fmla="*/ 167213 w 1881199"/>
                <a:gd name="connsiteY39" fmla="*/ 782248 h 1694229"/>
                <a:gd name="connsiteX40" fmla="*/ 236211 w 1881199"/>
                <a:gd name="connsiteY40" fmla="*/ 792460 h 1694229"/>
                <a:gd name="connsiteX41" fmla="*/ 271514 w 1881199"/>
                <a:gd name="connsiteY41" fmla="*/ 848431 h 1694229"/>
                <a:gd name="connsiteX42" fmla="*/ 270921 w 1881199"/>
                <a:gd name="connsiteY42" fmla="*/ 893503 h 1694229"/>
                <a:gd name="connsiteX43" fmla="*/ 295445 w 1881199"/>
                <a:gd name="connsiteY43" fmla="*/ 932978 h 1694229"/>
                <a:gd name="connsiteX44" fmla="*/ 341103 w 1881199"/>
                <a:gd name="connsiteY44" fmla="*/ 971570 h 1694229"/>
                <a:gd name="connsiteX45" fmla="*/ 426236 w 1881199"/>
                <a:gd name="connsiteY45" fmla="*/ 1025822 h 1694229"/>
                <a:gd name="connsiteX46" fmla="*/ 462013 w 1881199"/>
                <a:gd name="connsiteY46" fmla="*/ 1096915 h 1694229"/>
                <a:gd name="connsiteX47" fmla="*/ 441116 w 1881199"/>
                <a:gd name="connsiteY47" fmla="*/ 1166488 h 1694229"/>
                <a:gd name="connsiteX48" fmla="*/ 519163 w 1881199"/>
                <a:gd name="connsiteY48" fmla="*/ 1222951 h 1694229"/>
                <a:gd name="connsiteX49" fmla="*/ 591195 w 1881199"/>
                <a:gd name="connsiteY49" fmla="*/ 1255945 h 1694229"/>
                <a:gd name="connsiteX50" fmla="*/ 572026 w 1881199"/>
                <a:gd name="connsiteY50" fmla="*/ 1315648 h 1694229"/>
                <a:gd name="connsiteX51" fmla="*/ 662513 w 1881199"/>
                <a:gd name="connsiteY51" fmla="*/ 1468048 h 1694229"/>
                <a:gd name="connsiteX52" fmla="*/ 755323 w 1881199"/>
                <a:gd name="connsiteY52" fmla="*/ 1541202 h 1694229"/>
                <a:gd name="connsiteX53" fmla="*/ 805388 w 1881199"/>
                <a:gd name="connsiteY53" fmla="*/ 1491860 h 1694229"/>
                <a:gd name="connsiteX54" fmla="*/ 869978 w 1881199"/>
                <a:gd name="connsiteY54" fmla="*/ 1519257 h 1694229"/>
                <a:gd name="connsiteX55" fmla="*/ 924451 w 1881199"/>
                <a:gd name="connsiteY55" fmla="*/ 1487098 h 1694229"/>
                <a:gd name="connsiteX56" fmla="*/ 941298 w 1881199"/>
                <a:gd name="connsiteY56" fmla="*/ 1444922 h 1694229"/>
                <a:gd name="connsiteX57" fmla="*/ 1005175 w 1881199"/>
                <a:gd name="connsiteY57" fmla="*/ 1531334 h 1694229"/>
                <a:gd name="connsiteX58" fmla="*/ 1050242 w 1881199"/>
                <a:gd name="connsiteY58" fmla="*/ 1602428 h 1694229"/>
                <a:gd name="connsiteX59" fmla="*/ 1120188 w 1881199"/>
                <a:gd name="connsiteY59" fmla="*/ 1693947 h 1694229"/>
                <a:gd name="connsiteX60" fmla="*/ 1151086 w 1881199"/>
                <a:gd name="connsiteY60" fmla="*/ 1630856 h 1694229"/>
                <a:gd name="connsiteX61" fmla="*/ 1181745 w 1881199"/>
                <a:gd name="connsiteY61" fmla="*/ 1624376 h 1694229"/>
                <a:gd name="connsiteX62" fmla="*/ 1224844 w 1881199"/>
                <a:gd name="connsiteY62" fmla="*/ 1653639 h 1694229"/>
                <a:gd name="connsiteX63" fmla="*/ 1258419 w 1881199"/>
                <a:gd name="connsiteY63" fmla="*/ 1612985 h 1694229"/>
                <a:gd name="connsiteX64" fmla="*/ 1277240 w 1881199"/>
                <a:gd name="connsiteY64" fmla="*/ 1617602 h 1694229"/>
                <a:gd name="connsiteX65" fmla="*/ 1311282 w 1881199"/>
                <a:gd name="connsiteY65" fmla="*/ 1684079 h 1694229"/>
                <a:gd name="connsiteX66" fmla="*/ 1367838 w 1881199"/>
                <a:gd name="connsiteY66" fmla="*/ 1660610 h 1694229"/>
                <a:gd name="connsiteX67" fmla="*/ 1419870 w 1881199"/>
                <a:gd name="connsiteY67" fmla="*/ 1604489 h 1694229"/>
                <a:gd name="connsiteX68" fmla="*/ 1470647 w 1881199"/>
                <a:gd name="connsiteY68" fmla="*/ 1587946 h 1694229"/>
                <a:gd name="connsiteX69" fmla="*/ 1488326 w 1881199"/>
                <a:gd name="connsiteY69" fmla="*/ 1643768 h 1694229"/>
                <a:gd name="connsiteX70" fmla="*/ 1558221 w 1881199"/>
                <a:gd name="connsiteY70" fmla="*/ 1618090 h 1694229"/>
                <a:gd name="connsiteX71" fmla="*/ 1588999 w 1881199"/>
                <a:gd name="connsiteY71" fmla="*/ 1531334 h 1694229"/>
                <a:gd name="connsiteX72" fmla="*/ 1670435 w 1881199"/>
                <a:gd name="connsiteY72" fmla="*/ 1441192 h 1694229"/>
                <a:gd name="connsiteX73" fmla="*/ 1715026 w 1881199"/>
                <a:gd name="connsiteY73" fmla="*/ 1410062 h 1694229"/>
                <a:gd name="connsiteX74" fmla="*/ 1743395 w 1881199"/>
                <a:gd name="connsiteY74" fmla="*/ 1413357 h 1694229"/>
                <a:gd name="connsiteX75" fmla="*/ 1820987 w 1881199"/>
                <a:gd name="connsiteY75" fmla="*/ 1402749 h 1694229"/>
                <a:gd name="connsiteX76" fmla="*/ 1816106 w 1881199"/>
                <a:gd name="connsiteY76" fmla="*/ 1456313 h 1694229"/>
                <a:gd name="connsiteX77" fmla="*/ 1874273 w 1881199"/>
                <a:gd name="connsiteY77" fmla="*/ 1479634 h 1694229"/>
                <a:gd name="connsiteX78" fmla="*/ 1875881 w 1881199"/>
                <a:gd name="connsiteY78" fmla="*/ 1457000 h 1694229"/>
                <a:gd name="connsiteX79" fmla="*/ 1875103 w 1881199"/>
                <a:gd name="connsiteY79" fmla="*/ 1396266 h 1694229"/>
                <a:gd name="connsiteX80" fmla="*/ 1853138 w 1881199"/>
                <a:gd name="connsiteY80" fmla="*/ 1306123 h 1694229"/>
                <a:gd name="connsiteX81" fmla="*/ 1853138 w 1881199"/>
                <a:gd name="connsiteY81" fmla="*/ 1248973 h 1694229"/>
                <a:gd name="connsiteX82" fmla="*/ 1810276 w 1881199"/>
                <a:gd name="connsiteY82" fmla="*/ 1239448 h 1694229"/>
                <a:gd name="connsiteX83" fmla="*/ 1734076 w 1881199"/>
                <a:gd name="connsiteY83" fmla="*/ 1158485 h 1694229"/>
                <a:gd name="connsiteX84" fmla="*/ 1695976 w 1881199"/>
                <a:gd name="connsiteY84" fmla="*/ 977510 h 1694229"/>
                <a:gd name="connsiteX85" fmla="*/ 1643588 w 1881199"/>
                <a:gd name="connsiteY85" fmla="*/ 944173 h 1694229"/>
                <a:gd name="connsiteX86" fmla="*/ 1605488 w 1881199"/>
                <a:gd name="connsiteY86" fmla="*/ 887023 h 1694229"/>
                <a:gd name="connsiteX87" fmla="*/ 1557863 w 1881199"/>
                <a:gd name="connsiteY87" fmla="*/ 839398 h 1694229"/>
                <a:gd name="connsiteX88" fmla="*/ 1505476 w 1881199"/>
                <a:gd name="connsiteY88" fmla="*/ 820348 h 1694229"/>
                <a:gd name="connsiteX89" fmla="*/ 1453088 w 1881199"/>
                <a:gd name="connsiteY89" fmla="*/ 815585 h 1694229"/>
                <a:gd name="connsiteX90" fmla="*/ 1510238 w 1881199"/>
                <a:gd name="connsiteY90" fmla="*/ 782248 h 1694229"/>
                <a:gd name="connsiteX91" fmla="*/ 1476901 w 1881199"/>
                <a:gd name="connsiteY91" fmla="*/ 748910 h 1694229"/>
                <a:gd name="connsiteX92" fmla="*/ 1481663 w 1881199"/>
                <a:gd name="connsiteY92" fmla="*/ 725098 h 1694229"/>
                <a:gd name="connsiteX93" fmla="*/ 1572151 w 1881199"/>
                <a:gd name="connsiteY93" fmla="*/ 763198 h 1694229"/>
                <a:gd name="connsiteX94" fmla="*/ 1624538 w 1881199"/>
                <a:gd name="connsiteY94" fmla="*/ 696523 h 1694229"/>
                <a:gd name="connsiteX95" fmla="*/ 1622335 w 1881199"/>
                <a:gd name="connsiteY95" fmla="*/ 553648 h 1694229"/>
                <a:gd name="connsiteX96" fmla="*/ 1639538 w 1881199"/>
                <a:gd name="connsiteY96" fmla="*/ 405322 h 1694229"/>
                <a:gd name="connsiteX0" fmla="*/ 1620540 w 1862201"/>
                <a:gd name="connsiteY0" fmla="*/ 405322 h 1694229"/>
                <a:gd name="connsiteX1" fmla="*/ 1548390 w 1862201"/>
                <a:gd name="connsiteY1" fmla="*/ 372673 h 1694229"/>
                <a:gd name="connsiteX2" fmla="*/ 1458141 w 1862201"/>
                <a:gd name="connsiteY2" fmla="*/ 348860 h 1694229"/>
                <a:gd name="connsiteX3" fmla="*/ 1404821 w 1862201"/>
                <a:gd name="connsiteY3" fmla="*/ 271776 h 1694229"/>
                <a:gd name="connsiteX4" fmla="*/ 1381720 w 1862201"/>
                <a:gd name="connsiteY4" fmla="*/ 169931 h 1694229"/>
                <a:gd name="connsiteX5" fmla="*/ 1345823 w 1862201"/>
                <a:gd name="connsiteY5" fmla="*/ 1869 h 1694229"/>
                <a:gd name="connsiteX6" fmla="*/ 1278454 w 1862201"/>
                <a:gd name="connsiteY6" fmla="*/ 43567 h 1694229"/>
                <a:gd name="connsiteX7" fmla="*/ 1272886 w 1862201"/>
                <a:gd name="connsiteY7" fmla="*/ 101090 h 1694229"/>
                <a:gd name="connsiteX8" fmla="*/ 1256981 w 1862201"/>
                <a:gd name="connsiteY8" fmla="*/ 152303 h 1694229"/>
                <a:gd name="connsiteX9" fmla="*/ 1237456 w 1862201"/>
                <a:gd name="connsiteY9" fmla="*/ 204316 h 1694229"/>
                <a:gd name="connsiteX10" fmla="*/ 1235727 w 1862201"/>
                <a:gd name="connsiteY10" fmla="*/ 273739 h 1694229"/>
                <a:gd name="connsiteX11" fmla="*/ 1162746 w 1862201"/>
                <a:gd name="connsiteY11" fmla="*/ 283903 h 1694229"/>
                <a:gd name="connsiteX12" fmla="*/ 1098393 w 1862201"/>
                <a:gd name="connsiteY12" fmla="*/ 285917 h 1694229"/>
                <a:gd name="connsiteX13" fmla="*/ 1050792 w 1862201"/>
                <a:gd name="connsiteY13" fmla="*/ 346183 h 1694229"/>
                <a:gd name="connsiteX14" fmla="*/ 996177 w 1862201"/>
                <a:gd name="connsiteY14" fmla="*/ 371690 h 1694229"/>
                <a:gd name="connsiteX15" fmla="*/ 943553 w 1862201"/>
                <a:gd name="connsiteY15" fmla="*/ 358385 h 1694229"/>
                <a:gd name="connsiteX16" fmla="*/ 836813 w 1862201"/>
                <a:gd name="connsiteY16" fmla="*/ 376257 h 1694229"/>
                <a:gd name="connsiteX17" fmla="*/ 813830 w 1862201"/>
                <a:gd name="connsiteY17" fmla="*/ 440035 h 1694229"/>
                <a:gd name="connsiteX18" fmla="*/ 796747 w 1862201"/>
                <a:gd name="connsiteY18" fmla="*/ 475926 h 1694229"/>
                <a:gd name="connsiteX19" fmla="*/ 714716 w 1862201"/>
                <a:gd name="connsiteY19" fmla="*/ 494632 h 1694229"/>
                <a:gd name="connsiteX20" fmla="*/ 696904 w 1862201"/>
                <a:gd name="connsiteY20" fmla="*/ 440647 h 1694229"/>
                <a:gd name="connsiteX21" fmla="*/ 653040 w 1862201"/>
                <a:gd name="connsiteY21" fmla="*/ 420298 h 1694229"/>
                <a:gd name="connsiteX22" fmla="*/ 517724 w 1862201"/>
                <a:gd name="connsiteY22" fmla="*/ 420641 h 1694229"/>
                <a:gd name="connsiteX23" fmla="*/ 433847 w 1862201"/>
                <a:gd name="connsiteY23" fmla="*/ 447350 h 1694229"/>
                <a:gd name="connsiteX24" fmla="*/ 400628 w 1862201"/>
                <a:gd name="connsiteY24" fmla="*/ 420298 h 1694229"/>
                <a:gd name="connsiteX25" fmla="*/ 381578 w 1862201"/>
                <a:gd name="connsiteY25" fmla="*/ 358385 h 1694229"/>
                <a:gd name="connsiteX26" fmla="*/ 314903 w 1862201"/>
                <a:gd name="connsiteY26" fmla="*/ 305998 h 1694229"/>
                <a:gd name="connsiteX27" fmla="*/ 269718 w 1862201"/>
                <a:gd name="connsiteY27" fmla="*/ 229110 h 1694229"/>
                <a:gd name="connsiteX28" fmla="*/ 146368 w 1862201"/>
                <a:gd name="connsiteY28" fmla="*/ 258373 h 1694229"/>
                <a:gd name="connsiteX29" fmla="*/ 127318 w 1862201"/>
                <a:gd name="connsiteY29" fmla="*/ 344785 h 1694229"/>
                <a:gd name="connsiteX30" fmla="*/ 144758 w 1862201"/>
                <a:gd name="connsiteY30" fmla="*/ 411312 h 1694229"/>
                <a:gd name="connsiteX31" fmla="*/ 117319 w 1862201"/>
                <a:gd name="connsiteY31" fmla="*/ 446172 h 1694229"/>
                <a:gd name="connsiteX32" fmla="*/ 64931 w 1862201"/>
                <a:gd name="connsiteY32" fmla="*/ 474059 h 1694229"/>
                <a:gd name="connsiteX33" fmla="*/ 36830 w 1862201"/>
                <a:gd name="connsiteY33" fmla="*/ 482063 h 1694229"/>
                <a:gd name="connsiteX34" fmla="*/ 14865 w 1862201"/>
                <a:gd name="connsiteY34" fmla="*/ 520310 h 1694229"/>
                <a:gd name="connsiteX35" fmla="*/ 1053 w 1862201"/>
                <a:gd name="connsiteY35" fmla="*/ 632745 h 1694229"/>
                <a:gd name="connsiteX36" fmla="*/ 43440 w 1862201"/>
                <a:gd name="connsiteY36" fmla="*/ 701285 h 1694229"/>
                <a:gd name="connsiteX37" fmla="*/ 93031 w 1862201"/>
                <a:gd name="connsiteY37" fmla="*/ 681547 h 1694229"/>
                <a:gd name="connsiteX38" fmla="*/ 93388 w 1862201"/>
                <a:gd name="connsiteY38" fmla="*/ 751806 h 1694229"/>
                <a:gd name="connsiteX39" fmla="*/ 148215 w 1862201"/>
                <a:gd name="connsiteY39" fmla="*/ 782248 h 1694229"/>
                <a:gd name="connsiteX40" fmla="*/ 217213 w 1862201"/>
                <a:gd name="connsiteY40" fmla="*/ 792460 h 1694229"/>
                <a:gd name="connsiteX41" fmla="*/ 252516 w 1862201"/>
                <a:gd name="connsiteY41" fmla="*/ 848431 h 1694229"/>
                <a:gd name="connsiteX42" fmla="*/ 251923 w 1862201"/>
                <a:gd name="connsiteY42" fmla="*/ 893503 h 1694229"/>
                <a:gd name="connsiteX43" fmla="*/ 276447 w 1862201"/>
                <a:gd name="connsiteY43" fmla="*/ 932978 h 1694229"/>
                <a:gd name="connsiteX44" fmla="*/ 322105 w 1862201"/>
                <a:gd name="connsiteY44" fmla="*/ 971570 h 1694229"/>
                <a:gd name="connsiteX45" fmla="*/ 407238 w 1862201"/>
                <a:gd name="connsiteY45" fmla="*/ 1025822 h 1694229"/>
                <a:gd name="connsiteX46" fmla="*/ 443015 w 1862201"/>
                <a:gd name="connsiteY46" fmla="*/ 1096915 h 1694229"/>
                <a:gd name="connsiteX47" fmla="*/ 422118 w 1862201"/>
                <a:gd name="connsiteY47" fmla="*/ 1166488 h 1694229"/>
                <a:gd name="connsiteX48" fmla="*/ 500165 w 1862201"/>
                <a:gd name="connsiteY48" fmla="*/ 1222951 h 1694229"/>
                <a:gd name="connsiteX49" fmla="*/ 572197 w 1862201"/>
                <a:gd name="connsiteY49" fmla="*/ 1255945 h 1694229"/>
                <a:gd name="connsiteX50" fmla="*/ 553028 w 1862201"/>
                <a:gd name="connsiteY50" fmla="*/ 1315648 h 1694229"/>
                <a:gd name="connsiteX51" fmla="*/ 643515 w 1862201"/>
                <a:gd name="connsiteY51" fmla="*/ 1468048 h 1694229"/>
                <a:gd name="connsiteX52" fmla="*/ 736325 w 1862201"/>
                <a:gd name="connsiteY52" fmla="*/ 1541202 h 1694229"/>
                <a:gd name="connsiteX53" fmla="*/ 786390 w 1862201"/>
                <a:gd name="connsiteY53" fmla="*/ 1491860 h 1694229"/>
                <a:gd name="connsiteX54" fmla="*/ 850980 w 1862201"/>
                <a:gd name="connsiteY54" fmla="*/ 1519257 h 1694229"/>
                <a:gd name="connsiteX55" fmla="*/ 905453 w 1862201"/>
                <a:gd name="connsiteY55" fmla="*/ 1487098 h 1694229"/>
                <a:gd name="connsiteX56" fmla="*/ 922300 w 1862201"/>
                <a:gd name="connsiteY56" fmla="*/ 1444922 h 1694229"/>
                <a:gd name="connsiteX57" fmla="*/ 986177 w 1862201"/>
                <a:gd name="connsiteY57" fmla="*/ 1531334 h 1694229"/>
                <a:gd name="connsiteX58" fmla="*/ 1031244 w 1862201"/>
                <a:gd name="connsiteY58" fmla="*/ 1602428 h 1694229"/>
                <a:gd name="connsiteX59" fmla="*/ 1101190 w 1862201"/>
                <a:gd name="connsiteY59" fmla="*/ 1693947 h 1694229"/>
                <a:gd name="connsiteX60" fmla="*/ 1132088 w 1862201"/>
                <a:gd name="connsiteY60" fmla="*/ 1630856 h 1694229"/>
                <a:gd name="connsiteX61" fmla="*/ 1162747 w 1862201"/>
                <a:gd name="connsiteY61" fmla="*/ 1624376 h 1694229"/>
                <a:gd name="connsiteX62" fmla="*/ 1205846 w 1862201"/>
                <a:gd name="connsiteY62" fmla="*/ 1653639 h 1694229"/>
                <a:gd name="connsiteX63" fmla="*/ 1239421 w 1862201"/>
                <a:gd name="connsiteY63" fmla="*/ 1612985 h 1694229"/>
                <a:gd name="connsiteX64" fmla="*/ 1258242 w 1862201"/>
                <a:gd name="connsiteY64" fmla="*/ 1617602 h 1694229"/>
                <a:gd name="connsiteX65" fmla="*/ 1292284 w 1862201"/>
                <a:gd name="connsiteY65" fmla="*/ 1684079 h 1694229"/>
                <a:gd name="connsiteX66" fmla="*/ 1348840 w 1862201"/>
                <a:gd name="connsiteY66" fmla="*/ 1660610 h 1694229"/>
                <a:gd name="connsiteX67" fmla="*/ 1400872 w 1862201"/>
                <a:gd name="connsiteY67" fmla="*/ 1604489 h 1694229"/>
                <a:gd name="connsiteX68" fmla="*/ 1451649 w 1862201"/>
                <a:gd name="connsiteY68" fmla="*/ 1587946 h 1694229"/>
                <a:gd name="connsiteX69" fmla="*/ 1469328 w 1862201"/>
                <a:gd name="connsiteY69" fmla="*/ 1643768 h 1694229"/>
                <a:gd name="connsiteX70" fmla="*/ 1539223 w 1862201"/>
                <a:gd name="connsiteY70" fmla="*/ 1618090 h 1694229"/>
                <a:gd name="connsiteX71" fmla="*/ 1570001 w 1862201"/>
                <a:gd name="connsiteY71" fmla="*/ 1531334 h 1694229"/>
                <a:gd name="connsiteX72" fmla="*/ 1651437 w 1862201"/>
                <a:gd name="connsiteY72" fmla="*/ 1441192 h 1694229"/>
                <a:gd name="connsiteX73" fmla="*/ 1696028 w 1862201"/>
                <a:gd name="connsiteY73" fmla="*/ 1410062 h 1694229"/>
                <a:gd name="connsiteX74" fmla="*/ 1724397 w 1862201"/>
                <a:gd name="connsiteY74" fmla="*/ 1413357 h 1694229"/>
                <a:gd name="connsiteX75" fmla="*/ 1801989 w 1862201"/>
                <a:gd name="connsiteY75" fmla="*/ 1402749 h 1694229"/>
                <a:gd name="connsiteX76" fmla="*/ 1797108 w 1862201"/>
                <a:gd name="connsiteY76" fmla="*/ 1456313 h 1694229"/>
                <a:gd name="connsiteX77" fmla="*/ 1855275 w 1862201"/>
                <a:gd name="connsiteY77" fmla="*/ 1479634 h 1694229"/>
                <a:gd name="connsiteX78" fmla="*/ 1856883 w 1862201"/>
                <a:gd name="connsiteY78" fmla="*/ 1457000 h 1694229"/>
                <a:gd name="connsiteX79" fmla="*/ 1856105 w 1862201"/>
                <a:gd name="connsiteY79" fmla="*/ 1396266 h 1694229"/>
                <a:gd name="connsiteX80" fmla="*/ 1834140 w 1862201"/>
                <a:gd name="connsiteY80" fmla="*/ 1306123 h 1694229"/>
                <a:gd name="connsiteX81" fmla="*/ 1834140 w 1862201"/>
                <a:gd name="connsiteY81" fmla="*/ 1248973 h 1694229"/>
                <a:gd name="connsiteX82" fmla="*/ 1791278 w 1862201"/>
                <a:gd name="connsiteY82" fmla="*/ 1239448 h 1694229"/>
                <a:gd name="connsiteX83" fmla="*/ 1715078 w 1862201"/>
                <a:gd name="connsiteY83" fmla="*/ 1158485 h 1694229"/>
                <a:gd name="connsiteX84" fmla="*/ 1676978 w 1862201"/>
                <a:gd name="connsiteY84" fmla="*/ 977510 h 1694229"/>
                <a:gd name="connsiteX85" fmla="*/ 1624590 w 1862201"/>
                <a:gd name="connsiteY85" fmla="*/ 944173 h 1694229"/>
                <a:gd name="connsiteX86" fmla="*/ 1586490 w 1862201"/>
                <a:gd name="connsiteY86" fmla="*/ 887023 h 1694229"/>
                <a:gd name="connsiteX87" fmla="*/ 1538865 w 1862201"/>
                <a:gd name="connsiteY87" fmla="*/ 839398 h 1694229"/>
                <a:gd name="connsiteX88" fmla="*/ 1486478 w 1862201"/>
                <a:gd name="connsiteY88" fmla="*/ 820348 h 1694229"/>
                <a:gd name="connsiteX89" fmla="*/ 1434090 w 1862201"/>
                <a:gd name="connsiteY89" fmla="*/ 815585 h 1694229"/>
                <a:gd name="connsiteX90" fmla="*/ 1491240 w 1862201"/>
                <a:gd name="connsiteY90" fmla="*/ 782248 h 1694229"/>
                <a:gd name="connsiteX91" fmla="*/ 1457903 w 1862201"/>
                <a:gd name="connsiteY91" fmla="*/ 748910 h 1694229"/>
                <a:gd name="connsiteX92" fmla="*/ 1462665 w 1862201"/>
                <a:gd name="connsiteY92" fmla="*/ 725098 h 1694229"/>
                <a:gd name="connsiteX93" fmla="*/ 1553153 w 1862201"/>
                <a:gd name="connsiteY93" fmla="*/ 763198 h 1694229"/>
                <a:gd name="connsiteX94" fmla="*/ 1605540 w 1862201"/>
                <a:gd name="connsiteY94" fmla="*/ 696523 h 1694229"/>
                <a:gd name="connsiteX95" fmla="*/ 1603337 w 1862201"/>
                <a:gd name="connsiteY95" fmla="*/ 553648 h 1694229"/>
                <a:gd name="connsiteX96" fmla="*/ 1620540 w 1862201"/>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93447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53569 w 1862617"/>
                <a:gd name="connsiteY94" fmla="*/ 763198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47763 w 1862617"/>
                <a:gd name="connsiteY82" fmla="*/ 1264979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78075"/>
                <a:gd name="connsiteY0" fmla="*/ 405322 h 1694229"/>
                <a:gd name="connsiteX1" fmla="*/ 1548806 w 1878075"/>
                <a:gd name="connsiteY1" fmla="*/ 372673 h 1694229"/>
                <a:gd name="connsiteX2" fmla="*/ 1458557 w 1878075"/>
                <a:gd name="connsiteY2" fmla="*/ 348860 h 1694229"/>
                <a:gd name="connsiteX3" fmla="*/ 1405237 w 1878075"/>
                <a:gd name="connsiteY3" fmla="*/ 271776 h 1694229"/>
                <a:gd name="connsiteX4" fmla="*/ 1382136 w 1878075"/>
                <a:gd name="connsiteY4" fmla="*/ 169931 h 1694229"/>
                <a:gd name="connsiteX5" fmla="*/ 1346239 w 1878075"/>
                <a:gd name="connsiteY5" fmla="*/ 1869 h 1694229"/>
                <a:gd name="connsiteX6" fmla="*/ 1278870 w 1878075"/>
                <a:gd name="connsiteY6" fmla="*/ 43567 h 1694229"/>
                <a:gd name="connsiteX7" fmla="*/ 1273302 w 1878075"/>
                <a:gd name="connsiteY7" fmla="*/ 101090 h 1694229"/>
                <a:gd name="connsiteX8" fmla="*/ 1257397 w 1878075"/>
                <a:gd name="connsiteY8" fmla="*/ 152303 h 1694229"/>
                <a:gd name="connsiteX9" fmla="*/ 1237872 w 1878075"/>
                <a:gd name="connsiteY9" fmla="*/ 204316 h 1694229"/>
                <a:gd name="connsiteX10" fmla="*/ 1236143 w 1878075"/>
                <a:gd name="connsiteY10" fmla="*/ 273739 h 1694229"/>
                <a:gd name="connsiteX11" fmla="*/ 1163162 w 1878075"/>
                <a:gd name="connsiteY11" fmla="*/ 283903 h 1694229"/>
                <a:gd name="connsiteX12" fmla="*/ 1098809 w 1878075"/>
                <a:gd name="connsiteY12" fmla="*/ 285917 h 1694229"/>
                <a:gd name="connsiteX13" fmla="*/ 1051208 w 1878075"/>
                <a:gd name="connsiteY13" fmla="*/ 346183 h 1694229"/>
                <a:gd name="connsiteX14" fmla="*/ 996593 w 1878075"/>
                <a:gd name="connsiteY14" fmla="*/ 371690 h 1694229"/>
                <a:gd name="connsiteX15" fmla="*/ 943969 w 1878075"/>
                <a:gd name="connsiteY15" fmla="*/ 358385 h 1694229"/>
                <a:gd name="connsiteX16" fmla="*/ 837229 w 1878075"/>
                <a:gd name="connsiteY16" fmla="*/ 376257 h 1694229"/>
                <a:gd name="connsiteX17" fmla="*/ 814246 w 1878075"/>
                <a:gd name="connsiteY17" fmla="*/ 440035 h 1694229"/>
                <a:gd name="connsiteX18" fmla="*/ 797163 w 1878075"/>
                <a:gd name="connsiteY18" fmla="*/ 475926 h 1694229"/>
                <a:gd name="connsiteX19" fmla="*/ 715132 w 1878075"/>
                <a:gd name="connsiteY19" fmla="*/ 494632 h 1694229"/>
                <a:gd name="connsiteX20" fmla="*/ 697320 w 1878075"/>
                <a:gd name="connsiteY20" fmla="*/ 440647 h 1694229"/>
                <a:gd name="connsiteX21" fmla="*/ 653456 w 1878075"/>
                <a:gd name="connsiteY21" fmla="*/ 420298 h 1694229"/>
                <a:gd name="connsiteX22" fmla="*/ 518140 w 1878075"/>
                <a:gd name="connsiteY22" fmla="*/ 420641 h 1694229"/>
                <a:gd name="connsiteX23" fmla="*/ 434263 w 1878075"/>
                <a:gd name="connsiteY23" fmla="*/ 447350 h 1694229"/>
                <a:gd name="connsiteX24" fmla="*/ 401044 w 1878075"/>
                <a:gd name="connsiteY24" fmla="*/ 420298 h 1694229"/>
                <a:gd name="connsiteX25" fmla="*/ 381994 w 1878075"/>
                <a:gd name="connsiteY25" fmla="*/ 358385 h 1694229"/>
                <a:gd name="connsiteX26" fmla="*/ 315319 w 1878075"/>
                <a:gd name="connsiteY26" fmla="*/ 305998 h 1694229"/>
                <a:gd name="connsiteX27" fmla="*/ 270134 w 1878075"/>
                <a:gd name="connsiteY27" fmla="*/ 229110 h 1694229"/>
                <a:gd name="connsiteX28" fmla="*/ 146784 w 1878075"/>
                <a:gd name="connsiteY28" fmla="*/ 258373 h 1694229"/>
                <a:gd name="connsiteX29" fmla="*/ 127734 w 1878075"/>
                <a:gd name="connsiteY29" fmla="*/ 344785 h 1694229"/>
                <a:gd name="connsiteX30" fmla="*/ 145174 w 1878075"/>
                <a:gd name="connsiteY30" fmla="*/ 411312 h 1694229"/>
                <a:gd name="connsiteX31" fmla="*/ 117735 w 1878075"/>
                <a:gd name="connsiteY31" fmla="*/ 446172 h 1694229"/>
                <a:gd name="connsiteX32" fmla="*/ 65347 w 1878075"/>
                <a:gd name="connsiteY32" fmla="*/ 474059 h 1694229"/>
                <a:gd name="connsiteX33" fmla="*/ 37246 w 1878075"/>
                <a:gd name="connsiteY33" fmla="*/ 482063 h 1694229"/>
                <a:gd name="connsiteX34" fmla="*/ 15281 w 1878075"/>
                <a:gd name="connsiteY34" fmla="*/ 520310 h 1694229"/>
                <a:gd name="connsiteX35" fmla="*/ 1469 w 1878075"/>
                <a:gd name="connsiteY35" fmla="*/ 632745 h 1694229"/>
                <a:gd name="connsiteX36" fmla="*/ 51178 w 1878075"/>
                <a:gd name="connsiteY36" fmla="*/ 685967 h 1694229"/>
                <a:gd name="connsiteX37" fmla="*/ 108092 w 1878075"/>
                <a:gd name="connsiteY37" fmla="*/ 681547 h 1694229"/>
                <a:gd name="connsiteX38" fmla="*/ 93804 w 1878075"/>
                <a:gd name="connsiteY38" fmla="*/ 751806 h 1694229"/>
                <a:gd name="connsiteX39" fmla="*/ 148631 w 1878075"/>
                <a:gd name="connsiteY39" fmla="*/ 782248 h 1694229"/>
                <a:gd name="connsiteX40" fmla="*/ 217629 w 1878075"/>
                <a:gd name="connsiteY40" fmla="*/ 792460 h 1694229"/>
                <a:gd name="connsiteX41" fmla="*/ 252932 w 1878075"/>
                <a:gd name="connsiteY41" fmla="*/ 848431 h 1694229"/>
                <a:gd name="connsiteX42" fmla="*/ 252339 w 1878075"/>
                <a:gd name="connsiteY42" fmla="*/ 893503 h 1694229"/>
                <a:gd name="connsiteX43" fmla="*/ 276863 w 1878075"/>
                <a:gd name="connsiteY43" fmla="*/ 932978 h 1694229"/>
                <a:gd name="connsiteX44" fmla="*/ 322521 w 1878075"/>
                <a:gd name="connsiteY44" fmla="*/ 971570 h 1694229"/>
                <a:gd name="connsiteX45" fmla="*/ 407654 w 1878075"/>
                <a:gd name="connsiteY45" fmla="*/ 1025822 h 1694229"/>
                <a:gd name="connsiteX46" fmla="*/ 443431 w 1878075"/>
                <a:gd name="connsiteY46" fmla="*/ 1096915 h 1694229"/>
                <a:gd name="connsiteX47" fmla="*/ 422534 w 1878075"/>
                <a:gd name="connsiteY47" fmla="*/ 1166488 h 1694229"/>
                <a:gd name="connsiteX48" fmla="*/ 500581 w 1878075"/>
                <a:gd name="connsiteY48" fmla="*/ 1222951 h 1694229"/>
                <a:gd name="connsiteX49" fmla="*/ 572613 w 1878075"/>
                <a:gd name="connsiteY49" fmla="*/ 1255945 h 1694229"/>
                <a:gd name="connsiteX50" fmla="*/ 553444 w 1878075"/>
                <a:gd name="connsiteY50" fmla="*/ 1315648 h 1694229"/>
                <a:gd name="connsiteX51" fmla="*/ 643931 w 1878075"/>
                <a:gd name="connsiteY51" fmla="*/ 1468048 h 1694229"/>
                <a:gd name="connsiteX52" fmla="*/ 736741 w 1878075"/>
                <a:gd name="connsiteY52" fmla="*/ 1541202 h 1694229"/>
                <a:gd name="connsiteX53" fmla="*/ 786806 w 1878075"/>
                <a:gd name="connsiteY53" fmla="*/ 1491860 h 1694229"/>
                <a:gd name="connsiteX54" fmla="*/ 851396 w 1878075"/>
                <a:gd name="connsiteY54" fmla="*/ 1519257 h 1694229"/>
                <a:gd name="connsiteX55" fmla="*/ 905869 w 1878075"/>
                <a:gd name="connsiteY55" fmla="*/ 1487098 h 1694229"/>
                <a:gd name="connsiteX56" fmla="*/ 922716 w 1878075"/>
                <a:gd name="connsiteY56" fmla="*/ 1444922 h 1694229"/>
                <a:gd name="connsiteX57" fmla="*/ 986593 w 1878075"/>
                <a:gd name="connsiteY57" fmla="*/ 1531334 h 1694229"/>
                <a:gd name="connsiteX58" fmla="*/ 1031660 w 1878075"/>
                <a:gd name="connsiteY58" fmla="*/ 1602428 h 1694229"/>
                <a:gd name="connsiteX59" fmla="*/ 1101606 w 1878075"/>
                <a:gd name="connsiteY59" fmla="*/ 1693947 h 1694229"/>
                <a:gd name="connsiteX60" fmla="*/ 1132504 w 1878075"/>
                <a:gd name="connsiteY60" fmla="*/ 1630856 h 1694229"/>
                <a:gd name="connsiteX61" fmla="*/ 1163163 w 1878075"/>
                <a:gd name="connsiteY61" fmla="*/ 1624376 h 1694229"/>
                <a:gd name="connsiteX62" fmla="*/ 1206262 w 1878075"/>
                <a:gd name="connsiteY62" fmla="*/ 1653639 h 1694229"/>
                <a:gd name="connsiteX63" fmla="*/ 1239837 w 1878075"/>
                <a:gd name="connsiteY63" fmla="*/ 1612985 h 1694229"/>
                <a:gd name="connsiteX64" fmla="*/ 1258658 w 1878075"/>
                <a:gd name="connsiteY64" fmla="*/ 1617602 h 1694229"/>
                <a:gd name="connsiteX65" fmla="*/ 1292700 w 1878075"/>
                <a:gd name="connsiteY65" fmla="*/ 1684079 h 1694229"/>
                <a:gd name="connsiteX66" fmla="*/ 1349256 w 1878075"/>
                <a:gd name="connsiteY66" fmla="*/ 1660610 h 1694229"/>
                <a:gd name="connsiteX67" fmla="*/ 1401288 w 1878075"/>
                <a:gd name="connsiteY67" fmla="*/ 1604489 h 1694229"/>
                <a:gd name="connsiteX68" fmla="*/ 1452065 w 1878075"/>
                <a:gd name="connsiteY68" fmla="*/ 1587946 h 1694229"/>
                <a:gd name="connsiteX69" fmla="*/ 1469744 w 1878075"/>
                <a:gd name="connsiteY69" fmla="*/ 1643768 h 1694229"/>
                <a:gd name="connsiteX70" fmla="*/ 1539639 w 1878075"/>
                <a:gd name="connsiteY70" fmla="*/ 1618090 h 1694229"/>
                <a:gd name="connsiteX71" fmla="*/ 1570417 w 1878075"/>
                <a:gd name="connsiteY71" fmla="*/ 1531334 h 1694229"/>
                <a:gd name="connsiteX72" fmla="*/ 1651853 w 1878075"/>
                <a:gd name="connsiteY72" fmla="*/ 1441192 h 1694229"/>
                <a:gd name="connsiteX73" fmla="*/ 1696444 w 1878075"/>
                <a:gd name="connsiteY73" fmla="*/ 1410062 h 1694229"/>
                <a:gd name="connsiteX74" fmla="*/ 1724813 w 1878075"/>
                <a:gd name="connsiteY74" fmla="*/ 1413357 h 1694229"/>
                <a:gd name="connsiteX75" fmla="*/ 1802405 w 1878075"/>
                <a:gd name="connsiteY75" fmla="*/ 1402749 h 1694229"/>
                <a:gd name="connsiteX76" fmla="*/ 1797524 w 1878075"/>
                <a:gd name="connsiteY76" fmla="*/ 1456313 h 1694229"/>
                <a:gd name="connsiteX77" fmla="*/ 1855691 w 1878075"/>
                <a:gd name="connsiteY77" fmla="*/ 1479634 h 1694229"/>
                <a:gd name="connsiteX78" fmla="*/ 1857299 w 1878075"/>
                <a:gd name="connsiteY78" fmla="*/ 1457000 h 1694229"/>
                <a:gd name="connsiteX79" fmla="*/ 1856521 w 1878075"/>
                <a:gd name="connsiteY79" fmla="*/ 1396266 h 1694229"/>
                <a:gd name="connsiteX80" fmla="*/ 1863843 w 1878075"/>
                <a:gd name="connsiteY80" fmla="*/ 1323993 h 1694229"/>
                <a:gd name="connsiteX81" fmla="*/ 1834556 w 1878075"/>
                <a:gd name="connsiteY81" fmla="*/ 1248973 h 1694229"/>
                <a:gd name="connsiteX82" fmla="*/ 1747763 w 1878075"/>
                <a:gd name="connsiteY82" fmla="*/ 1264979 h 1694229"/>
                <a:gd name="connsiteX83" fmla="*/ 1737459 w 1878075"/>
                <a:gd name="connsiteY83" fmla="*/ 1176356 h 1694229"/>
                <a:gd name="connsiteX84" fmla="*/ 1704241 w 1878075"/>
                <a:gd name="connsiteY84" fmla="*/ 1038783 h 1694229"/>
                <a:gd name="connsiteX85" fmla="*/ 1627446 w 1878075"/>
                <a:gd name="connsiteY85" fmla="*/ 972257 h 1694229"/>
                <a:gd name="connsiteX86" fmla="*/ 1594228 w 1878075"/>
                <a:gd name="connsiteY86" fmla="*/ 917660 h 1694229"/>
                <a:gd name="connsiteX87" fmla="*/ 1544162 w 1878075"/>
                <a:gd name="connsiteY87" fmla="*/ 872587 h 1694229"/>
                <a:gd name="connsiteX88" fmla="*/ 1472251 w 1878075"/>
                <a:gd name="connsiteY88" fmla="*/ 845878 h 1694229"/>
                <a:gd name="connsiteX89" fmla="*/ 1449150 w 1878075"/>
                <a:gd name="connsiteY89" fmla="*/ 823245 h 1694229"/>
                <a:gd name="connsiteX90" fmla="*/ 1477013 w 1878075"/>
                <a:gd name="connsiteY90" fmla="*/ 784801 h 1694229"/>
                <a:gd name="connsiteX91" fmla="*/ 1458319 w 1878075"/>
                <a:gd name="connsiteY91" fmla="*/ 748910 h 1694229"/>
                <a:gd name="connsiteX92" fmla="*/ 1463081 w 1878075"/>
                <a:gd name="connsiteY92" fmla="*/ 725098 h 1694229"/>
                <a:gd name="connsiteX93" fmla="*/ 1488076 w 1878075"/>
                <a:gd name="connsiteY93" fmla="*/ 724035 h 1694229"/>
                <a:gd name="connsiteX94" fmla="*/ 1580416 w 1878075"/>
                <a:gd name="connsiteY94" fmla="*/ 740220 h 1694229"/>
                <a:gd name="connsiteX95" fmla="*/ 1615719 w 1878075"/>
                <a:gd name="connsiteY95" fmla="*/ 683758 h 1694229"/>
                <a:gd name="connsiteX96" fmla="*/ 1603753 w 1878075"/>
                <a:gd name="connsiteY96" fmla="*/ 553648 h 1694229"/>
                <a:gd name="connsiteX97" fmla="*/ 1620956 w 1878075"/>
                <a:gd name="connsiteY97" fmla="*/ 405322 h 1694229"/>
                <a:gd name="connsiteX0" fmla="*/ 1620956 w 1866986"/>
                <a:gd name="connsiteY0" fmla="*/ 405322 h 1694229"/>
                <a:gd name="connsiteX1" fmla="*/ 1548806 w 1866986"/>
                <a:gd name="connsiteY1" fmla="*/ 372673 h 1694229"/>
                <a:gd name="connsiteX2" fmla="*/ 1458557 w 1866986"/>
                <a:gd name="connsiteY2" fmla="*/ 348860 h 1694229"/>
                <a:gd name="connsiteX3" fmla="*/ 1405237 w 1866986"/>
                <a:gd name="connsiteY3" fmla="*/ 271776 h 1694229"/>
                <a:gd name="connsiteX4" fmla="*/ 1382136 w 1866986"/>
                <a:gd name="connsiteY4" fmla="*/ 169931 h 1694229"/>
                <a:gd name="connsiteX5" fmla="*/ 1346239 w 1866986"/>
                <a:gd name="connsiteY5" fmla="*/ 1869 h 1694229"/>
                <a:gd name="connsiteX6" fmla="*/ 1278870 w 1866986"/>
                <a:gd name="connsiteY6" fmla="*/ 43567 h 1694229"/>
                <a:gd name="connsiteX7" fmla="*/ 1273302 w 1866986"/>
                <a:gd name="connsiteY7" fmla="*/ 101090 h 1694229"/>
                <a:gd name="connsiteX8" fmla="*/ 1257397 w 1866986"/>
                <a:gd name="connsiteY8" fmla="*/ 152303 h 1694229"/>
                <a:gd name="connsiteX9" fmla="*/ 1237872 w 1866986"/>
                <a:gd name="connsiteY9" fmla="*/ 204316 h 1694229"/>
                <a:gd name="connsiteX10" fmla="*/ 1236143 w 1866986"/>
                <a:gd name="connsiteY10" fmla="*/ 273739 h 1694229"/>
                <a:gd name="connsiteX11" fmla="*/ 1163162 w 1866986"/>
                <a:gd name="connsiteY11" fmla="*/ 283903 h 1694229"/>
                <a:gd name="connsiteX12" fmla="*/ 1098809 w 1866986"/>
                <a:gd name="connsiteY12" fmla="*/ 285917 h 1694229"/>
                <a:gd name="connsiteX13" fmla="*/ 1051208 w 1866986"/>
                <a:gd name="connsiteY13" fmla="*/ 346183 h 1694229"/>
                <a:gd name="connsiteX14" fmla="*/ 996593 w 1866986"/>
                <a:gd name="connsiteY14" fmla="*/ 371690 h 1694229"/>
                <a:gd name="connsiteX15" fmla="*/ 943969 w 1866986"/>
                <a:gd name="connsiteY15" fmla="*/ 358385 h 1694229"/>
                <a:gd name="connsiteX16" fmla="*/ 837229 w 1866986"/>
                <a:gd name="connsiteY16" fmla="*/ 376257 h 1694229"/>
                <a:gd name="connsiteX17" fmla="*/ 814246 w 1866986"/>
                <a:gd name="connsiteY17" fmla="*/ 440035 h 1694229"/>
                <a:gd name="connsiteX18" fmla="*/ 797163 w 1866986"/>
                <a:gd name="connsiteY18" fmla="*/ 475926 h 1694229"/>
                <a:gd name="connsiteX19" fmla="*/ 715132 w 1866986"/>
                <a:gd name="connsiteY19" fmla="*/ 494632 h 1694229"/>
                <a:gd name="connsiteX20" fmla="*/ 697320 w 1866986"/>
                <a:gd name="connsiteY20" fmla="*/ 440647 h 1694229"/>
                <a:gd name="connsiteX21" fmla="*/ 653456 w 1866986"/>
                <a:gd name="connsiteY21" fmla="*/ 420298 h 1694229"/>
                <a:gd name="connsiteX22" fmla="*/ 518140 w 1866986"/>
                <a:gd name="connsiteY22" fmla="*/ 420641 h 1694229"/>
                <a:gd name="connsiteX23" fmla="*/ 434263 w 1866986"/>
                <a:gd name="connsiteY23" fmla="*/ 447350 h 1694229"/>
                <a:gd name="connsiteX24" fmla="*/ 401044 w 1866986"/>
                <a:gd name="connsiteY24" fmla="*/ 420298 h 1694229"/>
                <a:gd name="connsiteX25" fmla="*/ 381994 w 1866986"/>
                <a:gd name="connsiteY25" fmla="*/ 358385 h 1694229"/>
                <a:gd name="connsiteX26" fmla="*/ 315319 w 1866986"/>
                <a:gd name="connsiteY26" fmla="*/ 305998 h 1694229"/>
                <a:gd name="connsiteX27" fmla="*/ 270134 w 1866986"/>
                <a:gd name="connsiteY27" fmla="*/ 229110 h 1694229"/>
                <a:gd name="connsiteX28" fmla="*/ 146784 w 1866986"/>
                <a:gd name="connsiteY28" fmla="*/ 258373 h 1694229"/>
                <a:gd name="connsiteX29" fmla="*/ 127734 w 1866986"/>
                <a:gd name="connsiteY29" fmla="*/ 344785 h 1694229"/>
                <a:gd name="connsiteX30" fmla="*/ 145174 w 1866986"/>
                <a:gd name="connsiteY30" fmla="*/ 411312 h 1694229"/>
                <a:gd name="connsiteX31" fmla="*/ 117735 w 1866986"/>
                <a:gd name="connsiteY31" fmla="*/ 446172 h 1694229"/>
                <a:gd name="connsiteX32" fmla="*/ 65347 w 1866986"/>
                <a:gd name="connsiteY32" fmla="*/ 474059 h 1694229"/>
                <a:gd name="connsiteX33" fmla="*/ 37246 w 1866986"/>
                <a:gd name="connsiteY33" fmla="*/ 482063 h 1694229"/>
                <a:gd name="connsiteX34" fmla="*/ 15281 w 1866986"/>
                <a:gd name="connsiteY34" fmla="*/ 520310 h 1694229"/>
                <a:gd name="connsiteX35" fmla="*/ 1469 w 1866986"/>
                <a:gd name="connsiteY35" fmla="*/ 632745 h 1694229"/>
                <a:gd name="connsiteX36" fmla="*/ 51178 w 1866986"/>
                <a:gd name="connsiteY36" fmla="*/ 685967 h 1694229"/>
                <a:gd name="connsiteX37" fmla="*/ 108092 w 1866986"/>
                <a:gd name="connsiteY37" fmla="*/ 681547 h 1694229"/>
                <a:gd name="connsiteX38" fmla="*/ 93804 w 1866986"/>
                <a:gd name="connsiteY38" fmla="*/ 751806 h 1694229"/>
                <a:gd name="connsiteX39" fmla="*/ 148631 w 1866986"/>
                <a:gd name="connsiteY39" fmla="*/ 782248 h 1694229"/>
                <a:gd name="connsiteX40" fmla="*/ 217629 w 1866986"/>
                <a:gd name="connsiteY40" fmla="*/ 792460 h 1694229"/>
                <a:gd name="connsiteX41" fmla="*/ 252932 w 1866986"/>
                <a:gd name="connsiteY41" fmla="*/ 848431 h 1694229"/>
                <a:gd name="connsiteX42" fmla="*/ 252339 w 1866986"/>
                <a:gd name="connsiteY42" fmla="*/ 893503 h 1694229"/>
                <a:gd name="connsiteX43" fmla="*/ 276863 w 1866986"/>
                <a:gd name="connsiteY43" fmla="*/ 932978 h 1694229"/>
                <a:gd name="connsiteX44" fmla="*/ 322521 w 1866986"/>
                <a:gd name="connsiteY44" fmla="*/ 971570 h 1694229"/>
                <a:gd name="connsiteX45" fmla="*/ 407654 w 1866986"/>
                <a:gd name="connsiteY45" fmla="*/ 1025822 h 1694229"/>
                <a:gd name="connsiteX46" fmla="*/ 443431 w 1866986"/>
                <a:gd name="connsiteY46" fmla="*/ 1096915 h 1694229"/>
                <a:gd name="connsiteX47" fmla="*/ 422534 w 1866986"/>
                <a:gd name="connsiteY47" fmla="*/ 1166488 h 1694229"/>
                <a:gd name="connsiteX48" fmla="*/ 500581 w 1866986"/>
                <a:gd name="connsiteY48" fmla="*/ 1222951 h 1694229"/>
                <a:gd name="connsiteX49" fmla="*/ 572613 w 1866986"/>
                <a:gd name="connsiteY49" fmla="*/ 1255945 h 1694229"/>
                <a:gd name="connsiteX50" fmla="*/ 553444 w 1866986"/>
                <a:gd name="connsiteY50" fmla="*/ 1315648 h 1694229"/>
                <a:gd name="connsiteX51" fmla="*/ 643931 w 1866986"/>
                <a:gd name="connsiteY51" fmla="*/ 1468048 h 1694229"/>
                <a:gd name="connsiteX52" fmla="*/ 736741 w 1866986"/>
                <a:gd name="connsiteY52" fmla="*/ 1541202 h 1694229"/>
                <a:gd name="connsiteX53" fmla="*/ 786806 w 1866986"/>
                <a:gd name="connsiteY53" fmla="*/ 1491860 h 1694229"/>
                <a:gd name="connsiteX54" fmla="*/ 851396 w 1866986"/>
                <a:gd name="connsiteY54" fmla="*/ 1519257 h 1694229"/>
                <a:gd name="connsiteX55" fmla="*/ 905869 w 1866986"/>
                <a:gd name="connsiteY55" fmla="*/ 1487098 h 1694229"/>
                <a:gd name="connsiteX56" fmla="*/ 922716 w 1866986"/>
                <a:gd name="connsiteY56" fmla="*/ 1444922 h 1694229"/>
                <a:gd name="connsiteX57" fmla="*/ 986593 w 1866986"/>
                <a:gd name="connsiteY57" fmla="*/ 1531334 h 1694229"/>
                <a:gd name="connsiteX58" fmla="*/ 1031660 w 1866986"/>
                <a:gd name="connsiteY58" fmla="*/ 1602428 h 1694229"/>
                <a:gd name="connsiteX59" fmla="*/ 1101606 w 1866986"/>
                <a:gd name="connsiteY59" fmla="*/ 1693947 h 1694229"/>
                <a:gd name="connsiteX60" fmla="*/ 1132504 w 1866986"/>
                <a:gd name="connsiteY60" fmla="*/ 1630856 h 1694229"/>
                <a:gd name="connsiteX61" fmla="*/ 1163163 w 1866986"/>
                <a:gd name="connsiteY61" fmla="*/ 1624376 h 1694229"/>
                <a:gd name="connsiteX62" fmla="*/ 1206262 w 1866986"/>
                <a:gd name="connsiteY62" fmla="*/ 1653639 h 1694229"/>
                <a:gd name="connsiteX63" fmla="*/ 1239837 w 1866986"/>
                <a:gd name="connsiteY63" fmla="*/ 1612985 h 1694229"/>
                <a:gd name="connsiteX64" fmla="*/ 1258658 w 1866986"/>
                <a:gd name="connsiteY64" fmla="*/ 1617602 h 1694229"/>
                <a:gd name="connsiteX65" fmla="*/ 1292700 w 1866986"/>
                <a:gd name="connsiteY65" fmla="*/ 1684079 h 1694229"/>
                <a:gd name="connsiteX66" fmla="*/ 1349256 w 1866986"/>
                <a:gd name="connsiteY66" fmla="*/ 1660610 h 1694229"/>
                <a:gd name="connsiteX67" fmla="*/ 1401288 w 1866986"/>
                <a:gd name="connsiteY67" fmla="*/ 1604489 h 1694229"/>
                <a:gd name="connsiteX68" fmla="*/ 1452065 w 1866986"/>
                <a:gd name="connsiteY68" fmla="*/ 1587946 h 1694229"/>
                <a:gd name="connsiteX69" fmla="*/ 1469744 w 1866986"/>
                <a:gd name="connsiteY69" fmla="*/ 1643768 h 1694229"/>
                <a:gd name="connsiteX70" fmla="*/ 1539639 w 1866986"/>
                <a:gd name="connsiteY70" fmla="*/ 1618090 h 1694229"/>
                <a:gd name="connsiteX71" fmla="*/ 1570417 w 1866986"/>
                <a:gd name="connsiteY71" fmla="*/ 1531334 h 1694229"/>
                <a:gd name="connsiteX72" fmla="*/ 1651853 w 1866986"/>
                <a:gd name="connsiteY72" fmla="*/ 1441192 h 1694229"/>
                <a:gd name="connsiteX73" fmla="*/ 1696444 w 1866986"/>
                <a:gd name="connsiteY73" fmla="*/ 1410062 h 1694229"/>
                <a:gd name="connsiteX74" fmla="*/ 1724813 w 1866986"/>
                <a:gd name="connsiteY74" fmla="*/ 1413357 h 1694229"/>
                <a:gd name="connsiteX75" fmla="*/ 1802405 w 1866986"/>
                <a:gd name="connsiteY75" fmla="*/ 1402749 h 1694229"/>
                <a:gd name="connsiteX76" fmla="*/ 1797524 w 1866986"/>
                <a:gd name="connsiteY76" fmla="*/ 1456313 h 1694229"/>
                <a:gd name="connsiteX77" fmla="*/ 1855691 w 1866986"/>
                <a:gd name="connsiteY77" fmla="*/ 1479634 h 1694229"/>
                <a:gd name="connsiteX78" fmla="*/ 1857299 w 1866986"/>
                <a:gd name="connsiteY78" fmla="*/ 1457000 h 1694229"/>
                <a:gd name="connsiteX79" fmla="*/ 1856521 w 1866986"/>
                <a:gd name="connsiteY79" fmla="*/ 1396266 h 1694229"/>
                <a:gd name="connsiteX80" fmla="*/ 1863843 w 1866986"/>
                <a:gd name="connsiteY80" fmla="*/ 1323993 h 1694229"/>
                <a:gd name="connsiteX81" fmla="*/ 1797946 w 1866986"/>
                <a:gd name="connsiteY81" fmla="*/ 1305140 h 1694229"/>
                <a:gd name="connsiteX82" fmla="*/ 1747763 w 1866986"/>
                <a:gd name="connsiteY82" fmla="*/ 1264979 h 1694229"/>
                <a:gd name="connsiteX83" fmla="*/ 1737459 w 1866986"/>
                <a:gd name="connsiteY83" fmla="*/ 1176356 h 1694229"/>
                <a:gd name="connsiteX84" fmla="*/ 1704241 w 1866986"/>
                <a:gd name="connsiteY84" fmla="*/ 1038783 h 1694229"/>
                <a:gd name="connsiteX85" fmla="*/ 1627446 w 1866986"/>
                <a:gd name="connsiteY85" fmla="*/ 972257 h 1694229"/>
                <a:gd name="connsiteX86" fmla="*/ 1594228 w 1866986"/>
                <a:gd name="connsiteY86" fmla="*/ 917660 h 1694229"/>
                <a:gd name="connsiteX87" fmla="*/ 1544162 w 1866986"/>
                <a:gd name="connsiteY87" fmla="*/ 872587 h 1694229"/>
                <a:gd name="connsiteX88" fmla="*/ 1472251 w 1866986"/>
                <a:gd name="connsiteY88" fmla="*/ 845878 h 1694229"/>
                <a:gd name="connsiteX89" fmla="*/ 1449150 w 1866986"/>
                <a:gd name="connsiteY89" fmla="*/ 823245 h 1694229"/>
                <a:gd name="connsiteX90" fmla="*/ 1477013 w 1866986"/>
                <a:gd name="connsiteY90" fmla="*/ 784801 h 1694229"/>
                <a:gd name="connsiteX91" fmla="*/ 1458319 w 1866986"/>
                <a:gd name="connsiteY91" fmla="*/ 748910 h 1694229"/>
                <a:gd name="connsiteX92" fmla="*/ 1463081 w 1866986"/>
                <a:gd name="connsiteY92" fmla="*/ 725098 h 1694229"/>
                <a:gd name="connsiteX93" fmla="*/ 1488076 w 1866986"/>
                <a:gd name="connsiteY93" fmla="*/ 724035 h 1694229"/>
                <a:gd name="connsiteX94" fmla="*/ 1580416 w 1866986"/>
                <a:gd name="connsiteY94" fmla="*/ 740220 h 1694229"/>
                <a:gd name="connsiteX95" fmla="*/ 1615719 w 1866986"/>
                <a:gd name="connsiteY95" fmla="*/ 683758 h 1694229"/>
                <a:gd name="connsiteX96" fmla="*/ 1603753 w 1866986"/>
                <a:gd name="connsiteY96" fmla="*/ 553648 h 1694229"/>
                <a:gd name="connsiteX97" fmla="*/ 1620956 w 1866986"/>
                <a:gd name="connsiteY97" fmla="*/ 405322 h 1694229"/>
                <a:gd name="connsiteX0" fmla="*/ 1620956 w 1880530"/>
                <a:gd name="connsiteY0" fmla="*/ 405322 h 1694229"/>
                <a:gd name="connsiteX1" fmla="*/ 1548806 w 1880530"/>
                <a:gd name="connsiteY1" fmla="*/ 372673 h 1694229"/>
                <a:gd name="connsiteX2" fmla="*/ 1458557 w 1880530"/>
                <a:gd name="connsiteY2" fmla="*/ 348860 h 1694229"/>
                <a:gd name="connsiteX3" fmla="*/ 1405237 w 1880530"/>
                <a:gd name="connsiteY3" fmla="*/ 271776 h 1694229"/>
                <a:gd name="connsiteX4" fmla="*/ 1382136 w 1880530"/>
                <a:gd name="connsiteY4" fmla="*/ 169931 h 1694229"/>
                <a:gd name="connsiteX5" fmla="*/ 1346239 w 1880530"/>
                <a:gd name="connsiteY5" fmla="*/ 1869 h 1694229"/>
                <a:gd name="connsiteX6" fmla="*/ 1278870 w 1880530"/>
                <a:gd name="connsiteY6" fmla="*/ 43567 h 1694229"/>
                <a:gd name="connsiteX7" fmla="*/ 1273302 w 1880530"/>
                <a:gd name="connsiteY7" fmla="*/ 101090 h 1694229"/>
                <a:gd name="connsiteX8" fmla="*/ 1257397 w 1880530"/>
                <a:gd name="connsiteY8" fmla="*/ 152303 h 1694229"/>
                <a:gd name="connsiteX9" fmla="*/ 1237872 w 1880530"/>
                <a:gd name="connsiteY9" fmla="*/ 204316 h 1694229"/>
                <a:gd name="connsiteX10" fmla="*/ 1236143 w 1880530"/>
                <a:gd name="connsiteY10" fmla="*/ 273739 h 1694229"/>
                <a:gd name="connsiteX11" fmla="*/ 1163162 w 1880530"/>
                <a:gd name="connsiteY11" fmla="*/ 283903 h 1694229"/>
                <a:gd name="connsiteX12" fmla="*/ 1098809 w 1880530"/>
                <a:gd name="connsiteY12" fmla="*/ 285917 h 1694229"/>
                <a:gd name="connsiteX13" fmla="*/ 1051208 w 1880530"/>
                <a:gd name="connsiteY13" fmla="*/ 346183 h 1694229"/>
                <a:gd name="connsiteX14" fmla="*/ 996593 w 1880530"/>
                <a:gd name="connsiteY14" fmla="*/ 371690 h 1694229"/>
                <a:gd name="connsiteX15" fmla="*/ 943969 w 1880530"/>
                <a:gd name="connsiteY15" fmla="*/ 358385 h 1694229"/>
                <a:gd name="connsiteX16" fmla="*/ 837229 w 1880530"/>
                <a:gd name="connsiteY16" fmla="*/ 376257 h 1694229"/>
                <a:gd name="connsiteX17" fmla="*/ 814246 w 1880530"/>
                <a:gd name="connsiteY17" fmla="*/ 440035 h 1694229"/>
                <a:gd name="connsiteX18" fmla="*/ 797163 w 1880530"/>
                <a:gd name="connsiteY18" fmla="*/ 475926 h 1694229"/>
                <a:gd name="connsiteX19" fmla="*/ 715132 w 1880530"/>
                <a:gd name="connsiteY19" fmla="*/ 494632 h 1694229"/>
                <a:gd name="connsiteX20" fmla="*/ 697320 w 1880530"/>
                <a:gd name="connsiteY20" fmla="*/ 440647 h 1694229"/>
                <a:gd name="connsiteX21" fmla="*/ 653456 w 1880530"/>
                <a:gd name="connsiteY21" fmla="*/ 420298 h 1694229"/>
                <a:gd name="connsiteX22" fmla="*/ 518140 w 1880530"/>
                <a:gd name="connsiteY22" fmla="*/ 420641 h 1694229"/>
                <a:gd name="connsiteX23" fmla="*/ 434263 w 1880530"/>
                <a:gd name="connsiteY23" fmla="*/ 447350 h 1694229"/>
                <a:gd name="connsiteX24" fmla="*/ 401044 w 1880530"/>
                <a:gd name="connsiteY24" fmla="*/ 420298 h 1694229"/>
                <a:gd name="connsiteX25" fmla="*/ 381994 w 1880530"/>
                <a:gd name="connsiteY25" fmla="*/ 358385 h 1694229"/>
                <a:gd name="connsiteX26" fmla="*/ 315319 w 1880530"/>
                <a:gd name="connsiteY26" fmla="*/ 305998 h 1694229"/>
                <a:gd name="connsiteX27" fmla="*/ 270134 w 1880530"/>
                <a:gd name="connsiteY27" fmla="*/ 229110 h 1694229"/>
                <a:gd name="connsiteX28" fmla="*/ 146784 w 1880530"/>
                <a:gd name="connsiteY28" fmla="*/ 258373 h 1694229"/>
                <a:gd name="connsiteX29" fmla="*/ 127734 w 1880530"/>
                <a:gd name="connsiteY29" fmla="*/ 344785 h 1694229"/>
                <a:gd name="connsiteX30" fmla="*/ 145174 w 1880530"/>
                <a:gd name="connsiteY30" fmla="*/ 411312 h 1694229"/>
                <a:gd name="connsiteX31" fmla="*/ 117735 w 1880530"/>
                <a:gd name="connsiteY31" fmla="*/ 446172 h 1694229"/>
                <a:gd name="connsiteX32" fmla="*/ 65347 w 1880530"/>
                <a:gd name="connsiteY32" fmla="*/ 474059 h 1694229"/>
                <a:gd name="connsiteX33" fmla="*/ 37246 w 1880530"/>
                <a:gd name="connsiteY33" fmla="*/ 482063 h 1694229"/>
                <a:gd name="connsiteX34" fmla="*/ 15281 w 1880530"/>
                <a:gd name="connsiteY34" fmla="*/ 520310 h 1694229"/>
                <a:gd name="connsiteX35" fmla="*/ 1469 w 1880530"/>
                <a:gd name="connsiteY35" fmla="*/ 632745 h 1694229"/>
                <a:gd name="connsiteX36" fmla="*/ 51178 w 1880530"/>
                <a:gd name="connsiteY36" fmla="*/ 685967 h 1694229"/>
                <a:gd name="connsiteX37" fmla="*/ 108092 w 1880530"/>
                <a:gd name="connsiteY37" fmla="*/ 681547 h 1694229"/>
                <a:gd name="connsiteX38" fmla="*/ 93804 w 1880530"/>
                <a:gd name="connsiteY38" fmla="*/ 751806 h 1694229"/>
                <a:gd name="connsiteX39" fmla="*/ 148631 w 1880530"/>
                <a:gd name="connsiteY39" fmla="*/ 782248 h 1694229"/>
                <a:gd name="connsiteX40" fmla="*/ 217629 w 1880530"/>
                <a:gd name="connsiteY40" fmla="*/ 792460 h 1694229"/>
                <a:gd name="connsiteX41" fmla="*/ 252932 w 1880530"/>
                <a:gd name="connsiteY41" fmla="*/ 848431 h 1694229"/>
                <a:gd name="connsiteX42" fmla="*/ 252339 w 1880530"/>
                <a:gd name="connsiteY42" fmla="*/ 893503 h 1694229"/>
                <a:gd name="connsiteX43" fmla="*/ 276863 w 1880530"/>
                <a:gd name="connsiteY43" fmla="*/ 932978 h 1694229"/>
                <a:gd name="connsiteX44" fmla="*/ 322521 w 1880530"/>
                <a:gd name="connsiteY44" fmla="*/ 971570 h 1694229"/>
                <a:gd name="connsiteX45" fmla="*/ 407654 w 1880530"/>
                <a:gd name="connsiteY45" fmla="*/ 1025822 h 1694229"/>
                <a:gd name="connsiteX46" fmla="*/ 443431 w 1880530"/>
                <a:gd name="connsiteY46" fmla="*/ 1096915 h 1694229"/>
                <a:gd name="connsiteX47" fmla="*/ 422534 w 1880530"/>
                <a:gd name="connsiteY47" fmla="*/ 1166488 h 1694229"/>
                <a:gd name="connsiteX48" fmla="*/ 500581 w 1880530"/>
                <a:gd name="connsiteY48" fmla="*/ 1222951 h 1694229"/>
                <a:gd name="connsiteX49" fmla="*/ 572613 w 1880530"/>
                <a:gd name="connsiteY49" fmla="*/ 1255945 h 1694229"/>
                <a:gd name="connsiteX50" fmla="*/ 553444 w 1880530"/>
                <a:gd name="connsiteY50" fmla="*/ 1315648 h 1694229"/>
                <a:gd name="connsiteX51" fmla="*/ 643931 w 1880530"/>
                <a:gd name="connsiteY51" fmla="*/ 1468048 h 1694229"/>
                <a:gd name="connsiteX52" fmla="*/ 736741 w 1880530"/>
                <a:gd name="connsiteY52" fmla="*/ 1541202 h 1694229"/>
                <a:gd name="connsiteX53" fmla="*/ 786806 w 1880530"/>
                <a:gd name="connsiteY53" fmla="*/ 1491860 h 1694229"/>
                <a:gd name="connsiteX54" fmla="*/ 851396 w 1880530"/>
                <a:gd name="connsiteY54" fmla="*/ 1519257 h 1694229"/>
                <a:gd name="connsiteX55" fmla="*/ 905869 w 1880530"/>
                <a:gd name="connsiteY55" fmla="*/ 1487098 h 1694229"/>
                <a:gd name="connsiteX56" fmla="*/ 922716 w 1880530"/>
                <a:gd name="connsiteY56" fmla="*/ 1444922 h 1694229"/>
                <a:gd name="connsiteX57" fmla="*/ 986593 w 1880530"/>
                <a:gd name="connsiteY57" fmla="*/ 1531334 h 1694229"/>
                <a:gd name="connsiteX58" fmla="*/ 1031660 w 1880530"/>
                <a:gd name="connsiteY58" fmla="*/ 1602428 h 1694229"/>
                <a:gd name="connsiteX59" fmla="*/ 1101606 w 1880530"/>
                <a:gd name="connsiteY59" fmla="*/ 1693947 h 1694229"/>
                <a:gd name="connsiteX60" fmla="*/ 1132504 w 1880530"/>
                <a:gd name="connsiteY60" fmla="*/ 1630856 h 1694229"/>
                <a:gd name="connsiteX61" fmla="*/ 1163163 w 1880530"/>
                <a:gd name="connsiteY61" fmla="*/ 1624376 h 1694229"/>
                <a:gd name="connsiteX62" fmla="*/ 1206262 w 1880530"/>
                <a:gd name="connsiteY62" fmla="*/ 1653639 h 1694229"/>
                <a:gd name="connsiteX63" fmla="*/ 1239837 w 1880530"/>
                <a:gd name="connsiteY63" fmla="*/ 1612985 h 1694229"/>
                <a:gd name="connsiteX64" fmla="*/ 1258658 w 1880530"/>
                <a:gd name="connsiteY64" fmla="*/ 1617602 h 1694229"/>
                <a:gd name="connsiteX65" fmla="*/ 1292700 w 1880530"/>
                <a:gd name="connsiteY65" fmla="*/ 1684079 h 1694229"/>
                <a:gd name="connsiteX66" fmla="*/ 1349256 w 1880530"/>
                <a:gd name="connsiteY66" fmla="*/ 1660610 h 1694229"/>
                <a:gd name="connsiteX67" fmla="*/ 1401288 w 1880530"/>
                <a:gd name="connsiteY67" fmla="*/ 1604489 h 1694229"/>
                <a:gd name="connsiteX68" fmla="*/ 1452065 w 1880530"/>
                <a:gd name="connsiteY68" fmla="*/ 1587946 h 1694229"/>
                <a:gd name="connsiteX69" fmla="*/ 1469744 w 1880530"/>
                <a:gd name="connsiteY69" fmla="*/ 1643768 h 1694229"/>
                <a:gd name="connsiteX70" fmla="*/ 1539639 w 1880530"/>
                <a:gd name="connsiteY70" fmla="*/ 1618090 h 1694229"/>
                <a:gd name="connsiteX71" fmla="*/ 1570417 w 1880530"/>
                <a:gd name="connsiteY71" fmla="*/ 1531334 h 1694229"/>
                <a:gd name="connsiteX72" fmla="*/ 1651853 w 1880530"/>
                <a:gd name="connsiteY72" fmla="*/ 1441192 h 1694229"/>
                <a:gd name="connsiteX73" fmla="*/ 1696444 w 1880530"/>
                <a:gd name="connsiteY73" fmla="*/ 1410062 h 1694229"/>
                <a:gd name="connsiteX74" fmla="*/ 1724813 w 1880530"/>
                <a:gd name="connsiteY74" fmla="*/ 1413357 h 1694229"/>
                <a:gd name="connsiteX75" fmla="*/ 1802405 w 1880530"/>
                <a:gd name="connsiteY75" fmla="*/ 1402749 h 1694229"/>
                <a:gd name="connsiteX76" fmla="*/ 1797524 w 1880530"/>
                <a:gd name="connsiteY76" fmla="*/ 1456313 h 1694229"/>
                <a:gd name="connsiteX77" fmla="*/ 1855691 w 1880530"/>
                <a:gd name="connsiteY77" fmla="*/ 1479634 h 1694229"/>
                <a:gd name="connsiteX78" fmla="*/ 1857299 w 1880530"/>
                <a:gd name="connsiteY78" fmla="*/ 1457000 h 1694229"/>
                <a:gd name="connsiteX79" fmla="*/ 1856521 w 1880530"/>
                <a:gd name="connsiteY79" fmla="*/ 1396266 h 1694229"/>
                <a:gd name="connsiteX80" fmla="*/ 1878487 w 1880530"/>
                <a:gd name="connsiteY80" fmla="*/ 1326546 h 1694229"/>
                <a:gd name="connsiteX81" fmla="*/ 1797946 w 1880530"/>
                <a:gd name="connsiteY81" fmla="*/ 1305140 h 1694229"/>
                <a:gd name="connsiteX82" fmla="*/ 1747763 w 1880530"/>
                <a:gd name="connsiteY82" fmla="*/ 1264979 h 1694229"/>
                <a:gd name="connsiteX83" fmla="*/ 1737459 w 1880530"/>
                <a:gd name="connsiteY83" fmla="*/ 1176356 h 1694229"/>
                <a:gd name="connsiteX84" fmla="*/ 1704241 w 1880530"/>
                <a:gd name="connsiteY84" fmla="*/ 1038783 h 1694229"/>
                <a:gd name="connsiteX85" fmla="*/ 1627446 w 1880530"/>
                <a:gd name="connsiteY85" fmla="*/ 972257 h 1694229"/>
                <a:gd name="connsiteX86" fmla="*/ 1594228 w 1880530"/>
                <a:gd name="connsiteY86" fmla="*/ 917660 h 1694229"/>
                <a:gd name="connsiteX87" fmla="*/ 1544162 w 1880530"/>
                <a:gd name="connsiteY87" fmla="*/ 872587 h 1694229"/>
                <a:gd name="connsiteX88" fmla="*/ 1472251 w 1880530"/>
                <a:gd name="connsiteY88" fmla="*/ 845878 h 1694229"/>
                <a:gd name="connsiteX89" fmla="*/ 1449150 w 1880530"/>
                <a:gd name="connsiteY89" fmla="*/ 823245 h 1694229"/>
                <a:gd name="connsiteX90" fmla="*/ 1477013 w 1880530"/>
                <a:gd name="connsiteY90" fmla="*/ 784801 h 1694229"/>
                <a:gd name="connsiteX91" fmla="*/ 1458319 w 1880530"/>
                <a:gd name="connsiteY91" fmla="*/ 748910 h 1694229"/>
                <a:gd name="connsiteX92" fmla="*/ 1463081 w 1880530"/>
                <a:gd name="connsiteY92" fmla="*/ 725098 h 1694229"/>
                <a:gd name="connsiteX93" fmla="*/ 1488076 w 1880530"/>
                <a:gd name="connsiteY93" fmla="*/ 724035 h 1694229"/>
                <a:gd name="connsiteX94" fmla="*/ 1580416 w 1880530"/>
                <a:gd name="connsiteY94" fmla="*/ 740220 h 1694229"/>
                <a:gd name="connsiteX95" fmla="*/ 1615719 w 1880530"/>
                <a:gd name="connsiteY95" fmla="*/ 683758 h 1694229"/>
                <a:gd name="connsiteX96" fmla="*/ 1603753 w 1880530"/>
                <a:gd name="connsiteY96" fmla="*/ 553648 h 1694229"/>
                <a:gd name="connsiteX97" fmla="*/ 1620956 w 1880530"/>
                <a:gd name="connsiteY97" fmla="*/ 405322 h 1694229"/>
                <a:gd name="connsiteX0" fmla="*/ 1620956 w 1881147"/>
                <a:gd name="connsiteY0" fmla="*/ 405322 h 1694229"/>
                <a:gd name="connsiteX1" fmla="*/ 1548806 w 1881147"/>
                <a:gd name="connsiteY1" fmla="*/ 372673 h 1694229"/>
                <a:gd name="connsiteX2" fmla="*/ 1458557 w 1881147"/>
                <a:gd name="connsiteY2" fmla="*/ 348860 h 1694229"/>
                <a:gd name="connsiteX3" fmla="*/ 1405237 w 1881147"/>
                <a:gd name="connsiteY3" fmla="*/ 271776 h 1694229"/>
                <a:gd name="connsiteX4" fmla="*/ 1382136 w 1881147"/>
                <a:gd name="connsiteY4" fmla="*/ 169931 h 1694229"/>
                <a:gd name="connsiteX5" fmla="*/ 1346239 w 1881147"/>
                <a:gd name="connsiteY5" fmla="*/ 1869 h 1694229"/>
                <a:gd name="connsiteX6" fmla="*/ 1278870 w 1881147"/>
                <a:gd name="connsiteY6" fmla="*/ 43567 h 1694229"/>
                <a:gd name="connsiteX7" fmla="*/ 1273302 w 1881147"/>
                <a:gd name="connsiteY7" fmla="*/ 101090 h 1694229"/>
                <a:gd name="connsiteX8" fmla="*/ 1257397 w 1881147"/>
                <a:gd name="connsiteY8" fmla="*/ 152303 h 1694229"/>
                <a:gd name="connsiteX9" fmla="*/ 1237872 w 1881147"/>
                <a:gd name="connsiteY9" fmla="*/ 204316 h 1694229"/>
                <a:gd name="connsiteX10" fmla="*/ 1236143 w 1881147"/>
                <a:gd name="connsiteY10" fmla="*/ 273739 h 1694229"/>
                <a:gd name="connsiteX11" fmla="*/ 1163162 w 1881147"/>
                <a:gd name="connsiteY11" fmla="*/ 283903 h 1694229"/>
                <a:gd name="connsiteX12" fmla="*/ 1098809 w 1881147"/>
                <a:gd name="connsiteY12" fmla="*/ 285917 h 1694229"/>
                <a:gd name="connsiteX13" fmla="*/ 1051208 w 1881147"/>
                <a:gd name="connsiteY13" fmla="*/ 346183 h 1694229"/>
                <a:gd name="connsiteX14" fmla="*/ 996593 w 1881147"/>
                <a:gd name="connsiteY14" fmla="*/ 371690 h 1694229"/>
                <a:gd name="connsiteX15" fmla="*/ 943969 w 1881147"/>
                <a:gd name="connsiteY15" fmla="*/ 358385 h 1694229"/>
                <a:gd name="connsiteX16" fmla="*/ 837229 w 1881147"/>
                <a:gd name="connsiteY16" fmla="*/ 376257 h 1694229"/>
                <a:gd name="connsiteX17" fmla="*/ 814246 w 1881147"/>
                <a:gd name="connsiteY17" fmla="*/ 440035 h 1694229"/>
                <a:gd name="connsiteX18" fmla="*/ 797163 w 1881147"/>
                <a:gd name="connsiteY18" fmla="*/ 475926 h 1694229"/>
                <a:gd name="connsiteX19" fmla="*/ 715132 w 1881147"/>
                <a:gd name="connsiteY19" fmla="*/ 494632 h 1694229"/>
                <a:gd name="connsiteX20" fmla="*/ 697320 w 1881147"/>
                <a:gd name="connsiteY20" fmla="*/ 440647 h 1694229"/>
                <a:gd name="connsiteX21" fmla="*/ 653456 w 1881147"/>
                <a:gd name="connsiteY21" fmla="*/ 420298 h 1694229"/>
                <a:gd name="connsiteX22" fmla="*/ 518140 w 1881147"/>
                <a:gd name="connsiteY22" fmla="*/ 420641 h 1694229"/>
                <a:gd name="connsiteX23" fmla="*/ 434263 w 1881147"/>
                <a:gd name="connsiteY23" fmla="*/ 447350 h 1694229"/>
                <a:gd name="connsiteX24" fmla="*/ 401044 w 1881147"/>
                <a:gd name="connsiteY24" fmla="*/ 420298 h 1694229"/>
                <a:gd name="connsiteX25" fmla="*/ 381994 w 1881147"/>
                <a:gd name="connsiteY25" fmla="*/ 358385 h 1694229"/>
                <a:gd name="connsiteX26" fmla="*/ 315319 w 1881147"/>
                <a:gd name="connsiteY26" fmla="*/ 305998 h 1694229"/>
                <a:gd name="connsiteX27" fmla="*/ 270134 w 1881147"/>
                <a:gd name="connsiteY27" fmla="*/ 229110 h 1694229"/>
                <a:gd name="connsiteX28" fmla="*/ 146784 w 1881147"/>
                <a:gd name="connsiteY28" fmla="*/ 258373 h 1694229"/>
                <a:gd name="connsiteX29" fmla="*/ 127734 w 1881147"/>
                <a:gd name="connsiteY29" fmla="*/ 344785 h 1694229"/>
                <a:gd name="connsiteX30" fmla="*/ 145174 w 1881147"/>
                <a:gd name="connsiteY30" fmla="*/ 411312 h 1694229"/>
                <a:gd name="connsiteX31" fmla="*/ 117735 w 1881147"/>
                <a:gd name="connsiteY31" fmla="*/ 446172 h 1694229"/>
                <a:gd name="connsiteX32" fmla="*/ 65347 w 1881147"/>
                <a:gd name="connsiteY32" fmla="*/ 474059 h 1694229"/>
                <a:gd name="connsiteX33" fmla="*/ 37246 w 1881147"/>
                <a:gd name="connsiteY33" fmla="*/ 482063 h 1694229"/>
                <a:gd name="connsiteX34" fmla="*/ 15281 w 1881147"/>
                <a:gd name="connsiteY34" fmla="*/ 520310 h 1694229"/>
                <a:gd name="connsiteX35" fmla="*/ 1469 w 1881147"/>
                <a:gd name="connsiteY35" fmla="*/ 632745 h 1694229"/>
                <a:gd name="connsiteX36" fmla="*/ 51178 w 1881147"/>
                <a:gd name="connsiteY36" fmla="*/ 685967 h 1694229"/>
                <a:gd name="connsiteX37" fmla="*/ 108092 w 1881147"/>
                <a:gd name="connsiteY37" fmla="*/ 681547 h 1694229"/>
                <a:gd name="connsiteX38" fmla="*/ 93804 w 1881147"/>
                <a:gd name="connsiteY38" fmla="*/ 751806 h 1694229"/>
                <a:gd name="connsiteX39" fmla="*/ 148631 w 1881147"/>
                <a:gd name="connsiteY39" fmla="*/ 782248 h 1694229"/>
                <a:gd name="connsiteX40" fmla="*/ 217629 w 1881147"/>
                <a:gd name="connsiteY40" fmla="*/ 792460 h 1694229"/>
                <a:gd name="connsiteX41" fmla="*/ 252932 w 1881147"/>
                <a:gd name="connsiteY41" fmla="*/ 848431 h 1694229"/>
                <a:gd name="connsiteX42" fmla="*/ 252339 w 1881147"/>
                <a:gd name="connsiteY42" fmla="*/ 893503 h 1694229"/>
                <a:gd name="connsiteX43" fmla="*/ 276863 w 1881147"/>
                <a:gd name="connsiteY43" fmla="*/ 932978 h 1694229"/>
                <a:gd name="connsiteX44" fmla="*/ 322521 w 1881147"/>
                <a:gd name="connsiteY44" fmla="*/ 971570 h 1694229"/>
                <a:gd name="connsiteX45" fmla="*/ 407654 w 1881147"/>
                <a:gd name="connsiteY45" fmla="*/ 1025822 h 1694229"/>
                <a:gd name="connsiteX46" fmla="*/ 443431 w 1881147"/>
                <a:gd name="connsiteY46" fmla="*/ 1096915 h 1694229"/>
                <a:gd name="connsiteX47" fmla="*/ 422534 w 1881147"/>
                <a:gd name="connsiteY47" fmla="*/ 1166488 h 1694229"/>
                <a:gd name="connsiteX48" fmla="*/ 500581 w 1881147"/>
                <a:gd name="connsiteY48" fmla="*/ 1222951 h 1694229"/>
                <a:gd name="connsiteX49" fmla="*/ 572613 w 1881147"/>
                <a:gd name="connsiteY49" fmla="*/ 1255945 h 1694229"/>
                <a:gd name="connsiteX50" fmla="*/ 553444 w 1881147"/>
                <a:gd name="connsiteY50" fmla="*/ 1315648 h 1694229"/>
                <a:gd name="connsiteX51" fmla="*/ 643931 w 1881147"/>
                <a:gd name="connsiteY51" fmla="*/ 1468048 h 1694229"/>
                <a:gd name="connsiteX52" fmla="*/ 736741 w 1881147"/>
                <a:gd name="connsiteY52" fmla="*/ 1541202 h 1694229"/>
                <a:gd name="connsiteX53" fmla="*/ 786806 w 1881147"/>
                <a:gd name="connsiteY53" fmla="*/ 1491860 h 1694229"/>
                <a:gd name="connsiteX54" fmla="*/ 851396 w 1881147"/>
                <a:gd name="connsiteY54" fmla="*/ 1519257 h 1694229"/>
                <a:gd name="connsiteX55" fmla="*/ 905869 w 1881147"/>
                <a:gd name="connsiteY55" fmla="*/ 1487098 h 1694229"/>
                <a:gd name="connsiteX56" fmla="*/ 922716 w 1881147"/>
                <a:gd name="connsiteY56" fmla="*/ 1444922 h 1694229"/>
                <a:gd name="connsiteX57" fmla="*/ 986593 w 1881147"/>
                <a:gd name="connsiteY57" fmla="*/ 1531334 h 1694229"/>
                <a:gd name="connsiteX58" fmla="*/ 1031660 w 1881147"/>
                <a:gd name="connsiteY58" fmla="*/ 1602428 h 1694229"/>
                <a:gd name="connsiteX59" fmla="*/ 1101606 w 1881147"/>
                <a:gd name="connsiteY59" fmla="*/ 1693947 h 1694229"/>
                <a:gd name="connsiteX60" fmla="*/ 1132504 w 1881147"/>
                <a:gd name="connsiteY60" fmla="*/ 1630856 h 1694229"/>
                <a:gd name="connsiteX61" fmla="*/ 1163163 w 1881147"/>
                <a:gd name="connsiteY61" fmla="*/ 1624376 h 1694229"/>
                <a:gd name="connsiteX62" fmla="*/ 1206262 w 1881147"/>
                <a:gd name="connsiteY62" fmla="*/ 1653639 h 1694229"/>
                <a:gd name="connsiteX63" fmla="*/ 1239837 w 1881147"/>
                <a:gd name="connsiteY63" fmla="*/ 1612985 h 1694229"/>
                <a:gd name="connsiteX64" fmla="*/ 1258658 w 1881147"/>
                <a:gd name="connsiteY64" fmla="*/ 1617602 h 1694229"/>
                <a:gd name="connsiteX65" fmla="*/ 1292700 w 1881147"/>
                <a:gd name="connsiteY65" fmla="*/ 1684079 h 1694229"/>
                <a:gd name="connsiteX66" fmla="*/ 1349256 w 1881147"/>
                <a:gd name="connsiteY66" fmla="*/ 1660610 h 1694229"/>
                <a:gd name="connsiteX67" fmla="*/ 1401288 w 1881147"/>
                <a:gd name="connsiteY67" fmla="*/ 1604489 h 1694229"/>
                <a:gd name="connsiteX68" fmla="*/ 1452065 w 1881147"/>
                <a:gd name="connsiteY68" fmla="*/ 1587946 h 1694229"/>
                <a:gd name="connsiteX69" fmla="*/ 1469744 w 1881147"/>
                <a:gd name="connsiteY69" fmla="*/ 1643768 h 1694229"/>
                <a:gd name="connsiteX70" fmla="*/ 1539639 w 1881147"/>
                <a:gd name="connsiteY70" fmla="*/ 1618090 h 1694229"/>
                <a:gd name="connsiteX71" fmla="*/ 1570417 w 1881147"/>
                <a:gd name="connsiteY71" fmla="*/ 1531334 h 1694229"/>
                <a:gd name="connsiteX72" fmla="*/ 1651853 w 1881147"/>
                <a:gd name="connsiteY72" fmla="*/ 1441192 h 1694229"/>
                <a:gd name="connsiteX73" fmla="*/ 1696444 w 1881147"/>
                <a:gd name="connsiteY73" fmla="*/ 1410062 h 1694229"/>
                <a:gd name="connsiteX74" fmla="*/ 1724813 w 1881147"/>
                <a:gd name="connsiteY74" fmla="*/ 1413357 h 1694229"/>
                <a:gd name="connsiteX75" fmla="*/ 1802405 w 1881147"/>
                <a:gd name="connsiteY75" fmla="*/ 1402749 h 1694229"/>
                <a:gd name="connsiteX76" fmla="*/ 1797524 w 1881147"/>
                <a:gd name="connsiteY76" fmla="*/ 1456313 h 1694229"/>
                <a:gd name="connsiteX77" fmla="*/ 1855691 w 1881147"/>
                <a:gd name="connsiteY77" fmla="*/ 1479634 h 1694229"/>
                <a:gd name="connsiteX78" fmla="*/ 1857299 w 1881147"/>
                <a:gd name="connsiteY78" fmla="*/ 1457000 h 1694229"/>
                <a:gd name="connsiteX79" fmla="*/ 1861403 w 1881147"/>
                <a:gd name="connsiteY79" fmla="*/ 1401373 h 1694229"/>
                <a:gd name="connsiteX80" fmla="*/ 1878487 w 1881147"/>
                <a:gd name="connsiteY80" fmla="*/ 1326546 h 1694229"/>
                <a:gd name="connsiteX81" fmla="*/ 1797946 w 1881147"/>
                <a:gd name="connsiteY81" fmla="*/ 1305140 h 1694229"/>
                <a:gd name="connsiteX82" fmla="*/ 1747763 w 1881147"/>
                <a:gd name="connsiteY82" fmla="*/ 1264979 h 1694229"/>
                <a:gd name="connsiteX83" fmla="*/ 1737459 w 1881147"/>
                <a:gd name="connsiteY83" fmla="*/ 1176356 h 1694229"/>
                <a:gd name="connsiteX84" fmla="*/ 1704241 w 1881147"/>
                <a:gd name="connsiteY84" fmla="*/ 1038783 h 1694229"/>
                <a:gd name="connsiteX85" fmla="*/ 1627446 w 1881147"/>
                <a:gd name="connsiteY85" fmla="*/ 972257 h 1694229"/>
                <a:gd name="connsiteX86" fmla="*/ 1594228 w 1881147"/>
                <a:gd name="connsiteY86" fmla="*/ 917660 h 1694229"/>
                <a:gd name="connsiteX87" fmla="*/ 1544162 w 1881147"/>
                <a:gd name="connsiteY87" fmla="*/ 872587 h 1694229"/>
                <a:gd name="connsiteX88" fmla="*/ 1472251 w 1881147"/>
                <a:gd name="connsiteY88" fmla="*/ 845878 h 1694229"/>
                <a:gd name="connsiteX89" fmla="*/ 1449150 w 1881147"/>
                <a:gd name="connsiteY89" fmla="*/ 823245 h 1694229"/>
                <a:gd name="connsiteX90" fmla="*/ 1477013 w 1881147"/>
                <a:gd name="connsiteY90" fmla="*/ 784801 h 1694229"/>
                <a:gd name="connsiteX91" fmla="*/ 1458319 w 1881147"/>
                <a:gd name="connsiteY91" fmla="*/ 748910 h 1694229"/>
                <a:gd name="connsiteX92" fmla="*/ 1463081 w 1881147"/>
                <a:gd name="connsiteY92" fmla="*/ 725098 h 1694229"/>
                <a:gd name="connsiteX93" fmla="*/ 1488076 w 1881147"/>
                <a:gd name="connsiteY93" fmla="*/ 724035 h 1694229"/>
                <a:gd name="connsiteX94" fmla="*/ 1580416 w 1881147"/>
                <a:gd name="connsiteY94" fmla="*/ 740220 h 1694229"/>
                <a:gd name="connsiteX95" fmla="*/ 1615719 w 1881147"/>
                <a:gd name="connsiteY95" fmla="*/ 683758 h 1694229"/>
                <a:gd name="connsiteX96" fmla="*/ 1603753 w 1881147"/>
                <a:gd name="connsiteY96" fmla="*/ 553648 h 1694229"/>
                <a:gd name="connsiteX97" fmla="*/ 1620956 w 1881147"/>
                <a:gd name="connsiteY97" fmla="*/ 405322 h 1694229"/>
                <a:gd name="connsiteX0" fmla="*/ 1620956 w 1868187"/>
                <a:gd name="connsiteY0" fmla="*/ 405322 h 1694229"/>
                <a:gd name="connsiteX1" fmla="*/ 1548806 w 1868187"/>
                <a:gd name="connsiteY1" fmla="*/ 372673 h 1694229"/>
                <a:gd name="connsiteX2" fmla="*/ 1458557 w 1868187"/>
                <a:gd name="connsiteY2" fmla="*/ 348860 h 1694229"/>
                <a:gd name="connsiteX3" fmla="*/ 1405237 w 1868187"/>
                <a:gd name="connsiteY3" fmla="*/ 271776 h 1694229"/>
                <a:gd name="connsiteX4" fmla="*/ 1382136 w 1868187"/>
                <a:gd name="connsiteY4" fmla="*/ 169931 h 1694229"/>
                <a:gd name="connsiteX5" fmla="*/ 1346239 w 1868187"/>
                <a:gd name="connsiteY5" fmla="*/ 1869 h 1694229"/>
                <a:gd name="connsiteX6" fmla="*/ 1278870 w 1868187"/>
                <a:gd name="connsiteY6" fmla="*/ 43567 h 1694229"/>
                <a:gd name="connsiteX7" fmla="*/ 1273302 w 1868187"/>
                <a:gd name="connsiteY7" fmla="*/ 101090 h 1694229"/>
                <a:gd name="connsiteX8" fmla="*/ 1257397 w 1868187"/>
                <a:gd name="connsiteY8" fmla="*/ 152303 h 1694229"/>
                <a:gd name="connsiteX9" fmla="*/ 1237872 w 1868187"/>
                <a:gd name="connsiteY9" fmla="*/ 204316 h 1694229"/>
                <a:gd name="connsiteX10" fmla="*/ 1236143 w 1868187"/>
                <a:gd name="connsiteY10" fmla="*/ 273739 h 1694229"/>
                <a:gd name="connsiteX11" fmla="*/ 1163162 w 1868187"/>
                <a:gd name="connsiteY11" fmla="*/ 283903 h 1694229"/>
                <a:gd name="connsiteX12" fmla="*/ 1098809 w 1868187"/>
                <a:gd name="connsiteY12" fmla="*/ 285917 h 1694229"/>
                <a:gd name="connsiteX13" fmla="*/ 1051208 w 1868187"/>
                <a:gd name="connsiteY13" fmla="*/ 346183 h 1694229"/>
                <a:gd name="connsiteX14" fmla="*/ 996593 w 1868187"/>
                <a:gd name="connsiteY14" fmla="*/ 371690 h 1694229"/>
                <a:gd name="connsiteX15" fmla="*/ 943969 w 1868187"/>
                <a:gd name="connsiteY15" fmla="*/ 358385 h 1694229"/>
                <a:gd name="connsiteX16" fmla="*/ 837229 w 1868187"/>
                <a:gd name="connsiteY16" fmla="*/ 376257 h 1694229"/>
                <a:gd name="connsiteX17" fmla="*/ 814246 w 1868187"/>
                <a:gd name="connsiteY17" fmla="*/ 440035 h 1694229"/>
                <a:gd name="connsiteX18" fmla="*/ 797163 w 1868187"/>
                <a:gd name="connsiteY18" fmla="*/ 475926 h 1694229"/>
                <a:gd name="connsiteX19" fmla="*/ 715132 w 1868187"/>
                <a:gd name="connsiteY19" fmla="*/ 494632 h 1694229"/>
                <a:gd name="connsiteX20" fmla="*/ 697320 w 1868187"/>
                <a:gd name="connsiteY20" fmla="*/ 440647 h 1694229"/>
                <a:gd name="connsiteX21" fmla="*/ 653456 w 1868187"/>
                <a:gd name="connsiteY21" fmla="*/ 420298 h 1694229"/>
                <a:gd name="connsiteX22" fmla="*/ 518140 w 1868187"/>
                <a:gd name="connsiteY22" fmla="*/ 420641 h 1694229"/>
                <a:gd name="connsiteX23" fmla="*/ 434263 w 1868187"/>
                <a:gd name="connsiteY23" fmla="*/ 447350 h 1694229"/>
                <a:gd name="connsiteX24" fmla="*/ 401044 w 1868187"/>
                <a:gd name="connsiteY24" fmla="*/ 420298 h 1694229"/>
                <a:gd name="connsiteX25" fmla="*/ 381994 w 1868187"/>
                <a:gd name="connsiteY25" fmla="*/ 358385 h 1694229"/>
                <a:gd name="connsiteX26" fmla="*/ 315319 w 1868187"/>
                <a:gd name="connsiteY26" fmla="*/ 305998 h 1694229"/>
                <a:gd name="connsiteX27" fmla="*/ 270134 w 1868187"/>
                <a:gd name="connsiteY27" fmla="*/ 229110 h 1694229"/>
                <a:gd name="connsiteX28" fmla="*/ 146784 w 1868187"/>
                <a:gd name="connsiteY28" fmla="*/ 258373 h 1694229"/>
                <a:gd name="connsiteX29" fmla="*/ 127734 w 1868187"/>
                <a:gd name="connsiteY29" fmla="*/ 344785 h 1694229"/>
                <a:gd name="connsiteX30" fmla="*/ 145174 w 1868187"/>
                <a:gd name="connsiteY30" fmla="*/ 411312 h 1694229"/>
                <a:gd name="connsiteX31" fmla="*/ 117735 w 1868187"/>
                <a:gd name="connsiteY31" fmla="*/ 446172 h 1694229"/>
                <a:gd name="connsiteX32" fmla="*/ 65347 w 1868187"/>
                <a:gd name="connsiteY32" fmla="*/ 474059 h 1694229"/>
                <a:gd name="connsiteX33" fmla="*/ 37246 w 1868187"/>
                <a:gd name="connsiteY33" fmla="*/ 482063 h 1694229"/>
                <a:gd name="connsiteX34" fmla="*/ 15281 w 1868187"/>
                <a:gd name="connsiteY34" fmla="*/ 520310 h 1694229"/>
                <a:gd name="connsiteX35" fmla="*/ 1469 w 1868187"/>
                <a:gd name="connsiteY35" fmla="*/ 632745 h 1694229"/>
                <a:gd name="connsiteX36" fmla="*/ 51178 w 1868187"/>
                <a:gd name="connsiteY36" fmla="*/ 685967 h 1694229"/>
                <a:gd name="connsiteX37" fmla="*/ 108092 w 1868187"/>
                <a:gd name="connsiteY37" fmla="*/ 681547 h 1694229"/>
                <a:gd name="connsiteX38" fmla="*/ 93804 w 1868187"/>
                <a:gd name="connsiteY38" fmla="*/ 751806 h 1694229"/>
                <a:gd name="connsiteX39" fmla="*/ 148631 w 1868187"/>
                <a:gd name="connsiteY39" fmla="*/ 782248 h 1694229"/>
                <a:gd name="connsiteX40" fmla="*/ 217629 w 1868187"/>
                <a:gd name="connsiteY40" fmla="*/ 792460 h 1694229"/>
                <a:gd name="connsiteX41" fmla="*/ 252932 w 1868187"/>
                <a:gd name="connsiteY41" fmla="*/ 848431 h 1694229"/>
                <a:gd name="connsiteX42" fmla="*/ 252339 w 1868187"/>
                <a:gd name="connsiteY42" fmla="*/ 893503 h 1694229"/>
                <a:gd name="connsiteX43" fmla="*/ 276863 w 1868187"/>
                <a:gd name="connsiteY43" fmla="*/ 932978 h 1694229"/>
                <a:gd name="connsiteX44" fmla="*/ 322521 w 1868187"/>
                <a:gd name="connsiteY44" fmla="*/ 971570 h 1694229"/>
                <a:gd name="connsiteX45" fmla="*/ 407654 w 1868187"/>
                <a:gd name="connsiteY45" fmla="*/ 1025822 h 1694229"/>
                <a:gd name="connsiteX46" fmla="*/ 443431 w 1868187"/>
                <a:gd name="connsiteY46" fmla="*/ 1096915 h 1694229"/>
                <a:gd name="connsiteX47" fmla="*/ 422534 w 1868187"/>
                <a:gd name="connsiteY47" fmla="*/ 1166488 h 1694229"/>
                <a:gd name="connsiteX48" fmla="*/ 500581 w 1868187"/>
                <a:gd name="connsiteY48" fmla="*/ 1222951 h 1694229"/>
                <a:gd name="connsiteX49" fmla="*/ 572613 w 1868187"/>
                <a:gd name="connsiteY49" fmla="*/ 1255945 h 1694229"/>
                <a:gd name="connsiteX50" fmla="*/ 553444 w 1868187"/>
                <a:gd name="connsiteY50" fmla="*/ 1315648 h 1694229"/>
                <a:gd name="connsiteX51" fmla="*/ 643931 w 1868187"/>
                <a:gd name="connsiteY51" fmla="*/ 1468048 h 1694229"/>
                <a:gd name="connsiteX52" fmla="*/ 736741 w 1868187"/>
                <a:gd name="connsiteY52" fmla="*/ 1541202 h 1694229"/>
                <a:gd name="connsiteX53" fmla="*/ 786806 w 1868187"/>
                <a:gd name="connsiteY53" fmla="*/ 1491860 h 1694229"/>
                <a:gd name="connsiteX54" fmla="*/ 851396 w 1868187"/>
                <a:gd name="connsiteY54" fmla="*/ 1519257 h 1694229"/>
                <a:gd name="connsiteX55" fmla="*/ 905869 w 1868187"/>
                <a:gd name="connsiteY55" fmla="*/ 1487098 h 1694229"/>
                <a:gd name="connsiteX56" fmla="*/ 922716 w 1868187"/>
                <a:gd name="connsiteY56" fmla="*/ 1444922 h 1694229"/>
                <a:gd name="connsiteX57" fmla="*/ 986593 w 1868187"/>
                <a:gd name="connsiteY57" fmla="*/ 1531334 h 1694229"/>
                <a:gd name="connsiteX58" fmla="*/ 1031660 w 1868187"/>
                <a:gd name="connsiteY58" fmla="*/ 1602428 h 1694229"/>
                <a:gd name="connsiteX59" fmla="*/ 1101606 w 1868187"/>
                <a:gd name="connsiteY59" fmla="*/ 1693947 h 1694229"/>
                <a:gd name="connsiteX60" fmla="*/ 1132504 w 1868187"/>
                <a:gd name="connsiteY60" fmla="*/ 1630856 h 1694229"/>
                <a:gd name="connsiteX61" fmla="*/ 1163163 w 1868187"/>
                <a:gd name="connsiteY61" fmla="*/ 1624376 h 1694229"/>
                <a:gd name="connsiteX62" fmla="*/ 1206262 w 1868187"/>
                <a:gd name="connsiteY62" fmla="*/ 1653639 h 1694229"/>
                <a:gd name="connsiteX63" fmla="*/ 1239837 w 1868187"/>
                <a:gd name="connsiteY63" fmla="*/ 1612985 h 1694229"/>
                <a:gd name="connsiteX64" fmla="*/ 1258658 w 1868187"/>
                <a:gd name="connsiteY64" fmla="*/ 1617602 h 1694229"/>
                <a:gd name="connsiteX65" fmla="*/ 1292700 w 1868187"/>
                <a:gd name="connsiteY65" fmla="*/ 1684079 h 1694229"/>
                <a:gd name="connsiteX66" fmla="*/ 1349256 w 1868187"/>
                <a:gd name="connsiteY66" fmla="*/ 1660610 h 1694229"/>
                <a:gd name="connsiteX67" fmla="*/ 1401288 w 1868187"/>
                <a:gd name="connsiteY67" fmla="*/ 1604489 h 1694229"/>
                <a:gd name="connsiteX68" fmla="*/ 1452065 w 1868187"/>
                <a:gd name="connsiteY68" fmla="*/ 1587946 h 1694229"/>
                <a:gd name="connsiteX69" fmla="*/ 1469744 w 1868187"/>
                <a:gd name="connsiteY69" fmla="*/ 1643768 h 1694229"/>
                <a:gd name="connsiteX70" fmla="*/ 1539639 w 1868187"/>
                <a:gd name="connsiteY70" fmla="*/ 1618090 h 1694229"/>
                <a:gd name="connsiteX71" fmla="*/ 1570417 w 1868187"/>
                <a:gd name="connsiteY71" fmla="*/ 1531334 h 1694229"/>
                <a:gd name="connsiteX72" fmla="*/ 1651853 w 1868187"/>
                <a:gd name="connsiteY72" fmla="*/ 1441192 h 1694229"/>
                <a:gd name="connsiteX73" fmla="*/ 1696444 w 1868187"/>
                <a:gd name="connsiteY73" fmla="*/ 1410062 h 1694229"/>
                <a:gd name="connsiteX74" fmla="*/ 1724813 w 1868187"/>
                <a:gd name="connsiteY74" fmla="*/ 1413357 h 1694229"/>
                <a:gd name="connsiteX75" fmla="*/ 1802405 w 1868187"/>
                <a:gd name="connsiteY75" fmla="*/ 1402749 h 1694229"/>
                <a:gd name="connsiteX76" fmla="*/ 1797524 w 1868187"/>
                <a:gd name="connsiteY76" fmla="*/ 1456313 h 1694229"/>
                <a:gd name="connsiteX77" fmla="*/ 1855691 w 1868187"/>
                <a:gd name="connsiteY77" fmla="*/ 1479634 h 1694229"/>
                <a:gd name="connsiteX78" fmla="*/ 1857299 w 1868187"/>
                <a:gd name="connsiteY78" fmla="*/ 1457000 h 1694229"/>
                <a:gd name="connsiteX79" fmla="*/ 1861403 w 1868187"/>
                <a:gd name="connsiteY79" fmla="*/ 1401373 h 1694229"/>
                <a:gd name="connsiteX80" fmla="*/ 1863844 w 1868187"/>
                <a:gd name="connsiteY80" fmla="*/ 1326546 h 1694229"/>
                <a:gd name="connsiteX81" fmla="*/ 1797946 w 1868187"/>
                <a:gd name="connsiteY81" fmla="*/ 1305140 h 1694229"/>
                <a:gd name="connsiteX82" fmla="*/ 1747763 w 1868187"/>
                <a:gd name="connsiteY82" fmla="*/ 1264979 h 1694229"/>
                <a:gd name="connsiteX83" fmla="*/ 1737459 w 1868187"/>
                <a:gd name="connsiteY83" fmla="*/ 1176356 h 1694229"/>
                <a:gd name="connsiteX84" fmla="*/ 1704241 w 1868187"/>
                <a:gd name="connsiteY84" fmla="*/ 1038783 h 1694229"/>
                <a:gd name="connsiteX85" fmla="*/ 1627446 w 1868187"/>
                <a:gd name="connsiteY85" fmla="*/ 972257 h 1694229"/>
                <a:gd name="connsiteX86" fmla="*/ 1594228 w 1868187"/>
                <a:gd name="connsiteY86" fmla="*/ 917660 h 1694229"/>
                <a:gd name="connsiteX87" fmla="*/ 1544162 w 1868187"/>
                <a:gd name="connsiteY87" fmla="*/ 872587 h 1694229"/>
                <a:gd name="connsiteX88" fmla="*/ 1472251 w 1868187"/>
                <a:gd name="connsiteY88" fmla="*/ 845878 h 1694229"/>
                <a:gd name="connsiteX89" fmla="*/ 1449150 w 1868187"/>
                <a:gd name="connsiteY89" fmla="*/ 823245 h 1694229"/>
                <a:gd name="connsiteX90" fmla="*/ 1477013 w 1868187"/>
                <a:gd name="connsiteY90" fmla="*/ 784801 h 1694229"/>
                <a:gd name="connsiteX91" fmla="*/ 1458319 w 1868187"/>
                <a:gd name="connsiteY91" fmla="*/ 748910 h 1694229"/>
                <a:gd name="connsiteX92" fmla="*/ 1463081 w 1868187"/>
                <a:gd name="connsiteY92" fmla="*/ 725098 h 1694229"/>
                <a:gd name="connsiteX93" fmla="*/ 1488076 w 1868187"/>
                <a:gd name="connsiteY93" fmla="*/ 724035 h 1694229"/>
                <a:gd name="connsiteX94" fmla="*/ 1580416 w 1868187"/>
                <a:gd name="connsiteY94" fmla="*/ 740220 h 1694229"/>
                <a:gd name="connsiteX95" fmla="*/ 1615719 w 1868187"/>
                <a:gd name="connsiteY95" fmla="*/ 683758 h 1694229"/>
                <a:gd name="connsiteX96" fmla="*/ 1603753 w 1868187"/>
                <a:gd name="connsiteY96" fmla="*/ 553648 h 1694229"/>
                <a:gd name="connsiteX97" fmla="*/ 1620956 w 1868187"/>
                <a:gd name="connsiteY97" fmla="*/ 405322 h 1694229"/>
                <a:gd name="connsiteX0" fmla="*/ 1620956 w 1872005"/>
                <a:gd name="connsiteY0" fmla="*/ 405322 h 1694229"/>
                <a:gd name="connsiteX1" fmla="*/ 1548806 w 1872005"/>
                <a:gd name="connsiteY1" fmla="*/ 372673 h 1694229"/>
                <a:gd name="connsiteX2" fmla="*/ 1458557 w 1872005"/>
                <a:gd name="connsiteY2" fmla="*/ 348860 h 1694229"/>
                <a:gd name="connsiteX3" fmla="*/ 1405237 w 1872005"/>
                <a:gd name="connsiteY3" fmla="*/ 271776 h 1694229"/>
                <a:gd name="connsiteX4" fmla="*/ 1382136 w 1872005"/>
                <a:gd name="connsiteY4" fmla="*/ 169931 h 1694229"/>
                <a:gd name="connsiteX5" fmla="*/ 1346239 w 1872005"/>
                <a:gd name="connsiteY5" fmla="*/ 1869 h 1694229"/>
                <a:gd name="connsiteX6" fmla="*/ 1278870 w 1872005"/>
                <a:gd name="connsiteY6" fmla="*/ 43567 h 1694229"/>
                <a:gd name="connsiteX7" fmla="*/ 1273302 w 1872005"/>
                <a:gd name="connsiteY7" fmla="*/ 101090 h 1694229"/>
                <a:gd name="connsiteX8" fmla="*/ 1257397 w 1872005"/>
                <a:gd name="connsiteY8" fmla="*/ 152303 h 1694229"/>
                <a:gd name="connsiteX9" fmla="*/ 1237872 w 1872005"/>
                <a:gd name="connsiteY9" fmla="*/ 204316 h 1694229"/>
                <a:gd name="connsiteX10" fmla="*/ 1236143 w 1872005"/>
                <a:gd name="connsiteY10" fmla="*/ 273739 h 1694229"/>
                <a:gd name="connsiteX11" fmla="*/ 1163162 w 1872005"/>
                <a:gd name="connsiteY11" fmla="*/ 283903 h 1694229"/>
                <a:gd name="connsiteX12" fmla="*/ 1098809 w 1872005"/>
                <a:gd name="connsiteY12" fmla="*/ 285917 h 1694229"/>
                <a:gd name="connsiteX13" fmla="*/ 1051208 w 1872005"/>
                <a:gd name="connsiteY13" fmla="*/ 346183 h 1694229"/>
                <a:gd name="connsiteX14" fmla="*/ 996593 w 1872005"/>
                <a:gd name="connsiteY14" fmla="*/ 371690 h 1694229"/>
                <a:gd name="connsiteX15" fmla="*/ 943969 w 1872005"/>
                <a:gd name="connsiteY15" fmla="*/ 358385 h 1694229"/>
                <a:gd name="connsiteX16" fmla="*/ 837229 w 1872005"/>
                <a:gd name="connsiteY16" fmla="*/ 376257 h 1694229"/>
                <a:gd name="connsiteX17" fmla="*/ 814246 w 1872005"/>
                <a:gd name="connsiteY17" fmla="*/ 440035 h 1694229"/>
                <a:gd name="connsiteX18" fmla="*/ 797163 w 1872005"/>
                <a:gd name="connsiteY18" fmla="*/ 475926 h 1694229"/>
                <a:gd name="connsiteX19" fmla="*/ 715132 w 1872005"/>
                <a:gd name="connsiteY19" fmla="*/ 494632 h 1694229"/>
                <a:gd name="connsiteX20" fmla="*/ 697320 w 1872005"/>
                <a:gd name="connsiteY20" fmla="*/ 440647 h 1694229"/>
                <a:gd name="connsiteX21" fmla="*/ 653456 w 1872005"/>
                <a:gd name="connsiteY21" fmla="*/ 420298 h 1694229"/>
                <a:gd name="connsiteX22" fmla="*/ 518140 w 1872005"/>
                <a:gd name="connsiteY22" fmla="*/ 420641 h 1694229"/>
                <a:gd name="connsiteX23" fmla="*/ 434263 w 1872005"/>
                <a:gd name="connsiteY23" fmla="*/ 447350 h 1694229"/>
                <a:gd name="connsiteX24" fmla="*/ 401044 w 1872005"/>
                <a:gd name="connsiteY24" fmla="*/ 420298 h 1694229"/>
                <a:gd name="connsiteX25" fmla="*/ 381994 w 1872005"/>
                <a:gd name="connsiteY25" fmla="*/ 358385 h 1694229"/>
                <a:gd name="connsiteX26" fmla="*/ 315319 w 1872005"/>
                <a:gd name="connsiteY26" fmla="*/ 305998 h 1694229"/>
                <a:gd name="connsiteX27" fmla="*/ 270134 w 1872005"/>
                <a:gd name="connsiteY27" fmla="*/ 229110 h 1694229"/>
                <a:gd name="connsiteX28" fmla="*/ 146784 w 1872005"/>
                <a:gd name="connsiteY28" fmla="*/ 258373 h 1694229"/>
                <a:gd name="connsiteX29" fmla="*/ 127734 w 1872005"/>
                <a:gd name="connsiteY29" fmla="*/ 344785 h 1694229"/>
                <a:gd name="connsiteX30" fmla="*/ 145174 w 1872005"/>
                <a:gd name="connsiteY30" fmla="*/ 411312 h 1694229"/>
                <a:gd name="connsiteX31" fmla="*/ 117735 w 1872005"/>
                <a:gd name="connsiteY31" fmla="*/ 446172 h 1694229"/>
                <a:gd name="connsiteX32" fmla="*/ 65347 w 1872005"/>
                <a:gd name="connsiteY32" fmla="*/ 474059 h 1694229"/>
                <a:gd name="connsiteX33" fmla="*/ 37246 w 1872005"/>
                <a:gd name="connsiteY33" fmla="*/ 482063 h 1694229"/>
                <a:gd name="connsiteX34" fmla="*/ 15281 w 1872005"/>
                <a:gd name="connsiteY34" fmla="*/ 520310 h 1694229"/>
                <a:gd name="connsiteX35" fmla="*/ 1469 w 1872005"/>
                <a:gd name="connsiteY35" fmla="*/ 632745 h 1694229"/>
                <a:gd name="connsiteX36" fmla="*/ 51178 w 1872005"/>
                <a:gd name="connsiteY36" fmla="*/ 685967 h 1694229"/>
                <a:gd name="connsiteX37" fmla="*/ 108092 w 1872005"/>
                <a:gd name="connsiteY37" fmla="*/ 681547 h 1694229"/>
                <a:gd name="connsiteX38" fmla="*/ 93804 w 1872005"/>
                <a:gd name="connsiteY38" fmla="*/ 751806 h 1694229"/>
                <a:gd name="connsiteX39" fmla="*/ 148631 w 1872005"/>
                <a:gd name="connsiteY39" fmla="*/ 782248 h 1694229"/>
                <a:gd name="connsiteX40" fmla="*/ 217629 w 1872005"/>
                <a:gd name="connsiteY40" fmla="*/ 792460 h 1694229"/>
                <a:gd name="connsiteX41" fmla="*/ 252932 w 1872005"/>
                <a:gd name="connsiteY41" fmla="*/ 848431 h 1694229"/>
                <a:gd name="connsiteX42" fmla="*/ 252339 w 1872005"/>
                <a:gd name="connsiteY42" fmla="*/ 893503 h 1694229"/>
                <a:gd name="connsiteX43" fmla="*/ 276863 w 1872005"/>
                <a:gd name="connsiteY43" fmla="*/ 932978 h 1694229"/>
                <a:gd name="connsiteX44" fmla="*/ 322521 w 1872005"/>
                <a:gd name="connsiteY44" fmla="*/ 971570 h 1694229"/>
                <a:gd name="connsiteX45" fmla="*/ 407654 w 1872005"/>
                <a:gd name="connsiteY45" fmla="*/ 1025822 h 1694229"/>
                <a:gd name="connsiteX46" fmla="*/ 443431 w 1872005"/>
                <a:gd name="connsiteY46" fmla="*/ 1096915 h 1694229"/>
                <a:gd name="connsiteX47" fmla="*/ 422534 w 1872005"/>
                <a:gd name="connsiteY47" fmla="*/ 1166488 h 1694229"/>
                <a:gd name="connsiteX48" fmla="*/ 500581 w 1872005"/>
                <a:gd name="connsiteY48" fmla="*/ 1222951 h 1694229"/>
                <a:gd name="connsiteX49" fmla="*/ 572613 w 1872005"/>
                <a:gd name="connsiteY49" fmla="*/ 1255945 h 1694229"/>
                <a:gd name="connsiteX50" fmla="*/ 553444 w 1872005"/>
                <a:gd name="connsiteY50" fmla="*/ 1315648 h 1694229"/>
                <a:gd name="connsiteX51" fmla="*/ 643931 w 1872005"/>
                <a:gd name="connsiteY51" fmla="*/ 1468048 h 1694229"/>
                <a:gd name="connsiteX52" fmla="*/ 736741 w 1872005"/>
                <a:gd name="connsiteY52" fmla="*/ 1541202 h 1694229"/>
                <a:gd name="connsiteX53" fmla="*/ 786806 w 1872005"/>
                <a:gd name="connsiteY53" fmla="*/ 1491860 h 1694229"/>
                <a:gd name="connsiteX54" fmla="*/ 851396 w 1872005"/>
                <a:gd name="connsiteY54" fmla="*/ 1519257 h 1694229"/>
                <a:gd name="connsiteX55" fmla="*/ 905869 w 1872005"/>
                <a:gd name="connsiteY55" fmla="*/ 1487098 h 1694229"/>
                <a:gd name="connsiteX56" fmla="*/ 922716 w 1872005"/>
                <a:gd name="connsiteY56" fmla="*/ 1444922 h 1694229"/>
                <a:gd name="connsiteX57" fmla="*/ 986593 w 1872005"/>
                <a:gd name="connsiteY57" fmla="*/ 1531334 h 1694229"/>
                <a:gd name="connsiteX58" fmla="*/ 1031660 w 1872005"/>
                <a:gd name="connsiteY58" fmla="*/ 1602428 h 1694229"/>
                <a:gd name="connsiteX59" fmla="*/ 1101606 w 1872005"/>
                <a:gd name="connsiteY59" fmla="*/ 1693947 h 1694229"/>
                <a:gd name="connsiteX60" fmla="*/ 1132504 w 1872005"/>
                <a:gd name="connsiteY60" fmla="*/ 1630856 h 1694229"/>
                <a:gd name="connsiteX61" fmla="*/ 1163163 w 1872005"/>
                <a:gd name="connsiteY61" fmla="*/ 1624376 h 1694229"/>
                <a:gd name="connsiteX62" fmla="*/ 1206262 w 1872005"/>
                <a:gd name="connsiteY62" fmla="*/ 1653639 h 1694229"/>
                <a:gd name="connsiteX63" fmla="*/ 1239837 w 1872005"/>
                <a:gd name="connsiteY63" fmla="*/ 1612985 h 1694229"/>
                <a:gd name="connsiteX64" fmla="*/ 1258658 w 1872005"/>
                <a:gd name="connsiteY64" fmla="*/ 1617602 h 1694229"/>
                <a:gd name="connsiteX65" fmla="*/ 1292700 w 1872005"/>
                <a:gd name="connsiteY65" fmla="*/ 1684079 h 1694229"/>
                <a:gd name="connsiteX66" fmla="*/ 1349256 w 1872005"/>
                <a:gd name="connsiteY66" fmla="*/ 1660610 h 1694229"/>
                <a:gd name="connsiteX67" fmla="*/ 1401288 w 1872005"/>
                <a:gd name="connsiteY67" fmla="*/ 1604489 h 1694229"/>
                <a:gd name="connsiteX68" fmla="*/ 1452065 w 1872005"/>
                <a:gd name="connsiteY68" fmla="*/ 1587946 h 1694229"/>
                <a:gd name="connsiteX69" fmla="*/ 1469744 w 1872005"/>
                <a:gd name="connsiteY69" fmla="*/ 1643768 h 1694229"/>
                <a:gd name="connsiteX70" fmla="*/ 1539639 w 1872005"/>
                <a:gd name="connsiteY70" fmla="*/ 1618090 h 1694229"/>
                <a:gd name="connsiteX71" fmla="*/ 1570417 w 1872005"/>
                <a:gd name="connsiteY71" fmla="*/ 1531334 h 1694229"/>
                <a:gd name="connsiteX72" fmla="*/ 1651853 w 1872005"/>
                <a:gd name="connsiteY72" fmla="*/ 1441192 h 1694229"/>
                <a:gd name="connsiteX73" fmla="*/ 1696444 w 1872005"/>
                <a:gd name="connsiteY73" fmla="*/ 1410062 h 1694229"/>
                <a:gd name="connsiteX74" fmla="*/ 1724813 w 1872005"/>
                <a:gd name="connsiteY74" fmla="*/ 1413357 h 1694229"/>
                <a:gd name="connsiteX75" fmla="*/ 1802405 w 1872005"/>
                <a:gd name="connsiteY75" fmla="*/ 1402749 h 1694229"/>
                <a:gd name="connsiteX76" fmla="*/ 1797524 w 1872005"/>
                <a:gd name="connsiteY76" fmla="*/ 1456313 h 1694229"/>
                <a:gd name="connsiteX77" fmla="*/ 1855691 w 1872005"/>
                <a:gd name="connsiteY77" fmla="*/ 1479634 h 1694229"/>
                <a:gd name="connsiteX78" fmla="*/ 1871943 w 1872005"/>
                <a:gd name="connsiteY78" fmla="*/ 1454448 h 1694229"/>
                <a:gd name="connsiteX79" fmla="*/ 1861403 w 1872005"/>
                <a:gd name="connsiteY79" fmla="*/ 1401373 h 1694229"/>
                <a:gd name="connsiteX80" fmla="*/ 1863844 w 1872005"/>
                <a:gd name="connsiteY80" fmla="*/ 1326546 h 1694229"/>
                <a:gd name="connsiteX81" fmla="*/ 1797946 w 1872005"/>
                <a:gd name="connsiteY81" fmla="*/ 1305140 h 1694229"/>
                <a:gd name="connsiteX82" fmla="*/ 1747763 w 1872005"/>
                <a:gd name="connsiteY82" fmla="*/ 1264979 h 1694229"/>
                <a:gd name="connsiteX83" fmla="*/ 1737459 w 1872005"/>
                <a:gd name="connsiteY83" fmla="*/ 1176356 h 1694229"/>
                <a:gd name="connsiteX84" fmla="*/ 1704241 w 1872005"/>
                <a:gd name="connsiteY84" fmla="*/ 1038783 h 1694229"/>
                <a:gd name="connsiteX85" fmla="*/ 1627446 w 1872005"/>
                <a:gd name="connsiteY85" fmla="*/ 972257 h 1694229"/>
                <a:gd name="connsiteX86" fmla="*/ 1594228 w 1872005"/>
                <a:gd name="connsiteY86" fmla="*/ 917660 h 1694229"/>
                <a:gd name="connsiteX87" fmla="*/ 1544162 w 1872005"/>
                <a:gd name="connsiteY87" fmla="*/ 872587 h 1694229"/>
                <a:gd name="connsiteX88" fmla="*/ 1472251 w 1872005"/>
                <a:gd name="connsiteY88" fmla="*/ 845878 h 1694229"/>
                <a:gd name="connsiteX89" fmla="*/ 1449150 w 1872005"/>
                <a:gd name="connsiteY89" fmla="*/ 823245 h 1694229"/>
                <a:gd name="connsiteX90" fmla="*/ 1477013 w 1872005"/>
                <a:gd name="connsiteY90" fmla="*/ 784801 h 1694229"/>
                <a:gd name="connsiteX91" fmla="*/ 1458319 w 1872005"/>
                <a:gd name="connsiteY91" fmla="*/ 748910 h 1694229"/>
                <a:gd name="connsiteX92" fmla="*/ 1463081 w 1872005"/>
                <a:gd name="connsiteY92" fmla="*/ 725098 h 1694229"/>
                <a:gd name="connsiteX93" fmla="*/ 1488076 w 1872005"/>
                <a:gd name="connsiteY93" fmla="*/ 724035 h 1694229"/>
                <a:gd name="connsiteX94" fmla="*/ 1580416 w 1872005"/>
                <a:gd name="connsiteY94" fmla="*/ 740220 h 1694229"/>
                <a:gd name="connsiteX95" fmla="*/ 1615719 w 1872005"/>
                <a:gd name="connsiteY95" fmla="*/ 683758 h 1694229"/>
                <a:gd name="connsiteX96" fmla="*/ 1603753 w 1872005"/>
                <a:gd name="connsiteY96" fmla="*/ 553648 h 1694229"/>
                <a:gd name="connsiteX97" fmla="*/ 1620956 w 1872005"/>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02405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14608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53444 w 1887825"/>
                <a:gd name="connsiteY50" fmla="*/ 1315648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887825" h="1694229">
                  <a:moveTo>
                    <a:pt x="1620956" y="405322"/>
                  </a:moveTo>
                  <a:cubicBezTo>
                    <a:pt x="1611798" y="375160"/>
                    <a:pt x="1575873" y="382083"/>
                    <a:pt x="1548806" y="372673"/>
                  </a:cubicBezTo>
                  <a:cubicBezTo>
                    <a:pt x="1521740" y="363263"/>
                    <a:pt x="1482485" y="365676"/>
                    <a:pt x="1458557" y="348860"/>
                  </a:cubicBezTo>
                  <a:cubicBezTo>
                    <a:pt x="1434629" y="332044"/>
                    <a:pt x="1417974" y="301598"/>
                    <a:pt x="1405237" y="271776"/>
                  </a:cubicBezTo>
                  <a:cubicBezTo>
                    <a:pt x="1392500" y="241954"/>
                    <a:pt x="1391969" y="214915"/>
                    <a:pt x="1382136" y="169931"/>
                  </a:cubicBezTo>
                  <a:cubicBezTo>
                    <a:pt x="1372303" y="124947"/>
                    <a:pt x="1353688" y="-17918"/>
                    <a:pt x="1346239" y="1869"/>
                  </a:cubicBezTo>
                  <a:cubicBezTo>
                    <a:pt x="1338790" y="21656"/>
                    <a:pt x="1288585" y="9160"/>
                    <a:pt x="1278870" y="43567"/>
                  </a:cubicBezTo>
                  <a:cubicBezTo>
                    <a:pt x="1269155" y="77974"/>
                    <a:pt x="1274440" y="66798"/>
                    <a:pt x="1273302" y="101090"/>
                  </a:cubicBezTo>
                  <a:cubicBezTo>
                    <a:pt x="1272164" y="120063"/>
                    <a:pt x="1263302" y="135099"/>
                    <a:pt x="1257397" y="152303"/>
                  </a:cubicBezTo>
                  <a:cubicBezTo>
                    <a:pt x="1251492" y="169507"/>
                    <a:pt x="1241414" y="184077"/>
                    <a:pt x="1237872" y="204316"/>
                  </a:cubicBezTo>
                  <a:cubicBezTo>
                    <a:pt x="1234330" y="224555"/>
                    <a:pt x="1248595" y="260475"/>
                    <a:pt x="1236143" y="273739"/>
                  </a:cubicBezTo>
                  <a:cubicBezTo>
                    <a:pt x="1223691" y="287004"/>
                    <a:pt x="1198254" y="286979"/>
                    <a:pt x="1163162" y="283903"/>
                  </a:cubicBezTo>
                  <a:cubicBezTo>
                    <a:pt x="1128070" y="280827"/>
                    <a:pt x="1117468" y="275537"/>
                    <a:pt x="1098809" y="285917"/>
                  </a:cubicBezTo>
                  <a:cubicBezTo>
                    <a:pt x="1080150" y="296297"/>
                    <a:pt x="1069871" y="341249"/>
                    <a:pt x="1051208" y="346183"/>
                  </a:cubicBezTo>
                  <a:cubicBezTo>
                    <a:pt x="1037427" y="374095"/>
                    <a:pt x="1014466" y="369656"/>
                    <a:pt x="996593" y="371690"/>
                  </a:cubicBezTo>
                  <a:cubicBezTo>
                    <a:pt x="978720" y="373724"/>
                    <a:pt x="975412" y="370390"/>
                    <a:pt x="943969" y="358385"/>
                  </a:cubicBezTo>
                  <a:cubicBezTo>
                    <a:pt x="912526" y="346380"/>
                    <a:pt x="858849" y="362649"/>
                    <a:pt x="837229" y="376257"/>
                  </a:cubicBezTo>
                  <a:cubicBezTo>
                    <a:pt x="815609" y="389865"/>
                    <a:pt x="820924" y="423424"/>
                    <a:pt x="814246" y="440035"/>
                  </a:cubicBezTo>
                  <a:cubicBezTo>
                    <a:pt x="807568" y="456646"/>
                    <a:pt x="813682" y="466827"/>
                    <a:pt x="797163" y="475926"/>
                  </a:cubicBezTo>
                  <a:cubicBezTo>
                    <a:pt x="780644" y="485025"/>
                    <a:pt x="731772" y="500512"/>
                    <a:pt x="715132" y="494632"/>
                  </a:cubicBezTo>
                  <a:cubicBezTo>
                    <a:pt x="698492" y="488752"/>
                    <a:pt x="707599" y="453036"/>
                    <a:pt x="697320" y="440647"/>
                  </a:cubicBezTo>
                  <a:cubicBezTo>
                    <a:pt x="687041" y="428258"/>
                    <a:pt x="683319" y="423632"/>
                    <a:pt x="653456" y="420298"/>
                  </a:cubicBezTo>
                  <a:cubicBezTo>
                    <a:pt x="623593" y="416964"/>
                    <a:pt x="554672" y="416132"/>
                    <a:pt x="518140" y="420641"/>
                  </a:cubicBezTo>
                  <a:cubicBezTo>
                    <a:pt x="481608" y="425150"/>
                    <a:pt x="453779" y="447407"/>
                    <a:pt x="434263" y="447350"/>
                  </a:cubicBezTo>
                  <a:cubicBezTo>
                    <a:pt x="414747" y="447293"/>
                    <a:pt x="409756" y="435126"/>
                    <a:pt x="401044" y="420298"/>
                  </a:cubicBezTo>
                  <a:cubicBezTo>
                    <a:pt x="392332" y="405470"/>
                    <a:pt x="396281" y="377435"/>
                    <a:pt x="381994" y="358385"/>
                  </a:cubicBezTo>
                  <a:cubicBezTo>
                    <a:pt x="367706" y="339335"/>
                    <a:pt x="333962" y="327544"/>
                    <a:pt x="315319" y="305998"/>
                  </a:cubicBezTo>
                  <a:cubicBezTo>
                    <a:pt x="296676" y="284452"/>
                    <a:pt x="298223" y="237047"/>
                    <a:pt x="270134" y="229110"/>
                  </a:cubicBezTo>
                  <a:cubicBezTo>
                    <a:pt x="242045" y="221173"/>
                    <a:pt x="170517" y="239094"/>
                    <a:pt x="146784" y="258373"/>
                  </a:cubicBezTo>
                  <a:cubicBezTo>
                    <a:pt x="123051" y="277652"/>
                    <a:pt x="128002" y="319295"/>
                    <a:pt x="127734" y="344785"/>
                  </a:cubicBezTo>
                  <a:cubicBezTo>
                    <a:pt x="127466" y="370275"/>
                    <a:pt x="146840" y="394414"/>
                    <a:pt x="145174" y="411312"/>
                  </a:cubicBezTo>
                  <a:cubicBezTo>
                    <a:pt x="143508" y="428210"/>
                    <a:pt x="131040" y="435714"/>
                    <a:pt x="117735" y="446172"/>
                  </a:cubicBezTo>
                  <a:cubicBezTo>
                    <a:pt x="104431" y="456630"/>
                    <a:pt x="78762" y="468077"/>
                    <a:pt x="65347" y="474059"/>
                  </a:cubicBezTo>
                  <a:cubicBezTo>
                    <a:pt x="51932" y="480041"/>
                    <a:pt x="45590" y="474355"/>
                    <a:pt x="37246" y="482063"/>
                  </a:cubicBezTo>
                  <a:cubicBezTo>
                    <a:pt x="28902" y="489771"/>
                    <a:pt x="21244" y="495196"/>
                    <a:pt x="15281" y="520310"/>
                  </a:cubicBezTo>
                  <a:cubicBezTo>
                    <a:pt x="9318" y="545424"/>
                    <a:pt x="-4514" y="605136"/>
                    <a:pt x="1469" y="632745"/>
                  </a:cubicBezTo>
                  <a:cubicBezTo>
                    <a:pt x="7452" y="660354"/>
                    <a:pt x="33408" y="677833"/>
                    <a:pt x="51178" y="685967"/>
                  </a:cubicBezTo>
                  <a:cubicBezTo>
                    <a:pt x="68948" y="694101"/>
                    <a:pt x="100988" y="670574"/>
                    <a:pt x="108092" y="681547"/>
                  </a:cubicBezTo>
                  <a:cubicBezTo>
                    <a:pt x="115196" y="692520"/>
                    <a:pt x="87047" y="735022"/>
                    <a:pt x="93804" y="751806"/>
                  </a:cubicBezTo>
                  <a:cubicBezTo>
                    <a:pt x="100561" y="768590"/>
                    <a:pt x="127994" y="775472"/>
                    <a:pt x="148631" y="782248"/>
                  </a:cubicBezTo>
                  <a:cubicBezTo>
                    <a:pt x="169268" y="789024"/>
                    <a:pt x="200246" y="781430"/>
                    <a:pt x="217629" y="792460"/>
                  </a:cubicBezTo>
                  <a:cubicBezTo>
                    <a:pt x="235013" y="803491"/>
                    <a:pt x="247147" y="831591"/>
                    <a:pt x="252932" y="848431"/>
                  </a:cubicBezTo>
                  <a:cubicBezTo>
                    <a:pt x="258717" y="865271"/>
                    <a:pt x="248351" y="879412"/>
                    <a:pt x="252339" y="893503"/>
                  </a:cubicBezTo>
                  <a:cubicBezTo>
                    <a:pt x="256327" y="907594"/>
                    <a:pt x="265166" y="919967"/>
                    <a:pt x="276863" y="932978"/>
                  </a:cubicBezTo>
                  <a:cubicBezTo>
                    <a:pt x="288560" y="945989"/>
                    <a:pt x="300723" y="956096"/>
                    <a:pt x="322521" y="971570"/>
                  </a:cubicBezTo>
                  <a:cubicBezTo>
                    <a:pt x="344320" y="987044"/>
                    <a:pt x="387502" y="1004931"/>
                    <a:pt x="407654" y="1025822"/>
                  </a:cubicBezTo>
                  <a:cubicBezTo>
                    <a:pt x="427806" y="1046713"/>
                    <a:pt x="440951" y="1073471"/>
                    <a:pt x="443431" y="1096915"/>
                  </a:cubicBezTo>
                  <a:cubicBezTo>
                    <a:pt x="445911" y="1120359"/>
                    <a:pt x="413009" y="1145482"/>
                    <a:pt x="422534" y="1166488"/>
                  </a:cubicBezTo>
                  <a:cubicBezTo>
                    <a:pt x="432059" y="1187494"/>
                    <a:pt x="475568" y="1208042"/>
                    <a:pt x="500581" y="1222951"/>
                  </a:cubicBezTo>
                  <a:cubicBezTo>
                    <a:pt x="525594" y="1237860"/>
                    <a:pt x="558921" y="1237943"/>
                    <a:pt x="572613" y="1255945"/>
                  </a:cubicBezTo>
                  <a:cubicBezTo>
                    <a:pt x="586305" y="1273947"/>
                    <a:pt x="579387" y="1290935"/>
                    <a:pt x="582731" y="1330966"/>
                  </a:cubicBezTo>
                  <a:cubicBezTo>
                    <a:pt x="586075" y="1370997"/>
                    <a:pt x="625585" y="1415137"/>
                    <a:pt x="651253" y="1450176"/>
                  </a:cubicBezTo>
                  <a:cubicBezTo>
                    <a:pt x="676921" y="1485215"/>
                    <a:pt x="714149" y="1534255"/>
                    <a:pt x="736741" y="1541202"/>
                  </a:cubicBezTo>
                  <a:cubicBezTo>
                    <a:pt x="759333" y="1548149"/>
                    <a:pt x="767697" y="1495518"/>
                    <a:pt x="786806" y="1491860"/>
                  </a:cubicBezTo>
                  <a:cubicBezTo>
                    <a:pt x="805915" y="1488203"/>
                    <a:pt x="831552" y="1520051"/>
                    <a:pt x="851396" y="1519257"/>
                  </a:cubicBezTo>
                  <a:cubicBezTo>
                    <a:pt x="871240" y="1518463"/>
                    <a:pt x="893982" y="1499487"/>
                    <a:pt x="905869" y="1487098"/>
                  </a:cubicBezTo>
                  <a:cubicBezTo>
                    <a:pt x="917756" y="1474709"/>
                    <a:pt x="877533" y="1437549"/>
                    <a:pt x="922716" y="1444922"/>
                  </a:cubicBezTo>
                  <a:cubicBezTo>
                    <a:pt x="967899" y="1452295"/>
                    <a:pt x="978199" y="1487211"/>
                    <a:pt x="986593" y="1531334"/>
                  </a:cubicBezTo>
                  <a:cubicBezTo>
                    <a:pt x="994987" y="1575457"/>
                    <a:pt x="997847" y="1588092"/>
                    <a:pt x="1031660" y="1602428"/>
                  </a:cubicBezTo>
                  <a:cubicBezTo>
                    <a:pt x="1065473" y="1616764"/>
                    <a:pt x="1084799" y="1689209"/>
                    <a:pt x="1101606" y="1693947"/>
                  </a:cubicBezTo>
                  <a:cubicBezTo>
                    <a:pt x="1118413" y="1698685"/>
                    <a:pt x="1122245" y="1642451"/>
                    <a:pt x="1132504" y="1630856"/>
                  </a:cubicBezTo>
                  <a:cubicBezTo>
                    <a:pt x="1142764" y="1619261"/>
                    <a:pt x="1150870" y="1620579"/>
                    <a:pt x="1163163" y="1624376"/>
                  </a:cubicBezTo>
                  <a:cubicBezTo>
                    <a:pt x="1175456" y="1628173"/>
                    <a:pt x="1193483" y="1655537"/>
                    <a:pt x="1206262" y="1653639"/>
                  </a:cubicBezTo>
                  <a:cubicBezTo>
                    <a:pt x="1219041" y="1651741"/>
                    <a:pt x="1231104" y="1618991"/>
                    <a:pt x="1239837" y="1612985"/>
                  </a:cubicBezTo>
                  <a:cubicBezTo>
                    <a:pt x="1248570" y="1606979"/>
                    <a:pt x="1249848" y="1605753"/>
                    <a:pt x="1258658" y="1617602"/>
                  </a:cubicBezTo>
                  <a:cubicBezTo>
                    <a:pt x="1267468" y="1629451"/>
                    <a:pt x="1277600" y="1676911"/>
                    <a:pt x="1292700" y="1684079"/>
                  </a:cubicBezTo>
                  <a:cubicBezTo>
                    <a:pt x="1307800" y="1691247"/>
                    <a:pt x="1331158" y="1673875"/>
                    <a:pt x="1349256" y="1660610"/>
                  </a:cubicBezTo>
                  <a:cubicBezTo>
                    <a:pt x="1367354" y="1647345"/>
                    <a:pt x="1384153" y="1616600"/>
                    <a:pt x="1401288" y="1604489"/>
                  </a:cubicBezTo>
                  <a:cubicBezTo>
                    <a:pt x="1418423" y="1592378"/>
                    <a:pt x="1440656" y="1581400"/>
                    <a:pt x="1452065" y="1587946"/>
                  </a:cubicBezTo>
                  <a:cubicBezTo>
                    <a:pt x="1463474" y="1594493"/>
                    <a:pt x="1455148" y="1638744"/>
                    <a:pt x="1469744" y="1643768"/>
                  </a:cubicBezTo>
                  <a:cubicBezTo>
                    <a:pt x="1484340" y="1648792"/>
                    <a:pt x="1522860" y="1636829"/>
                    <a:pt x="1539639" y="1618090"/>
                  </a:cubicBezTo>
                  <a:cubicBezTo>
                    <a:pt x="1556418" y="1599351"/>
                    <a:pt x="1551715" y="1560817"/>
                    <a:pt x="1570417" y="1531334"/>
                  </a:cubicBezTo>
                  <a:cubicBezTo>
                    <a:pt x="1589119" y="1501851"/>
                    <a:pt x="1630849" y="1461404"/>
                    <a:pt x="1651853" y="1441192"/>
                  </a:cubicBezTo>
                  <a:cubicBezTo>
                    <a:pt x="1672857" y="1420980"/>
                    <a:pt x="1684284" y="1414701"/>
                    <a:pt x="1696444" y="1410062"/>
                  </a:cubicBezTo>
                  <a:cubicBezTo>
                    <a:pt x="1708604" y="1405423"/>
                    <a:pt x="1715288" y="1414151"/>
                    <a:pt x="1724813" y="1413357"/>
                  </a:cubicBezTo>
                  <a:cubicBezTo>
                    <a:pt x="1734338" y="1412563"/>
                    <a:pt x="1800049" y="1393888"/>
                    <a:pt x="1814608" y="1402749"/>
                  </a:cubicBezTo>
                  <a:cubicBezTo>
                    <a:pt x="1829167" y="1411610"/>
                    <a:pt x="1800439" y="1451583"/>
                    <a:pt x="1812167" y="1466525"/>
                  </a:cubicBezTo>
                  <a:cubicBezTo>
                    <a:pt x="1823895" y="1481467"/>
                    <a:pt x="1875015" y="1494412"/>
                    <a:pt x="1884978" y="1492399"/>
                  </a:cubicBezTo>
                  <a:cubicBezTo>
                    <a:pt x="1894941" y="1490386"/>
                    <a:pt x="1875872" y="1469619"/>
                    <a:pt x="1871943" y="1454448"/>
                  </a:cubicBezTo>
                  <a:cubicBezTo>
                    <a:pt x="1868014" y="1439277"/>
                    <a:pt x="1862753" y="1422690"/>
                    <a:pt x="1861403" y="1401373"/>
                  </a:cubicBezTo>
                  <a:cubicBezTo>
                    <a:pt x="1860053" y="1380056"/>
                    <a:pt x="1874420" y="1342585"/>
                    <a:pt x="1863844" y="1326546"/>
                  </a:cubicBezTo>
                  <a:cubicBezTo>
                    <a:pt x="1853268" y="1310507"/>
                    <a:pt x="1817293" y="1315401"/>
                    <a:pt x="1797946" y="1305140"/>
                  </a:cubicBezTo>
                  <a:cubicBezTo>
                    <a:pt x="1778599" y="1294879"/>
                    <a:pt x="1757844" y="1286443"/>
                    <a:pt x="1747763" y="1264979"/>
                  </a:cubicBezTo>
                  <a:cubicBezTo>
                    <a:pt x="1737682" y="1243515"/>
                    <a:pt x="1744713" y="1214055"/>
                    <a:pt x="1737459" y="1176356"/>
                  </a:cubicBezTo>
                  <a:cubicBezTo>
                    <a:pt x="1730205" y="1138657"/>
                    <a:pt x="1722576" y="1072799"/>
                    <a:pt x="1704241" y="1038783"/>
                  </a:cubicBezTo>
                  <a:cubicBezTo>
                    <a:pt x="1685906" y="1004767"/>
                    <a:pt x="1645781" y="992444"/>
                    <a:pt x="1627446" y="972257"/>
                  </a:cubicBezTo>
                  <a:cubicBezTo>
                    <a:pt x="1609111" y="952070"/>
                    <a:pt x="1608109" y="934272"/>
                    <a:pt x="1594228" y="917660"/>
                  </a:cubicBezTo>
                  <a:cubicBezTo>
                    <a:pt x="1580347" y="901048"/>
                    <a:pt x="1564491" y="884551"/>
                    <a:pt x="1544162" y="872587"/>
                  </a:cubicBezTo>
                  <a:cubicBezTo>
                    <a:pt x="1523833" y="860623"/>
                    <a:pt x="1488086" y="854102"/>
                    <a:pt x="1472251" y="845878"/>
                  </a:cubicBezTo>
                  <a:cubicBezTo>
                    <a:pt x="1456416" y="837654"/>
                    <a:pt x="1448356" y="833425"/>
                    <a:pt x="1449150" y="823245"/>
                  </a:cubicBezTo>
                  <a:cubicBezTo>
                    <a:pt x="1449944" y="813066"/>
                    <a:pt x="1475485" y="797190"/>
                    <a:pt x="1477013" y="784801"/>
                  </a:cubicBezTo>
                  <a:cubicBezTo>
                    <a:pt x="1478541" y="772412"/>
                    <a:pt x="1460641" y="758860"/>
                    <a:pt x="1458319" y="748910"/>
                  </a:cubicBezTo>
                  <a:cubicBezTo>
                    <a:pt x="1455997" y="738960"/>
                    <a:pt x="1458122" y="729244"/>
                    <a:pt x="1463081" y="725098"/>
                  </a:cubicBezTo>
                  <a:cubicBezTo>
                    <a:pt x="1468040" y="720952"/>
                    <a:pt x="1472995" y="717685"/>
                    <a:pt x="1488076" y="724035"/>
                  </a:cubicBezTo>
                  <a:cubicBezTo>
                    <a:pt x="1503157" y="730385"/>
                    <a:pt x="1559142" y="746933"/>
                    <a:pt x="1580416" y="740220"/>
                  </a:cubicBezTo>
                  <a:cubicBezTo>
                    <a:pt x="1601690" y="733507"/>
                    <a:pt x="1608575" y="718683"/>
                    <a:pt x="1615719" y="683758"/>
                  </a:cubicBezTo>
                  <a:cubicBezTo>
                    <a:pt x="1622863" y="648833"/>
                    <a:pt x="1602880" y="600054"/>
                    <a:pt x="1603753" y="553648"/>
                  </a:cubicBezTo>
                  <a:cubicBezTo>
                    <a:pt x="1604626" y="507242"/>
                    <a:pt x="1630114" y="435484"/>
                    <a:pt x="1620956" y="405322"/>
                  </a:cubicBezTo>
                  <a:close/>
                </a:path>
              </a:pathLst>
            </a:custGeom>
            <a:solidFill>
              <a:schemeClr val="bg1">
                <a:lumMod val="8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Arial" panose="020B0604020202020204" pitchFamily="34" charset="0"/>
              </a:endParaRPr>
            </a:p>
          </p:txBody>
        </p:sp>
        <p:sp>
          <p:nvSpPr>
            <p:cNvPr id="709" name="Freeform 83"/>
            <p:cNvSpPr>
              <a:spLocks/>
            </p:cNvSpPr>
            <p:nvPr/>
          </p:nvSpPr>
          <p:spPr bwMode="auto">
            <a:xfrm>
              <a:off x="4800624" y="3661442"/>
              <a:ext cx="370565" cy="381137"/>
            </a:xfrm>
            <a:custGeom>
              <a:avLst/>
              <a:gdLst>
                <a:gd name="connsiteX0" fmla="*/ 3440 w 9933"/>
                <a:gd name="connsiteY0" fmla="*/ 9133 h 9898"/>
                <a:gd name="connsiteX1" fmla="*/ 4037 w 9933"/>
                <a:gd name="connsiteY1" fmla="*/ 9439 h 9898"/>
                <a:gd name="connsiteX2" fmla="*/ 4485 w 9933"/>
                <a:gd name="connsiteY2" fmla="*/ 9337 h 9898"/>
                <a:gd name="connsiteX3" fmla="*/ 5381 w 9933"/>
                <a:gd name="connsiteY3" fmla="*/ 9898 h 9898"/>
                <a:gd name="connsiteX4" fmla="*/ 5829 w 9933"/>
                <a:gd name="connsiteY4" fmla="*/ 9745 h 9898"/>
                <a:gd name="connsiteX5" fmla="*/ 6052 w 9933"/>
                <a:gd name="connsiteY5" fmla="*/ 9847 h 9898"/>
                <a:gd name="connsiteX6" fmla="*/ 6724 w 9933"/>
                <a:gd name="connsiteY6" fmla="*/ 9643 h 9898"/>
                <a:gd name="connsiteX7" fmla="*/ 6873 w 9933"/>
                <a:gd name="connsiteY7" fmla="*/ 9745 h 9898"/>
                <a:gd name="connsiteX8" fmla="*/ 7172 w 9933"/>
                <a:gd name="connsiteY8" fmla="*/ 9490 h 9898"/>
                <a:gd name="connsiteX9" fmla="*/ 7620 w 9933"/>
                <a:gd name="connsiteY9" fmla="*/ 9184 h 9898"/>
                <a:gd name="connsiteX10" fmla="*/ 8142 w 9933"/>
                <a:gd name="connsiteY10" fmla="*/ 9184 h 9898"/>
                <a:gd name="connsiteX11" fmla="*/ 8366 w 9933"/>
                <a:gd name="connsiteY11" fmla="*/ 9337 h 9898"/>
                <a:gd name="connsiteX12" fmla="*/ 8217 w 9933"/>
                <a:gd name="connsiteY12" fmla="*/ 8929 h 9898"/>
                <a:gd name="connsiteX13" fmla="*/ 7769 w 9933"/>
                <a:gd name="connsiteY13" fmla="*/ 8469 h 9898"/>
                <a:gd name="connsiteX14" fmla="*/ 7321 w 9933"/>
                <a:gd name="connsiteY14" fmla="*/ 8010 h 9898"/>
                <a:gd name="connsiteX15" fmla="*/ 6724 w 9933"/>
                <a:gd name="connsiteY15" fmla="*/ 7602 h 9898"/>
                <a:gd name="connsiteX16" fmla="*/ 7097 w 9933"/>
                <a:gd name="connsiteY16" fmla="*/ 7449 h 9898"/>
                <a:gd name="connsiteX17" fmla="*/ 7396 w 9933"/>
                <a:gd name="connsiteY17" fmla="*/ 6633 h 9898"/>
                <a:gd name="connsiteX18" fmla="*/ 7396 w 9933"/>
                <a:gd name="connsiteY18" fmla="*/ 6276 h 9898"/>
                <a:gd name="connsiteX19" fmla="*/ 7769 w 9933"/>
                <a:gd name="connsiteY19" fmla="*/ 6276 h 9898"/>
                <a:gd name="connsiteX20" fmla="*/ 7993 w 9933"/>
                <a:gd name="connsiteY20" fmla="*/ 5612 h 9898"/>
                <a:gd name="connsiteX21" fmla="*/ 8590 w 9933"/>
                <a:gd name="connsiteY21" fmla="*/ 5204 h 9898"/>
                <a:gd name="connsiteX22" fmla="*/ 8814 w 9933"/>
                <a:gd name="connsiteY22" fmla="*/ 4439 h 9898"/>
                <a:gd name="connsiteX23" fmla="*/ 8664 w 9933"/>
                <a:gd name="connsiteY23" fmla="*/ 4031 h 9898"/>
                <a:gd name="connsiteX24" fmla="*/ 9037 w 9933"/>
                <a:gd name="connsiteY24" fmla="*/ 3163 h 9898"/>
                <a:gd name="connsiteX25" fmla="*/ 9336 w 9933"/>
                <a:gd name="connsiteY25" fmla="*/ 2908 h 9898"/>
                <a:gd name="connsiteX26" fmla="*/ 9933 w 9933"/>
                <a:gd name="connsiteY26" fmla="*/ 2500 h 9898"/>
                <a:gd name="connsiteX27" fmla="*/ 9709 w 9933"/>
                <a:gd name="connsiteY27" fmla="*/ 2449 h 9898"/>
                <a:gd name="connsiteX28" fmla="*/ 9336 w 9933"/>
                <a:gd name="connsiteY28" fmla="*/ 2194 h 9898"/>
                <a:gd name="connsiteX29" fmla="*/ 9112 w 9933"/>
                <a:gd name="connsiteY29" fmla="*/ 1429 h 9898"/>
                <a:gd name="connsiteX30" fmla="*/ 9112 w 9933"/>
                <a:gd name="connsiteY30" fmla="*/ 1020 h 9898"/>
                <a:gd name="connsiteX31" fmla="*/ 9037 w 9933"/>
                <a:gd name="connsiteY31" fmla="*/ 510 h 9898"/>
                <a:gd name="connsiteX32" fmla="*/ 8814 w 9933"/>
                <a:gd name="connsiteY32" fmla="*/ 357 h 9898"/>
                <a:gd name="connsiteX33" fmla="*/ 8440 w 9933"/>
                <a:gd name="connsiteY33" fmla="*/ 153 h 9898"/>
                <a:gd name="connsiteX34" fmla="*/ 8217 w 9933"/>
                <a:gd name="connsiteY34" fmla="*/ 0 h 9898"/>
                <a:gd name="connsiteX35" fmla="*/ 7769 w 9933"/>
                <a:gd name="connsiteY35" fmla="*/ 204 h 9898"/>
                <a:gd name="connsiteX36" fmla="*/ 7321 w 9933"/>
                <a:gd name="connsiteY36" fmla="*/ 510 h 9898"/>
                <a:gd name="connsiteX37" fmla="*/ 6724 w 9933"/>
                <a:gd name="connsiteY37" fmla="*/ 510 h 9898"/>
                <a:gd name="connsiteX38" fmla="*/ 5679 w 9933"/>
                <a:gd name="connsiteY38" fmla="*/ 510 h 9898"/>
                <a:gd name="connsiteX39" fmla="*/ 5679 w 9933"/>
                <a:gd name="connsiteY39" fmla="*/ 459 h 9898"/>
                <a:gd name="connsiteX40" fmla="*/ 5605 w 9933"/>
                <a:gd name="connsiteY40" fmla="*/ 510 h 9898"/>
                <a:gd name="connsiteX41" fmla="*/ 1948 w 9933"/>
                <a:gd name="connsiteY41" fmla="*/ 510 h 9898"/>
                <a:gd name="connsiteX42" fmla="*/ 1948 w 9933"/>
                <a:gd name="connsiteY42" fmla="*/ 1582 h 9898"/>
                <a:gd name="connsiteX43" fmla="*/ 1276 w 9933"/>
                <a:gd name="connsiteY43" fmla="*/ 1582 h 9898"/>
                <a:gd name="connsiteX44" fmla="*/ 1276 w 9933"/>
                <a:gd name="connsiteY44" fmla="*/ 1786 h 9898"/>
                <a:gd name="connsiteX45" fmla="*/ 1276 w 9933"/>
                <a:gd name="connsiteY45" fmla="*/ 3622 h 9898"/>
                <a:gd name="connsiteX46" fmla="*/ 1127 w 9933"/>
                <a:gd name="connsiteY46" fmla="*/ 3724 h 9898"/>
                <a:gd name="connsiteX47" fmla="*/ 679 w 9933"/>
                <a:gd name="connsiteY47" fmla="*/ 3929 h 9898"/>
                <a:gd name="connsiteX48" fmla="*/ 605 w 9933"/>
                <a:gd name="connsiteY48" fmla="*/ 4184 h 9898"/>
                <a:gd name="connsiteX49" fmla="*/ 381 w 9933"/>
                <a:gd name="connsiteY49" fmla="*/ 4439 h 9898"/>
                <a:gd name="connsiteX50" fmla="*/ 232 w 9933"/>
                <a:gd name="connsiteY50" fmla="*/ 4847 h 9898"/>
                <a:gd name="connsiteX51" fmla="*/ 8 w 9933"/>
                <a:gd name="connsiteY51" fmla="*/ 5306 h 9898"/>
                <a:gd name="connsiteX52" fmla="*/ 381 w 9933"/>
                <a:gd name="connsiteY52" fmla="*/ 5357 h 9898"/>
                <a:gd name="connsiteX53" fmla="*/ 455 w 9933"/>
                <a:gd name="connsiteY53" fmla="*/ 5765 h 9898"/>
                <a:gd name="connsiteX54" fmla="*/ 679 w 9933"/>
                <a:gd name="connsiteY54" fmla="*/ 6173 h 9898"/>
                <a:gd name="connsiteX55" fmla="*/ 1052 w 9933"/>
                <a:gd name="connsiteY55" fmla="*/ 6990 h 9898"/>
                <a:gd name="connsiteX56" fmla="*/ 1351 w 9933"/>
                <a:gd name="connsiteY56" fmla="*/ 7347 h 9898"/>
                <a:gd name="connsiteX57" fmla="*/ 1948 w 9933"/>
                <a:gd name="connsiteY57" fmla="*/ 7602 h 9898"/>
                <a:gd name="connsiteX58" fmla="*/ 2321 w 9933"/>
                <a:gd name="connsiteY58" fmla="*/ 8010 h 9898"/>
                <a:gd name="connsiteX59" fmla="*/ 2769 w 9933"/>
                <a:gd name="connsiteY59" fmla="*/ 8418 h 9898"/>
                <a:gd name="connsiteX60" fmla="*/ 3067 w 9933"/>
                <a:gd name="connsiteY60" fmla="*/ 8724 h 9898"/>
                <a:gd name="connsiteX61" fmla="*/ 3440 w 9933"/>
                <a:gd name="connsiteY61" fmla="*/ 9133 h 9898"/>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1961 w 10000"/>
                <a:gd name="connsiteY56" fmla="*/ 7680 h 10000"/>
                <a:gd name="connsiteX57" fmla="*/ 2337 w 10000"/>
                <a:gd name="connsiteY57" fmla="*/ 8093 h 10000"/>
                <a:gd name="connsiteX58" fmla="*/ 2788 w 10000"/>
                <a:gd name="connsiteY58" fmla="*/ 8505 h 10000"/>
                <a:gd name="connsiteX59" fmla="*/ 3088 w 10000"/>
                <a:gd name="connsiteY59" fmla="*/ 8814 h 10000"/>
                <a:gd name="connsiteX60" fmla="*/ 3463 w 10000"/>
                <a:gd name="connsiteY60"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2788 w 10000"/>
                <a:gd name="connsiteY57" fmla="*/ 8505 h 10000"/>
                <a:gd name="connsiteX58" fmla="*/ 3088 w 10000"/>
                <a:gd name="connsiteY58" fmla="*/ 8814 h 10000"/>
                <a:gd name="connsiteX59" fmla="*/ 3463 w 10000"/>
                <a:gd name="connsiteY59"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3088 w 10000"/>
                <a:gd name="connsiteY57" fmla="*/ 8814 h 10000"/>
                <a:gd name="connsiteX58" fmla="*/ 3463 w 10000"/>
                <a:gd name="connsiteY58"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088 w 10000"/>
                <a:gd name="connsiteY56" fmla="*/ 8814 h 10000"/>
                <a:gd name="connsiteX57" fmla="*/ 3463 w 10000"/>
                <a:gd name="connsiteY57"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463 w 10000"/>
                <a:gd name="connsiteY56"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0" fmla="*/ 4064 w 10000"/>
                <a:gd name="connsiteY0" fmla="*/ 9536 h 10000"/>
                <a:gd name="connsiteX1" fmla="*/ 4515 w 10000"/>
                <a:gd name="connsiteY1" fmla="*/ 9433 h 10000"/>
                <a:gd name="connsiteX2" fmla="*/ 5417 w 10000"/>
                <a:gd name="connsiteY2" fmla="*/ 10000 h 10000"/>
                <a:gd name="connsiteX3" fmla="*/ 5868 w 10000"/>
                <a:gd name="connsiteY3" fmla="*/ 9845 h 10000"/>
                <a:gd name="connsiteX4" fmla="*/ 6093 w 10000"/>
                <a:gd name="connsiteY4" fmla="*/ 9948 h 10000"/>
                <a:gd name="connsiteX5" fmla="*/ 6769 w 10000"/>
                <a:gd name="connsiteY5" fmla="*/ 9742 h 10000"/>
                <a:gd name="connsiteX6" fmla="*/ 6919 w 10000"/>
                <a:gd name="connsiteY6" fmla="*/ 9845 h 10000"/>
                <a:gd name="connsiteX7" fmla="*/ 7220 w 10000"/>
                <a:gd name="connsiteY7" fmla="*/ 9588 h 10000"/>
                <a:gd name="connsiteX8" fmla="*/ 7671 w 10000"/>
                <a:gd name="connsiteY8" fmla="*/ 9279 h 10000"/>
                <a:gd name="connsiteX9" fmla="*/ 8197 w 10000"/>
                <a:gd name="connsiteY9" fmla="*/ 9279 h 10000"/>
                <a:gd name="connsiteX10" fmla="*/ 8422 w 10000"/>
                <a:gd name="connsiteY10" fmla="*/ 9433 h 10000"/>
                <a:gd name="connsiteX11" fmla="*/ 8272 w 10000"/>
                <a:gd name="connsiteY11" fmla="*/ 9021 h 10000"/>
                <a:gd name="connsiteX12" fmla="*/ 7821 w 10000"/>
                <a:gd name="connsiteY12" fmla="*/ 8556 h 10000"/>
                <a:gd name="connsiteX13" fmla="*/ 7370 w 10000"/>
                <a:gd name="connsiteY13" fmla="*/ 8093 h 10000"/>
                <a:gd name="connsiteX14" fmla="*/ 6769 w 10000"/>
                <a:gd name="connsiteY14" fmla="*/ 7680 h 10000"/>
                <a:gd name="connsiteX15" fmla="*/ 7145 w 10000"/>
                <a:gd name="connsiteY15" fmla="*/ 7526 h 10000"/>
                <a:gd name="connsiteX16" fmla="*/ 7446 w 10000"/>
                <a:gd name="connsiteY16" fmla="*/ 6701 h 10000"/>
                <a:gd name="connsiteX17" fmla="*/ 7446 w 10000"/>
                <a:gd name="connsiteY17" fmla="*/ 6341 h 10000"/>
                <a:gd name="connsiteX18" fmla="*/ 7821 w 10000"/>
                <a:gd name="connsiteY18" fmla="*/ 6341 h 10000"/>
                <a:gd name="connsiteX19" fmla="*/ 8047 w 10000"/>
                <a:gd name="connsiteY19" fmla="*/ 5670 h 10000"/>
                <a:gd name="connsiteX20" fmla="*/ 8648 w 10000"/>
                <a:gd name="connsiteY20" fmla="*/ 5258 h 10000"/>
                <a:gd name="connsiteX21" fmla="*/ 8873 w 10000"/>
                <a:gd name="connsiteY21" fmla="*/ 4485 h 10000"/>
                <a:gd name="connsiteX22" fmla="*/ 8722 w 10000"/>
                <a:gd name="connsiteY22" fmla="*/ 4073 h 10000"/>
                <a:gd name="connsiteX23" fmla="*/ 9098 w 10000"/>
                <a:gd name="connsiteY23" fmla="*/ 3196 h 10000"/>
                <a:gd name="connsiteX24" fmla="*/ 9399 w 10000"/>
                <a:gd name="connsiteY24" fmla="*/ 2938 h 10000"/>
                <a:gd name="connsiteX25" fmla="*/ 10000 w 10000"/>
                <a:gd name="connsiteY25" fmla="*/ 2526 h 10000"/>
                <a:gd name="connsiteX26" fmla="*/ 9774 w 10000"/>
                <a:gd name="connsiteY26" fmla="*/ 2474 h 10000"/>
                <a:gd name="connsiteX27" fmla="*/ 9399 w 10000"/>
                <a:gd name="connsiteY27" fmla="*/ 2217 h 10000"/>
                <a:gd name="connsiteX28" fmla="*/ 9173 w 10000"/>
                <a:gd name="connsiteY28" fmla="*/ 1444 h 10000"/>
                <a:gd name="connsiteX29" fmla="*/ 9173 w 10000"/>
                <a:gd name="connsiteY29" fmla="*/ 1031 h 10000"/>
                <a:gd name="connsiteX30" fmla="*/ 9098 w 10000"/>
                <a:gd name="connsiteY30" fmla="*/ 515 h 10000"/>
                <a:gd name="connsiteX31" fmla="*/ 8873 w 10000"/>
                <a:gd name="connsiteY31" fmla="*/ 361 h 10000"/>
                <a:gd name="connsiteX32" fmla="*/ 8497 w 10000"/>
                <a:gd name="connsiteY32" fmla="*/ 155 h 10000"/>
                <a:gd name="connsiteX33" fmla="*/ 8272 w 10000"/>
                <a:gd name="connsiteY33" fmla="*/ 0 h 10000"/>
                <a:gd name="connsiteX34" fmla="*/ 7821 w 10000"/>
                <a:gd name="connsiteY34" fmla="*/ 206 h 10000"/>
                <a:gd name="connsiteX35" fmla="*/ 7370 w 10000"/>
                <a:gd name="connsiteY35" fmla="*/ 515 h 10000"/>
                <a:gd name="connsiteX36" fmla="*/ 6769 w 10000"/>
                <a:gd name="connsiteY36" fmla="*/ 515 h 10000"/>
                <a:gd name="connsiteX37" fmla="*/ 5717 w 10000"/>
                <a:gd name="connsiteY37" fmla="*/ 515 h 10000"/>
                <a:gd name="connsiteX38" fmla="*/ 5717 w 10000"/>
                <a:gd name="connsiteY38" fmla="*/ 464 h 10000"/>
                <a:gd name="connsiteX39" fmla="*/ 5643 w 10000"/>
                <a:gd name="connsiteY39" fmla="*/ 515 h 10000"/>
                <a:gd name="connsiteX40" fmla="*/ 1961 w 10000"/>
                <a:gd name="connsiteY40" fmla="*/ 515 h 10000"/>
                <a:gd name="connsiteX41" fmla="*/ 1961 w 10000"/>
                <a:gd name="connsiteY41" fmla="*/ 1598 h 10000"/>
                <a:gd name="connsiteX42" fmla="*/ 1285 w 10000"/>
                <a:gd name="connsiteY42" fmla="*/ 1598 h 10000"/>
                <a:gd name="connsiteX43" fmla="*/ 1285 w 10000"/>
                <a:gd name="connsiteY43" fmla="*/ 1804 h 10000"/>
                <a:gd name="connsiteX44" fmla="*/ 1285 w 10000"/>
                <a:gd name="connsiteY44" fmla="*/ 3659 h 10000"/>
                <a:gd name="connsiteX45" fmla="*/ 1135 w 10000"/>
                <a:gd name="connsiteY45" fmla="*/ 3762 h 10000"/>
                <a:gd name="connsiteX46" fmla="*/ 684 w 10000"/>
                <a:gd name="connsiteY46" fmla="*/ 3969 h 10000"/>
                <a:gd name="connsiteX47" fmla="*/ 609 w 10000"/>
                <a:gd name="connsiteY47" fmla="*/ 4227 h 10000"/>
                <a:gd name="connsiteX48" fmla="*/ 384 w 10000"/>
                <a:gd name="connsiteY48" fmla="*/ 4485 h 10000"/>
                <a:gd name="connsiteX49" fmla="*/ 234 w 10000"/>
                <a:gd name="connsiteY49" fmla="*/ 4897 h 10000"/>
                <a:gd name="connsiteX50" fmla="*/ 8 w 10000"/>
                <a:gd name="connsiteY50" fmla="*/ 5361 h 10000"/>
                <a:gd name="connsiteX51" fmla="*/ 384 w 10000"/>
                <a:gd name="connsiteY51" fmla="*/ 5412 h 10000"/>
                <a:gd name="connsiteX52" fmla="*/ 458 w 10000"/>
                <a:gd name="connsiteY52" fmla="*/ 5824 h 10000"/>
                <a:gd name="connsiteX53" fmla="*/ 684 w 10000"/>
                <a:gd name="connsiteY53" fmla="*/ 6237 h 10000"/>
                <a:gd name="connsiteX54" fmla="*/ 1059 w 10000"/>
                <a:gd name="connsiteY54" fmla="*/ 7062 h 10000"/>
                <a:gd name="connsiteX0" fmla="*/ 4515 w 10000"/>
                <a:gd name="connsiteY0" fmla="*/ 9433 h 10000"/>
                <a:gd name="connsiteX1" fmla="*/ 5417 w 10000"/>
                <a:gd name="connsiteY1" fmla="*/ 10000 h 10000"/>
                <a:gd name="connsiteX2" fmla="*/ 5868 w 10000"/>
                <a:gd name="connsiteY2" fmla="*/ 9845 h 10000"/>
                <a:gd name="connsiteX3" fmla="*/ 6093 w 10000"/>
                <a:gd name="connsiteY3" fmla="*/ 9948 h 10000"/>
                <a:gd name="connsiteX4" fmla="*/ 6769 w 10000"/>
                <a:gd name="connsiteY4" fmla="*/ 9742 h 10000"/>
                <a:gd name="connsiteX5" fmla="*/ 6919 w 10000"/>
                <a:gd name="connsiteY5" fmla="*/ 9845 h 10000"/>
                <a:gd name="connsiteX6" fmla="*/ 7220 w 10000"/>
                <a:gd name="connsiteY6" fmla="*/ 9588 h 10000"/>
                <a:gd name="connsiteX7" fmla="*/ 7671 w 10000"/>
                <a:gd name="connsiteY7" fmla="*/ 9279 h 10000"/>
                <a:gd name="connsiteX8" fmla="*/ 8197 w 10000"/>
                <a:gd name="connsiteY8" fmla="*/ 9279 h 10000"/>
                <a:gd name="connsiteX9" fmla="*/ 8422 w 10000"/>
                <a:gd name="connsiteY9" fmla="*/ 9433 h 10000"/>
                <a:gd name="connsiteX10" fmla="*/ 8272 w 10000"/>
                <a:gd name="connsiteY10" fmla="*/ 9021 h 10000"/>
                <a:gd name="connsiteX11" fmla="*/ 7821 w 10000"/>
                <a:gd name="connsiteY11" fmla="*/ 8556 h 10000"/>
                <a:gd name="connsiteX12" fmla="*/ 7370 w 10000"/>
                <a:gd name="connsiteY12" fmla="*/ 8093 h 10000"/>
                <a:gd name="connsiteX13" fmla="*/ 6769 w 10000"/>
                <a:gd name="connsiteY13" fmla="*/ 7680 h 10000"/>
                <a:gd name="connsiteX14" fmla="*/ 7145 w 10000"/>
                <a:gd name="connsiteY14" fmla="*/ 7526 h 10000"/>
                <a:gd name="connsiteX15" fmla="*/ 7446 w 10000"/>
                <a:gd name="connsiteY15" fmla="*/ 6701 h 10000"/>
                <a:gd name="connsiteX16" fmla="*/ 7446 w 10000"/>
                <a:gd name="connsiteY16" fmla="*/ 6341 h 10000"/>
                <a:gd name="connsiteX17" fmla="*/ 7821 w 10000"/>
                <a:gd name="connsiteY17" fmla="*/ 6341 h 10000"/>
                <a:gd name="connsiteX18" fmla="*/ 8047 w 10000"/>
                <a:gd name="connsiteY18" fmla="*/ 5670 h 10000"/>
                <a:gd name="connsiteX19" fmla="*/ 8648 w 10000"/>
                <a:gd name="connsiteY19" fmla="*/ 5258 h 10000"/>
                <a:gd name="connsiteX20" fmla="*/ 8873 w 10000"/>
                <a:gd name="connsiteY20" fmla="*/ 4485 h 10000"/>
                <a:gd name="connsiteX21" fmla="*/ 8722 w 10000"/>
                <a:gd name="connsiteY21" fmla="*/ 4073 h 10000"/>
                <a:gd name="connsiteX22" fmla="*/ 9098 w 10000"/>
                <a:gd name="connsiteY22" fmla="*/ 3196 h 10000"/>
                <a:gd name="connsiteX23" fmla="*/ 9399 w 10000"/>
                <a:gd name="connsiteY23" fmla="*/ 2938 h 10000"/>
                <a:gd name="connsiteX24" fmla="*/ 10000 w 10000"/>
                <a:gd name="connsiteY24" fmla="*/ 2526 h 10000"/>
                <a:gd name="connsiteX25" fmla="*/ 9774 w 10000"/>
                <a:gd name="connsiteY25" fmla="*/ 2474 h 10000"/>
                <a:gd name="connsiteX26" fmla="*/ 9399 w 10000"/>
                <a:gd name="connsiteY26" fmla="*/ 2217 h 10000"/>
                <a:gd name="connsiteX27" fmla="*/ 9173 w 10000"/>
                <a:gd name="connsiteY27" fmla="*/ 1444 h 10000"/>
                <a:gd name="connsiteX28" fmla="*/ 9173 w 10000"/>
                <a:gd name="connsiteY28" fmla="*/ 1031 h 10000"/>
                <a:gd name="connsiteX29" fmla="*/ 9098 w 10000"/>
                <a:gd name="connsiteY29" fmla="*/ 515 h 10000"/>
                <a:gd name="connsiteX30" fmla="*/ 8873 w 10000"/>
                <a:gd name="connsiteY30" fmla="*/ 361 h 10000"/>
                <a:gd name="connsiteX31" fmla="*/ 8497 w 10000"/>
                <a:gd name="connsiteY31" fmla="*/ 155 h 10000"/>
                <a:gd name="connsiteX32" fmla="*/ 8272 w 10000"/>
                <a:gd name="connsiteY32" fmla="*/ 0 h 10000"/>
                <a:gd name="connsiteX33" fmla="*/ 7821 w 10000"/>
                <a:gd name="connsiteY33" fmla="*/ 206 h 10000"/>
                <a:gd name="connsiteX34" fmla="*/ 7370 w 10000"/>
                <a:gd name="connsiteY34" fmla="*/ 515 h 10000"/>
                <a:gd name="connsiteX35" fmla="*/ 6769 w 10000"/>
                <a:gd name="connsiteY35" fmla="*/ 515 h 10000"/>
                <a:gd name="connsiteX36" fmla="*/ 5717 w 10000"/>
                <a:gd name="connsiteY36" fmla="*/ 515 h 10000"/>
                <a:gd name="connsiteX37" fmla="*/ 5717 w 10000"/>
                <a:gd name="connsiteY37" fmla="*/ 464 h 10000"/>
                <a:gd name="connsiteX38" fmla="*/ 5643 w 10000"/>
                <a:gd name="connsiteY38" fmla="*/ 515 h 10000"/>
                <a:gd name="connsiteX39" fmla="*/ 1961 w 10000"/>
                <a:gd name="connsiteY39" fmla="*/ 515 h 10000"/>
                <a:gd name="connsiteX40" fmla="*/ 1961 w 10000"/>
                <a:gd name="connsiteY40" fmla="*/ 1598 h 10000"/>
                <a:gd name="connsiteX41" fmla="*/ 1285 w 10000"/>
                <a:gd name="connsiteY41" fmla="*/ 1598 h 10000"/>
                <a:gd name="connsiteX42" fmla="*/ 1285 w 10000"/>
                <a:gd name="connsiteY42" fmla="*/ 1804 h 10000"/>
                <a:gd name="connsiteX43" fmla="*/ 1285 w 10000"/>
                <a:gd name="connsiteY43" fmla="*/ 3659 h 10000"/>
                <a:gd name="connsiteX44" fmla="*/ 1135 w 10000"/>
                <a:gd name="connsiteY44" fmla="*/ 3762 h 10000"/>
                <a:gd name="connsiteX45" fmla="*/ 684 w 10000"/>
                <a:gd name="connsiteY45" fmla="*/ 3969 h 10000"/>
                <a:gd name="connsiteX46" fmla="*/ 609 w 10000"/>
                <a:gd name="connsiteY46" fmla="*/ 4227 h 10000"/>
                <a:gd name="connsiteX47" fmla="*/ 384 w 10000"/>
                <a:gd name="connsiteY47" fmla="*/ 4485 h 10000"/>
                <a:gd name="connsiteX48" fmla="*/ 234 w 10000"/>
                <a:gd name="connsiteY48" fmla="*/ 4897 h 10000"/>
                <a:gd name="connsiteX49" fmla="*/ 8 w 10000"/>
                <a:gd name="connsiteY49" fmla="*/ 5361 h 10000"/>
                <a:gd name="connsiteX50" fmla="*/ 384 w 10000"/>
                <a:gd name="connsiteY50" fmla="*/ 5412 h 10000"/>
                <a:gd name="connsiteX51" fmla="*/ 458 w 10000"/>
                <a:gd name="connsiteY51" fmla="*/ 5824 h 10000"/>
                <a:gd name="connsiteX52" fmla="*/ 684 w 10000"/>
                <a:gd name="connsiteY52" fmla="*/ 6237 h 10000"/>
                <a:gd name="connsiteX53" fmla="*/ 1059 w 10000"/>
                <a:gd name="connsiteY53" fmla="*/ 7062 h 10000"/>
                <a:gd name="connsiteX0" fmla="*/ 5417 w 10000"/>
                <a:gd name="connsiteY0" fmla="*/ 10000 h 10000"/>
                <a:gd name="connsiteX1" fmla="*/ 5868 w 10000"/>
                <a:gd name="connsiteY1" fmla="*/ 9845 h 10000"/>
                <a:gd name="connsiteX2" fmla="*/ 6093 w 10000"/>
                <a:gd name="connsiteY2" fmla="*/ 9948 h 10000"/>
                <a:gd name="connsiteX3" fmla="*/ 6769 w 10000"/>
                <a:gd name="connsiteY3" fmla="*/ 9742 h 10000"/>
                <a:gd name="connsiteX4" fmla="*/ 6919 w 10000"/>
                <a:gd name="connsiteY4" fmla="*/ 9845 h 10000"/>
                <a:gd name="connsiteX5" fmla="*/ 7220 w 10000"/>
                <a:gd name="connsiteY5" fmla="*/ 9588 h 10000"/>
                <a:gd name="connsiteX6" fmla="*/ 7671 w 10000"/>
                <a:gd name="connsiteY6" fmla="*/ 9279 h 10000"/>
                <a:gd name="connsiteX7" fmla="*/ 8197 w 10000"/>
                <a:gd name="connsiteY7" fmla="*/ 9279 h 10000"/>
                <a:gd name="connsiteX8" fmla="*/ 8422 w 10000"/>
                <a:gd name="connsiteY8" fmla="*/ 9433 h 10000"/>
                <a:gd name="connsiteX9" fmla="*/ 8272 w 10000"/>
                <a:gd name="connsiteY9" fmla="*/ 9021 h 10000"/>
                <a:gd name="connsiteX10" fmla="*/ 7821 w 10000"/>
                <a:gd name="connsiteY10" fmla="*/ 8556 h 10000"/>
                <a:gd name="connsiteX11" fmla="*/ 7370 w 10000"/>
                <a:gd name="connsiteY11" fmla="*/ 8093 h 10000"/>
                <a:gd name="connsiteX12" fmla="*/ 6769 w 10000"/>
                <a:gd name="connsiteY12" fmla="*/ 7680 h 10000"/>
                <a:gd name="connsiteX13" fmla="*/ 7145 w 10000"/>
                <a:gd name="connsiteY13" fmla="*/ 7526 h 10000"/>
                <a:gd name="connsiteX14" fmla="*/ 7446 w 10000"/>
                <a:gd name="connsiteY14" fmla="*/ 6701 h 10000"/>
                <a:gd name="connsiteX15" fmla="*/ 7446 w 10000"/>
                <a:gd name="connsiteY15" fmla="*/ 6341 h 10000"/>
                <a:gd name="connsiteX16" fmla="*/ 7821 w 10000"/>
                <a:gd name="connsiteY16" fmla="*/ 6341 h 10000"/>
                <a:gd name="connsiteX17" fmla="*/ 8047 w 10000"/>
                <a:gd name="connsiteY17" fmla="*/ 5670 h 10000"/>
                <a:gd name="connsiteX18" fmla="*/ 8648 w 10000"/>
                <a:gd name="connsiteY18" fmla="*/ 5258 h 10000"/>
                <a:gd name="connsiteX19" fmla="*/ 8873 w 10000"/>
                <a:gd name="connsiteY19" fmla="*/ 4485 h 10000"/>
                <a:gd name="connsiteX20" fmla="*/ 8722 w 10000"/>
                <a:gd name="connsiteY20" fmla="*/ 4073 h 10000"/>
                <a:gd name="connsiteX21" fmla="*/ 9098 w 10000"/>
                <a:gd name="connsiteY21" fmla="*/ 3196 h 10000"/>
                <a:gd name="connsiteX22" fmla="*/ 9399 w 10000"/>
                <a:gd name="connsiteY22" fmla="*/ 2938 h 10000"/>
                <a:gd name="connsiteX23" fmla="*/ 10000 w 10000"/>
                <a:gd name="connsiteY23" fmla="*/ 2526 h 10000"/>
                <a:gd name="connsiteX24" fmla="*/ 9774 w 10000"/>
                <a:gd name="connsiteY24" fmla="*/ 2474 h 10000"/>
                <a:gd name="connsiteX25" fmla="*/ 9399 w 10000"/>
                <a:gd name="connsiteY25" fmla="*/ 2217 h 10000"/>
                <a:gd name="connsiteX26" fmla="*/ 9173 w 10000"/>
                <a:gd name="connsiteY26" fmla="*/ 1444 h 10000"/>
                <a:gd name="connsiteX27" fmla="*/ 9173 w 10000"/>
                <a:gd name="connsiteY27" fmla="*/ 1031 h 10000"/>
                <a:gd name="connsiteX28" fmla="*/ 9098 w 10000"/>
                <a:gd name="connsiteY28" fmla="*/ 515 h 10000"/>
                <a:gd name="connsiteX29" fmla="*/ 8873 w 10000"/>
                <a:gd name="connsiteY29" fmla="*/ 361 h 10000"/>
                <a:gd name="connsiteX30" fmla="*/ 8497 w 10000"/>
                <a:gd name="connsiteY30" fmla="*/ 155 h 10000"/>
                <a:gd name="connsiteX31" fmla="*/ 8272 w 10000"/>
                <a:gd name="connsiteY31" fmla="*/ 0 h 10000"/>
                <a:gd name="connsiteX32" fmla="*/ 7821 w 10000"/>
                <a:gd name="connsiteY32" fmla="*/ 206 h 10000"/>
                <a:gd name="connsiteX33" fmla="*/ 7370 w 10000"/>
                <a:gd name="connsiteY33" fmla="*/ 515 h 10000"/>
                <a:gd name="connsiteX34" fmla="*/ 6769 w 10000"/>
                <a:gd name="connsiteY34" fmla="*/ 515 h 10000"/>
                <a:gd name="connsiteX35" fmla="*/ 5717 w 10000"/>
                <a:gd name="connsiteY35" fmla="*/ 515 h 10000"/>
                <a:gd name="connsiteX36" fmla="*/ 5717 w 10000"/>
                <a:gd name="connsiteY36" fmla="*/ 464 h 10000"/>
                <a:gd name="connsiteX37" fmla="*/ 5643 w 10000"/>
                <a:gd name="connsiteY37" fmla="*/ 515 h 10000"/>
                <a:gd name="connsiteX38" fmla="*/ 1961 w 10000"/>
                <a:gd name="connsiteY38" fmla="*/ 515 h 10000"/>
                <a:gd name="connsiteX39" fmla="*/ 1961 w 10000"/>
                <a:gd name="connsiteY39" fmla="*/ 1598 h 10000"/>
                <a:gd name="connsiteX40" fmla="*/ 1285 w 10000"/>
                <a:gd name="connsiteY40" fmla="*/ 1598 h 10000"/>
                <a:gd name="connsiteX41" fmla="*/ 1285 w 10000"/>
                <a:gd name="connsiteY41" fmla="*/ 1804 h 10000"/>
                <a:gd name="connsiteX42" fmla="*/ 1285 w 10000"/>
                <a:gd name="connsiteY42" fmla="*/ 3659 h 10000"/>
                <a:gd name="connsiteX43" fmla="*/ 1135 w 10000"/>
                <a:gd name="connsiteY43" fmla="*/ 3762 h 10000"/>
                <a:gd name="connsiteX44" fmla="*/ 684 w 10000"/>
                <a:gd name="connsiteY44" fmla="*/ 3969 h 10000"/>
                <a:gd name="connsiteX45" fmla="*/ 609 w 10000"/>
                <a:gd name="connsiteY45" fmla="*/ 4227 h 10000"/>
                <a:gd name="connsiteX46" fmla="*/ 384 w 10000"/>
                <a:gd name="connsiteY46" fmla="*/ 4485 h 10000"/>
                <a:gd name="connsiteX47" fmla="*/ 234 w 10000"/>
                <a:gd name="connsiteY47" fmla="*/ 4897 h 10000"/>
                <a:gd name="connsiteX48" fmla="*/ 8 w 10000"/>
                <a:gd name="connsiteY48" fmla="*/ 5361 h 10000"/>
                <a:gd name="connsiteX49" fmla="*/ 384 w 10000"/>
                <a:gd name="connsiteY49" fmla="*/ 5412 h 10000"/>
                <a:gd name="connsiteX50" fmla="*/ 458 w 10000"/>
                <a:gd name="connsiteY50" fmla="*/ 5824 h 10000"/>
                <a:gd name="connsiteX51" fmla="*/ 684 w 10000"/>
                <a:gd name="connsiteY51" fmla="*/ 6237 h 10000"/>
                <a:gd name="connsiteX52" fmla="*/ 1059 w 10000"/>
                <a:gd name="connsiteY52" fmla="*/ 7062 h 10000"/>
                <a:gd name="connsiteX0" fmla="*/ 5868 w 10000"/>
                <a:gd name="connsiteY0" fmla="*/ 9845 h 9986"/>
                <a:gd name="connsiteX1" fmla="*/ 6093 w 10000"/>
                <a:gd name="connsiteY1" fmla="*/ 9948 h 9986"/>
                <a:gd name="connsiteX2" fmla="*/ 6769 w 10000"/>
                <a:gd name="connsiteY2" fmla="*/ 9742 h 9986"/>
                <a:gd name="connsiteX3" fmla="*/ 6919 w 10000"/>
                <a:gd name="connsiteY3" fmla="*/ 9845 h 9986"/>
                <a:gd name="connsiteX4" fmla="*/ 7220 w 10000"/>
                <a:gd name="connsiteY4" fmla="*/ 9588 h 9986"/>
                <a:gd name="connsiteX5" fmla="*/ 7671 w 10000"/>
                <a:gd name="connsiteY5" fmla="*/ 9279 h 9986"/>
                <a:gd name="connsiteX6" fmla="*/ 8197 w 10000"/>
                <a:gd name="connsiteY6" fmla="*/ 9279 h 9986"/>
                <a:gd name="connsiteX7" fmla="*/ 8422 w 10000"/>
                <a:gd name="connsiteY7" fmla="*/ 9433 h 9986"/>
                <a:gd name="connsiteX8" fmla="*/ 8272 w 10000"/>
                <a:gd name="connsiteY8" fmla="*/ 9021 h 9986"/>
                <a:gd name="connsiteX9" fmla="*/ 7821 w 10000"/>
                <a:gd name="connsiteY9" fmla="*/ 8556 h 9986"/>
                <a:gd name="connsiteX10" fmla="*/ 7370 w 10000"/>
                <a:gd name="connsiteY10" fmla="*/ 8093 h 9986"/>
                <a:gd name="connsiteX11" fmla="*/ 6769 w 10000"/>
                <a:gd name="connsiteY11" fmla="*/ 7680 h 9986"/>
                <a:gd name="connsiteX12" fmla="*/ 7145 w 10000"/>
                <a:gd name="connsiteY12" fmla="*/ 7526 h 9986"/>
                <a:gd name="connsiteX13" fmla="*/ 7446 w 10000"/>
                <a:gd name="connsiteY13" fmla="*/ 6701 h 9986"/>
                <a:gd name="connsiteX14" fmla="*/ 7446 w 10000"/>
                <a:gd name="connsiteY14" fmla="*/ 6341 h 9986"/>
                <a:gd name="connsiteX15" fmla="*/ 7821 w 10000"/>
                <a:gd name="connsiteY15" fmla="*/ 6341 h 9986"/>
                <a:gd name="connsiteX16" fmla="*/ 8047 w 10000"/>
                <a:gd name="connsiteY16" fmla="*/ 5670 h 9986"/>
                <a:gd name="connsiteX17" fmla="*/ 8648 w 10000"/>
                <a:gd name="connsiteY17" fmla="*/ 5258 h 9986"/>
                <a:gd name="connsiteX18" fmla="*/ 8873 w 10000"/>
                <a:gd name="connsiteY18" fmla="*/ 4485 h 9986"/>
                <a:gd name="connsiteX19" fmla="*/ 8722 w 10000"/>
                <a:gd name="connsiteY19" fmla="*/ 4073 h 9986"/>
                <a:gd name="connsiteX20" fmla="*/ 9098 w 10000"/>
                <a:gd name="connsiteY20" fmla="*/ 3196 h 9986"/>
                <a:gd name="connsiteX21" fmla="*/ 9399 w 10000"/>
                <a:gd name="connsiteY21" fmla="*/ 2938 h 9986"/>
                <a:gd name="connsiteX22" fmla="*/ 10000 w 10000"/>
                <a:gd name="connsiteY22" fmla="*/ 2526 h 9986"/>
                <a:gd name="connsiteX23" fmla="*/ 9774 w 10000"/>
                <a:gd name="connsiteY23" fmla="*/ 2474 h 9986"/>
                <a:gd name="connsiteX24" fmla="*/ 9399 w 10000"/>
                <a:gd name="connsiteY24" fmla="*/ 2217 h 9986"/>
                <a:gd name="connsiteX25" fmla="*/ 9173 w 10000"/>
                <a:gd name="connsiteY25" fmla="*/ 1444 h 9986"/>
                <a:gd name="connsiteX26" fmla="*/ 9173 w 10000"/>
                <a:gd name="connsiteY26" fmla="*/ 1031 h 9986"/>
                <a:gd name="connsiteX27" fmla="*/ 9098 w 10000"/>
                <a:gd name="connsiteY27" fmla="*/ 515 h 9986"/>
                <a:gd name="connsiteX28" fmla="*/ 8873 w 10000"/>
                <a:gd name="connsiteY28" fmla="*/ 361 h 9986"/>
                <a:gd name="connsiteX29" fmla="*/ 8497 w 10000"/>
                <a:gd name="connsiteY29" fmla="*/ 155 h 9986"/>
                <a:gd name="connsiteX30" fmla="*/ 8272 w 10000"/>
                <a:gd name="connsiteY30" fmla="*/ 0 h 9986"/>
                <a:gd name="connsiteX31" fmla="*/ 7821 w 10000"/>
                <a:gd name="connsiteY31" fmla="*/ 206 h 9986"/>
                <a:gd name="connsiteX32" fmla="*/ 7370 w 10000"/>
                <a:gd name="connsiteY32" fmla="*/ 515 h 9986"/>
                <a:gd name="connsiteX33" fmla="*/ 6769 w 10000"/>
                <a:gd name="connsiteY33" fmla="*/ 515 h 9986"/>
                <a:gd name="connsiteX34" fmla="*/ 5717 w 10000"/>
                <a:gd name="connsiteY34" fmla="*/ 515 h 9986"/>
                <a:gd name="connsiteX35" fmla="*/ 5717 w 10000"/>
                <a:gd name="connsiteY35" fmla="*/ 464 h 9986"/>
                <a:gd name="connsiteX36" fmla="*/ 5643 w 10000"/>
                <a:gd name="connsiteY36" fmla="*/ 515 h 9986"/>
                <a:gd name="connsiteX37" fmla="*/ 1961 w 10000"/>
                <a:gd name="connsiteY37" fmla="*/ 515 h 9986"/>
                <a:gd name="connsiteX38" fmla="*/ 1961 w 10000"/>
                <a:gd name="connsiteY38" fmla="*/ 1598 h 9986"/>
                <a:gd name="connsiteX39" fmla="*/ 1285 w 10000"/>
                <a:gd name="connsiteY39" fmla="*/ 1598 h 9986"/>
                <a:gd name="connsiteX40" fmla="*/ 1285 w 10000"/>
                <a:gd name="connsiteY40" fmla="*/ 1804 h 9986"/>
                <a:gd name="connsiteX41" fmla="*/ 1285 w 10000"/>
                <a:gd name="connsiteY41" fmla="*/ 3659 h 9986"/>
                <a:gd name="connsiteX42" fmla="*/ 1135 w 10000"/>
                <a:gd name="connsiteY42" fmla="*/ 3762 h 9986"/>
                <a:gd name="connsiteX43" fmla="*/ 684 w 10000"/>
                <a:gd name="connsiteY43" fmla="*/ 3969 h 9986"/>
                <a:gd name="connsiteX44" fmla="*/ 609 w 10000"/>
                <a:gd name="connsiteY44" fmla="*/ 4227 h 9986"/>
                <a:gd name="connsiteX45" fmla="*/ 384 w 10000"/>
                <a:gd name="connsiteY45" fmla="*/ 4485 h 9986"/>
                <a:gd name="connsiteX46" fmla="*/ 234 w 10000"/>
                <a:gd name="connsiteY46" fmla="*/ 4897 h 9986"/>
                <a:gd name="connsiteX47" fmla="*/ 8 w 10000"/>
                <a:gd name="connsiteY47" fmla="*/ 5361 h 9986"/>
                <a:gd name="connsiteX48" fmla="*/ 384 w 10000"/>
                <a:gd name="connsiteY48" fmla="*/ 5412 h 9986"/>
                <a:gd name="connsiteX49" fmla="*/ 458 w 10000"/>
                <a:gd name="connsiteY49" fmla="*/ 5824 h 9986"/>
                <a:gd name="connsiteX50" fmla="*/ 684 w 10000"/>
                <a:gd name="connsiteY50" fmla="*/ 6237 h 9986"/>
                <a:gd name="connsiteX51" fmla="*/ 1059 w 10000"/>
                <a:gd name="connsiteY51" fmla="*/ 7062 h 9986"/>
                <a:gd name="connsiteX0" fmla="*/ 6093 w 10000"/>
                <a:gd name="connsiteY0" fmla="*/ 9962 h 10000"/>
                <a:gd name="connsiteX1" fmla="*/ 6769 w 10000"/>
                <a:gd name="connsiteY1" fmla="*/ 9756 h 10000"/>
                <a:gd name="connsiteX2" fmla="*/ 6919 w 10000"/>
                <a:gd name="connsiteY2" fmla="*/ 9859 h 10000"/>
                <a:gd name="connsiteX3" fmla="*/ 7220 w 10000"/>
                <a:gd name="connsiteY3" fmla="*/ 9601 h 10000"/>
                <a:gd name="connsiteX4" fmla="*/ 7671 w 10000"/>
                <a:gd name="connsiteY4" fmla="*/ 9292 h 10000"/>
                <a:gd name="connsiteX5" fmla="*/ 8197 w 10000"/>
                <a:gd name="connsiteY5" fmla="*/ 9292 h 10000"/>
                <a:gd name="connsiteX6" fmla="*/ 8422 w 10000"/>
                <a:gd name="connsiteY6" fmla="*/ 9446 h 10000"/>
                <a:gd name="connsiteX7" fmla="*/ 8272 w 10000"/>
                <a:gd name="connsiteY7" fmla="*/ 9034 h 10000"/>
                <a:gd name="connsiteX8" fmla="*/ 7821 w 10000"/>
                <a:gd name="connsiteY8" fmla="*/ 8568 h 10000"/>
                <a:gd name="connsiteX9" fmla="*/ 7370 w 10000"/>
                <a:gd name="connsiteY9" fmla="*/ 8104 h 10000"/>
                <a:gd name="connsiteX10" fmla="*/ 6769 w 10000"/>
                <a:gd name="connsiteY10" fmla="*/ 7691 h 10000"/>
                <a:gd name="connsiteX11" fmla="*/ 7145 w 10000"/>
                <a:gd name="connsiteY11" fmla="*/ 7537 h 10000"/>
                <a:gd name="connsiteX12" fmla="*/ 7446 w 10000"/>
                <a:gd name="connsiteY12" fmla="*/ 6710 h 10000"/>
                <a:gd name="connsiteX13" fmla="*/ 7446 w 10000"/>
                <a:gd name="connsiteY13" fmla="*/ 6350 h 10000"/>
                <a:gd name="connsiteX14" fmla="*/ 7821 w 10000"/>
                <a:gd name="connsiteY14" fmla="*/ 6350 h 10000"/>
                <a:gd name="connsiteX15" fmla="*/ 8047 w 10000"/>
                <a:gd name="connsiteY15" fmla="*/ 5678 h 10000"/>
                <a:gd name="connsiteX16" fmla="*/ 8648 w 10000"/>
                <a:gd name="connsiteY16" fmla="*/ 5265 h 10000"/>
                <a:gd name="connsiteX17" fmla="*/ 8873 w 10000"/>
                <a:gd name="connsiteY17" fmla="*/ 4491 h 10000"/>
                <a:gd name="connsiteX18" fmla="*/ 8722 w 10000"/>
                <a:gd name="connsiteY18" fmla="*/ 4079 h 10000"/>
                <a:gd name="connsiteX19" fmla="*/ 9098 w 10000"/>
                <a:gd name="connsiteY19" fmla="*/ 3200 h 10000"/>
                <a:gd name="connsiteX20" fmla="*/ 9399 w 10000"/>
                <a:gd name="connsiteY20" fmla="*/ 2942 h 10000"/>
                <a:gd name="connsiteX21" fmla="*/ 10000 w 10000"/>
                <a:gd name="connsiteY21" fmla="*/ 2530 h 10000"/>
                <a:gd name="connsiteX22" fmla="*/ 9774 w 10000"/>
                <a:gd name="connsiteY22" fmla="*/ 2477 h 10000"/>
                <a:gd name="connsiteX23" fmla="*/ 9399 w 10000"/>
                <a:gd name="connsiteY23" fmla="*/ 2220 h 10000"/>
                <a:gd name="connsiteX24" fmla="*/ 9173 w 10000"/>
                <a:gd name="connsiteY24" fmla="*/ 1446 h 10000"/>
                <a:gd name="connsiteX25" fmla="*/ 9173 w 10000"/>
                <a:gd name="connsiteY25" fmla="*/ 1032 h 10000"/>
                <a:gd name="connsiteX26" fmla="*/ 9098 w 10000"/>
                <a:gd name="connsiteY26" fmla="*/ 516 h 10000"/>
                <a:gd name="connsiteX27" fmla="*/ 8873 w 10000"/>
                <a:gd name="connsiteY27" fmla="*/ 362 h 10000"/>
                <a:gd name="connsiteX28" fmla="*/ 8497 w 10000"/>
                <a:gd name="connsiteY28" fmla="*/ 155 h 10000"/>
                <a:gd name="connsiteX29" fmla="*/ 8272 w 10000"/>
                <a:gd name="connsiteY29" fmla="*/ 0 h 10000"/>
                <a:gd name="connsiteX30" fmla="*/ 7821 w 10000"/>
                <a:gd name="connsiteY30" fmla="*/ 206 h 10000"/>
                <a:gd name="connsiteX31" fmla="*/ 7370 w 10000"/>
                <a:gd name="connsiteY31" fmla="*/ 516 h 10000"/>
                <a:gd name="connsiteX32" fmla="*/ 6769 w 10000"/>
                <a:gd name="connsiteY32" fmla="*/ 516 h 10000"/>
                <a:gd name="connsiteX33" fmla="*/ 5717 w 10000"/>
                <a:gd name="connsiteY33" fmla="*/ 516 h 10000"/>
                <a:gd name="connsiteX34" fmla="*/ 5717 w 10000"/>
                <a:gd name="connsiteY34" fmla="*/ 465 h 10000"/>
                <a:gd name="connsiteX35" fmla="*/ 5643 w 10000"/>
                <a:gd name="connsiteY35" fmla="*/ 516 h 10000"/>
                <a:gd name="connsiteX36" fmla="*/ 1961 w 10000"/>
                <a:gd name="connsiteY36" fmla="*/ 516 h 10000"/>
                <a:gd name="connsiteX37" fmla="*/ 1961 w 10000"/>
                <a:gd name="connsiteY37" fmla="*/ 1600 h 10000"/>
                <a:gd name="connsiteX38" fmla="*/ 1285 w 10000"/>
                <a:gd name="connsiteY38" fmla="*/ 1600 h 10000"/>
                <a:gd name="connsiteX39" fmla="*/ 1285 w 10000"/>
                <a:gd name="connsiteY39" fmla="*/ 1807 h 10000"/>
                <a:gd name="connsiteX40" fmla="*/ 1285 w 10000"/>
                <a:gd name="connsiteY40" fmla="*/ 3664 h 10000"/>
                <a:gd name="connsiteX41" fmla="*/ 1135 w 10000"/>
                <a:gd name="connsiteY41" fmla="*/ 3767 h 10000"/>
                <a:gd name="connsiteX42" fmla="*/ 684 w 10000"/>
                <a:gd name="connsiteY42" fmla="*/ 3975 h 10000"/>
                <a:gd name="connsiteX43" fmla="*/ 609 w 10000"/>
                <a:gd name="connsiteY43" fmla="*/ 4233 h 10000"/>
                <a:gd name="connsiteX44" fmla="*/ 384 w 10000"/>
                <a:gd name="connsiteY44" fmla="*/ 4491 h 10000"/>
                <a:gd name="connsiteX45" fmla="*/ 234 w 10000"/>
                <a:gd name="connsiteY45" fmla="*/ 4904 h 10000"/>
                <a:gd name="connsiteX46" fmla="*/ 8 w 10000"/>
                <a:gd name="connsiteY46" fmla="*/ 5369 h 10000"/>
                <a:gd name="connsiteX47" fmla="*/ 384 w 10000"/>
                <a:gd name="connsiteY47" fmla="*/ 5420 h 10000"/>
                <a:gd name="connsiteX48" fmla="*/ 458 w 10000"/>
                <a:gd name="connsiteY48" fmla="*/ 5832 h 10000"/>
                <a:gd name="connsiteX49" fmla="*/ 684 w 10000"/>
                <a:gd name="connsiteY49" fmla="*/ 6246 h 10000"/>
                <a:gd name="connsiteX50" fmla="*/ 1059 w 10000"/>
                <a:gd name="connsiteY50" fmla="*/ 7072 h 10000"/>
                <a:gd name="connsiteX0" fmla="*/ 6769 w 10000"/>
                <a:gd name="connsiteY0" fmla="*/ 9756 h 9859"/>
                <a:gd name="connsiteX1" fmla="*/ 6919 w 10000"/>
                <a:gd name="connsiteY1" fmla="*/ 9859 h 9859"/>
                <a:gd name="connsiteX2" fmla="*/ 7220 w 10000"/>
                <a:gd name="connsiteY2" fmla="*/ 9601 h 9859"/>
                <a:gd name="connsiteX3" fmla="*/ 7671 w 10000"/>
                <a:gd name="connsiteY3" fmla="*/ 9292 h 9859"/>
                <a:gd name="connsiteX4" fmla="*/ 8197 w 10000"/>
                <a:gd name="connsiteY4" fmla="*/ 9292 h 9859"/>
                <a:gd name="connsiteX5" fmla="*/ 8422 w 10000"/>
                <a:gd name="connsiteY5" fmla="*/ 9446 h 9859"/>
                <a:gd name="connsiteX6" fmla="*/ 8272 w 10000"/>
                <a:gd name="connsiteY6" fmla="*/ 9034 h 9859"/>
                <a:gd name="connsiteX7" fmla="*/ 7821 w 10000"/>
                <a:gd name="connsiteY7" fmla="*/ 8568 h 9859"/>
                <a:gd name="connsiteX8" fmla="*/ 7370 w 10000"/>
                <a:gd name="connsiteY8" fmla="*/ 8104 h 9859"/>
                <a:gd name="connsiteX9" fmla="*/ 6769 w 10000"/>
                <a:gd name="connsiteY9" fmla="*/ 7691 h 9859"/>
                <a:gd name="connsiteX10" fmla="*/ 7145 w 10000"/>
                <a:gd name="connsiteY10" fmla="*/ 7537 h 9859"/>
                <a:gd name="connsiteX11" fmla="*/ 7446 w 10000"/>
                <a:gd name="connsiteY11" fmla="*/ 6710 h 9859"/>
                <a:gd name="connsiteX12" fmla="*/ 7446 w 10000"/>
                <a:gd name="connsiteY12" fmla="*/ 6350 h 9859"/>
                <a:gd name="connsiteX13" fmla="*/ 7821 w 10000"/>
                <a:gd name="connsiteY13" fmla="*/ 6350 h 9859"/>
                <a:gd name="connsiteX14" fmla="*/ 8047 w 10000"/>
                <a:gd name="connsiteY14" fmla="*/ 5678 h 9859"/>
                <a:gd name="connsiteX15" fmla="*/ 8648 w 10000"/>
                <a:gd name="connsiteY15" fmla="*/ 5265 h 9859"/>
                <a:gd name="connsiteX16" fmla="*/ 8873 w 10000"/>
                <a:gd name="connsiteY16" fmla="*/ 4491 h 9859"/>
                <a:gd name="connsiteX17" fmla="*/ 8722 w 10000"/>
                <a:gd name="connsiteY17" fmla="*/ 4079 h 9859"/>
                <a:gd name="connsiteX18" fmla="*/ 9098 w 10000"/>
                <a:gd name="connsiteY18" fmla="*/ 3200 h 9859"/>
                <a:gd name="connsiteX19" fmla="*/ 9399 w 10000"/>
                <a:gd name="connsiteY19" fmla="*/ 2942 h 9859"/>
                <a:gd name="connsiteX20" fmla="*/ 10000 w 10000"/>
                <a:gd name="connsiteY20" fmla="*/ 2530 h 9859"/>
                <a:gd name="connsiteX21" fmla="*/ 9774 w 10000"/>
                <a:gd name="connsiteY21" fmla="*/ 2477 h 9859"/>
                <a:gd name="connsiteX22" fmla="*/ 9399 w 10000"/>
                <a:gd name="connsiteY22" fmla="*/ 2220 h 9859"/>
                <a:gd name="connsiteX23" fmla="*/ 9173 w 10000"/>
                <a:gd name="connsiteY23" fmla="*/ 1446 h 9859"/>
                <a:gd name="connsiteX24" fmla="*/ 9173 w 10000"/>
                <a:gd name="connsiteY24" fmla="*/ 1032 h 9859"/>
                <a:gd name="connsiteX25" fmla="*/ 9098 w 10000"/>
                <a:gd name="connsiteY25" fmla="*/ 516 h 9859"/>
                <a:gd name="connsiteX26" fmla="*/ 8873 w 10000"/>
                <a:gd name="connsiteY26" fmla="*/ 362 h 9859"/>
                <a:gd name="connsiteX27" fmla="*/ 8497 w 10000"/>
                <a:gd name="connsiteY27" fmla="*/ 155 h 9859"/>
                <a:gd name="connsiteX28" fmla="*/ 8272 w 10000"/>
                <a:gd name="connsiteY28" fmla="*/ 0 h 9859"/>
                <a:gd name="connsiteX29" fmla="*/ 7821 w 10000"/>
                <a:gd name="connsiteY29" fmla="*/ 206 h 9859"/>
                <a:gd name="connsiteX30" fmla="*/ 7370 w 10000"/>
                <a:gd name="connsiteY30" fmla="*/ 516 h 9859"/>
                <a:gd name="connsiteX31" fmla="*/ 6769 w 10000"/>
                <a:gd name="connsiteY31" fmla="*/ 516 h 9859"/>
                <a:gd name="connsiteX32" fmla="*/ 5717 w 10000"/>
                <a:gd name="connsiteY32" fmla="*/ 516 h 9859"/>
                <a:gd name="connsiteX33" fmla="*/ 5717 w 10000"/>
                <a:gd name="connsiteY33" fmla="*/ 465 h 9859"/>
                <a:gd name="connsiteX34" fmla="*/ 5643 w 10000"/>
                <a:gd name="connsiteY34" fmla="*/ 516 h 9859"/>
                <a:gd name="connsiteX35" fmla="*/ 1961 w 10000"/>
                <a:gd name="connsiteY35" fmla="*/ 516 h 9859"/>
                <a:gd name="connsiteX36" fmla="*/ 1961 w 10000"/>
                <a:gd name="connsiteY36" fmla="*/ 1600 h 9859"/>
                <a:gd name="connsiteX37" fmla="*/ 1285 w 10000"/>
                <a:gd name="connsiteY37" fmla="*/ 1600 h 9859"/>
                <a:gd name="connsiteX38" fmla="*/ 1285 w 10000"/>
                <a:gd name="connsiteY38" fmla="*/ 1807 h 9859"/>
                <a:gd name="connsiteX39" fmla="*/ 1285 w 10000"/>
                <a:gd name="connsiteY39" fmla="*/ 3664 h 9859"/>
                <a:gd name="connsiteX40" fmla="*/ 1135 w 10000"/>
                <a:gd name="connsiteY40" fmla="*/ 3767 h 9859"/>
                <a:gd name="connsiteX41" fmla="*/ 684 w 10000"/>
                <a:gd name="connsiteY41" fmla="*/ 3975 h 9859"/>
                <a:gd name="connsiteX42" fmla="*/ 609 w 10000"/>
                <a:gd name="connsiteY42" fmla="*/ 4233 h 9859"/>
                <a:gd name="connsiteX43" fmla="*/ 384 w 10000"/>
                <a:gd name="connsiteY43" fmla="*/ 4491 h 9859"/>
                <a:gd name="connsiteX44" fmla="*/ 234 w 10000"/>
                <a:gd name="connsiteY44" fmla="*/ 4904 h 9859"/>
                <a:gd name="connsiteX45" fmla="*/ 8 w 10000"/>
                <a:gd name="connsiteY45" fmla="*/ 5369 h 9859"/>
                <a:gd name="connsiteX46" fmla="*/ 384 w 10000"/>
                <a:gd name="connsiteY46" fmla="*/ 5420 h 9859"/>
                <a:gd name="connsiteX47" fmla="*/ 458 w 10000"/>
                <a:gd name="connsiteY47" fmla="*/ 5832 h 9859"/>
                <a:gd name="connsiteX48" fmla="*/ 684 w 10000"/>
                <a:gd name="connsiteY48" fmla="*/ 6246 h 9859"/>
                <a:gd name="connsiteX49" fmla="*/ 1059 w 10000"/>
                <a:gd name="connsiteY49" fmla="*/ 7072 h 9859"/>
                <a:gd name="connsiteX0" fmla="*/ 6919 w 10000"/>
                <a:gd name="connsiteY0" fmla="*/ 10000 h 10000"/>
                <a:gd name="connsiteX1" fmla="*/ 7220 w 10000"/>
                <a:gd name="connsiteY1" fmla="*/ 9738 h 10000"/>
                <a:gd name="connsiteX2" fmla="*/ 7671 w 10000"/>
                <a:gd name="connsiteY2" fmla="*/ 9425 h 10000"/>
                <a:gd name="connsiteX3" fmla="*/ 8197 w 10000"/>
                <a:gd name="connsiteY3" fmla="*/ 9425 h 10000"/>
                <a:gd name="connsiteX4" fmla="*/ 8422 w 10000"/>
                <a:gd name="connsiteY4" fmla="*/ 9581 h 10000"/>
                <a:gd name="connsiteX5" fmla="*/ 8272 w 10000"/>
                <a:gd name="connsiteY5" fmla="*/ 9163 h 10000"/>
                <a:gd name="connsiteX6" fmla="*/ 7821 w 10000"/>
                <a:gd name="connsiteY6" fmla="*/ 8691 h 10000"/>
                <a:gd name="connsiteX7" fmla="*/ 7370 w 10000"/>
                <a:gd name="connsiteY7" fmla="*/ 8220 h 10000"/>
                <a:gd name="connsiteX8" fmla="*/ 6769 w 10000"/>
                <a:gd name="connsiteY8" fmla="*/ 7801 h 10000"/>
                <a:gd name="connsiteX9" fmla="*/ 7145 w 10000"/>
                <a:gd name="connsiteY9" fmla="*/ 7645 h 10000"/>
                <a:gd name="connsiteX10" fmla="*/ 7446 w 10000"/>
                <a:gd name="connsiteY10" fmla="*/ 6806 h 10000"/>
                <a:gd name="connsiteX11" fmla="*/ 7446 w 10000"/>
                <a:gd name="connsiteY11" fmla="*/ 6441 h 10000"/>
                <a:gd name="connsiteX12" fmla="*/ 7821 w 10000"/>
                <a:gd name="connsiteY12" fmla="*/ 6441 h 10000"/>
                <a:gd name="connsiteX13" fmla="*/ 8047 w 10000"/>
                <a:gd name="connsiteY13" fmla="*/ 5759 h 10000"/>
                <a:gd name="connsiteX14" fmla="*/ 8648 w 10000"/>
                <a:gd name="connsiteY14" fmla="*/ 5340 h 10000"/>
                <a:gd name="connsiteX15" fmla="*/ 8873 w 10000"/>
                <a:gd name="connsiteY15" fmla="*/ 4555 h 10000"/>
                <a:gd name="connsiteX16" fmla="*/ 8722 w 10000"/>
                <a:gd name="connsiteY16" fmla="*/ 4137 h 10000"/>
                <a:gd name="connsiteX17" fmla="*/ 9098 w 10000"/>
                <a:gd name="connsiteY17" fmla="*/ 3246 h 10000"/>
                <a:gd name="connsiteX18" fmla="*/ 9399 w 10000"/>
                <a:gd name="connsiteY18" fmla="*/ 2984 h 10000"/>
                <a:gd name="connsiteX19" fmla="*/ 10000 w 10000"/>
                <a:gd name="connsiteY19" fmla="*/ 2566 h 10000"/>
                <a:gd name="connsiteX20" fmla="*/ 9774 w 10000"/>
                <a:gd name="connsiteY20" fmla="*/ 2512 h 10000"/>
                <a:gd name="connsiteX21" fmla="*/ 9399 w 10000"/>
                <a:gd name="connsiteY21" fmla="*/ 2252 h 10000"/>
                <a:gd name="connsiteX22" fmla="*/ 9173 w 10000"/>
                <a:gd name="connsiteY22" fmla="*/ 1467 h 10000"/>
                <a:gd name="connsiteX23" fmla="*/ 9173 w 10000"/>
                <a:gd name="connsiteY23" fmla="*/ 1047 h 10000"/>
                <a:gd name="connsiteX24" fmla="*/ 9098 w 10000"/>
                <a:gd name="connsiteY24" fmla="*/ 523 h 10000"/>
                <a:gd name="connsiteX25" fmla="*/ 8873 w 10000"/>
                <a:gd name="connsiteY25" fmla="*/ 367 h 10000"/>
                <a:gd name="connsiteX26" fmla="*/ 8497 w 10000"/>
                <a:gd name="connsiteY26" fmla="*/ 157 h 10000"/>
                <a:gd name="connsiteX27" fmla="*/ 8272 w 10000"/>
                <a:gd name="connsiteY27" fmla="*/ 0 h 10000"/>
                <a:gd name="connsiteX28" fmla="*/ 7821 w 10000"/>
                <a:gd name="connsiteY28" fmla="*/ 209 h 10000"/>
                <a:gd name="connsiteX29" fmla="*/ 7370 w 10000"/>
                <a:gd name="connsiteY29" fmla="*/ 523 h 10000"/>
                <a:gd name="connsiteX30" fmla="*/ 6769 w 10000"/>
                <a:gd name="connsiteY30" fmla="*/ 523 h 10000"/>
                <a:gd name="connsiteX31" fmla="*/ 5717 w 10000"/>
                <a:gd name="connsiteY31" fmla="*/ 523 h 10000"/>
                <a:gd name="connsiteX32" fmla="*/ 5717 w 10000"/>
                <a:gd name="connsiteY32" fmla="*/ 472 h 10000"/>
                <a:gd name="connsiteX33" fmla="*/ 5643 w 10000"/>
                <a:gd name="connsiteY33" fmla="*/ 523 h 10000"/>
                <a:gd name="connsiteX34" fmla="*/ 1961 w 10000"/>
                <a:gd name="connsiteY34" fmla="*/ 523 h 10000"/>
                <a:gd name="connsiteX35" fmla="*/ 1961 w 10000"/>
                <a:gd name="connsiteY35" fmla="*/ 1623 h 10000"/>
                <a:gd name="connsiteX36" fmla="*/ 1285 w 10000"/>
                <a:gd name="connsiteY36" fmla="*/ 1623 h 10000"/>
                <a:gd name="connsiteX37" fmla="*/ 1285 w 10000"/>
                <a:gd name="connsiteY37" fmla="*/ 1833 h 10000"/>
                <a:gd name="connsiteX38" fmla="*/ 1285 w 10000"/>
                <a:gd name="connsiteY38" fmla="*/ 3716 h 10000"/>
                <a:gd name="connsiteX39" fmla="*/ 1135 w 10000"/>
                <a:gd name="connsiteY39" fmla="*/ 3821 h 10000"/>
                <a:gd name="connsiteX40" fmla="*/ 684 w 10000"/>
                <a:gd name="connsiteY40" fmla="*/ 4032 h 10000"/>
                <a:gd name="connsiteX41" fmla="*/ 609 w 10000"/>
                <a:gd name="connsiteY41" fmla="*/ 4294 h 10000"/>
                <a:gd name="connsiteX42" fmla="*/ 384 w 10000"/>
                <a:gd name="connsiteY42" fmla="*/ 4555 h 10000"/>
                <a:gd name="connsiteX43" fmla="*/ 234 w 10000"/>
                <a:gd name="connsiteY43" fmla="*/ 4974 h 10000"/>
                <a:gd name="connsiteX44" fmla="*/ 8 w 10000"/>
                <a:gd name="connsiteY44" fmla="*/ 5446 h 10000"/>
                <a:gd name="connsiteX45" fmla="*/ 384 w 10000"/>
                <a:gd name="connsiteY45" fmla="*/ 5498 h 10000"/>
                <a:gd name="connsiteX46" fmla="*/ 458 w 10000"/>
                <a:gd name="connsiteY46" fmla="*/ 5915 h 10000"/>
                <a:gd name="connsiteX47" fmla="*/ 684 w 10000"/>
                <a:gd name="connsiteY47" fmla="*/ 6335 h 10000"/>
                <a:gd name="connsiteX48" fmla="*/ 1059 w 10000"/>
                <a:gd name="connsiteY48" fmla="*/ 7173 h 10000"/>
                <a:gd name="connsiteX0" fmla="*/ 7220 w 10000"/>
                <a:gd name="connsiteY0" fmla="*/ 9738 h 9738"/>
                <a:gd name="connsiteX1" fmla="*/ 7671 w 10000"/>
                <a:gd name="connsiteY1" fmla="*/ 9425 h 9738"/>
                <a:gd name="connsiteX2" fmla="*/ 8197 w 10000"/>
                <a:gd name="connsiteY2" fmla="*/ 9425 h 9738"/>
                <a:gd name="connsiteX3" fmla="*/ 8422 w 10000"/>
                <a:gd name="connsiteY3" fmla="*/ 9581 h 9738"/>
                <a:gd name="connsiteX4" fmla="*/ 8272 w 10000"/>
                <a:gd name="connsiteY4" fmla="*/ 9163 h 9738"/>
                <a:gd name="connsiteX5" fmla="*/ 7821 w 10000"/>
                <a:gd name="connsiteY5" fmla="*/ 8691 h 9738"/>
                <a:gd name="connsiteX6" fmla="*/ 7370 w 10000"/>
                <a:gd name="connsiteY6" fmla="*/ 8220 h 9738"/>
                <a:gd name="connsiteX7" fmla="*/ 6769 w 10000"/>
                <a:gd name="connsiteY7" fmla="*/ 7801 h 9738"/>
                <a:gd name="connsiteX8" fmla="*/ 7145 w 10000"/>
                <a:gd name="connsiteY8" fmla="*/ 7645 h 9738"/>
                <a:gd name="connsiteX9" fmla="*/ 7446 w 10000"/>
                <a:gd name="connsiteY9" fmla="*/ 6806 h 9738"/>
                <a:gd name="connsiteX10" fmla="*/ 7446 w 10000"/>
                <a:gd name="connsiteY10" fmla="*/ 6441 h 9738"/>
                <a:gd name="connsiteX11" fmla="*/ 7821 w 10000"/>
                <a:gd name="connsiteY11" fmla="*/ 6441 h 9738"/>
                <a:gd name="connsiteX12" fmla="*/ 8047 w 10000"/>
                <a:gd name="connsiteY12" fmla="*/ 5759 h 9738"/>
                <a:gd name="connsiteX13" fmla="*/ 8648 w 10000"/>
                <a:gd name="connsiteY13" fmla="*/ 5340 h 9738"/>
                <a:gd name="connsiteX14" fmla="*/ 8873 w 10000"/>
                <a:gd name="connsiteY14" fmla="*/ 4555 h 9738"/>
                <a:gd name="connsiteX15" fmla="*/ 8722 w 10000"/>
                <a:gd name="connsiteY15" fmla="*/ 4137 h 9738"/>
                <a:gd name="connsiteX16" fmla="*/ 9098 w 10000"/>
                <a:gd name="connsiteY16" fmla="*/ 3246 h 9738"/>
                <a:gd name="connsiteX17" fmla="*/ 9399 w 10000"/>
                <a:gd name="connsiteY17" fmla="*/ 2984 h 9738"/>
                <a:gd name="connsiteX18" fmla="*/ 10000 w 10000"/>
                <a:gd name="connsiteY18" fmla="*/ 2566 h 9738"/>
                <a:gd name="connsiteX19" fmla="*/ 9774 w 10000"/>
                <a:gd name="connsiteY19" fmla="*/ 2512 h 9738"/>
                <a:gd name="connsiteX20" fmla="*/ 9399 w 10000"/>
                <a:gd name="connsiteY20" fmla="*/ 2252 h 9738"/>
                <a:gd name="connsiteX21" fmla="*/ 9173 w 10000"/>
                <a:gd name="connsiteY21" fmla="*/ 1467 h 9738"/>
                <a:gd name="connsiteX22" fmla="*/ 9173 w 10000"/>
                <a:gd name="connsiteY22" fmla="*/ 1047 h 9738"/>
                <a:gd name="connsiteX23" fmla="*/ 9098 w 10000"/>
                <a:gd name="connsiteY23" fmla="*/ 523 h 9738"/>
                <a:gd name="connsiteX24" fmla="*/ 8873 w 10000"/>
                <a:gd name="connsiteY24" fmla="*/ 367 h 9738"/>
                <a:gd name="connsiteX25" fmla="*/ 8497 w 10000"/>
                <a:gd name="connsiteY25" fmla="*/ 157 h 9738"/>
                <a:gd name="connsiteX26" fmla="*/ 8272 w 10000"/>
                <a:gd name="connsiteY26" fmla="*/ 0 h 9738"/>
                <a:gd name="connsiteX27" fmla="*/ 7821 w 10000"/>
                <a:gd name="connsiteY27" fmla="*/ 209 h 9738"/>
                <a:gd name="connsiteX28" fmla="*/ 7370 w 10000"/>
                <a:gd name="connsiteY28" fmla="*/ 523 h 9738"/>
                <a:gd name="connsiteX29" fmla="*/ 6769 w 10000"/>
                <a:gd name="connsiteY29" fmla="*/ 523 h 9738"/>
                <a:gd name="connsiteX30" fmla="*/ 5717 w 10000"/>
                <a:gd name="connsiteY30" fmla="*/ 523 h 9738"/>
                <a:gd name="connsiteX31" fmla="*/ 5717 w 10000"/>
                <a:gd name="connsiteY31" fmla="*/ 472 h 9738"/>
                <a:gd name="connsiteX32" fmla="*/ 5643 w 10000"/>
                <a:gd name="connsiteY32" fmla="*/ 523 h 9738"/>
                <a:gd name="connsiteX33" fmla="*/ 1961 w 10000"/>
                <a:gd name="connsiteY33" fmla="*/ 523 h 9738"/>
                <a:gd name="connsiteX34" fmla="*/ 1961 w 10000"/>
                <a:gd name="connsiteY34" fmla="*/ 1623 h 9738"/>
                <a:gd name="connsiteX35" fmla="*/ 1285 w 10000"/>
                <a:gd name="connsiteY35" fmla="*/ 1623 h 9738"/>
                <a:gd name="connsiteX36" fmla="*/ 1285 w 10000"/>
                <a:gd name="connsiteY36" fmla="*/ 1833 h 9738"/>
                <a:gd name="connsiteX37" fmla="*/ 1285 w 10000"/>
                <a:gd name="connsiteY37" fmla="*/ 3716 h 9738"/>
                <a:gd name="connsiteX38" fmla="*/ 1135 w 10000"/>
                <a:gd name="connsiteY38" fmla="*/ 3821 h 9738"/>
                <a:gd name="connsiteX39" fmla="*/ 684 w 10000"/>
                <a:gd name="connsiteY39" fmla="*/ 4032 h 9738"/>
                <a:gd name="connsiteX40" fmla="*/ 609 w 10000"/>
                <a:gd name="connsiteY40" fmla="*/ 4294 h 9738"/>
                <a:gd name="connsiteX41" fmla="*/ 384 w 10000"/>
                <a:gd name="connsiteY41" fmla="*/ 4555 h 9738"/>
                <a:gd name="connsiteX42" fmla="*/ 234 w 10000"/>
                <a:gd name="connsiteY42" fmla="*/ 4974 h 9738"/>
                <a:gd name="connsiteX43" fmla="*/ 8 w 10000"/>
                <a:gd name="connsiteY43" fmla="*/ 5446 h 9738"/>
                <a:gd name="connsiteX44" fmla="*/ 384 w 10000"/>
                <a:gd name="connsiteY44" fmla="*/ 5498 h 9738"/>
                <a:gd name="connsiteX45" fmla="*/ 458 w 10000"/>
                <a:gd name="connsiteY45" fmla="*/ 5915 h 9738"/>
                <a:gd name="connsiteX46" fmla="*/ 684 w 10000"/>
                <a:gd name="connsiteY46" fmla="*/ 6335 h 9738"/>
                <a:gd name="connsiteX47" fmla="*/ 1059 w 10000"/>
                <a:gd name="connsiteY47" fmla="*/ 7173 h 9738"/>
                <a:gd name="connsiteX0" fmla="*/ 7671 w 10000"/>
                <a:gd name="connsiteY0" fmla="*/ 9679 h 9839"/>
                <a:gd name="connsiteX1" fmla="*/ 8197 w 10000"/>
                <a:gd name="connsiteY1" fmla="*/ 9679 h 9839"/>
                <a:gd name="connsiteX2" fmla="*/ 8422 w 10000"/>
                <a:gd name="connsiteY2" fmla="*/ 9839 h 9839"/>
                <a:gd name="connsiteX3" fmla="*/ 8272 w 10000"/>
                <a:gd name="connsiteY3" fmla="*/ 9410 h 9839"/>
                <a:gd name="connsiteX4" fmla="*/ 7821 w 10000"/>
                <a:gd name="connsiteY4" fmla="*/ 8925 h 9839"/>
                <a:gd name="connsiteX5" fmla="*/ 7370 w 10000"/>
                <a:gd name="connsiteY5" fmla="*/ 8441 h 9839"/>
                <a:gd name="connsiteX6" fmla="*/ 6769 w 10000"/>
                <a:gd name="connsiteY6" fmla="*/ 8011 h 9839"/>
                <a:gd name="connsiteX7" fmla="*/ 7145 w 10000"/>
                <a:gd name="connsiteY7" fmla="*/ 7851 h 9839"/>
                <a:gd name="connsiteX8" fmla="*/ 7446 w 10000"/>
                <a:gd name="connsiteY8" fmla="*/ 6989 h 9839"/>
                <a:gd name="connsiteX9" fmla="*/ 7446 w 10000"/>
                <a:gd name="connsiteY9" fmla="*/ 6614 h 9839"/>
                <a:gd name="connsiteX10" fmla="*/ 7821 w 10000"/>
                <a:gd name="connsiteY10" fmla="*/ 6614 h 9839"/>
                <a:gd name="connsiteX11" fmla="*/ 8047 w 10000"/>
                <a:gd name="connsiteY11" fmla="*/ 5914 h 9839"/>
                <a:gd name="connsiteX12" fmla="*/ 8648 w 10000"/>
                <a:gd name="connsiteY12" fmla="*/ 5484 h 9839"/>
                <a:gd name="connsiteX13" fmla="*/ 8873 w 10000"/>
                <a:gd name="connsiteY13" fmla="*/ 4678 h 9839"/>
                <a:gd name="connsiteX14" fmla="*/ 8722 w 10000"/>
                <a:gd name="connsiteY14" fmla="*/ 4248 h 9839"/>
                <a:gd name="connsiteX15" fmla="*/ 9098 w 10000"/>
                <a:gd name="connsiteY15" fmla="*/ 3333 h 9839"/>
                <a:gd name="connsiteX16" fmla="*/ 9399 w 10000"/>
                <a:gd name="connsiteY16" fmla="*/ 3064 h 9839"/>
                <a:gd name="connsiteX17" fmla="*/ 10000 w 10000"/>
                <a:gd name="connsiteY17" fmla="*/ 2635 h 9839"/>
                <a:gd name="connsiteX18" fmla="*/ 9774 w 10000"/>
                <a:gd name="connsiteY18" fmla="*/ 2580 h 9839"/>
                <a:gd name="connsiteX19" fmla="*/ 9399 w 10000"/>
                <a:gd name="connsiteY19" fmla="*/ 2313 h 9839"/>
                <a:gd name="connsiteX20" fmla="*/ 9173 w 10000"/>
                <a:gd name="connsiteY20" fmla="*/ 1506 h 9839"/>
                <a:gd name="connsiteX21" fmla="*/ 9173 w 10000"/>
                <a:gd name="connsiteY21" fmla="*/ 1075 h 9839"/>
                <a:gd name="connsiteX22" fmla="*/ 9098 w 10000"/>
                <a:gd name="connsiteY22" fmla="*/ 537 h 9839"/>
                <a:gd name="connsiteX23" fmla="*/ 8873 w 10000"/>
                <a:gd name="connsiteY23" fmla="*/ 377 h 9839"/>
                <a:gd name="connsiteX24" fmla="*/ 8497 w 10000"/>
                <a:gd name="connsiteY24" fmla="*/ 161 h 9839"/>
                <a:gd name="connsiteX25" fmla="*/ 8272 w 10000"/>
                <a:gd name="connsiteY25" fmla="*/ 0 h 9839"/>
                <a:gd name="connsiteX26" fmla="*/ 7821 w 10000"/>
                <a:gd name="connsiteY26" fmla="*/ 215 h 9839"/>
                <a:gd name="connsiteX27" fmla="*/ 7370 w 10000"/>
                <a:gd name="connsiteY27" fmla="*/ 537 h 9839"/>
                <a:gd name="connsiteX28" fmla="*/ 6769 w 10000"/>
                <a:gd name="connsiteY28" fmla="*/ 537 h 9839"/>
                <a:gd name="connsiteX29" fmla="*/ 5717 w 10000"/>
                <a:gd name="connsiteY29" fmla="*/ 537 h 9839"/>
                <a:gd name="connsiteX30" fmla="*/ 5717 w 10000"/>
                <a:gd name="connsiteY30" fmla="*/ 485 h 9839"/>
                <a:gd name="connsiteX31" fmla="*/ 5643 w 10000"/>
                <a:gd name="connsiteY31" fmla="*/ 537 h 9839"/>
                <a:gd name="connsiteX32" fmla="*/ 1961 w 10000"/>
                <a:gd name="connsiteY32" fmla="*/ 537 h 9839"/>
                <a:gd name="connsiteX33" fmla="*/ 1961 w 10000"/>
                <a:gd name="connsiteY33" fmla="*/ 1667 h 9839"/>
                <a:gd name="connsiteX34" fmla="*/ 1285 w 10000"/>
                <a:gd name="connsiteY34" fmla="*/ 1667 h 9839"/>
                <a:gd name="connsiteX35" fmla="*/ 1285 w 10000"/>
                <a:gd name="connsiteY35" fmla="*/ 1882 h 9839"/>
                <a:gd name="connsiteX36" fmla="*/ 1285 w 10000"/>
                <a:gd name="connsiteY36" fmla="*/ 3816 h 9839"/>
                <a:gd name="connsiteX37" fmla="*/ 1135 w 10000"/>
                <a:gd name="connsiteY37" fmla="*/ 3924 h 9839"/>
                <a:gd name="connsiteX38" fmla="*/ 684 w 10000"/>
                <a:gd name="connsiteY38" fmla="*/ 4140 h 9839"/>
                <a:gd name="connsiteX39" fmla="*/ 609 w 10000"/>
                <a:gd name="connsiteY39" fmla="*/ 4410 h 9839"/>
                <a:gd name="connsiteX40" fmla="*/ 384 w 10000"/>
                <a:gd name="connsiteY40" fmla="*/ 4678 h 9839"/>
                <a:gd name="connsiteX41" fmla="*/ 234 w 10000"/>
                <a:gd name="connsiteY41" fmla="*/ 5108 h 9839"/>
                <a:gd name="connsiteX42" fmla="*/ 8 w 10000"/>
                <a:gd name="connsiteY42" fmla="*/ 5593 h 9839"/>
                <a:gd name="connsiteX43" fmla="*/ 384 w 10000"/>
                <a:gd name="connsiteY43" fmla="*/ 5646 h 9839"/>
                <a:gd name="connsiteX44" fmla="*/ 458 w 10000"/>
                <a:gd name="connsiteY44" fmla="*/ 6074 h 9839"/>
                <a:gd name="connsiteX45" fmla="*/ 684 w 10000"/>
                <a:gd name="connsiteY45" fmla="*/ 6505 h 9839"/>
                <a:gd name="connsiteX46" fmla="*/ 1059 w 10000"/>
                <a:gd name="connsiteY46" fmla="*/ 7366 h 9839"/>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145 w 10000"/>
                <a:gd name="connsiteY6" fmla="*/ 7979 h 10000"/>
                <a:gd name="connsiteX7" fmla="*/ 7446 w 10000"/>
                <a:gd name="connsiteY7" fmla="*/ 7103 h 10000"/>
                <a:gd name="connsiteX8" fmla="*/ 7446 w 10000"/>
                <a:gd name="connsiteY8" fmla="*/ 6722 h 10000"/>
                <a:gd name="connsiteX9" fmla="*/ 7821 w 10000"/>
                <a:gd name="connsiteY9" fmla="*/ 6722 h 10000"/>
                <a:gd name="connsiteX10" fmla="*/ 8047 w 10000"/>
                <a:gd name="connsiteY10" fmla="*/ 6011 h 10000"/>
                <a:gd name="connsiteX11" fmla="*/ 8648 w 10000"/>
                <a:gd name="connsiteY11" fmla="*/ 5574 h 10000"/>
                <a:gd name="connsiteX12" fmla="*/ 8873 w 10000"/>
                <a:gd name="connsiteY12" fmla="*/ 4755 h 10000"/>
                <a:gd name="connsiteX13" fmla="*/ 8722 w 10000"/>
                <a:gd name="connsiteY13" fmla="*/ 4318 h 10000"/>
                <a:gd name="connsiteX14" fmla="*/ 9098 w 10000"/>
                <a:gd name="connsiteY14" fmla="*/ 3388 h 10000"/>
                <a:gd name="connsiteX15" fmla="*/ 9399 w 10000"/>
                <a:gd name="connsiteY15" fmla="*/ 3114 h 10000"/>
                <a:gd name="connsiteX16" fmla="*/ 10000 w 10000"/>
                <a:gd name="connsiteY16" fmla="*/ 2678 h 10000"/>
                <a:gd name="connsiteX17" fmla="*/ 9774 w 10000"/>
                <a:gd name="connsiteY17" fmla="*/ 2622 h 10000"/>
                <a:gd name="connsiteX18" fmla="*/ 9399 w 10000"/>
                <a:gd name="connsiteY18" fmla="*/ 2351 h 10000"/>
                <a:gd name="connsiteX19" fmla="*/ 9173 w 10000"/>
                <a:gd name="connsiteY19" fmla="*/ 1531 h 10000"/>
                <a:gd name="connsiteX20" fmla="*/ 9173 w 10000"/>
                <a:gd name="connsiteY20" fmla="*/ 1093 h 10000"/>
                <a:gd name="connsiteX21" fmla="*/ 9098 w 10000"/>
                <a:gd name="connsiteY21" fmla="*/ 546 h 10000"/>
                <a:gd name="connsiteX22" fmla="*/ 8873 w 10000"/>
                <a:gd name="connsiteY22" fmla="*/ 383 h 10000"/>
                <a:gd name="connsiteX23" fmla="*/ 8497 w 10000"/>
                <a:gd name="connsiteY23" fmla="*/ 164 h 10000"/>
                <a:gd name="connsiteX24" fmla="*/ 8272 w 10000"/>
                <a:gd name="connsiteY24" fmla="*/ 0 h 10000"/>
                <a:gd name="connsiteX25" fmla="*/ 7821 w 10000"/>
                <a:gd name="connsiteY25" fmla="*/ 219 h 10000"/>
                <a:gd name="connsiteX26" fmla="*/ 7370 w 10000"/>
                <a:gd name="connsiteY26" fmla="*/ 546 h 10000"/>
                <a:gd name="connsiteX27" fmla="*/ 6769 w 10000"/>
                <a:gd name="connsiteY27" fmla="*/ 546 h 10000"/>
                <a:gd name="connsiteX28" fmla="*/ 5717 w 10000"/>
                <a:gd name="connsiteY28" fmla="*/ 546 h 10000"/>
                <a:gd name="connsiteX29" fmla="*/ 5717 w 10000"/>
                <a:gd name="connsiteY29" fmla="*/ 493 h 10000"/>
                <a:gd name="connsiteX30" fmla="*/ 5643 w 10000"/>
                <a:gd name="connsiteY30" fmla="*/ 546 h 10000"/>
                <a:gd name="connsiteX31" fmla="*/ 1961 w 10000"/>
                <a:gd name="connsiteY31" fmla="*/ 546 h 10000"/>
                <a:gd name="connsiteX32" fmla="*/ 1961 w 10000"/>
                <a:gd name="connsiteY32" fmla="*/ 1694 h 10000"/>
                <a:gd name="connsiteX33" fmla="*/ 1285 w 10000"/>
                <a:gd name="connsiteY33" fmla="*/ 1694 h 10000"/>
                <a:gd name="connsiteX34" fmla="*/ 1285 w 10000"/>
                <a:gd name="connsiteY34" fmla="*/ 1913 h 10000"/>
                <a:gd name="connsiteX35" fmla="*/ 1285 w 10000"/>
                <a:gd name="connsiteY35" fmla="*/ 3878 h 10000"/>
                <a:gd name="connsiteX36" fmla="*/ 1135 w 10000"/>
                <a:gd name="connsiteY36" fmla="*/ 3988 h 10000"/>
                <a:gd name="connsiteX37" fmla="*/ 684 w 10000"/>
                <a:gd name="connsiteY37" fmla="*/ 4208 h 10000"/>
                <a:gd name="connsiteX38" fmla="*/ 609 w 10000"/>
                <a:gd name="connsiteY38" fmla="*/ 4482 h 10000"/>
                <a:gd name="connsiteX39" fmla="*/ 384 w 10000"/>
                <a:gd name="connsiteY39" fmla="*/ 4755 h 10000"/>
                <a:gd name="connsiteX40" fmla="*/ 234 w 10000"/>
                <a:gd name="connsiteY40" fmla="*/ 5192 h 10000"/>
                <a:gd name="connsiteX41" fmla="*/ 8 w 10000"/>
                <a:gd name="connsiteY41" fmla="*/ 5685 h 10000"/>
                <a:gd name="connsiteX42" fmla="*/ 384 w 10000"/>
                <a:gd name="connsiteY42" fmla="*/ 5738 h 10000"/>
                <a:gd name="connsiteX43" fmla="*/ 458 w 10000"/>
                <a:gd name="connsiteY43" fmla="*/ 6173 h 10000"/>
                <a:gd name="connsiteX44" fmla="*/ 684 w 10000"/>
                <a:gd name="connsiteY44" fmla="*/ 6611 h 10000"/>
                <a:gd name="connsiteX45" fmla="*/ 1059 w 10000"/>
                <a:gd name="connsiteY45"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446 w 10000"/>
                <a:gd name="connsiteY6" fmla="*/ 7103 h 10000"/>
                <a:gd name="connsiteX7" fmla="*/ 7446 w 10000"/>
                <a:gd name="connsiteY7" fmla="*/ 6722 h 10000"/>
                <a:gd name="connsiteX8" fmla="*/ 7821 w 10000"/>
                <a:gd name="connsiteY8" fmla="*/ 6722 h 10000"/>
                <a:gd name="connsiteX9" fmla="*/ 8047 w 10000"/>
                <a:gd name="connsiteY9" fmla="*/ 6011 h 10000"/>
                <a:gd name="connsiteX10" fmla="*/ 8648 w 10000"/>
                <a:gd name="connsiteY10" fmla="*/ 5574 h 10000"/>
                <a:gd name="connsiteX11" fmla="*/ 8873 w 10000"/>
                <a:gd name="connsiteY11" fmla="*/ 4755 h 10000"/>
                <a:gd name="connsiteX12" fmla="*/ 8722 w 10000"/>
                <a:gd name="connsiteY12" fmla="*/ 4318 h 10000"/>
                <a:gd name="connsiteX13" fmla="*/ 9098 w 10000"/>
                <a:gd name="connsiteY13" fmla="*/ 3388 h 10000"/>
                <a:gd name="connsiteX14" fmla="*/ 9399 w 10000"/>
                <a:gd name="connsiteY14" fmla="*/ 3114 h 10000"/>
                <a:gd name="connsiteX15" fmla="*/ 10000 w 10000"/>
                <a:gd name="connsiteY15" fmla="*/ 2678 h 10000"/>
                <a:gd name="connsiteX16" fmla="*/ 9774 w 10000"/>
                <a:gd name="connsiteY16" fmla="*/ 2622 h 10000"/>
                <a:gd name="connsiteX17" fmla="*/ 9399 w 10000"/>
                <a:gd name="connsiteY17" fmla="*/ 2351 h 10000"/>
                <a:gd name="connsiteX18" fmla="*/ 9173 w 10000"/>
                <a:gd name="connsiteY18" fmla="*/ 1531 h 10000"/>
                <a:gd name="connsiteX19" fmla="*/ 9173 w 10000"/>
                <a:gd name="connsiteY19" fmla="*/ 1093 h 10000"/>
                <a:gd name="connsiteX20" fmla="*/ 9098 w 10000"/>
                <a:gd name="connsiteY20" fmla="*/ 546 h 10000"/>
                <a:gd name="connsiteX21" fmla="*/ 8873 w 10000"/>
                <a:gd name="connsiteY21" fmla="*/ 383 h 10000"/>
                <a:gd name="connsiteX22" fmla="*/ 8497 w 10000"/>
                <a:gd name="connsiteY22" fmla="*/ 164 h 10000"/>
                <a:gd name="connsiteX23" fmla="*/ 8272 w 10000"/>
                <a:gd name="connsiteY23" fmla="*/ 0 h 10000"/>
                <a:gd name="connsiteX24" fmla="*/ 7821 w 10000"/>
                <a:gd name="connsiteY24" fmla="*/ 219 h 10000"/>
                <a:gd name="connsiteX25" fmla="*/ 7370 w 10000"/>
                <a:gd name="connsiteY25" fmla="*/ 546 h 10000"/>
                <a:gd name="connsiteX26" fmla="*/ 6769 w 10000"/>
                <a:gd name="connsiteY26" fmla="*/ 546 h 10000"/>
                <a:gd name="connsiteX27" fmla="*/ 5717 w 10000"/>
                <a:gd name="connsiteY27" fmla="*/ 546 h 10000"/>
                <a:gd name="connsiteX28" fmla="*/ 5717 w 10000"/>
                <a:gd name="connsiteY28" fmla="*/ 493 h 10000"/>
                <a:gd name="connsiteX29" fmla="*/ 5643 w 10000"/>
                <a:gd name="connsiteY29" fmla="*/ 546 h 10000"/>
                <a:gd name="connsiteX30" fmla="*/ 1961 w 10000"/>
                <a:gd name="connsiteY30" fmla="*/ 546 h 10000"/>
                <a:gd name="connsiteX31" fmla="*/ 1961 w 10000"/>
                <a:gd name="connsiteY31" fmla="*/ 1694 h 10000"/>
                <a:gd name="connsiteX32" fmla="*/ 1285 w 10000"/>
                <a:gd name="connsiteY32" fmla="*/ 1694 h 10000"/>
                <a:gd name="connsiteX33" fmla="*/ 1285 w 10000"/>
                <a:gd name="connsiteY33" fmla="*/ 1913 h 10000"/>
                <a:gd name="connsiteX34" fmla="*/ 1285 w 10000"/>
                <a:gd name="connsiteY34" fmla="*/ 3878 h 10000"/>
                <a:gd name="connsiteX35" fmla="*/ 1135 w 10000"/>
                <a:gd name="connsiteY35" fmla="*/ 3988 h 10000"/>
                <a:gd name="connsiteX36" fmla="*/ 684 w 10000"/>
                <a:gd name="connsiteY36" fmla="*/ 4208 h 10000"/>
                <a:gd name="connsiteX37" fmla="*/ 609 w 10000"/>
                <a:gd name="connsiteY37" fmla="*/ 4482 h 10000"/>
                <a:gd name="connsiteX38" fmla="*/ 384 w 10000"/>
                <a:gd name="connsiteY38" fmla="*/ 4755 h 10000"/>
                <a:gd name="connsiteX39" fmla="*/ 234 w 10000"/>
                <a:gd name="connsiteY39" fmla="*/ 5192 h 10000"/>
                <a:gd name="connsiteX40" fmla="*/ 8 w 10000"/>
                <a:gd name="connsiteY40" fmla="*/ 5685 h 10000"/>
                <a:gd name="connsiteX41" fmla="*/ 384 w 10000"/>
                <a:gd name="connsiteY41" fmla="*/ 5738 h 10000"/>
                <a:gd name="connsiteX42" fmla="*/ 458 w 10000"/>
                <a:gd name="connsiteY42" fmla="*/ 6173 h 10000"/>
                <a:gd name="connsiteX43" fmla="*/ 684 w 10000"/>
                <a:gd name="connsiteY43" fmla="*/ 6611 h 10000"/>
                <a:gd name="connsiteX44" fmla="*/ 1059 w 10000"/>
                <a:gd name="connsiteY44"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7446 w 10000"/>
                <a:gd name="connsiteY5" fmla="*/ 7103 h 10000"/>
                <a:gd name="connsiteX6" fmla="*/ 7446 w 10000"/>
                <a:gd name="connsiteY6" fmla="*/ 6722 h 10000"/>
                <a:gd name="connsiteX7" fmla="*/ 7821 w 10000"/>
                <a:gd name="connsiteY7" fmla="*/ 6722 h 10000"/>
                <a:gd name="connsiteX8" fmla="*/ 8047 w 10000"/>
                <a:gd name="connsiteY8" fmla="*/ 6011 h 10000"/>
                <a:gd name="connsiteX9" fmla="*/ 8648 w 10000"/>
                <a:gd name="connsiteY9" fmla="*/ 5574 h 10000"/>
                <a:gd name="connsiteX10" fmla="*/ 8873 w 10000"/>
                <a:gd name="connsiteY10" fmla="*/ 4755 h 10000"/>
                <a:gd name="connsiteX11" fmla="*/ 8722 w 10000"/>
                <a:gd name="connsiteY11" fmla="*/ 4318 h 10000"/>
                <a:gd name="connsiteX12" fmla="*/ 9098 w 10000"/>
                <a:gd name="connsiteY12" fmla="*/ 3388 h 10000"/>
                <a:gd name="connsiteX13" fmla="*/ 9399 w 10000"/>
                <a:gd name="connsiteY13" fmla="*/ 3114 h 10000"/>
                <a:gd name="connsiteX14" fmla="*/ 10000 w 10000"/>
                <a:gd name="connsiteY14" fmla="*/ 2678 h 10000"/>
                <a:gd name="connsiteX15" fmla="*/ 9774 w 10000"/>
                <a:gd name="connsiteY15" fmla="*/ 2622 h 10000"/>
                <a:gd name="connsiteX16" fmla="*/ 9399 w 10000"/>
                <a:gd name="connsiteY16" fmla="*/ 2351 h 10000"/>
                <a:gd name="connsiteX17" fmla="*/ 9173 w 10000"/>
                <a:gd name="connsiteY17" fmla="*/ 1531 h 10000"/>
                <a:gd name="connsiteX18" fmla="*/ 9173 w 10000"/>
                <a:gd name="connsiteY18" fmla="*/ 1093 h 10000"/>
                <a:gd name="connsiteX19" fmla="*/ 9098 w 10000"/>
                <a:gd name="connsiteY19" fmla="*/ 546 h 10000"/>
                <a:gd name="connsiteX20" fmla="*/ 8873 w 10000"/>
                <a:gd name="connsiteY20" fmla="*/ 383 h 10000"/>
                <a:gd name="connsiteX21" fmla="*/ 8497 w 10000"/>
                <a:gd name="connsiteY21" fmla="*/ 164 h 10000"/>
                <a:gd name="connsiteX22" fmla="*/ 8272 w 10000"/>
                <a:gd name="connsiteY22" fmla="*/ 0 h 10000"/>
                <a:gd name="connsiteX23" fmla="*/ 7821 w 10000"/>
                <a:gd name="connsiteY23" fmla="*/ 219 h 10000"/>
                <a:gd name="connsiteX24" fmla="*/ 7370 w 10000"/>
                <a:gd name="connsiteY24" fmla="*/ 546 h 10000"/>
                <a:gd name="connsiteX25" fmla="*/ 6769 w 10000"/>
                <a:gd name="connsiteY25" fmla="*/ 546 h 10000"/>
                <a:gd name="connsiteX26" fmla="*/ 5717 w 10000"/>
                <a:gd name="connsiteY26" fmla="*/ 546 h 10000"/>
                <a:gd name="connsiteX27" fmla="*/ 5717 w 10000"/>
                <a:gd name="connsiteY27" fmla="*/ 493 h 10000"/>
                <a:gd name="connsiteX28" fmla="*/ 5643 w 10000"/>
                <a:gd name="connsiteY28" fmla="*/ 546 h 10000"/>
                <a:gd name="connsiteX29" fmla="*/ 1961 w 10000"/>
                <a:gd name="connsiteY29" fmla="*/ 546 h 10000"/>
                <a:gd name="connsiteX30" fmla="*/ 1961 w 10000"/>
                <a:gd name="connsiteY30" fmla="*/ 1694 h 10000"/>
                <a:gd name="connsiteX31" fmla="*/ 1285 w 10000"/>
                <a:gd name="connsiteY31" fmla="*/ 1694 h 10000"/>
                <a:gd name="connsiteX32" fmla="*/ 1285 w 10000"/>
                <a:gd name="connsiteY32" fmla="*/ 1913 h 10000"/>
                <a:gd name="connsiteX33" fmla="*/ 1285 w 10000"/>
                <a:gd name="connsiteY33" fmla="*/ 3878 h 10000"/>
                <a:gd name="connsiteX34" fmla="*/ 1135 w 10000"/>
                <a:gd name="connsiteY34" fmla="*/ 3988 h 10000"/>
                <a:gd name="connsiteX35" fmla="*/ 684 w 10000"/>
                <a:gd name="connsiteY35" fmla="*/ 4208 h 10000"/>
                <a:gd name="connsiteX36" fmla="*/ 609 w 10000"/>
                <a:gd name="connsiteY36" fmla="*/ 4482 h 10000"/>
                <a:gd name="connsiteX37" fmla="*/ 384 w 10000"/>
                <a:gd name="connsiteY37" fmla="*/ 4755 h 10000"/>
                <a:gd name="connsiteX38" fmla="*/ 234 w 10000"/>
                <a:gd name="connsiteY38" fmla="*/ 5192 h 10000"/>
                <a:gd name="connsiteX39" fmla="*/ 8 w 10000"/>
                <a:gd name="connsiteY39" fmla="*/ 5685 h 10000"/>
                <a:gd name="connsiteX40" fmla="*/ 384 w 10000"/>
                <a:gd name="connsiteY40" fmla="*/ 5738 h 10000"/>
                <a:gd name="connsiteX41" fmla="*/ 458 w 10000"/>
                <a:gd name="connsiteY41" fmla="*/ 6173 h 10000"/>
                <a:gd name="connsiteX42" fmla="*/ 684 w 10000"/>
                <a:gd name="connsiteY42" fmla="*/ 6611 h 10000"/>
                <a:gd name="connsiteX43" fmla="*/ 1059 w 10000"/>
                <a:gd name="connsiteY43"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446 w 10000"/>
                <a:gd name="connsiteY4" fmla="*/ 7103 h 10000"/>
                <a:gd name="connsiteX5" fmla="*/ 7446 w 10000"/>
                <a:gd name="connsiteY5" fmla="*/ 6722 h 10000"/>
                <a:gd name="connsiteX6" fmla="*/ 7821 w 10000"/>
                <a:gd name="connsiteY6" fmla="*/ 6722 h 10000"/>
                <a:gd name="connsiteX7" fmla="*/ 8047 w 10000"/>
                <a:gd name="connsiteY7" fmla="*/ 6011 h 10000"/>
                <a:gd name="connsiteX8" fmla="*/ 8648 w 10000"/>
                <a:gd name="connsiteY8" fmla="*/ 5574 h 10000"/>
                <a:gd name="connsiteX9" fmla="*/ 8873 w 10000"/>
                <a:gd name="connsiteY9" fmla="*/ 4755 h 10000"/>
                <a:gd name="connsiteX10" fmla="*/ 8722 w 10000"/>
                <a:gd name="connsiteY10" fmla="*/ 4318 h 10000"/>
                <a:gd name="connsiteX11" fmla="*/ 9098 w 10000"/>
                <a:gd name="connsiteY11" fmla="*/ 3388 h 10000"/>
                <a:gd name="connsiteX12" fmla="*/ 9399 w 10000"/>
                <a:gd name="connsiteY12" fmla="*/ 3114 h 10000"/>
                <a:gd name="connsiteX13" fmla="*/ 10000 w 10000"/>
                <a:gd name="connsiteY13" fmla="*/ 2678 h 10000"/>
                <a:gd name="connsiteX14" fmla="*/ 9774 w 10000"/>
                <a:gd name="connsiteY14" fmla="*/ 2622 h 10000"/>
                <a:gd name="connsiteX15" fmla="*/ 9399 w 10000"/>
                <a:gd name="connsiteY15" fmla="*/ 2351 h 10000"/>
                <a:gd name="connsiteX16" fmla="*/ 9173 w 10000"/>
                <a:gd name="connsiteY16" fmla="*/ 1531 h 10000"/>
                <a:gd name="connsiteX17" fmla="*/ 9173 w 10000"/>
                <a:gd name="connsiteY17" fmla="*/ 1093 h 10000"/>
                <a:gd name="connsiteX18" fmla="*/ 9098 w 10000"/>
                <a:gd name="connsiteY18" fmla="*/ 546 h 10000"/>
                <a:gd name="connsiteX19" fmla="*/ 8873 w 10000"/>
                <a:gd name="connsiteY19" fmla="*/ 383 h 10000"/>
                <a:gd name="connsiteX20" fmla="*/ 8497 w 10000"/>
                <a:gd name="connsiteY20" fmla="*/ 164 h 10000"/>
                <a:gd name="connsiteX21" fmla="*/ 8272 w 10000"/>
                <a:gd name="connsiteY21" fmla="*/ 0 h 10000"/>
                <a:gd name="connsiteX22" fmla="*/ 7821 w 10000"/>
                <a:gd name="connsiteY22" fmla="*/ 219 h 10000"/>
                <a:gd name="connsiteX23" fmla="*/ 7370 w 10000"/>
                <a:gd name="connsiteY23" fmla="*/ 546 h 10000"/>
                <a:gd name="connsiteX24" fmla="*/ 6769 w 10000"/>
                <a:gd name="connsiteY24" fmla="*/ 546 h 10000"/>
                <a:gd name="connsiteX25" fmla="*/ 5717 w 10000"/>
                <a:gd name="connsiteY25" fmla="*/ 546 h 10000"/>
                <a:gd name="connsiteX26" fmla="*/ 5717 w 10000"/>
                <a:gd name="connsiteY26" fmla="*/ 493 h 10000"/>
                <a:gd name="connsiteX27" fmla="*/ 5643 w 10000"/>
                <a:gd name="connsiteY27" fmla="*/ 546 h 10000"/>
                <a:gd name="connsiteX28" fmla="*/ 1961 w 10000"/>
                <a:gd name="connsiteY28" fmla="*/ 546 h 10000"/>
                <a:gd name="connsiteX29" fmla="*/ 1961 w 10000"/>
                <a:gd name="connsiteY29" fmla="*/ 1694 h 10000"/>
                <a:gd name="connsiteX30" fmla="*/ 1285 w 10000"/>
                <a:gd name="connsiteY30" fmla="*/ 1694 h 10000"/>
                <a:gd name="connsiteX31" fmla="*/ 1285 w 10000"/>
                <a:gd name="connsiteY31" fmla="*/ 1913 h 10000"/>
                <a:gd name="connsiteX32" fmla="*/ 1285 w 10000"/>
                <a:gd name="connsiteY32" fmla="*/ 3878 h 10000"/>
                <a:gd name="connsiteX33" fmla="*/ 1135 w 10000"/>
                <a:gd name="connsiteY33" fmla="*/ 3988 h 10000"/>
                <a:gd name="connsiteX34" fmla="*/ 684 w 10000"/>
                <a:gd name="connsiteY34" fmla="*/ 4208 h 10000"/>
                <a:gd name="connsiteX35" fmla="*/ 609 w 10000"/>
                <a:gd name="connsiteY35" fmla="*/ 4482 h 10000"/>
                <a:gd name="connsiteX36" fmla="*/ 384 w 10000"/>
                <a:gd name="connsiteY36" fmla="*/ 4755 h 10000"/>
                <a:gd name="connsiteX37" fmla="*/ 234 w 10000"/>
                <a:gd name="connsiteY37" fmla="*/ 5192 h 10000"/>
                <a:gd name="connsiteX38" fmla="*/ 8 w 10000"/>
                <a:gd name="connsiteY38" fmla="*/ 5685 h 10000"/>
                <a:gd name="connsiteX39" fmla="*/ 384 w 10000"/>
                <a:gd name="connsiteY39" fmla="*/ 5738 h 10000"/>
                <a:gd name="connsiteX40" fmla="*/ 458 w 10000"/>
                <a:gd name="connsiteY40" fmla="*/ 6173 h 10000"/>
                <a:gd name="connsiteX41" fmla="*/ 684 w 10000"/>
                <a:gd name="connsiteY41" fmla="*/ 6611 h 10000"/>
                <a:gd name="connsiteX42" fmla="*/ 1059 w 10000"/>
                <a:gd name="connsiteY42" fmla="*/ 7487 h 10000"/>
                <a:gd name="connsiteX0" fmla="*/ 8197 w 10000"/>
                <a:gd name="connsiteY0" fmla="*/ 9837 h 10000"/>
                <a:gd name="connsiteX1" fmla="*/ 8422 w 10000"/>
                <a:gd name="connsiteY1" fmla="*/ 10000 h 10000"/>
                <a:gd name="connsiteX2" fmla="*/ 8272 w 10000"/>
                <a:gd name="connsiteY2" fmla="*/ 9564 h 10000"/>
                <a:gd name="connsiteX3" fmla="*/ 7446 w 10000"/>
                <a:gd name="connsiteY3" fmla="*/ 7103 h 10000"/>
                <a:gd name="connsiteX4" fmla="*/ 7446 w 10000"/>
                <a:gd name="connsiteY4" fmla="*/ 6722 h 10000"/>
                <a:gd name="connsiteX5" fmla="*/ 7821 w 10000"/>
                <a:gd name="connsiteY5" fmla="*/ 6722 h 10000"/>
                <a:gd name="connsiteX6" fmla="*/ 8047 w 10000"/>
                <a:gd name="connsiteY6" fmla="*/ 6011 h 10000"/>
                <a:gd name="connsiteX7" fmla="*/ 8648 w 10000"/>
                <a:gd name="connsiteY7" fmla="*/ 5574 h 10000"/>
                <a:gd name="connsiteX8" fmla="*/ 8873 w 10000"/>
                <a:gd name="connsiteY8" fmla="*/ 4755 h 10000"/>
                <a:gd name="connsiteX9" fmla="*/ 8722 w 10000"/>
                <a:gd name="connsiteY9" fmla="*/ 4318 h 10000"/>
                <a:gd name="connsiteX10" fmla="*/ 9098 w 10000"/>
                <a:gd name="connsiteY10" fmla="*/ 3388 h 10000"/>
                <a:gd name="connsiteX11" fmla="*/ 9399 w 10000"/>
                <a:gd name="connsiteY11" fmla="*/ 3114 h 10000"/>
                <a:gd name="connsiteX12" fmla="*/ 10000 w 10000"/>
                <a:gd name="connsiteY12" fmla="*/ 2678 h 10000"/>
                <a:gd name="connsiteX13" fmla="*/ 9774 w 10000"/>
                <a:gd name="connsiteY13" fmla="*/ 2622 h 10000"/>
                <a:gd name="connsiteX14" fmla="*/ 9399 w 10000"/>
                <a:gd name="connsiteY14" fmla="*/ 2351 h 10000"/>
                <a:gd name="connsiteX15" fmla="*/ 9173 w 10000"/>
                <a:gd name="connsiteY15" fmla="*/ 1531 h 10000"/>
                <a:gd name="connsiteX16" fmla="*/ 9173 w 10000"/>
                <a:gd name="connsiteY16" fmla="*/ 1093 h 10000"/>
                <a:gd name="connsiteX17" fmla="*/ 9098 w 10000"/>
                <a:gd name="connsiteY17" fmla="*/ 546 h 10000"/>
                <a:gd name="connsiteX18" fmla="*/ 8873 w 10000"/>
                <a:gd name="connsiteY18" fmla="*/ 383 h 10000"/>
                <a:gd name="connsiteX19" fmla="*/ 8497 w 10000"/>
                <a:gd name="connsiteY19" fmla="*/ 164 h 10000"/>
                <a:gd name="connsiteX20" fmla="*/ 8272 w 10000"/>
                <a:gd name="connsiteY20" fmla="*/ 0 h 10000"/>
                <a:gd name="connsiteX21" fmla="*/ 7821 w 10000"/>
                <a:gd name="connsiteY21" fmla="*/ 219 h 10000"/>
                <a:gd name="connsiteX22" fmla="*/ 7370 w 10000"/>
                <a:gd name="connsiteY22" fmla="*/ 546 h 10000"/>
                <a:gd name="connsiteX23" fmla="*/ 6769 w 10000"/>
                <a:gd name="connsiteY23" fmla="*/ 546 h 10000"/>
                <a:gd name="connsiteX24" fmla="*/ 5717 w 10000"/>
                <a:gd name="connsiteY24" fmla="*/ 546 h 10000"/>
                <a:gd name="connsiteX25" fmla="*/ 5717 w 10000"/>
                <a:gd name="connsiteY25" fmla="*/ 493 h 10000"/>
                <a:gd name="connsiteX26" fmla="*/ 5643 w 10000"/>
                <a:gd name="connsiteY26" fmla="*/ 546 h 10000"/>
                <a:gd name="connsiteX27" fmla="*/ 1961 w 10000"/>
                <a:gd name="connsiteY27" fmla="*/ 546 h 10000"/>
                <a:gd name="connsiteX28" fmla="*/ 1961 w 10000"/>
                <a:gd name="connsiteY28" fmla="*/ 1694 h 10000"/>
                <a:gd name="connsiteX29" fmla="*/ 1285 w 10000"/>
                <a:gd name="connsiteY29" fmla="*/ 1694 h 10000"/>
                <a:gd name="connsiteX30" fmla="*/ 1285 w 10000"/>
                <a:gd name="connsiteY30" fmla="*/ 1913 h 10000"/>
                <a:gd name="connsiteX31" fmla="*/ 1285 w 10000"/>
                <a:gd name="connsiteY31" fmla="*/ 3878 h 10000"/>
                <a:gd name="connsiteX32" fmla="*/ 1135 w 10000"/>
                <a:gd name="connsiteY32" fmla="*/ 3988 h 10000"/>
                <a:gd name="connsiteX33" fmla="*/ 684 w 10000"/>
                <a:gd name="connsiteY33" fmla="*/ 4208 h 10000"/>
                <a:gd name="connsiteX34" fmla="*/ 609 w 10000"/>
                <a:gd name="connsiteY34" fmla="*/ 4482 h 10000"/>
                <a:gd name="connsiteX35" fmla="*/ 384 w 10000"/>
                <a:gd name="connsiteY35" fmla="*/ 4755 h 10000"/>
                <a:gd name="connsiteX36" fmla="*/ 234 w 10000"/>
                <a:gd name="connsiteY36" fmla="*/ 5192 h 10000"/>
                <a:gd name="connsiteX37" fmla="*/ 8 w 10000"/>
                <a:gd name="connsiteY37" fmla="*/ 5685 h 10000"/>
                <a:gd name="connsiteX38" fmla="*/ 384 w 10000"/>
                <a:gd name="connsiteY38" fmla="*/ 5738 h 10000"/>
                <a:gd name="connsiteX39" fmla="*/ 458 w 10000"/>
                <a:gd name="connsiteY39" fmla="*/ 6173 h 10000"/>
                <a:gd name="connsiteX40" fmla="*/ 684 w 10000"/>
                <a:gd name="connsiteY40" fmla="*/ 6611 h 10000"/>
                <a:gd name="connsiteX41" fmla="*/ 1059 w 10000"/>
                <a:gd name="connsiteY41" fmla="*/ 7487 h 10000"/>
                <a:gd name="connsiteX0" fmla="*/ 8197 w 10000"/>
                <a:gd name="connsiteY0" fmla="*/ 9837 h 10000"/>
                <a:gd name="connsiteX1" fmla="*/ 8422 w 10000"/>
                <a:gd name="connsiteY1" fmla="*/ 10000 h 10000"/>
                <a:gd name="connsiteX2" fmla="*/ 7446 w 10000"/>
                <a:gd name="connsiteY2" fmla="*/ 7103 h 10000"/>
                <a:gd name="connsiteX3" fmla="*/ 7446 w 10000"/>
                <a:gd name="connsiteY3" fmla="*/ 6722 h 10000"/>
                <a:gd name="connsiteX4" fmla="*/ 7821 w 10000"/>
                <a:gd name="connsiteY4" fmla="*/ 6722 h 10000"/>
                <a:gd name="connsiteX5" fmla="*/ 8047 w 10000"/>
                <a:gd name="connsiteY5" fmla="*/ 6011 h 10000"/>
                <a:gd name="connsiteX6" fmla="*/ 8648 w 10000"/>
                <a:gd name="connsiteY6" fmla="*/ 5574 h 10000"/>
                <a:gd name="connsiteX7" fmla="*/ 8873 w 10000"/>
                <a:gd name="connsiteY7" fmla="*/ 4755 h 10000"/>
                <a:gd name="connsiteX8" fmla="*/ 8722 w 10000"/>
                <a:gd name="connsiteY8" fmla="*/ 4318 h 10000"/>
                <a:gd name="connsiteX9" fmla="*/ 9098 w 10000"/>
                <a:gd name="connsiteY9" fmla="*/ 3388 h 10000"/>
                <a:gd name="connsiteX10" fmla="*/ 9399 w 10000"/>
                <a:gd name="connsiteY10" fmla="*/ 3114 h 10000"/>
                <a:gd name="connsiteX11" fmla="*/ 10000 w 10000"/>
                <a:gd name="connsiteY11" fmla="*/ 2678 h 10000"/>
                <a:gd name="connsiteX12" fmla="*/ 9774 w 10000"/>
                <a:gd name="connsiteY12" fmla="*/ 2622 h 10000"/>
                <a:gd name="connsiteX13" fmla="*/ 9399 w 10000"/>
                <a:gd name="connsiteY13" fmla="*/ 2351 h 10000"/>
                <a:gd name="connsiteX14" fmla="*/ 9173 w 10000"/>
                <a:gd name="connsiteY14" fmla="*/ 1531 h 10000"/>
                <a:gd name="connsiteX15" fmla="*/ 9173 w 10000"/>
                <a:gd name="connsiteY15" fmla="*/ 1093 h 10000"/>
                <a:gd name="connsiteX16" fmla="*/ 9098 w 10000"/>
                <a:gd name="connsiteY16" fmla="*/ 546 h 10000"/>
                <a:gd name="connsiteX17" fmla="*/ 8873 w 10000"/>
                <a:gd name="connsiteY17" fmla="*/ 383 h 10000"/>
                <a:gd name="connsiteX18" fmla="*/ 8497 w 10000"/>
                <a:gd name="connsiteY18" fmla="*/ 164 h 10000"/>
                <a:gd name="connsiteX19" fmla="*/ 8272 w 10000"/>
                <a:gd name="connsiteY19" fmla="*/ 0 h 10000"/>
                <a:gd name="connsiteX20" fmla="*/ 7821 w 10000"/>
                <a:gd name="connsiteY20" fmla="*/ 219 h 10000"/>
                <a:gd name="connsiteX21" fmla="*/ 7370 w 10000"/>
                <a:gd name="connsiteY21" fmla="*/ 546 h 10000"/>
                <a:gd name="connsiteX22" fmla="*/ 6769 w 10000"/>
                <a:gd name="connsiteY22" fmla="*/ 546 h 10000"/>
                <a:gd name="connsiteX23" fmla="*/ 5717 w 10000"/>
                <a:gd name="connsiteY23" fmla="*/ 546 h 10000"/>
                <a:gd name="connsiteX24" fmla="*/ 5717 w 10000"/>
                <a:gd name="connsiteY24" fmla="*/ 493 h 10000"/>
                <a:gd name="connsiteX25" fmla="*/ 5643 w 10000"/>
                <a:gd name="connsiteY25" fmla="*/ 546 h 10000"/>
                <a:gd name="connsiteX26" fmla="*/ 1961 w 10000"/>
                <a:gd name="connsiteY26" fmla="*/ 546 h 10000"/>
                <a:gd name="connsiteX27" fmla="*/ 1961 w 10000"/>
                <a:gd name="connsiteY27" fmla="*/ 1694 h 10000"/>
                <a:gd name="connsiteX28" fmla="*/ 1285 w 10000"/>
                <a:gd name="connsiteY28" fmla="*/ 1694 h 10000"/>
                <a:gd name="connsiteX29" fmla="*/ 1285 w 10000"/>
                <a:gd name="connsiteY29" fmla="*/ 1913 h 10000"/>
                <a:gd name="connsiteX30" fmla="*/ 1285 w 10000"/>
                <a:gd name="connsiteY30" fmla="*/ 3878 h 10000"/>
                <a:gd name="connsiteX31" fmla="*/ 1135 w 10000"/>
                <a:gd name="connsiteY31" fmla="*/ 3988 h 10000"/>
                <a:gd name="connsiteX32" fmla="*/ 684 w 10000"/>
                <a:gd name="connsiteY32" fmla="*/ 4208 h 10000"/>
                <a:gd name="connsiteX33" fmla="*/ 609 w 10000"/>
                <a:gd name="connsiteY33" fmla="*/ 4482 h 10000"/>
                <a:gd name="connsiteX34" fmla="*/ 384 w 10000"/>
                <a:gd name="connsiteY34" fmla="*/ 4755 h 10000"/>
                <a:gd name="connsiteX35" fmla="*/ 234 w 10000"/>
                <a:gd name="connsiteY35" fmla="*/ 5192 h 10000"/>
                <a:gd name="connsiteX36" fmla="*/ 8 w 10000"/>
                <a:gd name="connsiteY36" fmla="*/ 5685 h 10000"/>
                <a:gd name="connsiteX37" fmla="*/ 384 w 10000"/>
                <a:gd name="connsiteY37" fmla="*/ 5738 h 10000"/>
                <a:gd name="connsiteX38" fmla="*/ 458 w 10000"/>
                <a:gd name="connsiteY38" fmla="*/ 6173 h 10000"/>
                <a:gd name="connsiteX39" fmla="*/ 684 w 10000"/>
                <a:gd name="connsiteY39" fmla="*/ 6611 h 10000"/>
                <a:gd name="connsiteX40" fmla="*/ 1059 w 10000"/>
                <a:gd name="connsiteY40" fmla="*/ 7487 h 10000"/>
                <a:gd name="connsiteX0" fmla="*/ 8197 w 10000"/>
                <a:gd name="connsiteY0" fmla="*/ 9837 h 9837"/>
                <a:gd name="connsiteX1" fmla="*/ 7446 w 10000"/>
                <a:gd name="connsiteY1" fmla="*/ 7103 h 9837"/>
                <a:gd name="connsiteX2" fmla="*/ 7446 w 10000"/>
                <a:gd name="connsiteY2" fmla="*/ 6722 h 9837"/>
                <a:gd name="connsiteX3" fmla="*/ 7821 w 10000"/>
                <a:gd name="connsiteY3" fmla="*/ 6722 h 9837"/>
                <a:gd name="connsiteX4" fmla="*/ 8047 w 10000"/>
                <a:gd name="connsiteY4" fmla="*/ 6011 h 9837"/>
                <a:gd name="connsiteX5" fmla="*/ 8648 w 10000"/>
                <a:gd name="connsiteY5" fmla="*/ 5574 h 9837"/>
                <a:gd name="connsiteX6" fmla="*/ 8873 w 10000"/>
                <a:gd name="connsiteY6" fmla="*/ 4755 h 9837"/>
                <a:gd name="connsiteX7" fmla="*/ 8722 w 10000"/>
                <a:gd name="connsiteY7" fmla="*/ 4318 h 9837"/>
                <a:gd name="connsiteX8" fmla="*/ 9098 w 10000"/>
                <a:gd name="connsiteY8" fmla="*/ 3388 h 9837"/>
                <a:gd name="connsiteX9" fmla="*/ 9399 w 10000"/>
                <a:gd name="connsiteY9" fmla="*/ 3114 h 9837"/>
                <a:gd name="connsiteX10" fmla="*/ 10000 w 10000"/>
                <a:gd name="connsiteY10" fmla="*/ 2678 h 9837"/>
                <a:gd name="connsiteX11" fmla="*/ 9774 w 10000"/>
                <a:gd name="connsiteY11" fmla="*/ 2622 h 9837"/>
                <a:gd name="connsiteX12" fmla="*/ 9399 w 10000"/>
                <a:gd name="connsiteY12" fmla="*/ 2351 h 9837"/>
                <a:gd name="connsiteX13" fmla="*/ 9173 w 10000"/>
                <a:gd name="connsiteY13" fmla="*/ 1531 h 9837"/>
                <a:gd name="connsiteX14" fmla="*/ 9173 w 10000"/>
                <a:gd name="connsiteY14" fmla="*/ 1093 h 9837"/>
                <a:gd name="connsiteX15" fmla="*/ 9098 w 10000"/>
                <a:gd name="connsiteY15" fmla="*/ 546 h 9837"/>
                <a:gd name="connsiteX16" fmla="*/ 8873 w 10000"/>
                <a:gd name="connsiteY16" fmla="*/ 383 h 9837"/>
                <a:gd name="connsiteX17" fmla="*/ 8497 w 10000"/>
                <a:gd name="connsiteY17" fmla="*/ 164 h 9837"/>
                <a:gd name="connsiteX18" fmla="*/ 8272 w 10000"/>
                <a:gd name="connsiteY18" fmla="*/ 0 h 9837"/>
                <a:gd name="connsiteX19" fmla="*/ 7821 w 10000"/>
                <a:gd name="connsiteY19" fmla="*/ 219 h 9837"/>
                <a:gd name="connsiteX20" fmla="*/ 7370 w 10000"/>
                <a:gd name="connsiteY20" fmla="*/ 546 h 9837"/>
                <a:gd name="connsiteX21" fmla="*/ 6769 w 10000"/>
                <a:gd name="connsiteY21" fmla="*/ 546 h 9837"/>
                <a:gd name="connsiteX22" fmla="*/ 5717 w 10000"/>
                <a:gd name="connsiteY22" fmla="*/ 546 h 9837"/>
                <a:gd name="connsiteX23" fmla="*/ 5717 w 10000"/>
                <a:gd name="connsiteY23" fmla="*/ 493 h 9837"/>
                <a:gd name="connsiteX24" fmla="*/ 5643 w 10000"/>
                <a:gd name="connsiteY24" fmla="*/ 546 h 9837"/>
                <a:gd name="connsiteX25" fmla="*/ 1961 w 10000"/>
                <a:gd name="connsiteY25" fmla="*/ 546 h 9837"/>
                <a:gd name="connsiteX26" fmla="*/ 1961 w 10000"/>
                <a:gd name="connsiteY26" fmla="*/ 1694 h 9837"/>
                <a:gd name="connsiteX27" fmla="*/ 1285 w 10000"/>
                <a:gd name="connsiteY27" fmla="*/ 1694 h 9837"/>
                <a:gd name="connsiteX28" fmla="*/ 1285 w 10000"/>
                <a:gd name="connsiteY28" fmla="*/ 1913 h 9837"/>
                <a:gd name="connsiteX29" fmla="*/ 1285 w 10000"/>
                <a:gd name="connsiteY29" fmla="*/ 3878 h 9837"/>
                <a:gd name="connsiteX30" fmla="*/ 1135 w 10000"/>
                <a:gd name="connsiteY30" fmla="*/ 3988 h 9837"/>
                <a:gd name="connsiteX31" fmla="*/ 684 w 10000"/>
                <a:gd name="connsiteY31" fmla="*/ 4208 h 9837"/>
                <a:gd name="connsiteX32" fmla="*/ 609 w 10000"/>
                <a:gd name="connsiteY32" fmla="*/ 4482 h 9837"/>
                <a:gd name="connsiteX33" fmla="*/ 384 w 10000"/>
                <a:gd name="connsiteY33" fmla="*/ 4755 h 9837"/>
                <a:gd name="connsiteX34" fmla="*/ 234 w 10000"/>
                <a:gd name="connsiteY34" fmla="*/ 5192 h 9837"/>
                <a:gd name="connsiteX35" fmla="*/ 8 w 10000"/>
                <a:gd name="connsiteY35" fmla="*/ 5685 h 9837"/>
                <a:gd name="connsiteX36" fmla="*/ 384 w 10000"/>
                <a:gd name="connsiteY36" fmla="*/ 5738 h 9837"/>
                <a:gd name="connsiteX37" fmla="*/ 458 w 10000"/>
                <a:gd name="connsiteY37" fmla="*/ 6173 h 9837"/>
                <a:gd name="connsiteX38" fmla="*/ 684 w 10000"/>
                <a:gd name="connsiteY38" fmla="*/ 6611 h 9837"/>
                <a:gd name="connsiteX39" fmla="*/ 1059 w 10000"/>
                <a:gd name="connsiteY39" fmla="*/ 7487 h 9837"/>
                <a:gd name="connsiteX0" fmla="*/ 7446 w 10000"/>
                <a:gd name="connsiteY0" fmla="*/ 7221 h 7611"/>
                <a:gd name="connsiteX1" fmla="*/ 7446 w 10000"/>
                <a:gd name="connsiteY1" fmla="*/ 6833 h 7611"/>
                <a:gd name="connsiteX2" fmla="*/ 7821 w 10000"/>
                <a:gd name="connsiteY2" fmla="*/ 6833 h 7611"/>
                <a:gd name="connsiteX3" fmla="*/ 8047 w 10000"/>
                <a:gd name="connsiteY3" fmla="*/ 6111 h 7611"/>
                <a:gd name="connsiteX4" fmla="*/ 8648 w 10000"/>
                <a:gd name="connsiteY4" fmla="*/ 5666 h 7611"/>
                <a:gd name="connsiteX5" fmla="*/ 8873 w 10000"/>
                <a:gd name="connsiteY5" fmla="*/ 4834 h 7611"/>
                <a:gd name="connsiteX6" fmla="*/ 8722 w 10000"/>
                <a:gd name="connsiteY6" fmla="*/ 4390 h 7611"/>
                <a:gd name="connsiteX7" fmla="*/ 9098 w 10000"/>
                <a:gd name="connsiteY7" fmla="*/ 3444 h 7611"/>
                <a:gd name="connsiteX8" fmla="*/ 9399 w 10000"/>
                <a:gd name="connsiteY8" fmla="*/ 3166 h 7611"/>
                <a:gd name="connsiteX9" fmla="*/ 10000 w 10000"/>
                <a:gd name="connsiteY9" fmla="*/ 2722 h 7611"/>
                <a:gd name="connsiteX10" fmla="*/ 9774 w 10000"/>
                <a:gd name="connsiteY10" fmla="*/ 2665 h 7611"/>
                <a:gd name="connsiteX11" fmla="*/ 9399 w 10000"/>
                <a:gd name="connsiteY11" fmla="*/ 2390 h 7611"/>
                <a:gd name="connsiteX12" fmla="*/ 9173 w 10000"/>
                <a:gd name="connsiteY12" fmla="*/ 1556 h 7611"/>
                <a:gd name="connsiteX13" fmla="*/ 9173 w 10000"/>
                <a:gd name="connsiteY13" fmla="*/ 1111 h 7611"/>
                <a:gd name="connsiteX14" fmla="*/ 9098 w 10000"/>
                <a:gd name="connsiteY14" fmla="*/ 555 h 7611"/>
                <a:gd name="connsiteX15" fmla="*/ 8873 w 10000"/>
                <a:gd name="connsiteY15" fmla="*/ 389 h 7611"/>
                <a:gd name="connsiteX16" fmla="*/ 8497 w 10000"/>
                <a:gd name="connsiteY16" fmla="*/ 167 h 7611"/>
                <a:gd name="connsiteX17" fmla="*/ 8272 w 10000"/>
                <a:gd name="connsiteY17" fmla="*/ 0 h 7611"/>
                <a:gd name="connsiteX18" fmla="*/ 7821 w 10000"/>
                <a:gd name="connsiteY18" fmla="*/ 223 h 7611"/>
                <a:gd name="connsiteX19" fmla="*/ 7370 w 10000"/>
                <a:gd name="connsiteY19" fmla="*/ 555 h 7611"/>
                <a:gd name="connsiteX20" fmla="*/ 6769 w 10000"/>
                <a:gd name="connsiteY20" fmla="*/ 555 h 7611"/>
                <a:gd name="connsiteX21" fmla="*/ 5717 w 10000"/>
                <a:gd name="connsiteY21" fmla="*/ 555 h 7611"/>
                <a:gd name="connsiteX22" fmla="*/ 5717 w 10000"/>
                <a:gd name="connsiteY22" fmla="*/ 501 h 7611"/>
                <a:gd name="connsiteX23" fmla="*/ 5643 w 10000"/>
                <a:gd name="connsiteY23" fmla="*/ 555 h 7611"/>
                <a:gd name="connsiteX24" fmla="*/ 1961 w 10000"/>
                <a:gd name="connsiteY24" fmla="*/ 555 h 7611"/>
                <a:gd name="connsiteX25" fmla="*/ 1961 w 10000"/>
                <a:gd name="connsiteY25" fmla="*/ 1722 h 7611"/>
                <a:gd name="connsiteX26" fmla="*/ 1285 w 10000"/>
                <a:gd name="connsiteY26" fmla="*/ 1722 h 7611"/>
                <a:gd name="connsiteX27" fmla="*/ 1285 w 10000"/>
                <a:gd name="connsiteY27" fmla="*/ 1945 h 7611"/>
                <a:gd name="connsiteX28" fmla="*/ 1285 w 10000"/>
                <a:gd name="connsiteY28" fmla="*/ 3942 h 7611"/>
                <a:gd name="connsiteX29" fmla="*/ 1135 w 10000"/>
                <a:gd name="connsiteY29" fmla="*/ 4054 h 7611"/>
                <a:gd name="connsiteX30" fmla="*/ 684 w 10000"/>
                <a:gd name="connsiteY30" fmla="*/ 4278 h 7611"/>
                <a:gd name="connsiteX31" fmla="*/ 609 w 10000"/>
                <a:gd name="connsiteY31" fmla="*/ 4556 h 7611"/>
                <a:gd name="connsiteX32" fmla="*/ 384 w 10000"/>
                <a:gd name="connsiteY32" fmla="*/ 4834 h 7611"/>
                <a:gd name="connsiteX33" fmla="*/ 234 w 10000"/>
                <a:gd name="connsiteY33" fmla="*/ 5278 h 7611"/>
                <a:gd name="connsiteX34" fmla="*/ 8 w 10000"/>
                <a:gd name="connsiteY34" fmla="*/ 5779 h 7611"/>
                <a:gd name="connsiteX35" fmla="*/ 384 w 10000"/>
                <a:gd name="connsiteY35" fmla="*/ 5833 h 7611"/>
                <a:gd name="connsiteX36" fmla="*/ 458 w 10000"/>
                <a:gd name="connsiteY36" fmla="*/ 6275 h 7611"/>
                <a:gd name="connsiteX37" fmla="*/ 684 w 10000"/>
                <a:gd name="connsiteY37" fmla="*/ 6721 h 7611"/>
                <a:gd name="connsiteX38" fmla="*/ 1059 w 10000"/>
                <a:gd name="connsiteY38" fmla="*/ 7611 h 7611"/>
                <a:gd name="connsiteX0" fmla="*/ 7446 w 10000"/>
                <a:gd name="connsiteY0" fmla="*/ 9488 h 10068"/>
                <a:gd name="connsiteX1" fmla="*/ 7446 w 10000"/>
                <a:gd name="connsiteY1" fmla="*/ 8978 h 10068"/>
                <a:gd name="connsiteX2" fmla="*/ 7821 w 10000"/>
                <a:gd name="connsiteY2" fmla="*/ 8978 h 10068"/>
                <a:gd name="connsiteX3" fmla="*/ 8047 w 10000"/>
                <a:gd name="connsiteY3" fmla="*/ 8029 h 10068"/>
                <a:gd name="connsiteX4" fmla="*/ 8648 w 10000"/>
                <a:gd name="connsiteY4" fmla="*/ 7444 h 10068"/>
                <a:gd name="connsiteX5" fmla="*/ 8873 w 10000"/>
                <a:gd name="connsiteY5" fmla="*/ 6351 h 10068"/>
                <a:gd name="connsiteX6" fmla="*/ 8722 w 10000"/>
                <a:gd name="connsiteY6" fmla="*/ 5768 h 10068"/>
                <a:gd name="connsiteX7" fmla="*/ 9098 w 10000"/>
                <a:gd name="connsiteY7" fmla="*/ 4525 h 10068"/>
                <a:gd name="connsiteX8" fmla="*/ 9399 w 10000"/>
                <a:gd name="connsiteY8" fmla="*/ 4160 h 10068"/>
                <a:gd name="connsiteX9" fmla="*/ 10000 w 10000"/>
                <a:gd name="connsiteY9" fmla="*/ 3576 h 10068"/>
                <a:gd name="connsiteX10" fmla="*/ 9774 w 10000"/>
                <a:gd name="connsiteY10" fmla="*/ 3502 h 10068"/>
                <a:gd name="connsiteX11" fmla="*/ 9399 w 10000"/>
                <a:gd name="connsiteY11" fmla="*/ 3140 h 10068"/>
                <a:gd name="connsiteX12" fmla="*/ 9173 w 10000"/>
                <a:gd name="connsiteY12" fmla="*/ 2044 h 10068"/>
                <a:gd name="connsiteX13" fmla="*/ 9173 w 10000"/>
                <a:gd name="connsiteY13" fmla="*/ 1460 h 10068"/>
                <a:gd name="connsiteX14" fmla="*/ 9098 w 10000"/>
                <a:gd name="connsiteY14" fmla="*/ 729 h 10068"/>
                <a:gd name="connsiteX15" fmla="*/ 8873 w 10000"/>
                <a:gd name="connsiteY15" fmla="*/ 511 h 10068"/>
                <a:gd name="connsiteX16" fmla="*/ 8497 w 10000"/>
                <a:gd name="connsiteY16" fmla="*/ 219 h 10068"/>
                <a:gd name="connsiteX17" fmla="*/ 8272 w 10000"/>
                <a:gd name="connsiteY17" fmla="*/ 0 h 10068"/>
                <a:gd name="connsiteX18" fmla="*/ 7821 w 10000"/>
                <a:gd name="connsiteY18" fmla="*/ 293 h 10068"/>
                <a:gd name="connsiteX19" fmla="*/ 7370 w 10000"/>
                <a:gd name="connsiteY19" fmla="*/ 729 h 10068"/>
                <a:gd name="connsiteX20" fmla="*/ 6769 w 10000"/>
                <a:gd name="connsiteY20" fmla="*/ 729 h 10068"/>
                <a:gd name="connsiteX21" fmla="*/ 5717 w 10000"/>
                <a:gd name="connsiteY21" fmla="*/ 729 h 10068"/>
                <a:gd name="connsiteX22" fmla="*/ 5717 w 10000"/>
                <a:gd name="connsiteY22" fmla="*/ 658 h 10068"/>
                <a:gd name="connsiteX23" fmla="*/ 5643 w 10000"/>
                <a:gd name="connsiteY23" fmla="*/ 729 h 10068"/>
                <a:gd name="connsiteX24" fmla="*/ 1961 w 10000"/>
                <a:gd name="connsiteY24" fmla="*/ 729 h 10068"/>
                <a:gd name="connsiteX25" fmla="*/ 1961 w 10000"/>
                <a:gd name="connsiteY25" fmla="*/ 2263 h 10068"/>
                <a:gd name="connsiteX26" fmla="*/ 1285 w 10000"/>
                <a:gd name="connsiteY26" fmla="*/ 2263 h 10068"/>
                <a:gd name="connsiteX27" fmla="*/ 1285 w 10000"/>
                <a:gd name="connsiteY27" fmla="*/ 2556 h 10068"/>
                <a:gd name="connsiteX28" fmla="*/ 1285 w 10000"/>
                <a:gd name="connsiteY28" fmla="*/ 5179 h 10068"/>
                <a:gd name="connsiteX29" fmla="*/ 1135 w 10000"/>
                <a:gd name="connsiteY29" fmla="*/ 5327 h 10068"/>
                <a:gd name="connsiteX30" fmla="*/ 684 w 10000"/>
                <a:gd name="connsiteY30" fmla="*/ 5621 h 10068"/>
                <a:gd name="connsiteX31" fmla="*/ 609 w 10000"/>
                <a:gd name="connsiteY31" fmla="*/ 5986 h 10068"/>
                <a:gd name="connsiteX32" fmla="*/ 384 w 10000"/>
                <a:gd name="connsiteY32" fmla="*/ 6351 h 10068"/>
                <a:gd name="connsiteX33" fmla="*/ 234 w 10000"/>
                <a:gd name="connsiteY33" fmla="*/ 6935 h 10068"/>
                <a:gd name="connsiteX34" fmla="*/ 8 w 10000"/>
                <a:gd name="connsiteY34" fmla="*/ 7593 h 10068"/>
                <a:gd name="connsiteX35" fmla="*/ 384 w 10000"/>
                <a:gd name="connsiteY35" fmla="*/ 7664 h 10068"/>
                <a:gd name="connsiteX36" fmla="*/ 458 w 10000"/>
                <a:gd name="connsiteY36" fmla="*/ 8245 h 10068"/>
                <a:gd name="connsiteX37" fmla="*/ 684 w 10000"/>
                <a:gd name="connsiteY37" fmla="*/ 8831 h 10068"/>
                <a:gd name="connsiteX38" fmla="*/ 1059 w 10000"/>
                <a:gd name="connsiteY38" fmla="*/ 10000 h 10068"/>
                <a:gd name="connsiteX39" fmla="*/ 1058 w 10000"/>
                <a:gd name="connsiteY39" fmla="*/ 9928 h 10068"/>
                <a:gd name="connsiteX0" fmla="*/ 7446 w 10000"/>
                <a:gd name="connsiteY0" fmla="*/ 9488 h 10035"/>
                <a:gd name="connsiteX1" fmla="*/ 7446 w 10000"/>
                <a:gd name="connsiteY1" fmla="*/ 8978 h 10035"/>
                <a:gd name="connsiteX2" fmla="*/ 7821 w 10000"/>
                <a:gd name="connsiteY2" fmla="*/ 8978 h 10035"/>
                <a:gd name="connsiteX3" fmla="*/ 8047 w 10000"/>
                <a:gd name="connsiteY3" fmla="*/ 8029 h 10035"/>
                <a:gd name="connsiteX4" fmla="*/ 8648 w 10000"/>
                <a:gd name="connsiteY4" fmla="*/ 7444 h 10035"/>
                <a:gd name="connsiteX5" fmla="*/ 8873 w 10000"/>
                <a:gd name="connsiteY5" fmla="*/ 6351 h 10035"/>
                <a:gd name="connsiteX6" fmla="*/ 8722 w 10000"/>
                <a:gd name="connsiteY6" fmla="*/ 5768 h 10035"/>
                <a:gd name="connsiteX7" fmla="*/ 9098 w 10000"/>
                <a:gd name="connsiteY7" fmla="*/ 4525 h 10035"/>
                <a:gd name="connsiteX8" fmla="*/ 9399 w 10000"/>
                <a:gd name="connsiteY8" fmla="*/ 4160 h 10035"/>
                <a:gd name="connsiteX9" fmla="*/ 10000 w 10000"/>
                <a:gd name="connsiteY9" fmla="*/ 3576 h 10035"/>
                <a:gd name="connsiteX10" fmla="*/ 9774 w 10000"/>
                <a:gd name="connsiteY10" fmla="*/ 3502 h 10035"/>
                <a:gd name="connsiteX11" fmla="*/ 9399 w 10000"/>
                <a:gd name="connsiteY11" fmla="*/ 3140 h 10035"/>
                <a:gd name="connsiteX12" fmla="*/ 9173 w 10000"/>
                <a:gd name="connsiteY12" fmla="*/ 2044 h 10035"/>
                <a:gd name="connsiteX13" fmla="*/ 9173 w 10000"/>
                <a:gd name="connsiteY13" fmla="*/ 1460 h 10035"/>
                <a:gd name="connsiteX14" fmla="*/ 9098 w 10000"/>
                <a:gd name="connsiteY14" fmla="*/ 729 h 10035"/>
                <a:gd name="connsiteX15" fmla="*/ 8873 w 10000"/>
                <a:gd name="connsiteY15" fmla="*/ 511 h 10035"/>
                <a:gd name="connsiteX16" fmla="*/ 8497 w 10000"/>
                <a:gd name="connsiteY16" fmla="*/ 219 h 10035"/>
                <a:gd name="connsiteX17" fmla="*/ 8272 w 10000"/>
                <a:gd name="connsiteY17" fmla="*/ 0 h 10035"/>
                <a:gd name="connsiteX18" fmla="*/ 7821 w 10000"/>
                <a:gd name="connsiteY18" fmla="*/ 293 h 10035"/>
                <a:gd name="connsiteX19" fmla="*/ 7370 w 10000"/>
                <a:gd name="connsiteY19" fmla="*/ 729 h 10035"/>
                <a:gd name="connsiteX20" fmla="*/ 6769 w 10000"/>
                <a:gd name="connsiteY20" fmla="*/ 729 h 10035"/>
                <a:gd name="connsiteX21" fmla="*/ 5717 w 10000"/>
                <a:gd name="connsiteY21" fmla="*/ 729 h 10035"/>
                <a:gd name="connsiteX22" fmla="*/ 5717 w 10000"/>
                <a:gd name="connsiteY22" fmla="*/ 658 h 10035"/>
                <a:gd name="connsiteX23" fmla="*/ 5643 w 10000"/>
                <a:gd name="connsiteY23" fmla="*/ 729 h 10035"/>
                <a:gd name="connsiteX24" fmla="*/ 1961 w 10000"/>
                <a:gd name="connsiteY24" fmla="*/ 729 h 10035"/>
                <a:gd name="connsiteX25" fmla="*/ 1961 w 10000"/>
                <a:gd name="connsiteY25" fmla="*/ 2263 h 10035"/>
                <a:gd name="connsiteX26" fmla="*/ 1285 w 10000"/>
                <a:gd name="connsiteY26" fmla="*/ 2263 h 10035"/>
                <a:gd name="connsiteX27" fmla="*/ 1285 w 10000"/>
                <a:gd name="connsiteY27" fmla="*/ 2556 h 10035"/>
                <a:gd name="connsiteX28" fmla="*/ 1285 w 10000"/>
                <a:gd name="connsiteY28" fmla="*/ 5179 h 10035"/>
                <a:gd name="connsiteX29" fmla="*/ 1135 w 10000"/>
                <a:gd name="connsiteY29" fmla="*/ 5327 h 10035"/>
                <a:gd name="connsiteX30" fmla="*/ 684 w 10000"/>
                <a:gd name="connsiteY30" fmla="*/ 5621 h 10035"/>
                <a:gd name="connsiteX31" fmla="*/ 609 w 10000"/>
                <a:gd name="connsiteY31" fmla="*/ 5986 h 10035"/>
                <a:gd name="connsiteX32" fmla="*/ 384 w 10000"/>
                <a:gd name="connsiteY32" fmla="*/ 6351 h 10035"/>
                <a:gd name="connsiteX33" fmla="*/ 234 w 10000"/>
                <a:gd name="connsiteY33" fmla="*/ 6935 h 10035"/>
                <a:gd name="connsiteX34" fmla="*/ 8 w 10000"/>
                <a:gd name="connsiteY34" fmla="*/ 7593 h 10035"/>
                <a:gd name="connsiteX35" fmla="*/ 384 w 10000"/>
                <a:gd name="connsiteY35" fmla="*/ 7664 h 10035"/>
                <a:gd name="connsiteX36" fmla="*/ 458 w 10000"/>
                <a:gd name="connsiteY36" fmla="*/ 8245 h 10035"/>
                <a:gd name="connsiteX37" fmla="*/ 684 w 10000"/>
                <a:gd name="connsiteY37" fmla="*/ 8831 h 10035"/>
                <a:gd name="connsiteX38" fmla="*/ 1059 w 10000"/>
                <a:gd name="connsiteY38" fmla="*/ 10000 h 10035"/>
                <a:gd name="connsiteX39" fmla="*/ 1750 w 10000"/>
                <a:gd name="connsiteY39" fmla="*/ 9592 h 10035"/>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0" fmla="*/ 7446 w 10000"/>
                <a:gd name="connsiteY0" fmla="*/ 9488 h 10127"/>
                <a:gd name="connsiteX1" fmla="*/ 7446 w 10000"/>
                <a:gd name="connsiteY1" fmla="*/ 8978 h 10127"/>
                <a:gd name="connsiteX2" fmla="*/ 7821 w 10000"/>
                <a:gd name="connsiteY2" fmla="*/ 8978 h 10127"/>
                <a:gd name="connsiteX3" fmla="*/ 8047 w 10000"/>
                <a:gd name="connsiteY3" fmla="*/ 8029 h 10127"/>
                <a:gd name="connsiteX4" fmla="*/ 8648 w 10000"/>
                <a:gd name="connsiteY4" fmla="*/ 7444 h 10127"/>
                <a:gd name="connsiteX5" fmla="*/ 8873 w 10000"/>
                <a:gd name="connsiteY5" fmla="*/ 6351 h 10127"/>
                <a:gd name="connsiteX6" fmla="*/ 8722 w 10000"/>
                <a:gd name="connsiteY6" fmla="*/ 5768 h 10127"/>
                <a:gd name="connsiteX7" fmla="*/ 9098 w 10000"/>
                <a:gd name="connsiteY7" fmla="*/ 4525 h 10127"/>
                <a:gd name="connsiteX8" fmla="*/ 9399 w 10000"/>
                <a:gd name="connsiteY8" fmla="*/ 4160 h 10127"/>
                <a:gd name="connsiteX9" fmla="*/ 10000 w 10000"/>
                <a:gd name="connsiteY9" fmla="*/ 3576 h 10127"/>
                <a:gd name="connsiteX10" fmla="*/ 9774 w 10000"/>
                <a:gd name="connsiteY10" fmla="*/ 3502 h 10127"/>
                <a:gd name="connsiteX11" fmla="*/ 9399 w 10000"/>
                <a:gd name="connsiteY11" fmla="*/ 3140 h 10127"/>
                <a:gd name="connsiteX12" fmla="*/ 9173 w 10000"/>
                <a:gd name="connsiteY12" fmla="*/ 2044 h 10127"/>
                <a:gd name="connsiteX13" fmla="*/ 9173 w 10000"/>
                <a:gd name="connsiteY13" fmla="*/ 1460 h 10127"/>
                <a:gd name="connsiteX14" fmla="*/ 9098 w 10000"/>
                <a:gd name="connsiteY14" fmla="*/ 729 h 10127"/>
                <a:gd name="connsiteX15" fmla="*/ 8873 w 10000"/>
                <a:gd name="connsiteY15" fmla="*/ 511 h 10127"/>
                <a:gd name="connsiteX16" fmla="*/ 8497 w 10000"/>
                <a:gd name="connsiteY16" fmla="*/ 219 h 10127"/>
                <a:gd name="connsiteX17" fmla="*/ 8272 w 10000"/>
                <a:gd name="connsiteY17" fmla="*/ 0 h 10127"/>
                <a:gd name="connsiteX18" fmla="*/ 7821 w 10000"/>
                <a:gd name="connsiteY18" fmla="*/ 293 h 10127"/>
                <a:gd name="connsiteX19" fmla="*/ 7370 w 10000"/>
                <a:gd name="connsiteY19" fmla="*/ 729 h 10127"/>
                <a:gd name="connsiteX20" fmla="*/ 6769 w 10000"/>
                <a:gd name="connsiteY20" fmla="*/ 729 h 10127"/>
                <a:gd name="connsiteX21" fmla="*/ 5717 w 10000"/>
                <a:gd name="connsiteY21" fmla="*/ 729 h 10127"/>
                <a:gd name="connsiteX22" fmla="*/ 5717 w 10000"/>
                <a:gd name="connsiteY22" fmla="*/ 658 h 10127"/>
                <a:gd name="connsiteX23" fmla="*/ 5643 w 10000"/>
                <a:gd name="connsiteY23" fmla="*/ 729 h 10127"/>
                <a:gd name="connsiteX24" fmla="*/ 1961 w 10000"/>
                <a:gd name="connsiteY24" fmla="*/ 729 h 10127"/>
                <a:gd name="connsiteX25" fmla="*/ 1961 w 10000"/>
                <a:gd name="connsiteY25" fmla="*/ 2263 h 10127"/>
                <a:gd name="connsiteX26" fmla="*/ 1285 w 10000"/>
                <a:gd name="connsiteY26" fmla="*/ 2263 h 10127"/>
                <a:gd name="connsiteX27" fmla="*/ 1285 w 10000"/>
                <a:gd name="connsiteY27" fmla="*/ 2556 h 10127"/>
                <a:gd name="connsiteX28" fmla="*/ 1285 w 10000"/>
                <a:gd name="connsiteY28" fmla="*/ 5179 h 10127"/>
                <a:gd name="connsiteX29" fmla="*/ 1135 w 10000"/>
                <a:gd name="connsiteY29" fmla="*/ 5327 h 10127"/>
                <a:gd name="connsiteX30" fmla="*/ 684 w 10000"/>
                <a:gd name="connsiteY30" fmla="*/ 5621 h 10127"/>
                <a:gd name="connsiteX31" fmla="*/ 609 w 10000"/>
                <a:gd name="connsiteY31" fmla="*/ 5986 h 10127"/>
                <a:gd name="connsiteX32" fmla="*/ 384 w 10000"/>
                <a:gd name="connsiteY32" fmla="*/ 6351 h 10127"/>
                <a:gd name="connsiteX33" fmla="*/ 234 w 10000"/>
                <a:gd name="connsiteY33" fmla="*/ 6935 h 10127"/>
                <a:gd name="connsiteX34" fmla="*/ 8 w 10000"/>
                <a:gd name="connsiteY34" fmla="*/ 7593 h 10127"/>
                <a:gd name="connsiteX35" fmla="*/ 384 w 10000"/>
                <a:gd name="connsiteY35" fmla="*/ 7664 h 10127"/>
                <a:gd name="connsiteX36" fmla="*/ 458 w 10000"/>
                <a:gd name="connsiteY36" fmla="*/ 8245 h 10127"/>
                <a:gd name="connsiteX37" fmla="*/ 684 w 10000"/>
                <a:gd name="connsiteY37" fmla="*/ 8831 h 10127"/>
                <a:gd name="connsiteX38" fmla="*/ 1059 w 10000"/>
                <a:gd name="connsiteY38" fmla="*/ 10000 h 10127"/>
                <a:gd name="connsiteX39" fmla="*/ 1840 w 10000"/>
                <a:gd name="connsiteY39" fmla="*/ 10103 h 10127"/>
                <a:gd name="connsiteX40" fmla="*/ 1827 w 10000"/>
                <a:gd name="connsiteY40" fmla="*/ 10127 h 10127"/>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3453 w 10000"/>
                <a:gd name="connsiteY41" fmla="*/ 9915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4414 w 10000"/>
                <a:gd name="connsiteY43" fmla="*/ 9791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515 w 10000"/>
                <a:gd name="connsiteY44" fmla="*/ 9654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411 w 10000"/>
                <a:gd name="connsiteY44" fmla="*/ 9517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988 w 10000"/>
                <a:gd name="connsiteY44" fmla="*/ 921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881 w 10000"/>
                <a:gd name="connsiteY44" fmla="*/ 9296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69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524 w 10000"/>
                <a:gd name="connsiteY42" fmla="*/ 8107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82 w 10000"/>
                <a:gd name="connsiteY41" fmla="*/ 7982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07 w 10000"/>
                <a:gd name="connsiteY39" fmla="*/ 8693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65 w 10000"/>
                <a:gd name="connsiteY39" fmla="*/ 8712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160"/>
                <a:gd name="connsiteX1" fmla="*/ 7446 w 10000"/>
                <a:gd name="connsiteY1" fmla="*/ 8978 h 10160"/>
                <a:gd name="connsiteX2" fmla="*/ 7821 w 10000"/>
                <a:gd name="connsiteY2" fmla="*/ 8978 h 10160"/>
                <a:gd name="connsiteX3" fmla="*/ 8047 w 10000"/>
                <a:gd name="connsiteY3" fmla="*/ 8029 h 10160"/>
                <a:gd name="connsiteX4" fmla="*/ 8648 w 10000"/>
                <a:gd name="connsiteY4" fmla="*/ 7444 h 10160"/>
                <a:gd name="connsiteX5" fmla="*/ 8873 w 10000"/>
                <a:gd name="connsiteY5" fmla="*/ 6351 h 10160"/>
                <a:gd name="connsiteX6" fmla="*/ 8722 w 10000"/>
                <a:gd name="connsiteY6" fmla="*/ 5768 h 10160"/>
                <a:gd name="connsiteX7" fmla="*/ 9098 w 10000"/>
                <a:gd name="connsiteY7" fmla="*/ 4525 h 10160"/>
                <a:gd name="connsiteX8" fmla="*/ 9399 w 10000"/>
                <a:gd name="connsiteY8" fmla="*/ 4160 h 10160"/>
                <a:gd name="connsiteX9" fmla="*/ 10000 w 10000"/>
                <a:gd name="connsiteY9" fmla="*/ 3576 h 10160"/>
                <a:gd name="connsiteX10" fmla="*/ 9774 w 10000"/>
                <a:gd name="connsiteY10" fmla="*/ 3502 h 10160"/>
                <a:gd name="connsiteX11" fmla="*/ 9399 w 10000"/>
                <a:gd name="connsiteY11" fmla="*/ 3140 h 10160"/>
                <a:gd name="connsiteX12" fmla="*/ 9173 w 10000"/>
                <a:gd name="connsiteY12" fmla="*/ 2044 h 10160"/>
                <a:gd name="connsiteX13" fmla="*/ 9173 w 10000"/>
                <a:gd name="connsiteY13" fmla="*/ 1460 h 10160"/>
                <a:gd name="connsiteX14" fmla="*/ 9098 w 10000"/>
                <a:gd name="connsiteY14" fmla="*/ 729 h 10160"/>
                <a:gd name="connsiteX15" fmla="*/ 8873 w 10000"/>
                <a:gd name="connsiteY15" fmla="*/ 511 h 10160"/>
                <a:gd name="connsiteX16" fmla="*/ 8497 w 10000"/>
                <a:gd name="connsiteY16" fmla="*/ 219 h 10160"/>
                <a:gd name="connsiteX17" fmla="*/ 8272 w 10000"/>
                <a:gd name="connsiteY17" fmla="*/ 0 h 10160"/>
                <a:gd name="connsiteX18" fmla="*/ 7821 w 10000"/>
                <a:gd name="connsiteY18" fmla="*/ 293 h 10160"/>
                <a:gd name="connsiteX19" fmla="*/ 7370 w 10000"/>
                <a:gd name="connsiteY19" fmla="*/ 729 h 10160"/>
                <a:gd name="connsiteX20" fmla="*/ 6769 w 10000"/>
                <a:gd name="connsiteY20" fmla="*/ 729 h 10160"/>
                <a:gd name="connsiteX21" fmla="*/ 5717 w 10000"/>
                <a:gd name="connsiteY21" fmla="*/ 729 h 10160"/>
                <a:gd name="connsiteX22" fmla="*/ 5717 w 10000"/>
                <a:gd name="connsiteY22" fmla="*/ 658 h 10160"/>
                <a:gd name="connsiteX23" fmla="*/ 5643 w 10000"/>
                <a:gd name="connsiteY23" fmla="*/ 729 h 10160"/>
                <a:gd name="connsiteX24" fmla="*/ 1961 w 10000"/>
                <a:gd name="connsiteY24" fmla="*/ 729 h 10160"/>
                <a:gd name="connsiteX25" fmla="*/ 1961 w 10000"/>
                <a:gd name="connsiteY25" fmla="*/ 2263 h 10160"/>
                <a:gd name="connsiteX26" fmla="*/ 1285 w 10000"/>
                <a:gd name="connsiteY26" fmla="*/ 2263 h 10160"/>
                <a:gd name="connsiteX27" fmla="*/ 1285 w 10000"/>
                <a:gd name="connsiteY27" fmla="*/ 2556 h 10160"/>
                <a:gd name="connsiteX28" fmla="*/ 1285 w 10000"/>
                <a:gd name="connsiteY28" fmla="*/ 5179 h 10160"/>
                <a:gd name="connsiteX29" fmla="*/ 1135 w 10000"/>
                <a:gd name="connsiteY29" fmla="*/ 5327 h 10160"/>
                <a:gd name="connsiteX30" fmla="*/ 684 w 10000"/>
                <a:gd name="connsiteY30" fmla="*/ 5621 h 10160"/>
                <a:gd name="connsiteX31" fmla="*/ 609 w 10000"/>
                <a:gd name="connsiteY31" fmla="*/ 5986 h 10160"/>
                <a:gd name="connsiteX32" fmla="*/ 384 w 10000"/>
                <a:gd name="connsiteY32" fmla="*/ 6351 h 10160"/>
                <a:gd name="connsiteX33" fmla="*/ 234 w 10000"/>
                <a:gd name="connsiteY33" fmla="*/ 6935 h 10160"/>
                <a:gd name="connsiteX34" fmla="*/ 8 w 10000"/>
                <a:gd name="connsiteY34" fmla="*/ 7593 h 10160"/>
                <a:gd name="connsiteX35" fmla="*/ 384 w 10000"/>
                <a:gd name="connsiteY35" fmla="*/ 7664 h 10160"/>
                <a:gd name="connsiteX36" fmla="*/ 458 w 10000"/>
                <a:gd name="connsiteY36" fmla="*/ 8245 h 10160"/>
                <a:gd name="connsiteX37" fmla="*/ 684 w 10000"/>
                <a:gd name="connsiteY37" fmla="*/ 8831 h 10160"/>
                <a:gd name="connsiteX38" fmla="*/ 1059 w 10000"/>
                <a:gd name="connsiteY38" fmla="*/ 10000 h 10160"/>
                <a:gd name="connsiteX39" fmla="*/ 1058 w 10000"/>
                <a:gd name="connsiteY39" fmla="*/ 10012 h 10160"/>
                <a:gd name="connsiteX40" fmla="*/ 5865 w 10000"/>
                <a:gd name="connsiteY40" fmla="*/ 8712 h 10160"/>
                <a:gd name="connsiteX41" fmla="*/ 6040 w 10000"/>
                <a:gd name="connsiteY41" fmla="*/ 8368 h 10160"/>
                <a:gd name="connsiteX42" fmla="*/ 6382 w 10000"/>
                <a:gd name="connsiteY42" fmla="*/ 7982 h 10160"/>
                <a:gd name="connsiteX43" fmla="*/ 6428 w 10000"/>
                <a:gd name="connsiteY43" fmla="*/ 8181 h 10160"/>
                <a:gd name="connsiteX44" fmla="*/ 6444 w 10000"/>
                <a:gd name="connsiteY44" fmla="*/ 8428 h 10160"/>
                <a:gd name="connsiteX45" fmla="*/ 6766 w 10000"/>
                <a:gd name="connsiteY45" fmla="*/ 9268 h 10160"/>
                <a:gd name="connsiteX0" fmla="*/ 7446 w 10000"/>
                <a:gd name="connsiteY0" fmla="*/ 9488 h 10258"/>
                <a:gd name="connsiteX1" fmla="*/ 7446 w 10000"/>
                <a:gd name="connsiteY1" fmla="*/ 8978 h 10258"/>
                <a:gd name="connsiteX2" fmla="*/ 7821 w 10000"/>
                <a:gd name="connsiteY2" fmla="*/ 8978 h 10258"/>
                <a:gd name="connsiteX3" fmla="*/ 8047 w 10000"/>
                <a:gd name="connsiteY3" fmla="*/ 8029 h 10258"/>
                <a:gd name="connsiteX4" fmla="*/ 8648 w 10000"/>
                <a:gd name="connsiteY4" fmla="*/ 7444 h 10258"/>
                <a:gd name="connsiteX5" fmla="*/ 8873 w 10000"/>
                <a:gd name="connsiteY5" fmla="*/ 6351 h 10258"/>
                <a:gd name="connsiteX6" fmla="*/ 8722 w 10000"/>
                <a:gd name="connsiteY6" fmla="*/ 5768 h 10258"/>
                <a:gd name="connsiteX7" fmla="*/ 9098 w 10000"/>
                <a:gd name="connsiteY7" fmla="*/ 4525 h 10258"/>
                <a:gd name="connsiteX8" fmla="*/ 9399 w 10000"/>
                <a:gd name="connsiteY8" fmla="*/ 4160 h 10258"/>
                <a:gd name="connsiteX9" fmla="*/ 10000 w 10000"/>
                <a:gd name="connsiteY9" fmla="*/ 3576 h 10258"/>
                <a:gd name="connsiteX10" fmla="*/ 9774 w 10000"/>
                <a:gd name="connsiteY10" fmla="*/ 3502 h 10258"/>
                <a:gd name="connsiteX11" fmla="*/ 9399 w 10000"/>
                <a:gd name="connsiteY11" fmla="*/ 3140 h 10258"/>
                <a:gd name="connsiteX12" fmla="*/ 9173 w 10000"/>
                <a:gd name="connsiteY12" fmla="*/ 2044 h 10258"/>
                <a:gd name="connsiteX13" fmla="*/ 9173 w 10000"/>
                <a:gd name="connsiteY13" fmla="*/ 1460 h 10258"/>
                <a:gd name="connsiteX14" fmla="*/ 9098 w 10000"/>
                <a:gd name="connsiteY14" fmla="*/ 729 h 10258"/>
                <a:gd name="connsiteX15" fmla="*/ 8873 w 10000"/>
                <a:gd name="connsiteY15" fmla="*/ 511 h 10258"/>
                <a:gd name="connsiteX16" fmla="*/ 8497 w 10000"/>
                <a:gd name="connsiteY16" fmla="*/ 219 h 10258"/>
                <a:gd name="connsiteX17" fmla="*/ 8272 w 10000"/>
                <a:gd name="connsiteY17" fmla="*/ 0 h 10258"/>
                <a:gd name="connsiteX18" fmla="*/ 7821 w 10000"/>
                <a:gd name="connsiteY18" fmla="*/ 293 h 10258"/>
                <a:gd name="connsiteX19" fmla="*/ 7370 w 10000"/>
                <a:gd name="connsiteY19" fmla="*/ 729 h 10258"/>
                <a:gd name="connsiteX20" fmla="*/ 6769 w 10000"/>
                <a:gd name="connsiteY20" fmla="*/ 729 h 10258"/>
                <a:gd name="connsiteX21" fmla="*/ 5717 w 10000"/>
                <a:gd name="connsiteY21" fmla="*/ 729 h 10258"/>
                <a:gd name="connsiteX22" fmla="*/ 5717 w 10000"/>
                <a:gd name="connsiteY22" fmla="*/ 658 h 10258"/>
                <a:gd name="connsiteX23" fmla="*/ 5643 w 10000"/>
                <a:gd name="connsiteY23" fmla="*/ 729 h 10258"/>
                <a:gd name="connsiteX24" fmla="*/ 1961 w 10000"/>
                <a:gd name="connsiteY24" fmla="*/ 729 h 10258"/>
                <a:gd name="connsiteX25" fmla="*/ 1961 w 10000"/>
                <a:gd name="connsiteY25" fmla="*/ 2263 h 10258"/>
                <a:gd name="connsiteX26" fmla="*/ 1285 w 10000"/>
                <a:gd name="connsiteY26" fmla="*/ 2263 h 10258"/>
                <a:gd name="connsiteX27" fmla="*/ 1285 w 10000"/>
                <a:gd name="connsiteY27" fmla="*/ 2556 h 10258"/>
                <a:gd name="connsiteX28" fmla="*/ 1285 w 10000"/>
                <a:gd name="connsiteY28" fmla="*/ 5179 h 10258"/>
                <a:gd name="connsiteX29" fmla="*/ 1135 w 10000"/>
                <a:gd name="connsiteY29" fmla="*/ 5327 h 10258"/>
                <a:gd name="connsiteX30" fmla="*/ 684 w 10000"/>
                <a:gd name="connsiteY30" fmla="*/ 5621 h 10258"/>
                <a:gd name="connsiteX31" fmla="*/ 609 w 10000"/>
                <a:gd name="connsiteY31" fmla="*/ 5986 h 10258"/>
                <a:gd name="connsiteX32" fmla="*/ 384 w 10000"/>
                <a:gd name="connsiteY32" fmla="*/ 6351 h 10258"/>
                <a:gd name="connsiteX33" fmla="*/ 234 w 10000"/>
                <a:gd name="connsiteY33" fmla="*/ 6935 h 10258"/>
                <a:gd name="connsiteX34" fmla="*/ 8 w 10000"/>
                <a:gd name="connsiteY34" fmla="*/ 7593 h 10258"/>
                <a:gd name="connsiteX35" fmla="*/ 384 w 10000"/>
                <a:gd name="connsiteY35" fmla="*/ 7664 h 10258"/>
                <a:gd name="connsiteX36" fmla="*/ 458 w 10000"/>
                <a:gd name="connsiteY36" fmla="*/ 8245 h 10258"/>
                <a:gd name="connsiteX37" fmla="*/ 684 w 10000"/>
                <a:gd name="connsiteY37" fmla="*/ 8831 h 10258"/>
                <a:gd name="connsiteX38" fmla="*/ 1059 w 10000"/>
                <a:gd name="connsiteY38" fmla="*/ 10000 h 10258"/>
                <a:gd name="connsiteX39" fmla="*/ 1903 w 10000"/>
                <a:gd name="connsiteY39" fmla="*/ 10161 h 10258"/>
                <a:gd name="connsiteX40" fmla="*/ 5865 w 10000"/>
                <a:gd name="connsiteY40" fmla="*/ 8712 h 10258"/>
                <a:gd name="connsiteX41" fmla="*/ 6040 w 10000"/>
                <a:gd name="connsiteY41" fmla="*/ 8368 h 10258"/>
                <a:gd name="connsiteX42" fmla="*/ 6382 w 10000"/>
                <a:gd name="connsiteY42" fmla="*/ 7982 h 10258"/>
                <a:gd name="connsiteX43" fmla="*/ 6428 w 10000"/>
                <a:gd name="connsiteY43" fmla="*/ 8181 h 10258"/>
                <a:gd name="connsiteX44" fmla="*/ 6444 w 10000"/>
                <a:gd name="connsiteY44" fmla="*/ 8428 h 10258"/>
                <a:gd name="connsiteX45" fmla="*/ 6766 w 10000"/>
                <a:gd name="connsiteY45" fmla="*/ 9268 h 10258"/>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2335 w 10000"/>
                <a:gd name="connsiteY39" fmla="*/ 9619 h 10056"/>
                <a:gd name="connsiteX40" fmla="*/ 5865 w 10000"/>
                <a:gd name="connsiteY40" fmla="*/ 8712 h 10056"/>
                <a:gd name="connsiteX41" fmla="*/ 6040 w 10000"/>
                <a:gd name="connsiteY41" fmla="*/ 8368 h 10056"/>
                <a:gd name="connsiteX42" fmla="*/ 6382 w 10000"/>
                <a:gd name="connsiteY42" fmla="*/ 7982 h 10056"/>
                <a:gd name="connsiteX43" fmla="*/ 6428 w 10000"/>
                <a:gd name="connsiteY43" fmla="*/ 8181 h 10056"/>
                <a:gd name="connsiteX44" fmla="*/ 6444 w 10000"/>
                <a:gd name="connsiteY44" fmla="*/ 8428 h 10056"/>
                <a:gd name="connsiteX45" fmla="*/ 6766 w 10000"/>
                <a:gd name="connsiteY45" fmla="*/ 9268 h 1005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143"/>
                <a:gd name="connsiteX1" fmla="*/ 7446 w 10000"/>
                <a:gd name="connsiteY1" fmla="*/ 8978 h 10143"/>
                <a:gd name="connsiteX2" fmla="*/ 7821 w 10000"/>
                <a:gd name="connsiteY2" fmla="*/ 8978 h 10143"/>
                <a:gd name="connsiteX3" fmla="*/ 8047 w 10000"/>
                <a:gd name="connsiteY3" fmla="*/ 8029 h 10143"/>
                <a:gd name="connsiteX4" fmla="*/ 8648 w 10000"/>
                <a:gd name="connsiteY4" fmla="*/ 7444 h 10143"/>
                <a:gd name="connsiteX5" fmla="*/ 8873 w 10000"/>
                <a:gd name="connsiteY5" fmla="*/ 6351 h 10143"/>
                <a:gd name="connsiteX6" fmla="*/ 8722 w 10000"/>
                <a:gd name="connsiteY6" fmla="*/ 5768 h 10143"/>
                <a:gd name="connsiteX7" fmla="*/ 9098 w 10000"/>
                <a:gd name="connsiteY7" fmla="*/ 4525 h 10143"/>
                <a:gd name="connsiteX8" fmla="*/ 9399 w 10000"/>
                <a:gd name="connsiteY8" fmla="*/ 4160 h 10143"/>
                <a:gd name="connsiteX9" fmla="*/ 10000 w 10000"/>
                <a:gd name="connsiteY9" fmla="*/ 3576 h 10143"/>
                <a:gd name="connsiteX10" fmla="*/ 9774 w 10000"/>
                <a:gd name="connsiteY10" fmla="*/ 3502 h 10143"/>
                <a:gd name="connsiteX11" fmla="*/ 9399 w 10000"/>
                <a:gd name="connsiteY11" fmla="*/ 3140 h 10143"/>
                <a:gd name="connsiteX12" fmla="*/ 9173 w 10000"/>
                <a:gd name="connsiteY12" fmla="*/ 2044 h 10143"/>
                <a:gd name="connsiteX13" fmla="*/ 9173 w 10000"/>
                <a:gd name="connsiteY13" fmla="*/ 1460 h 10143"/>
                <a:gd name="connsiteX14" fmla="*/ 9098 w 10000"/>
                <a:gd name="connsiteY14" fmla="*/ 729 h 10143"/>
                <a:gd name="connsiteX15" fmla="*/ 8873 w 10000"/>
                <a:gd name="connsiteY15" fmla="*/ 511 h 10143"/>
                <a:gd name="connsiteX16" fmla="*/ 8497 w 10000"/>
                <a:gd name="connsiteY16" fmla="*/ 219 h 10143"/>
                <a:gd name="connsiteX17" fmla="*/ 8272 w 10000"/>
                <a:gd name="connsiteY17" fmla="*/ 0 h 10143"/>
                <a:gd name="connsiteX18" fmla="*/ 7821 w 10000"/>
                <a:gd name="connsiteY18" fmla="*/ 293 h 10143"/>
                <a:gd name="connsiteX19" fmla="*/ 7370 w 10000"/>
                <a:gd name="connsiteY19" fmla="*/ 729 h 10143"/>
                <a:gd name="connsiteX20" fmla="*/ 6769 w 10000"/>
                <a:gd name="connsiteY20" fmla="*/ 729 h 10143"/>
                <a:gd name="connsiteX21" fmla="*/ 5717 w 10000"/>
                <a:gd name="connsiteY21" fmla="*/ 729 h 10143"/>
                <a:gd name="connsiteX22" fmla="*/ 5717 w 10000"/>
                <a:gd name="connsiteY22" fmla="*/ 658 h 10143"/>
                <a:gd name="connsiteX23" fmla="*/ 5643 w 10000"/>
                <a:gd name="connsiteY23" fmla="*/ 729 h 10143"/>
                <a:gd name="connsiteX24" fmla="*/ 1961 w 10000"/>
                <a:gd name="connsiteY24" fmla="*/ 729 h 10143"/>
                <a:gd name="connsiteX25" fmla="*/ 1961 w 10000"/>
                <a:gd name="connsiteY25" fmla="*/ 2263 h 10143"/>
                <a:gd name="connsiteX26" fmla="*/ 1285 w 10000"/>
                <a:gd name="connsiteY26" fmla="*/ 2263 h 10143"/>
                <a:gd name="connsiteX27" fmla="*/ 1285 w 10000"/>
                <a:gd name="connsiteY27" fmla="*/ 2556 h 10143"/>
                <a:gd name="connsiteX28" fmla="*/ 1285 w 10000"/>
                <a:gd name="connsiteY28" fmla="*/ 5179 h 10143"/>
                <a:gd name="connsiteX29" fmla="*/ 1135 w 10000"/>
                <a:gd name="connsiteY29" fmla="*/ 5327 h 10143"/>
                <a:gd name="connsiteX30" fmla="*/ 684 w 10000"/>
                <a:gd name="connsiteY30" fmla="*/ 5621 h 10143"/>
                <a:gd name="connsiteX31" fmla="*/ 609 w 10000"/>
                <a:gd name="connsiteY31" fmla="*/ 5986 h 10143"/>
                <a:gd name="connsiteX32" fmla="*/ 384 w 10000"/>
                <a:gd name="connsiteY32" fmla="*/ 6351 h 10143"/>
                <a:gd name="connsiteX33" fmla="*/ 234 w 10000"/>
                <a:gd name="connsiteY33" fmla="*/ 6935 h 10143"/>
                <a:gd name="connsiteX34" fmla="*/ 8 w 10000"/>
                <a:gd name="connsiteY34" fmla="*/ 7593 h 10143"/>
                <a:gd name="connsiteX35" fmla="*/ 384 w 10000"/>
                <a:gd name="connsiteY35" fmla="*/ 7664 h 10143"/>
                <a:gd name="connsiteX36" fmla="*/ 458 w 10000"/>
                <a:gd name="connsiteY36" fmla="*/ 8245 h 10143"/>
                <a:gd name="connsiteX37" fmla="*/ 684 w 10000"/>
                <a:gd name="connsiteY37" fmla="*/ 8831 h 10143"/>
                <a:gd name="connsiteX38" fmla="*/ 1059 w 10000"/>
                <a:gd name="connsiteY38" fmla="*/ 10000 h 10143"/>
                <a:gd name="connsiteX39" fmla="*/ 1068 w 10000"/>
                <a:gd name="connsiteY39" fmla="*/ 10012 h 10143"/>
                <a:gd name="connsiteX40" fmla="*/ 5428 w 10000"/>
                <a:gd name="connsiteY40" fmla="*/ 8984 h 10143"/>
                <a:gd name="connsiteX41" fmla="*/ 5884 w 10000"/>
                <a:gd name="connsiteY41" fmla="*/ 8740 h 10143"/>
                <a:gd name="connsiteX42" fmla="*/ 6040 w 10000"/>
                <a:gd name="connsiteY42" fmla="*/ 8368 h 10143"/>
                <a:gd name="connsiteX43" fmla="*/ 6382 w 10000"/>
                <a:gd name="connsiteY43" fmla="*/ 7982 h 10143"/>
                <a:gd name="connsiteX44" fmla="*/ 6428 w 10000"/>
                <a:gd name="connsiteY44" fmla="*/ 8181 h 10143"/>
                <a:gd name="connsiteX45" fmla="*/ 6444 w 10000"/>
                <a:gd name="connsiteY45" fmla="*/ 8428 h 10143"/>
                <a:gd name="connsiteX46" fmla="*/ 6766 w 10000"/>
                <a:gd name="connsiteY46" fmla="*/ 9268 h 10143"/>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4958 w 10000"/>
                <a:gd name="connsiteY40" fmla="*/ 9255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57 w 10000"/>
                <a:gd name="connsiteY41" fmla="*/ 8984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3"/>
                <a:gd name="connsiteX1" fmla="*/ 7446 w 10000"/>
                <a:gd name="connsiteY1" fmla="*/ 8978 h 10033"/>
                <a:gd name="connsiteX2" fmla="*/ 7821 w 10000"/>
                <a:gd name="connsiteY2" fmla="*/ 8978 h 10033"/>
                <a:gd name="connsiteX3" fmla="*/ 8047 w 10000"/>
                <a:gd name="connsiteY3" fmla="*/ 8029 h 10033"/>
                <a:gd name="connsiteX4" fmla="*/ 8648 w 10000"/>
                <a:gd name="connsiteY4" fmla="*/ 7444 h 10033"/>
                <a:gd name="connsiteX5" fmla="*/ 8873 w 10000"/>
                <a:gd name="connsiteY5" fmla="*/ 6351 h 10033"/>
                <a:gd name="connsiteX6" fmla="*/ 8722 w 10000"/>
                <a:gd name="connsiteY6" fmla="*/ 5768 h 10033"/>
                <a:gd name="connsiteX7" fmla="*/ 9098 w 10000"/>
                <a:gd name="connsiteY7" fmla="*/ 4525 h 10033"/>
                <a:gd name="connsiteX8" fmla="*/ 9399 w 10000"/>
                <a:gd name="connsiteY8" fmla="*/ 4160 h 10033"/>
                <a:gd name="connsiteX9" fmla="*/ 10000 w 10000"/>
                <a:gd name="connsiteY9" fmla="*/ 3576 h 10033"/>
                <a:gd name="connsiteX10" fmla="*/ 9774 w 10000"/>
                <a:gd name="connsiteY10" fmla="*/ 3502 h 10033"/>
                <a:gd name="connsiteX11" fmla="*/ 9399 w 10000"/>
                <a:gd name="connsiteY11" fmla="*/ 3140 h 10033"/>
                <a:gd name="connsiteX12" fmla="*/ 9173 w 10000"/>
                <a:gd name="connsiteY12" fmla="*/ 2044 h 10033"/>
                <a:gd name="connsiteX13" fmla="*/ 9173 w 10000"/>
                <a:gd name="connsiteY13" fmla="*/ 1460 h 10033"/>
                <a:gd name="connsiteX14" fmla="*/ 9098 w 10000"/>
                <a:gd name="connsiteY14" fmla="*/ 729 h 10033"/>
                <a:gd name="connsiteX15" fmla="*/ 8873 w 10000"/>
                <a:gd name="connsiteY15" fmla="*/ 511 h 10033"/>
                <a:gd name="connsiteX16" fmla="*/ 8497 w 10000"/>
                <a:gd name="connsiteY16" fmla="*/ 219 h 10033"/>
                <a:gd name="connsiteX17" fmla="*/ 8272 w 10000"/>
                <a:gd name="connsiteY17" fmla="*/ 0 h 10033"/>
                <a:gd name="connsiteX18" fmla="*/ 7821 w 10000"/>
                <a:gd name="connsiteY18" fmla="*/ 293 h 10033"/>
                <a:gd name="connsiteX19" fmla="*/ 7370 w 10000"/>
                <a:gd name="connsiteY19" fmla="*/ 729 h 10033"/>
                <a:gd name="connsiteX20" fmla="*/ 6769 w 10000"/>
                <a:gd name="connsiteY20" fmla="*/ 729 h 10033"/>
                <a:gd name="connsiteX21" fmla="*/ 5717 w 10000"/>
                <a:gd name="connsiteY21" fmla="*/ 729 h 10033"/>
                <a:gd name="connsiteX22" fmla="*/ 5717 w 10000"/>
                <a:gd name="connsiteY22" fmla="*/ 658 h 10033"/>
                <a:gd name="connsiteX23" fmla="*/ 5643 w 10000"/>
                <a:gd name="connsiteY23" fmla="*/ 729 h 10033"/>
                <a:gd name="connsiteX24" fmla="*/ 1961 w 10000"/>
                <a:gd name="connsiteY24" fmla="*/ 729 h 10033"/>
                <a:gd name="connsiteX25" fmla="*/ 1961 w 10000"/>
                <a:gd name="connsiteY25" fmla="*/ 2263 h 10033"/>
                <a:gd name="connsiteX26" fmla="*/ 1285 w 10000"/>
                <a:gd name="connsiteY26" fmla="*/ 2263 h 10033"/>
                <a:gd name="connsiteX27" fmla="*/ 1285 w 10000"/>
                <a:gd name="connsiteY27" fmla="*/ 2556 h 10033"/>
                <a:gd name="connsiteX28" fmla="*/ 1285 w 10000"/>
                <a:gd name="connsiteY28" fmla="*/ 5179 h 10033"/>
                <a:gd name="connsiteX29" fmla="*/ 1135 w 10000"/>
                <a:gd name="connsiteY29" fmla="*/ 5327 h 10033"/>
                <a:gd name="connsiteX30" fmla="*/ 684 w 10000"/>
                <a:gd name="connsiteY30" fmla="*/ 5621 h 10033"/>
                <a:gd name="connsiteX31" fmla="*/ 609 w 10000"/>
                <a:gd name="connsiteY31" fmla="*/ 5986 h 10033"/>
                <a:gd name="connsiteX32" fmla="*/ 384 w 10000"/>
                <a:gd name="connsiteY32" fmla="*/ 6351 h 10033"/>
                <a:gd name="connsiteX33" fmla="*/ 234 w 10000"/>
                <a:gd name="connsiteY33" fmla="*/ 6935 h 10033"/>
                <a:gd name="connsiteX34" fmla="*/ 8 w 10000"/>
                <a:gd name="connsiteY34" fmla="*/ 7593 h 10033"/>
                <a:gd name="connsiteX35" fmla="*/ 384 w 10000"/>
                <a:gd name="connsiteY35" fmla="*/ 7664 h 10033"/>
                <a:gd name="connsiteX36" fmla="*/ 458 w 10000"/>
                <a:gd name="connsiteY36" fmla="*/ 8245 h 10033"/>
                <a:gd name="connsiteX37" fmla="*/ 684 w 10000"/>
                <a:gd name="connsiteY37" fmla="*/ 8831 h 10033"/>
                <a:gd name="connsiteX38" fmla="*/ 1059 w 10000"/>
                <a:gd name="connsiteY38" fmla="*/ 10000 h 10033"/>
                <a:gd name="connsiteX39" fmla="*/ 4373 w 10000"/>
                <a:gd name="connsiteY39" fmla="*/ 9293 h 10033"/>
                <a:gd name="connsiteX40" fmla="*/ 5064 w 10000"/>
                <a:gd name="connsiteY40" fmla="*/ 9311 h 10033"/>
                <a:gd name="connsiteX41" fmla="*/ 5457 w 10000"/>
                <a:gd name="connsiteY41" fmla="*/ 8984 h 10033"/>
                <a:gd name="connsiteX42" fmla="*/ 5884 w 10000"/>
                <a:gd name="connsiteY42" fmla="*/ 8740 h 10033"/>
                <a:gd name="connsiteX43" fmla="*/ 6040 w 10000"/>
                <a:gd name="connsiteY43" fmla="*/ 8368 h 10033"/>
                <a:gd name="connsiteX44" fmla="*/ 6382 w 10000"/>
                <a:gd name="connsiteY44" fmla="*/ 7982 h 10033"/>
                <a:gd name="connsiteX45" fmla="*/ 6428 w 10000"/>
                <a:gd name="connsiteY45" fmla="*/ 8181 h 10033"/>
                <a:gd name="connsiteX46" fmla="*/ 6444 w 10000"/>
                <a:gd name="connsiteY46" fmla="*/ 8428 h 10033"/>
                <a:gd name="connsiteX47" fmla="*/ 6766 w 10000"/>
                <a:gd name="connsiteY47" fmla="*/ 9268 h 10033"/>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3729 w 10000"/>
                <a:gd name="connsiteY39" fmla="*/ 9526 h 10015"/>
                <a:gd name="connsiteX40" fmla="*/ 4373 w 10000"/>
                <a:gd name="connsiteY40" fmla="*/ 9293 h 10015"/>
                <a:gd name="connsiteX41" fmla="*/ 5064 w 10000"/>
                <a:gd name="connsiteY41" fmla="*/ 9311 h 10015"/>
                <a:gd name="connsiteX42" fmla="*/ 5457 w 10000"/>
                <a:gd name="connsiteY42" fmla="*/ 8984 h 10015"/>
                <a:gd name="connsiteX43" fmla="*/ 5884 w 10000"/>
                <a:gd name="connsiteY43" fmla="*/ 8740 h 10015"/>
                <a:gd name="connsiteX44" fmla="*/ 6040 w 10000"/>
                <a:gd name="connsiteY44" fmla="*/ 8368 h 10015"/>
                <a:gd name="connsiteX45" fmla="*/ 6382 w 10000"/>
                <a:gd name="connsiteY45" fmla="*/ 7982 h 10015"/>
                <a:gd name="connsiteX46" fmla="*/ 6428 w 10000"/>
                <a:gd name="connsiteY46" fmla="*/ 8181 h 10015"/>
                <a:gd name="connsiteX47" fmla="*/ 6444 w 10000"/>
                <a:gd name="connsiteY47" fmla="*/ 8428 h 10015"/>
                <a:gd name="connsiteX48" fmla="*/ 6766 w 10000"/>
                <a:gd name="connsiteY48" fmla="*/ 9268 h 10015"/>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09 w 10000"/>
                <a:gd name="connsiteY40" fmla="*/ 9592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19 w 10000"/>
                <a:gd name="connsiteY40" fmla="*/ 9620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4219 w 10000"/>
                <a:gd name="connsiteY40" fmla="*/ 9620 h 10031"/>
                <a:gd name="connsiteX41" fmla="*/ 4373 w 10000"/>
                <a:gd name="connsiteY41" fmla="*/ 9293 h 10031"/>
                <a:gd name="connsiteX42" fmla="*/ 5064 w 10000"/>
                <a:gd name="connsiteY42" fmla="*/ 9311 h 10031"/>
                <a:gd name="connsiteX43" fmla="*/ 5457 w 10000"/>
                <a:gd name="connsiteY43" fmla="*/ 8984 h 10031"/>
                <a:gd name="connsiteX44" fmla="*/ 5884 w 10000"/>
                <a:gd name="connsiteY44" fmla="*/ 8740 h 10031"/>
                <a:gd name="connsiteX45" fmla="*/ 6040 w 10000"/>
                <a:gd name="connsiteY45" fmla="*/ 8368 h 10031"/>
                <a:gd name="connsiteX46" fmla="*/ 6382 w 10000"/>
                <a:gd name="connsiteY46" fmla="*/ 7982 h 10031"/>
                <a:gd name="connsiteX47" fmla="*/ 6428 w 10000"/>
                <a:gd name="connsiteY47" fmla="*/ 8181 h 10031"/>
                <a:gd name="connsiteX48" fmla="*/ 6444 w 10000"/>
                <a:gd name="connsiteY48" fmla="*/ 8428 h 10031"/>
                <a:gd name="connsiteX49" fmla="*/ 6766 w 10000"/>
                <a:gd name="connsiteY49"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863 w 10000"/>
                <a:gd name="connsiteY40" fmla="*/ 9788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479 w 10000"/>
                <a:gd name="connsiteY40" fmla="*/ 9452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4219 w 10000"/>
                <a:gd name="connsiteY41" fmla="*/ 9620 h 10008"/>
                <a:gd name="connsiteX42" fmla="*/ 4373 w 10000"/>
                <a:gd name="connsiteY42" fmla="*/ 9293 h 10008"/>
                <a:gd name="connsiteX43" fmla="*/ 5064 w 10000"/>
                <a:gd name="connsiteY43" fmla="*/ 9311 h 10008"/>
                <a:gd name="connsiteX44" fmla="*/ 5457 w 10000"/>
                <a:gd name="connsiteY44" fmla="*/ 8984 h 10008"/>
                <a:gd name="connsiteX45" fmla="*/ 5884 w 10000"/>
                <a:gd name="connsiteY45" fmla="*/ 8740 h 10008"/>
                <a:gd name="connsiteX46" fmla="*/ 6040 w 10000"/>
                <a:gd name="connsiteY46" fmla="*/ 8368 h 10008"/>
                <a:gd name="connsiteX47" fmla="*/ 6382 w 10000"/>
                <a:gd name="connsiteY47" fmla="*/ 7982 h 10008"/>
                <a:gd name="connsiteX48" fmla="*/ 6428 w 10000"/>
                <a:gd name="connsiteY48" fmla="*/ 8181 h 10008"/>
                <a:gd name="connsiteX49" fmla="*/ 6444 w 10000"/>
                <a:gd name="connsiteY49" fmla="*/ 8428 h 10008"/>
                <a:gd name="connsiteX50" fmla="*/ 6766 w 10000"/>
                <a:gd name="connsiteY50"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52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27 w 10000"/>
                <a:gd name="connsiteY40" fmla="*/ 9433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38 w 10000"/>
                <a:gd name="connsiteY40" fmla="*/ 9601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00 w 10000"/>
                <a:gd name="connsiteY40" fmla="*/ 9227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11 w 10000"/>
                <a:gd name="connsiteY40" fmla="*/ 9629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09 w 10000"/>
                <a:gd name="connsiteY40" fmla="*/ 9601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853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val 5555"/>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66 w 10000"/>
                <a:gd name="connsiteY40" fmla="*/ 9433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4"/>
                <a:gd name="connsiteX1" fmla="*/ 7446 w 10000"/>
                <a:gd name="connsiteY1" fmla="*/ 8978 h 10014"/>
                <a:gd name="connsiteX2" fmla="*/ 7821 w 10000"/>
                <a:gd name="connsiteY2" fmla="*/ 8978 h 10014"/>
                <a:gd name="connsiteX3" fmla="*/ 8047 w 10000"/>
                <a:gd name="connsiteY3" fmla="*/ 8029 h 10014"/>
                <a:gd name="connsiteX4" fmla="*/ 8648 w 10000"/>
                <a:gd name="connsiteY4" fmla="*/ 7444 h 10014"/>
                <a:gd name="connsiteX5" fmla="*/ 8873 w 10000"/>
                <a:gd name="connsiteY5" fmla="*/ 6351 h 10014"/>
                <a:gd name="connsiteX6" fmla="*/ 8722 w 10000"/>
                <a:gd name="connsiteY6" fmla="*/ 5768 h 10014"/>
                <a:gd name="connsiteX7" fmla="*/ 9098 w 10000"/>
                <a:gd name="connsiteY7" fmla="*/ 4525 h 10014"/>
                <a:gd name="connsiteX8" fmla="*/ 9399 w 10000"/>
                <a:gd name="connsiteY8" fmla="*/ 4160 h 10014"/>
                <a:gd name="connsiteX9" fmla="*/ 10000 w 10000"/>
                <a:gd name="connsiteY9" fmla="*/ 3576 h 10014"/>
                <a:gd name="connsiteX10" fmla="*/ 9774 w 10000"/>
                <a:gd name="connsiteY10" fmla="*/ 3502 h 10014"/>
                <a:gd name="connsiteX11" fmla="*/ 9399 w 10000"/>
                <a:gd name="connsiteY11" fmla="*/ 3140 h 10014"/>
                <a:gd name="connsiteX12" fmla="*/ 9173 w 10000"/>
                <a:gd name="connsiteY12" fmla="*/ 2044 h 10014"/>
                <a:gd name="connsiteX13" fmla="*/ 9173 w 10000"/>
                <a:gd name="connsiteY13" fmla="*/ 1460 h 10014"/>
                <a:gd name="connsiteX14" fmla="*/ 9098 w 10000"/>
                <a:gd name="connsiteY14" fmla="*/ 729 h 10014"/>
                <a:gd name="connsiteX15" fmla="*/ 8873 w 10000"/>
                <a:gd name="connsiteY15" fmla="*/ 511 h 10014"/>
                <a:gd name="connsiteX16" fmla="*/ 8497 w 10000"/>
                <a:gd name="connsiteY16" fmla="*/ 219 h 10014"/>
                <a:gd name="connsiteX17" fmla="*/ 8272 w 10000"/>
                <a:gd name="connsiteY17" fmla="*/ 0 h 10014"/>
                <a:gd name="connsiteX18" fmla="*/ 7821 w 10000"/>
                <a:gd name="connsiteY18" fmla="*/ 293 h 10014"/>
                <a:gd name="connsiteX19" fmla="*/ 7370 w 10000"/>
                <a:gd name="connsiteY19" fmla="*/ 729 h 10014"/>
                <a:gd name="connsiteX20" fmla="*/ 6769 w 10000"/>
                <a:gd name="connsiteY20" fmla="*/ 729 h 10014"/>
                <a:gd name="connsiteX21" fmla="*/ 5717 w 10000"/>
                <a:gd name="connsiteY21" fmla="*/ 729 h 10014"/>
                <a:gd name="connsiteX22" fmla="*/ 5717 w 10000"/>
                <a:gd name="connsiteY22" fmla="*/ 658 h 10014"/>
                <a:gd name="connsiteX23" fmla="*/ 5643 w 10000"/>
                <a:gd name="connsiteY23" fmla="*/ 729 h 10014"/>
                <a:gd name="connsiteX24" fmla="*/ 1961 w 10000"/>
                <a:gd name="connsiteY24" fmla="*/ 729 h 10014"/>
                <a:gd name="connsiteX25" fmla="*/ 1961 w 10000"/>
                <a:gd name="connsiteY25" fmla="*/ 2263 h 10014"/>
                <a:gd name="connsiteX26" fmla="*/ 1285 w 10000"/>
                <a:gd name="connsiteY26" fmla="*/ 2263 h 10014"/>
                <a:gd name="connsiteX27" fmla="*/ 1285 w 10000"/>
                <a:gd name="connsiteY27" fmla="*/ 2556 h 10014"/>
                <a:gd name="connsiteX28" fmla="*/ 1285 w 10000"/>
                <a:gd name="connsiteY28" fmla="*/ 5179 h 10014"/>
                <a:gd name="connsiteX29" fmla="*/ 1135 w 10000"/>
                <a:gd name="connsiteY29" fmla="*/ 5327 h 10014"/>
                <a:gd name="connsiteX30" fmla="*/ 684 w 10000"/>
                <a:gd name="connsiteY30" fmla="*/ 5621 h 10014"/>
                <a:gd name="connsiteX31" fmla="*/ 609 w 10000"/>
                <a:gd name="connsiteY31" fmla="*/ 5986 h 10014"/>
                <a:gd name="connsiteX32" fmla="*/ 384 w 10000"/>
                <a:gd name="connsiteY32" fmla="*/ 6351 h 10014"/>
                <a:gd name="connsiteX33" fmla="*/ 234 w 10000"/>
                <a:gd name="connsiteY33" fmla="*/ 6935 h 10014"/>
                <a:gd name="connsiteX34" fmla="*/ 8 w 10000"/>
                <a:gd name="connsiteY34" fmla="*/ 7593 h 10014"/>
                <a:gd name="connsiteX35" fmla="*/ 384 w 10000"/>
                <a:gd name="connsiteY35" fmla="*/ 7664 h 10014"/>
                <a:gd name="connsiteX36" fmla="*/ 458 w 10000"/>
                <a:gd name="connsiteY36" fmla="*/ 8245 h 10014"/>
                <a:gd name="connsiteX37" fmla="*/ 684 w 10000"/>
                <a:gd name="connsiteY37" fmla="*/ 8831 h 10014"/>
                <a:gd name="connsiteX38" fmla="*/ 1059 w 10000"/>
                <a:gd name="connsiteY38" fmla="*/ 10000 h 10014"/>
                <a:gd name="connsiteX39" fmla="*/ 2394 w 10000"/>
                <a:gd name="connsiteY39" fmla="*/ 9237 h 10014"/>
                <a:gd name="connsiteX40" fmla="*/ 2566 w 10000"/>
                <a:gd name="connsiteY40" fmla="*/ 9433 h 10014"/>
                <a:gd name="connsiteX41" fmla="*/ 2721 w 10000"/>
                <a:gd name="connsiteY41" fmla="*/ 9592 h 10014"/>
                <a:gd name="connsiteX42" fmla="*/ 2979 w 10000"/>
                <a:gd name="connsiteY42" fmla="*/ 9527 h 10014"/>
                <a:gd name="connsiteX43" fmla="*/ 3757 w 10000"/>
                <a:gd name="connsiteY43" fmla="*/ 9508 h 10014"/>
                <a:gd name="connsiteX44" fmla="*/ 3863 w 10000"/>
                <a:gd name="connsiteY44" fmla="*/ 9778 h 10014"/>
                <a:gd name="connsiteX45" fmla="*/ 4219 w 10000"/>
                <a:gd name="connsiteY45" fmla="*/ 9620 h 10014"/>
                <a:gd name="connsiteX46" fmla="*/ 4373 w 10000"/>
                <a:gd name="connsiteY46" fmla="*/ 9293 h 10014"/>
                <a:gd name="connsiteX47" fmla="*/ 5064 w 10000"/>
                <a:gd name="connsiteY47" fmla="*/ 9311 h 10014"/>
                <a:gd name="connsiteX48" fmla="*/ 5457 w 10000"/>
                <a:gd name="connsiteY48" fmla="*/ 8984 h 10014"/>
                <a:gd name="connsiteX49" fmla="*/ 5884 w 10000"/>
                <a:gd name="connsiteY49" fmla="*/ 8740 h 10014"/>
                <a:gd name="connsiteX50" fmla="*/ 6040 w 10000"/>
                <a:gd name="connsiteY50" fmla="*/ 8368 h 10014"/>
                <a:gd name="connsiteX51" fmla="*/ 6382 w 10000"/>
                <a:gd name="connsiteY51" fmla="*/ 7982 h 10014"/>
                <a:gd name="connsiteX52" fmla="*/ 6428 w 10000"/>
                <a:gd name="connsiteY52" fmla="*/ 8181 h 10014"/>
                <a:gd name="connsiteX53" fmla="*/ 6444 w 10000"/>
                <a:gd name="connsiteY53" fmla="*/ 8428 h 10014"/>
                <a:gd name="connsiteX54" fmla="*/ 6766 w 10000"/>
                <a:gd name="connsiteY54" fmla="*/ 9268 h 10014"/>
                <a:gd name="connsiteX0" fmla="*/ 7446 w 10000"/>
                <a:gd name="connsiteY0" fmla="val 5000"/>
                <a:gd name="connsiteX1" fmla="*/ 7446 w 10000"/>
                <a:gd name="connsiteY1" fmla="*/ 8978 h 10009"/>
                <a:gd name="connsiteX2" fmla="*/ 7821 w 10000"/>
                <a:gd name="connsiteY2" fmla="*/ 8978 h 10009"/>
                <a:gd name="connsiteX3" fmla="*/ 8047 w 10000"/>
                <a:gd name="connsiteY3" fmla="*/ 8029 h 10009"/>
                <a:gd name="connsiteX4" fmla="*/ 8648 w 10000"/>
                <a:gd name="connsiteY4" fmla="*/ 7444 h 10009"/>
                <a:gd name="connsiteX5" fmla="*/ 8873 w 10000"/>
                <a:gd name="connsiteY5" fmla="*/ 6351 h 10009"/>
                <a:gd name="connsiteX6" fmla="*/ 8722 w 10000"/>
                <a:gd name="connsiteY6" fmla="*/ 5768 h 10009"/>
                <a:gd name="connsiteX7" fmla="*/ 9098 w 10000"/>
                <a:gd name="connsiteY7" fmla="*/ 4525 h 10009"/>
                <a:gd name="connsiteX8" fmla="*/ 9399 w 10000"/>
                <a:gd name="connsiteY8" fmla="*/ 4160 h 10009"/>
                <a:gd name="connsiteX9" fmla="*/ 10000 w 10000"/>
                <a:gd name="connsiteY9" fmla="*/ 3576 h 10009"/>
                <a:gd name="connsiteX10" fmla="*/ 9774 w 10000"/>
                <a:gd name="connsiteY10" fmla="*/ 3502 h 10009"/>
                <a:gd name="connsiteX11" fmla="*/ 9399 w 10000"/>
                <a:gd name="connsiteY11" fmla="*/ 3140 h 10009"/>
                <a:gd name="connsiteX12" fmla="*/ 9173 w 10000"/>
                <a:gd name="connsiteY12" fmla="*/ 2044 h 10009"/>
                <a:gd name="connsiteX13" fmla="*/ 9173 w 10000"/>
                <a:gd name="connsiteY13" fmla="*/ 1460 h 10009"/>
                <a:gd name="connsiteX14" fmla="*/ 9098 w 10000"/>
                <a:gd name="connsiteY14" fmla="*/ 729 h 10009"/>
                <a:gd name="connsiteX15" fmla="*/ 8873 w 10000"/>
                <a:gd name="connsiteY15" fmla="*/ 511 h 10009"/>
                <a:gd name="connsiteX16" fmla="*/ 8497 w 10000"/>
                <a:gd name="connsiteY16" fmla="*/ 219 h 10009"/>
                <a:gd name="connsiteX17" fmla="*/ 8272 w 10000"/>
                <a:gd name="connsiteY17" fmla="*/ 0 h 10009"/>
                <a:gd name="connsiteX18" fmla="*/ 7821 w 10000"/>
                <a:gd name="connsiteY18" fmla="*/ 293 h 10009"/>
                <a:gd name="connsiteX19" fmla="*/ 7370 w 10000"/>
                <a:gd name="connsiteY19" fmla="*/ 729 h 10009"/>
                <a:gd name="connsiteX20" fmla="*/ 6769 w 10000"/>
                <a:gd name="connsiteY20" fmla="*/ 729 h 10009"/>
                <a:gd name="connsiteX21" fmla="*/ 5717 w 10000"/>
                <a:gd name="connsiteY21" fmla="*/ 729 h 10009"/>
                <a:gd name="connsiteX22" fmla="*/ 5717 w 10000"/>
                <a:gd name="connsiteY22" fmla="*/ 658 h 10009"/>
                <a:gd name="connsiteX23" fmla="*/ 5643 w 10000"/>
                <a:gd name="connsiteY23" fmla="*/ 729 h 10009"/>
                <a:gd name="connsiteX24" fmla="*/ 1961 w 10000"/>
                <a:gd name="connsiteY24" fmla="*/ 729 h 10009"/>
                <a:gd name="connsiteX25" fmla="*/ 1961 w 10000"/>
                <a:gd name="connsiteY25" fmla="*/ 2263 h 10009"/>
                <a:gd name="connsiteX26" fmla="*/ 1285 w 10000"/>
                <a:gd name="connsiteY26" fmla="*/ 2263 h 10009"/>
                <a:gd name="connsiteX27" fmla="*/ 1285 w 10000"/>
                <a:gd name="connsiteY27" fmla="*/ 2556 h 10009"/>
                <a:gd name="connsiteX28" fmla="*/ 1285 w 10000"/>
                <a:gd name="connsiteY28" fmla="*/ 5179 h 10009"/>
                <a:gd name="connsiteX29" fmla="*/ 1135 w 10000"/>
                <a:gd name="connsiteY29" fmla="*/ 5327 h 10009"/>
                <a:gd name="connsiteX30" fmla="*/ 684 w 10000"/>
                <a:gd name="connsiteY30" fmla="*/ 5621 h 10009"/>
                <a:gd name="connsiteX31" fmla="*/ 609 w 10000"/>
                <a:gd name="connsiteY31" fmla="*/ 5986 h 10009"/>
                <a:gd name="connsiteX32" fmla="*/ 384 w 10000"/>
                <a:gd name="connsiteY32" fmla="*/ 6351 h 10009"/>
                <a:gd name="connsiteX33" fmla="*/ 234 w 10000"/>
                <a:gd name="connsiteY33" fmla="*/ 6935 h 10009"/>
                <a:gd name="connsiteX34" fmla="*/ 8 w 10000"/>
                <a:gd name="connsiteY34" fmla="*/ 7593 h 10009"/>
                <a:gd name="connsiteX35" fmla="*/ 384 w 10000"/>
                <a:gd name="connsiteY35" fmla="*/ 7664 h 10009"/>
                <a:gd name="connsiteX36" fmla="*/ 458 w 10000"/>
                <a:gd name="connsiteY36" fmla="*/ 8245 h 10009"/>
                <a:gd name="connsiteX37" fmla="*/ 684 w 10000"/>
                <a:gd name="connsiteY37" fmla="*/ 8831 h 10009"/>
                <a:gd name="connsiteX38" fmla="*/ 1059 w 10000"/>
                <a:gd name="connsiteY38" fmla="*/ 10000 h 10009"/>
                <a:gd name="connsiteX39" fmla="*/ 2394 w 10000"/>
                <a:gd name="connsiteY39" fmla="*/ 9237 h 10009"/>
                <a:gd name="connsiteX40" fmla="*/ 2566 w 10000"/>
                <a:gd name="connsiteY40" fmla="*/ 9433 h 10009"/>
                <a:gd name="connsiteX41" fmla="*/ 2721 w 10000"/>
                <a:gd name="connsiteY41" fmla="*/ 9592 h 10009"/>
                <a:gd name="connsiteX42" fmla="*/ 2979 w 10000"/>
                <a:gd name="connsiteY42" fmla="*/ 9527 h 10009"/>
                <a:gd name="connsiteX43" fmla="*/ 3757 w 10000"/>
                <a:gd name="connsiteY43" fmla="*/ 9508 h 10009"/>
                <a:gd name="connsiteX44" fmla="*/ 3863 w 10000"/>
                <a:gd name="connsiteY44" fmla="*/ 9778 h 10009"/>
                <a:gd name="connsiteX45" fmla="*/ 4219 w 10000"/>
                <a:gd name="connsiteY45" fmla="*/ 9620 h 10009"/>
                <a:gd name="connsiteX46" fmla="*/ 4373 w 10000"/>
                <a:gd name="connsiteY46" fmla="*/ 9293 h 10009"/>
                <a:gd name="connsiteX47" fmla="*/ 5064 w 10000"/>
                <a:gd name="connsiteY47" fmla="*/ 9311 h 10009"/>
                <a:gd name="connsiteX48" fmla="*/ 5457 w 10000"/>
                <a:gd name="connsiteY48" fmla="*/ 8984 h 10009"/>
                <a:gd name="connsiteX49" fmla="*/ 5884 w 10000"/>
                <a:gd name="connsiteY49" fmla="*/ 8740 h 10009"/>
                <a:gd name="connsiteX50" fmla="*/ 6040 w 10000"/>
                <a:gd name="connsiteY50" fmla="*/ 8368 h 10009"/>
                <a:gd name="connsiteX51" fmla="*/ 6382 w 10000"/>
                <a:gd name="connsiteY51" fmla="*/ 7982 h 10009"/>
                <a:gd name="connsiteX52" fmla="*/ 6428 w 10000"/>
                <a:gd name="connsiteY52" fmla="*/ 8181 h 10009"/>
                <a:gd name="connsiteX53" fmla="*/ 6444 w 10000"/>
                <a:gd name="connsiteY53" fmla="*/ 8428 h 10009"/>
                <a:gd name="connsiteX54" fmla="*/ 6766 w 10000"/>
                <a:gd name="connsiteY54" fmla="*/ 9268 h 10009"/>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1817 w 10000"/>
                <a:gd name="connsiteY39" fmla="*/ 906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28"/>
                <a:gd name="connsiteX1" fmla="*/ 7446 w 10000"/>
                <a:gd name="connsiteY1" fmla="*/ 8978 h 10028"/>
                <a:gd name="connsiteX2" fmla="*/ 7821 w 10000"/>
                <a:gd name="connsiteY2" fmla="*/ 8978 h 10028"/>
                <a:gd name="connsiteX3" fmla="*/ 8047 w 10000"/>
                <a:gd name="connsiteY3" fmla="*/ 8029 h 10028"/>
                <a:gd name="connsiteX4" fmla="*/ 8648 w 10000"/>
                <a:gd name="connsiteY4" fmla="*/ 7444 h 10028"/>
                <a:gd name="connsiteX5" fmla="*/ 8873 w 10000"/>
                <a:gd name="connsiteY5" fmla="*/ 6351 h 10028"/>
                <a:gd name="connsiteX6" fmla="*/ 8722 w 10000"/>
                <a:gd name="connsiteY6" fmla="*/ 5768 h 10028"/>
                <a:gd name="connsiteX7" fmla="*/ 9098 w 10000"/>
                <a:gd name="connsiteY7" fmla="*/ 4525 h 10028"/>
                <a:gd name="connsiteX8" fmla="*/ 9399 w 10000"/>
                <a:gd name="connsiteY8" fmla="*/ 4160 h 10028"/>
                <a:gd name="connsiteX9" fmla="*/ 10000 w 10000"/>
                <a:gd name="connsiteY9" fmla="*/ 3576 h 10028"/>
                <a:gd name="connsiteX10" fmla="*/ 9774 w 10000"/>
                <a:gd name="connsiteY10" fmla="*/ 3502 h 10028"/>
                <a:gd name="connsiteX11" fmla="*/ 9399 w 10000"/>
                <a:gd name="connsiteY11" fmla="*/ 3140 h 10028"/>
                <a:gd name="connsiteX12" fmla="*/ 9173 w 10000"/>
                <a:gd name="connsiteY12" fmla="*/ 2044 h 10028"/>
                <a:gd name="connsiteX13" fmla="*/ 9173 w 10000"/>
                <a:gd name="connsiteY13" fmla="*/ 1460 h 10028"/>
                <a:gd name="connsiteX14" fmla="*/ 9098 w 10000"/>
                <a:gd name="connsiteY14" fmla="*/ 729 h 10028"/>
                <a:gd name="connsiteX15" fmla="*/ 8873 w 10000"/>
                <a:gd name="connsiteY15" fmla="*/ 511 h 10028"/>
                <a:gd name="connsiteX16" fmla="*/ 8497 w 10000"/>
                <a:gd name="connsiteY16" fmla="*/ 219 h 10028"/>
                <a:gd name="connsiteX17" fmla="*/ 8272 w 10000"/>
                <a:gd name="connsiteY17" fmla="*/ 0 h 10028"/>
                <a:gd name="connsiteX18" fmla="*/ 7821 w 10000"/>
                <a:gd name="connsiteY18" fmla="*/ 293 h 10028"/>
                <a:gd name="connsiteX19" fmla="*/ 7370 w 10000"/>
                <a:gd name="connsiteY19" fmla="*/ 729 h 10028"/>
                <a:gd name="connsiteX20" fmla="*/ 6769 w 10000"/>
                <a:gd name="connsiteY20" fmla="*/ 729 h 10028"/>
                <a:gd name="connsiteX21" fmla="*/ 5717 w 10000"/>
                <a:gd name="connsiteY21" fmla="*/ 729 h 10028"/>
                <a:gd name="connsiteX22" fmla="*/ 5717 w 10000"/>
                <a:gd name="connsiteY22" fmla="*/ 658 h 10028"/>
                <a:gd name="connsiteX23" fmla="*/ 5643 w 10000"/>
                <a:gd name="connsiteY23" fmla="*/ 729 h 10028"/>
                <a:gd name="connsiteX24" fmla="*/ 1961 w 10000"/>
                <a:gd name="connsiteY24" fmla="*/ 729 h 10028"/>
                <a:gd name="connsiteX25" fmla="*/ 1961 w 10000"/>
                <a:gd name="connsiteY25" fmla="*/ 2263 h 10028"/>
                <a:gd name="connsiteX26" fmla="*/ 1285 w 10000"/>
                <a:gd name="connsiteY26" fmla="*/ 2263 h 10028"/>
                <a:gd name="connsiteX27" fmla="*/ 1285 w 10000"/>
                <a:gd name="connsiteY27" fmla="*/ 2556 h 10028"/>
                <a:gd name="connsiteX28" fmla="*/ 1285 w 10000"/>
                <a:gd name="connsiteY28" fmla="*/ 5179 h 10028"/>
                <a:gd name="connsiteX29" fmla="*/ 1135 w 10000"/>
                <a:gd name="connsiteY29" fmla="*/ 5327 h 10028"/>
                <a:gd name="connsiteX30" fmla="*/ 684 w 10000"/>
                <a:gd name="connsiteY30" fmla="*/ 5621 h 10028"/>
                <a:gd name="connsiteX31" fmla="*/ 609 w 10000"/>
                <a:gd name="connsiteY31" fmla="*/ 5986 h 10028"/>
                <a:gd name="connsiteX32" fmla="*/ 384 w 10000"/>
                <a:gd name="connsiteY32" fmla="*/ 6351 h 10028"/>
                <a:gd name="connsiteX33" fmla="*/ 234 w 10000"/>
                <a:gd name="connsiteY33" fmla="*/ 6935 h 10028"/>
                <a:gd name="connsiteX34" fmla="*/ 8 w 10000"/>
                <a:gd name="connsiteY34" fmla="*/ 7593 h 10028"/>
                <a:gd name="connsiteX35" fmla="*/ 384 w 10000"/>
                <a:gd name="connsiteY35" fmla="*/ 7664 h 10028"/>
                <a:gd name="connsiteX36" fmla="*/ 458 w 10000"/>
                <a:gd name="connsiteY36" fmla="*/ 8245 h 10028"/>
                <a:gd name="connsiteX37" fmla="*/ 684 w 10000"/>
                <a:gd name="connsiteY37" fmla="*/ 8831 h 10028"/>
                <a:gd name="connsiteX38" fmla="*/ 1059 w 10000"/>
                <a:gd name="connsiteY38" fmla="*/ 10000 h 10028"/>
                <a:gd name="connsiteX39" fmla="*/ 1817 w 10000"/>
                <a:gd name="connsiteY39" fmla="*/ 9069 h 10028"/>
                <a:gd name="connsiteX40" fmla="*/ 2566 w 10000"/>
                <a:gd name="connsiteY40" fmla="*/ 9433 h 10028"/>
                <a:gd name="connsiteX41" fmla="*/ 2605 w 10000"/>
                <a:gd name="connsiteY41" fmla="*/ 9461 h 10028"/>
                <a:gd name="connsiteX42" fmla="*/ 2721 w 10000"/>
                <a:gd name="connsiteY42" fmla="*/ 9592 h 10028"/>
                <a:gd name="connsiteX43" fmla="*/ 2979 w 10000"/>
                <a:gd name="connsiteY43" fmla="*/ 9527 h 10028"/>
                <a:gd name="connsiteX44" fmla="*/ 3757 w 10000"/>
                <a:gd name="connsiteY44" fmla="*/ 9508 h 10028"/>
                <a:gd name="connsiteX45" fmla="*/ 3863 w 10000"/>
                <a:gd name="connsiteY45" fmla="*/ 9778 h 10028"/>
                <a:gd name="connsiteX46" fmla="*/ 4219 w 10000"/>
                <a:gd name="connsiteY46" fmla="*/ 9620 h 10028"/>
                <a:gd name="connsiteX47" fmla="*/ 4373 w 10000"/>
                <a:gd name="connsiteY47" fmla="*/ 9293 h 10028"/>
                <a:gd name="connsiteX48" fmla="*/ 5064 w 10000"/>
                <a:gd name="connsiteY48" fmla="*/ 9311 h 10028"/>
                <a:gd name="connsiteX49" fmla="*/ 5457 w 10000"/>
                <a:gd name="connsiteY49" fmla="*/ 8984 h 10028"/>
                <a:gd name="connsiteX50" fmla="*/ 5884 w 10000"/>
                <a:gd name="connsiteY50" fmla="*/ 8740 h 10028"/>
                <a:gd name="connsiteX51" fmla="*/ 6040 w 10000"/>
                <a:gd name="connsiteY51" fmla="*/ 8368 h 10028"/>
                <a:gd name="connsiteX52" fmla="*/ 6382 w 10000"/>
                <a:gd name="connsiteY52" fmla="*/ 7982 h 10028"/>
                <a:gd name="connsiteX53" fmla="*/ 6428 w 10000"/>
                <a:gd name="connsiteY53" fmla="*/ 8181 h 10028"/>
                <a:gd name="connsiteX54" fmla="*/ 6444 w 10000"/>
                <a:gd name="connsiteY54" fmla="*/ 8428 h 10028"/>
                <a:gd name="connsiteX55" fmla="*/ 6766 w 10000"/>
                <a:gd name="connsiteY55" fmla="*/ 9268 h 10028"/>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50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47 w 10000"/>
                <a:gd name="connsiteY41" fmla="*/ 9256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01 w 10000"/>
                <a:gd name="connsiteY41" fmla="*/ 9069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7446" y="9488"/>
                  </a:moveTo>
                  <a:cubicBezTo>
                    <a:pt x="7596" y="9168"/>
                    <a:pt x="7370" y="9271"/>
                    <a:pt x="7446" y="8978"/>
                  </a:cubicBezTo>
                  <a:cubicBezTo>
                    <a:pt x="7671" y="8613"/>
                    <a:pt x="7671" y="9051"/>
                    <a:pt x="7821" y="8978"/>
                  </a:cubicBezTo>
                  <a:cubicBezTo>
                    <a:pt x="7896" y="8831"/>
                    <a:pt x="7821" y="8245"/>
                    <a:pt x="8047" y="8029"/>
                  </a:cubicBezTo>
                  <a:cubicBezTo>
                    <a:pt x="8272" y="7956"/>
                    <a:pt x="8197" y="7444"/>
                    <a:pt x="8648" y="7444"/>
                  </a:cubicBezTo>
                  <a:cubicBezTo>
                    <a:pt x="8497" y="7153"/>
                    <a:pt x="8722" y="7006"/>
                    <a:pt x="8873" y="6351"/>
                  </a:cubicBezTo>
                  <a:cubicBezTo>
                    <a:pt x="8873" y="6131"/>
                    <a:pt x="8648" y="5912"/>
                    <a:pt x="8722" y="5768"/>
                  </a:cubicBezTo>
                  <a:cubicBezTo>
                    <a:pt x="8873" y="5547"/>
                    <a:pt x="9098" y="5179"/>
                    <a:pt x="9098" y="4525"/>
                  </a:cubicBezTo>
                  <a:cubicBezTo>
                    <a:pt x="8948" y="4086"/>
                    <a:pt x="9173" y="4599"/>
                    <a:pt x="9399" y="4160"/>
                  </a:cubicBezTo>
                  <a:cubicBezTo>
                    <a:pt x="9549" y="3942"/>
                    <a:pt x="9774" y="4306"/>
                    <a:pt x="10000" y="3576"/>
                  </a:cubicBezTo>
                  <a:cubicBezTo>
                    <a:pt x="10000" y="3502"/>
                    <a:pt x="9850" y="3357"/>
                    <a:pt x="9774" y="3502"/>
                  </a:cubicBezTo>
                  <a:cubicBezTo>
                    <a:pt x="9624" y="3502"/>
                    <a:pt x="9624" y="3140"/>
                    <a:pt x="9399" y="3140"/>
                  </a:cubicBezTo>
                  <a:cubicBezTo>
                    <a:pt x="9323" y="3285"/>
                    <a:pt x="9098" y="2117"/>
                    <a:pt x="9173" y="2044"/>
                  </a:cubicBezTo>
                  <a:cubicBezTo>
                    <a:pt x="9323" y="1678"/>
                    <a:pt x="8948" y="1460"/>
                    <a:pt x="9173" y="1460"/>
                  </a:cubicBezTo>
                  <a:cubicBezTo>
                    <a:pt x="9399" y="1533"/>
                    <a:pt x="9098" y="1311"/>
                    <a:pt x="9098" y="729"/>
                  </a:cubicBezTo>
                  <a:cubicBezTo>
                    <a:pt x="8948" y="658"/>
                    <a:pt x="8948" y="511"/>
                    <a:pt x="8873" y="511"/>
                  </a:cubicBezTo>
                  <a:cubicBezTo>
                    <a:pt x="8648" y="511"/>
                    <a:pt x="8722" y="219"/>
                    <a:pt x="8497" y="219"/>
                  </a:cubicBezTo>
                  <a:cubicBezTo>
                    <a:pt x="8422" y="219"/>
                    <a:pt x="8272" y="74"/>
                    <a:pt x="8272" y="0"/>
                  </a:cubicBezTo>
                  <a:cubicBezTo>
                    <a:pt x="8047" y="293"/>
                    <a:pt x="7896" y="0"/>
                    <a:pt x="7821" y="293"/>
                  </a:cubicBezTo>
                  <a:cubicBezTo>
                    <a:pt x="7671" y="658"/>
                    <a:pt x="7446" y="511"/>
                    <a:pt x="7370" y="729"/>
                  </a:cubicBezTo>
                  <a:cubicBezTo>
                    <a:pt x="7220" y="1021"/>
                    <a:pt x="6995" y="1094"/>
                    <a:pt x="6769" y="729"/>
                  </a:cubicBezTo>
                  <a:lnTo>
                    <a:pt x="5717" y="729"/>
                  </a:lnTo>
                  <a:lnTo>
                    <a:pt x="5717" y="658"/>
                  </a:lnTo>
                  <a:cubicBezTo>
                    <a:pt x="5692" y="681"/>
                    <a:pt x="5668" y="707"/>
                    <a:pt x="5643" y="729"/>
                  </a:cubicBezTo>
                  <a:lnTo>
                    <a:pt x="1961" y="729"/>
                  </a:lnTo>
                  <a:lnTo>
                    <a:pt x="1961" y="2263"/>
                  </a:lnTo>
                  <a:lnTo>
                    <a:pt x="1285" y="2263"/>
                  </a:lnTo>
                  <a:lnTo>
                    <a:pt x="1285" y="2556"/>
                  </a:lnTo>
                  <a:lnTo>
                    <a:pt x="1285" y="5179"/>
                  </a:lnTo>
                  <a:lnTo>
                    <a:pt x="1135" y="5327"/>
                  </a:lnTo>
                  <a:cubicBezTo>
                    <a:pt x="909" y="5327"/>
                    <a:pt x="684" y="5327"/>
                    <a:pt x="684" y="5621"/>
                  </a:cubicBezTo>
                  <a:cubicBezTo>
                    <a:pt x="684" y="5986"/>
                    <a:pt x="458" y="5768"/>
                    <a:pt x="609" y="5986"/>
                  </a:cubicBezTo>
                  <a:cubicBezTo>
                    <a:pt x="609" y="6351"/>
                    <a:pt x="234" y="5986"/>
                    <a:pt x="384" y="6351"/>
                  </a:cubicBezTo>
                  <a:cubicBezTo>
                    <a:pt x="609" y="6642"/>
                    <a:pt x="8" y="6568"/>
                    <a:pt x="234" y="6935"/>
                  </a:cubicBezTo>
                  <a:cubicBezTo>
                    <a:pt x="458" y="7225"/>
                    <a:pt x="-67" y="7225"/>
                    <a:pt x="8" y="7593"/>
                  </a:cubicBezTo>
                  <a:cubicBezTo>
                    <a:pt x="158" y="7664"/>
                    <a:pt x="384" y="7371"/>
                    <a:pt x="384" y="7664"/>
                  </a:cubicBezTo>
                  <a:cubicBezTo>
                    <a:pt x="384" y="8029"/>
                    <a:pt x="458" y="7956"/>
                    <a:pt x="458" y="8245"/>
                  </a:cubicBezTo>
                  <a:cubicBezTo>
                    <a:pt x="458" y="8613"/>
                    <a:pt x="835" y="8392"/>
                    <a:pt x="684" y="8831"/>
                  </a:cubicBezTo>
                  <a:cubicBezTo>
                    <a:pt x="765" y="8992"/>
                    <a:pt x="920" y="9042"/>
                    <a:pt x="982" y="9237"/>
                  </a:cubicBezTo>
                  <a:cubicBezTo>
                    <a:pt x="1044" y="9432"/>
                    <a:pt x="1186" y="9449"/>
                    <a:pt x="1059" y="10000"/>
                  </a:cubicBezTo>
                  <a:cubicBezTo>
                    <a:pt x="1163" y="9440"/>
                    <a:pt x="1836" y="9946"/>
                    <a:pt x="1578" y="9153"/>
                  </a:cubicBezTo>
                  <a:cubicBezTo>
                    <a:pt x="1379" y="8778"/>
                    <a:pt x="2034" y="8798"/>
                    <a:pt x="2076" y="8799"/>
                  </a:cubicBezTo>
                  <a:cubicBezTo>
                    <a:pt x="2250" y="8835"/>
                    <a:pt x="2175" y="8947"/>
                    <a:pt x="2250" y="9060"/>
                  </a:cubicBezTo>
                  <a:cubicBezTo>
                    <a:pt x="2287" y="9201"/>
                    <a:pt x="2570" y="9088"/>
                    <a:pt x="2605" y="9461"/>
                  </a:cubicBezTo>
                  <a:cubicBezTo>
                    <a:pt x="2688" y="9582"/>
                    <a:pt x="2654" y="9583"/>
                    <a:pt x="2721" y="9592"/>
                  </a:cubicBezTo>
                  <a:cubicBezTo>
                    <a:pt x="2788" y="9601"/>
                    <a:pt x="2834" y="9598"/>
                    <a:pt x="2979" y="9527"/>
                  </a:cubicBezTo>
                  <a:cubicBezTo>
                    <a:pt x="3195" y="9495"/>
                    <a:pt x="3447" y="9466"/>
                    <a:pt x="3757" y="9508"/>
                  </a:cubicBezTo>
                  <a:cubicBezTo>
                    <a:pt x="3870" y="9662"/>
                    <a:pt x="3740" y="9750"/>
                    <a:pt x="3863" y="9778"/>
                  </a:cubicBezTo>
                  <a:cubicBezTo>
                    <a:pt x="3938" y="9834"/>
                    <a:pt x="4239" y="9749"/>
                    <a:pt x="4219" y="9620"/>
                  </a:cubicBezTo>
                  <a:cubicBezTo>
                    <a:pt x="4362" y="9594"/>
                    <a:pt x="4191" y="9348"/>
                    <a:pt x="4373" y="9293"/>
                  </a:cubicBezTo>
                  <a:cubicBezTo>
                    <a:pt x="4851" y="9186"/>
                    <a:pt x="4698" y="9336"/>
                    <a:pt x="5064" y="9311"/>
                  </a:cubicBezTo>
                  <a:cubicBezTo>
                    <a:pt x="5266" y="9314"/>
                    <a:pt x="5218" y="8965"/>
                    <a:pt x="5457" y="8984"/>
                  </a:cubicBezTo>
                  <a:cubicBezTo>
                    <a:pt x="5797" y="9049"/>
                    <a:pt x="6015" y="9089"/>
                    <a:pt x="5884" y="8740"/>
                  </a:cubicBezTo>
                  <a:cubicBezTo>
                    <a:pt x="5964" y="8593"/>
                    <a:pt x="6043" y="8363"/>
                    <a:pt x="6040" y="8368"/>
                  </a:cubicBezTo>
                  <a:cubicBezTo>
                    <a:pt x="6032" y="8083"/>
                    <a:pt x="6101" y="8080"/>
                    <a:pt x="6382" y="7982"/>
                  </a:cubicBezTo>
                  <a:cubicBezTo>
                    <a:pt x="6464" y="8031"/>
                    <a:pt x="6373" y="8102"/>
                    <a:pt x="6428" y="8181"/>
                  </a:cubicBezTo>
                  <a:cubicBezTo>
                    <a:pt x="6437" y="8304"/>
                    <a:pt x="6435" y="8305"/>
                    <a:pt x="6444" y="8428"/>
                  </a:cubicBezTo>
                  <a:cubicBezTo>
                    <a:pt x="6530" y="9042"/>
                    <a:pt x="6771" y="9273"/>
                    <a:pt x="6766" y="9268"/>
                  </a:cubicBezTo>
                </a:path>
              </a:pathLst>
            </a:custGeom>
            <a:solidFill>
              <a:schemeClr val="bg1">
                <a:lumMod val="85000"/>
              </a:schemeClr>
            </a:solidFill>
            <a:ln w="3175" cmpd="sng">
              <a:solidFill>
                <a:schemeClr val="bg2"/>
              </a:solidFill>
              <a:round/>
              <a:headEnd/>
              <a:tailEnd/>
            </a:ln>
          </p:spPr>
          <p:txBody>
            <a:bodyPr/>
            <a:lstStyle/>
            <a:p>
              <a:endParaRPr lang="en-GB" dirty="0"/>
            </a:p>
          </p:txBody>
        </p:sp>
      </p:grpSp>
      <p:sp>
        <p:nvSpPr>
          <p:cNvPr id="718" name="Rectangle 717"/>
          <p:cNvSpPr/>
          <p:nvPr/>
        </p:nvSpPr>
        <p:spPr bwMode="ltGray">
          <a:xfrm>
            <a:off x="10886" y="762000"/>
            <a:ext cx="1838011" cy="2057400"/>
          </a:xfrm>
          <a:prstGeom prst="rect">
            <a:avLst/>
          </a:prstGeom>
          <a:solidFill>
            <a:schemeClr val="bg1">
              <a:alpha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000" b="1" i="1" dirty="0">
                <a:solidFill>
                  <a:schemeClr val="tx1"/>
                </a:solidFill>
                <a:latin typeface="Arial" panose="020B0604020202020204" pitchFamily="34" charset="0"/>
              </a:rPr>
              <a:t>Deutsche </a:t>
            </a:r>
            <a:r>
              <a:rPr lang="en-US" sz="1000" b="1" i="1" dirty="0" err="1">
                <a:solidFill>
                  <a:schemeClr val="tx1"/>
                </a:solidFill>
                <a:latin typeface="Arial" panose="020B0604020202020204" pitchFamily="34" charset="0"/>
              </a:rPr>
              <a:t>Börse</a:t>
            </a:r>
            <a:r>
              <a:rPr lang="en-US" sz="1000" b="1" i="1" dirty="0">
                <a:solidFill>
                  <a:schemeClr val="tx1"/>
                </a:solidFill>
                <a:latin typeface="Arial" panose="020B0604020202020204" pitchFamily="34" charset="0"/>
              </a:rPr>
              <a:t> </a:t>
            </a:r>
            <a:r>
              <a:rPr lang="en-US" sz="1000" b="1" i="1" dirty="0" smtClean="0">
                <a:solidFill>
                  <a:schemeClr val="tx1"/>
                </a:solidFill>
                <a:latin typeface="Arial" panose="020B0604020202020204" pitchFamily="34" charset="0"/>
              </a:rPr>
              <a:t>AG</a:t>
            </a:r>
          </a:p>
          <a:p>
            <a:pPr marL="119036" indent="-119036" defTabSz="1018586">
              <a:spcAft>
                <a:spcPts val="600"/>
              </a:spcAft>
              <a:buFont typeface="Arial" pitchFamily="34" charset="0"/>
              <a:buChar char="•"/>
            </a:pPr>
            <a:r>
              <a:rPr lang="en-US" sz="1000" dirty="0" smtClean="0">
                <a:solidFill>
                  <a:srgbClr val="000000"/>
                </a:solidFill>
                <a:latin typeface="Arial" panose="020B0604020202020204" pitchFamily="34" charset="0"/>
              </a:rPr>
              <a:t>Ban </a:t>
            </a:r>
            <a:r>
              <a:rPr lang="en-US" sz="1000" dirty="0" err="1" smtClean="0">
                <a:solidFill>
                  <a:srgbClr val="000000"/>
                </a:solidFill>
                <a:latin typeface="Arial" panose="020B0604020202020204" pitchFamily="34" charset="0"/>
              </a:rPr>
              <a:t>hành</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chỉ</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số</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DAXglobal</a:t>
            </a:r>
            <a:r>
              <a:rPr lang="en-US" sz="1000" dirty="0" smtClean="0">
                <a:solidFill>
                  <a:srgbClr val="000000"/>
                </a:solidFill>
                <a:latin typeface="Arial" panose="020B0604020202020204" pitchFamily="34" charset="0"/>
              </a:rPr>
              <a:t> </a:t>
            </a:r>
            <a:r>
              <a:rPr lang="en-US" sz="1000" dirty="0">
                <a:solidFill>
                  <a:srgbClr val="000000"/>
                </a:solidFill>
                <a:latin typeface="Arial" panose="020B0604020202020204" pitchFamily="34" charset="0"/>
              </a:rPr>
              <a:t>Sarasin Sustainability Germany Index </a:t>
            </a:r>
            <a:r>
              <a:rPr lang="en-US" sz="1000" dirty="0" err="1" smtClean="0">
                <a:solidFill>
                  <a:srgbClr val="000000"/>
                </a:solidFill>
                <a:latin typeface="Arial" panose="020B0604020202020204" pitchFamily="34" charset="0"/>
              </a:rPr>
              <a:t>trong</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năm</a:t>
            </a:r>
            <a:r>
              <a:rPr lang="en-US" sz="1000" dirty="0" smtClean="0">
                <a:solidFill>
                  <a:srgbClr val="000000"/>
                </a:solidFill>
                <a:latin typeface="Arial" panose="020B0604020202020204" pitchFamily="34" charset="0"/>
              </a:rPr>
              <a:t> </a:t>
            </a:r>
            <a:r>
              <a:rPr lang="en-US" sz="1000" dirty="0">
                <a:solidFill>
                  <a:srgbClr val="000000"/>
                </a:solidFill>
                <a:latin typeface="Arial" panose="020B0604020202020204" pitchFamily="34" charset="0"/>
              </a:rPr>
              <a:t>2007 </a:t>
            </a:r>
            <a:r>
              <a:rPr lang="en-US" sz="1000" dirty="0" err="1" smtClean="0">
                <a:solidFill>
                  <a:srgbClr val="000000"/>
                </a:solidFill>
                <a:latin typeface="Arial" panose="020B0604020202020204" pitchFamily="34" charset="0"/>
              </a:rPr>
              <a:t>để</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giám</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sát</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các</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doanh</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nghiệp</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về</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hiệu</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quả</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phát</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triển</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bền</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vững</a:t>
            </a:r>
            <a:r>
              <a:rPr lang="en-US" sz="1000" dirty="0" smtClean="0">
                <a:solidFill>
                  <a:srgbClr val="000000"/>
                </a:solidFill>
                <a:latin typeface="Arial" panose="020B0604020202020204" pitchFamily="34" charset="0"/>
              </a:rPr>
              <a:t>. </a:t>
            </a:r>
            <a:endParaRPr lang="en-US" sz="1000" dirty="0">
              <a:solidFill>
                <a:srgbClr val="000000"/>
              </a:solidFill>
              <a:latin typeface="Arial" panose="020B0604020202020204" pitchFamily="34" charset="0"/>
            </a:endParaRPr>
          </a:p>
          <a:p>
            <a:pPr marL="119036" indent="-119036" defTabSz="1018586">
              <a:spcAft>
                <a:spcPts val="600"/>
              </a:spcAft>
              <a:buFont typeface="Arial" pitchFamily="34" charset="0"/>
              <a:buChar char="•"/>
            </a:pPr>
            <a:r>
              <a:rPr lang="en-US" sz="1000" dirty="0" err="1" smtClean="0">
                <a:solidFill>
                  <a:srgbClr val="000000"/>
                </a:solidFill>
                <a:latin typeface="Arial" panose="020B0604020202020204" pitchFamily="34" charset="0"/>
              </a:rPr>
              <a:t>Nhắm</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tới</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việc</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giải</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quyết</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sự</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gia</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tăng</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về</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việc</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liên</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quan</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của</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xây</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dựng</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trách</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nhiệm</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doanh</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nghiệp</a:t>
            </a:r>
            <a:endParaRPr lang="en-US" sz="1000" dirty="0">
              <a:solidFill>
                <a:srgbClr val="000000"/>
              </a:solidFill>
              <a:latin typeface="Arial" panose="020B0604020202020204" pitchFamily="34" charset="0"/>
            </a:endParaRPr>
          </a:p>
        </p:txBody>
      </p:sp>
      <p:cxnSp>
        <p:nvCxnSpPr>
          <p:cNvPr id="719" name="Straight Connector 718"/>
          <p:cNvCxnSpPr>
            <a:stCxn id="718" idx="3"/>
            <a:endCxn id="641" idx="0"/>
          </p:cNvCxnSpPr>
          <p:nvPr/>
        </p:nvCxnSpPr>
        <p:spPr>
          <a:xfrm>
            <a:off x="1848897" y="1790700"/>
            <a:ext cx="1302919" cy="780821"/>
          </a:xfrm>
          <a:prstGeom prst="line">
            <a:avLst/>
          </a:prstGeom>
          <a:ln>
            <a:prstDash val="sysDot"/>
            <a:tailEnd type="oval"/>
          </a:ln>
        </p:spPr>
        <p:style>
          <a:lnRef idx="1">
            <a:schemeClr val="dk1"/>
          </a:lnRef>
          <a:fillRef idx="0">
            <a:schemeClr val="dk1"/>
          </a:fillRef>
          <a:effectRef idx="0">
            <a:schemeClr val="dk1"/>
          </a:effectRef>
          <a:fontRef idx="minor">
            <a:schemeClr val="tx1"/>
          </a:fontRef>
        </p:style>
      </p:cxnSp>
      <p:cxnSp>
        <p:nvCxnSpPr>
          <p:cNvPr id="720" name="Straight Connector 719"/>
          <p:cNvCxnSpPr/>
          <p:nvPr/>
        </p:nvCxnSpPr>
        <p:spPr>
          <a:xfrm flipV="1">
            <a:off x="1626451" y="4182996"/>
            <a:ext cx="366472" cy="405577"/>
          </a:xfrm>
          <a:prstGeom prst="line">
            <a:avLst/>
          </a:prstGeom>
          <a:ln>
            <a:prstDash val="sysDot"/>
            <a:tailEnd type="oval"/>
          </a:ln>
        </p:spPr>
        <p:style>
          <a:lnRef idx="1">
            <a:schemeClr val="dk1"/>
          </a:lnRef>
          <a:fillRef idx="0">
            <a:schemeClr val="dk1"/>
          </a:fillRef>
          <a:effectRef idx="0">
            <a:schemeClr val="dk1"/>
          </a:effectRef>
          <a:fontRef idx="minor">
            <a:schemeClr val="tx1"/>
          </a:fontRef>
        </p:style>
      </p:cxnSp>
      <p:sp>
        <p:nvSpPr>
          <p:cNvPr id="721" name="Rectangle 720"/>
          <p:cNvSpPr/>
          <p:nvPr/>
        </p:nvSpPr>
        <p:spPr bwMode="ltGray">
          <a:xfrm>
            <a:off x="10886" y="3429000"/>
            <a:ext cx="1707885" cy="2222466"/>
          </a:xfrm>
          <a:prstGeom prst="rect">
            <a:avLst/>
          </a:prstGeom>
          <a:solidFill>
            <a:schemeClr val="bg1">
              <a:alpha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000" b="1" i="1" dirty="0" err="1" smtClean="0">
                <a:solidFill>
                  <a:schemeClr val="tx1"/>
                </a:solidFill>
                <a:latin typeface="Arial" panose="020B0604020202020204" pitchFamily="34" charset="0"/>
              </a:rPr>
              <a:t>Chỉ</a:t>
            </a:r>
            <a:r>
              <a:rPr lang="en-US" sz="1000" b="1" i="1" dirty="0" smtClean="0">
                <a:solidFill>
                  <a:schemeClr val="tx1"/>
                </a:solidFill>
                <a:latin typeface="Arial" panose="020B0604020202020204" pitchFamily="34" charset="0"/>
              </a:rPr>
              <a:t> </a:t>
            </a:r>
            <a:r>
              <a:rPr lang="en-US" sz="1000" b="1" i="1" dirty="0" err="1" smtClean="0">
                <a:solidFill>
                  <a:schemeClr val="tx1"/>
                </a:solidFill>
                <a:latin typeface="Arial" panose="020B0604020202020204" pitchFamily="34" charset="0"/>
              </a:rPr>
              <a:t>số</a:t>
            </a:r>
            <a:r>
              <a:rPr lang="en-US" sz="1000" b="1" i="1" dirty="0" smtClean="0">
                <a:solidFill>
                  <a:schemeClr val="tx1"/>
                </a:solidFill>
                <a:latin typeface="Arial" panose="020B0604020202020204" pitchFamily="34" charset="0"/>
              </a:rPr>
              <a:t> BM&amp;FBOVESPA </a:t>
            </a:r>
            <a:r>
              <a:rPr lang="en-US" sz="1000" b="1" i="1" dirty="0">
                <a:solidFill>
                  <a:schemeClr val="tx1"/>
                </a:solidFill>
                <a:latin typeface="Arial" panose="020B0604020202020204" pitchFamily="34" charset="0"/>
              </a:rPr>
              <a:t>Corporate Sustainability </a:t>
            </a:r>
            <a:endParaRPr lang="en-US" sz="1000" b="1" i="1" dirty="0" smtClean="0">
              <a:solidFill>
                <a:schemeClr val="tx1"/>
              </a:solidFill>
              <a:latin typeface="Arial" panose="020B0604020202020204" pitchFamily="34" charset="0"/>
            </a:endParaRPr>
          </a:p>
          <a:p>
            <a:pPr marL="119036" indent="-119036" defTabSz="1018586">
              <a:spcAft>
                <a:spcPts val="600"/>
              </a:spcAft>
              <a:buFont typeface="Arial" pitchFamily="34" charset="0"/>
              <a:buChar char="•"/>
            </a:pPr>
            <a:r>
              <a:rPr lang="en-US" sz="1000" dirty="0">
                <a:solidFill>
                  <a:srgbClr val="000000"/>
                </a:solidFill>
                <a:latin typeface="Arial" panose="020B0604020202020204" pitchFamily="34" charset="0"/>
              </a:rPr>
              <a:t>Ban </a:t>
            </a:r>
            <a:r>
              <a:rPr lang="en-US" sz="1000" dirty="0" err="1">
                <a:solidFill>
                  <a:srgbClr val="000000"/>
                </a:solidFill>
                <a:latin typeface="Arial" panose="020B0604020202020204" pitchFamily="34" charset="0"/>
              </a:rPr>
              <a:t>hành</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tại</a:t>
            </a:r>
            <a:r>
              <a:rPr lang="en-US" sz="1000" dirty="0">
                <a:solidFill>
                  <a:srgbClr val="000000"/>
                </a:solidFill>
                <a:latin typeface="Arial" panose="020B0604020202020204" pitchFamily="34" charset="0"/>
              </a:rPr>
              <a:t> Brazil </a:t>
            </a:r>
            <a:r>
              <a:rPr lang="en-US" sz="1000" dirty="0" err="1">
                <a:solidFill>
                  <a:srgbClr val="000000"/>
                </a:solidFill>
                <a:latin typeface="Arial" panose="020B0604020202020204" pitchFamily="34" charset="0"/>
              </a:rPr>
              <a:t>vào</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năm</a:t>
            </a:r>
            <a:r>
              <a:rPr lang="en-US" sz="1000" dirty="0">
                <a:solidFill>
                  <a:srgbClr val="000000"/>
                </a:solidFill>
                <a:latin typeface="Arial" panose="020B0604020202020204" pitchFamily="34" charset="0"/>
              </a:rPr>
              <a:t> 2005 – </a:t>
            </a:r>
            <a:r>
              <a:rPr lang="en-US" sz="1000" dirty="0" err="1">
                <a:solidFill>
                  <a:srgbClr val="000000"/>
                </a:solidFill>
                <a:latin typeface="Arial" panose="020B0604020202020204" pitchFamily="34" charset="0"/>
              </a:rPr>
              <a:t>lần</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đầu</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tiên</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tại</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Mỹ</a:t>
            </a:r>
            <a:r>
              <a:rPr lang="en-US" sz="1000" dirty="0">
                <a:solidFill>
                  <a:srgbClr val="000000"/>
                </a:solidFill>
                <a:latin typeface="Arial" panose="020B0604020202020204" pitchFamily="34" charset="0"/>
              </a:rPr>
              <a:t> La – </a:t>
            </a:r>
            <a:r>
              <a:rPr lang="en-US" sz="1000" dirty="0" err="1">
                <a:solidFill>
                  <a:srgbClr val="000000"/>
                </a:solidFill>
                <a:latin typeface="Arial" panose="020B0604020202020204" pitchFamily="34" charset="0"/>
              </a:rPr>
              <a:t>tinh</a:t>
            </a:r>
            <a:r>
              <a:rPr lang="en-US" sz="1000" dirty="0">
                <a:solidFill>
                  <a:srgbClr val="000000"/>
                </a:solidFill>
                <a:latin typeface="Arial" panose="020B0604020202020204" pitchFamily="34" charset="0"/>
              </a:rPr>
              <a:t>.</a:t>
            </a:r>
          </a:p>
          <a:p>
            <a:pPr marL="119036" indent="-119036" defTabSz="1018586">
              <a:spcAft>
                <a:spcPts val="600"/>
              </a:spcAft>
              <a:buFont typeface="Arial" pitchFamily="34" charset="0"/>
              <a:buChar char="•"/>
            </a:pPr>
            <a:r>
              <a:rPr lang="en-US" sz="1000" dirty="0" err="1">
                <a:solidFill>
                  <a:srgbClr val="000000"/>
                </a:solidFill>
                <a:latin typeface="Arial" panose="020B0604020202020204" pitchFamily="34" charset="0"/>
              </a:rPr>
              <a:t>Nhắm</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tới</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việc</a:t>
            </a:r>
            <a:r>
              <a:rPr lang="en-US" sz="1000" dirty="0">
                <a:solidFill>
                  <a:srgbClr val="000000"/>
                </a:solidFill>
                <a:latin typeface="Arial" panose="020B0604020202020204" pitchFamily="34" charset="0"/>
              </a:rPr>
              <a:t> ban </a:t>
            </a:r>
            <a:r>
              <a:rPr lang="en-US" sz="1000" dirty="0" err="1">
                <a:solidFill>
                  <a:srgbClr val="000000"/>
                </a:solidFill>
                <a:latin typeface="Arial" panose="020B0604020202020204" pitchFamily="34" charset="0"/>
              </a:rPr>
              <a:t>hành</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một</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tiêu</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chuẩn</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tham</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chiếu</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cho</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việc</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đầu</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tư</a:t>
            </a:r>
            <a:r>
              <a:rPr lang="en-US" sz="1000" dirty="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có</a:t>
            </a:r>
            <a:r>
              <a:rPr lang="en-US" sz="1000" dirty="0" smtClean="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trách</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nhiệm</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và</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khuyến</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khích</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doanh</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nghiệp</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có</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trách</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nhiệm</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đạo</a:t>
            </a:r>
            <a:r>
              <a:rPr lang="en-US" sz="1000" dirty="0">
                <a:solidFill>
                  <a:srgbClr val="000000"/>
                </a:solidFill>
                <a:latin typeface="Arial" panose="020B0604020202020204" pitchFamily="34" charset="0"/>
              </a:rPr>
              <a:t> </a:t>
            </a:r>
            <a:r>
              <a:rPr lang="en-US" sz="1000" dirty="0" err="1">
                <a:solidFill>
                  <a:srgbClr val="000000"/>
                </a:solidFill>
                <a:latin typeface="Arial" panose="020B0604020202020204" pitchFamily="34" charset="0"/>
              </a:rPr>
              <a:t>đức</a:t>
            </a:r>
            <a:r>
              <a:rPr lang="en-US" sz="1000" dirty="0">
                <a:solidFill>
                  <a:srgbClr val="000000"/>
                </a:solidFill>
                <a:latin typeface="Arial" panose="020B0604020202020204" pitchFamily="34" charset="0"/>
              </a:rPr>
              <a:t>.</a:t>
            </a:r>
          </a:p>
        </p:txBody>
      </p:sp>
      <p:cxnSp>
        <p:nvCxnSpPr>
          <p:cNvPr id="722" name="Straight Connector 721"/>
          <p:cNvCxnSpPr>
            <a:stCxn id="723" idx="0"/>
          </p:cNvCxnSpPr>
          <p:nvPr/>
        </p:nvCxnSpPr>
        <p:spPr>
          <a:xfrm>
            <a:off x="3028286" y="4267200"/>
            <a:ext cx="460350" cy="152400"/>
          </a:xfrm>
          <a:prstGeom prst="line">
            <a:avLst/>
          </a:prstGeom>
          <a:ln>
            <a:prstDash val="sysDot"/>
            <a:tailEnd type="oval"/>
          </a:ln>
        </p:spPr>
        <p:style>
          <a:lnRef idx="1">
            <a:schemeClr val="dk1"/>
          </a:lnRef>
          <a:fillRef idx="0">
            <a:schemeClr val="dk1"/>
          </a:fillRef>
          <a:effectRef idx="0">
            <a:schemeClr val="dk1"/>
          </a:effectRef>
          <a:fontRef idx="minor">
            <a:schemeClr val="tx1"/>
          </a:fontRef>
        </p:style>
      </p:cxnSp>
      <p:sp>
        <p:nvSpPr>
          <p:cNvPr id="723" name="Rectangle 722"/>
          <p:cNvSpPr/>
          <p:nvPr/>
        </p:nvSpPr>
        <p:spPr bwMode="ltGray">
          <a:xfrm>
            <a:off x="1888436" y="4267200"/>
            <a:ext cx="2279700" cy="2026811"/>
          </a:xfrm>
          <a:prstGeom prst="rect">
            <a:avLst/>
          </a:prstGeom>
          <a:solidFill>
            <a:schemeClr val="bg1">
              <a:alpha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000" b="1" i="1" dirty="0">
                <a:solidFill>
                  <a:schemeClr val="tx1"/>
                </a:solidFill>
                <a:latin typeface="Arial" panose="020B0604020202020204" pitchFamily="34" charset="0"/>
              </a:rPr>
              <a:t>Johannesburg Stock </a:t>
            </a:r>
            <a:r>
              <a:rPr lang="en-US" sz="1000" b="1" i="1" dirty="0" smtClean="0">
                <a:solidFill>
                  <a:schemeClr val="tx1"/>
                </a:solidFill>
                <a:latin typeface="Arial" panose="020B0604020202020204" pitchFamily="34" charset="0"/>
              </a:rPr>
              <a:t>Exchange</a:t>
            </a:r>
          </a:p>
          <a:p>
            <a:pPr marL="119036" indent="-119036" defTabSz="1018586">
              <a:spcAft>
                <a:spcPts val="600"/>
              </a:spcAft>
              <a:buFont typeface="Arial" pitchFamily="34" charset="0"/>
              <a:buChar char="•"/>
            </a:pPr>
            <a:r>
              <a:rPr lang="en-US" sz="1000" dirty="0" smtClean="0">
                <a:solidFill>
                  <a:srgbClr val="000000"/>
                </a:solidFill>
                <a:latin typeface="Arial" panose="020B0604020202020204" pitchFamily="34" charset="0"/>
              </a:rPr>
              <a:t>Ban </a:t>
            </a:r>
            <a:r>
              <a:rPr lang="en-US" sz="1000" dirty="0" err="1" smtClean="0">
                <a:solidFill>
                  <a:srgbClr val="000000"/>
                </a:solidFill>
                <a:latin typeface="Arial" panose="020B0604020202020204" pitchFamily="34" charset="0"/>
              </a:rPr>
              <a:t>hành</a:t>
            </a:r>
            <a:r>
              <a:rPr lang="en-US" sz="1000" dirty="0" smtClean="0">
                <a:solidFill>
                  <a:srgbClr val="000000"/>
                </a:solidFill>
                <a:latin typeface="Arial" panose="020B0604020202020204" pitchFamily="34" charset="0"/>
              </a:rPr>
              <a:t> SRI </a:t>
            </a:r>
            <a:r>
              <a:rPr lang="en-US" sz="1000" dirty="0" err="1" smtClean="0">
                <a:solidFill>
                  <a:srgbClr val="000000"/>
                </a:solidFill>
                <a:latin typeface="Arial" panose="020B0604020202020204" pitchFamily="34" charset="0"/>
              </a:rPr>
              <a:t>vào</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năm</a:t>
            </a:r>
            <a:r>
              <a:rPr lang="en-US" sz="1000" dirty="0" smtClean="0">
                <a:solidFill>
                  <a:srgbClr val="000000"/>
                </a:solidFill>
                <a:latin typeface="Arial" panose="020B0604020202020204" pitchFamily="34" charset="0"/>
              </a:rPr>
              <a:t> 2004 – </a:t>
            </a:r>
            <a:r>
              <a:rPr lang="en-US" sz="1000" dirty="0" err="1" smtClean="0">
                <a:solidFill>
                  <a:srgbClr val="000000"/>
                </a:solidFill>
                <a:latin typeface="Arial" panose="020B0604020202020204" pitchFamily="34" charset="0"/>
              </a:rPr>
              <a:t>lần</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đầu</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tiên</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cho</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thị</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trường</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mới</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nổi</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và</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là</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sàn</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chứng</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khoán</a:t>
            </a:r>
            <a:r>
              <a:rPr lang="en-US" sz="1000" dirty="0" smtClean="0">
                <a:solidFill>
                  <a:srgbClr val="000000"/>
                </a:solidFill>
                <a:latin typeface="Arial" panose="020B0604020202020204" pitchFamily="34" charset="0"/>
              </a:rPr>
              <a:t>.</a:t>
            </a:r>
          </a:p>
          <a:p>
            <a:pPr marL="119036" indent="-119036" defTabSz="1018586">
              <a:spcAft>
                <a:spcPts val="600"/>
              </a:spcAft>
              <a:buFont typeface="Arial" pitchFamily="34" charset="0"/>
              <a:buChar char="•"/>
            </a:pPr>
            <a:r>
              <a:rPr lang="en-US" sz="1000" dirty="0" err="1" smtClean="0">
                <a:solidFill>
                  <a:srgbClr val="000000"/>
                </a:solidFill>
                <a:latin typeface="Arial" panose="020B0604020202020204" pitchFamily="34" charset="0"/>
              </a:rPr>
              <a:t>Đo</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lường</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các</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chính</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sách</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của</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doanh</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nghiệp</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hiệu</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quả</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hoạt</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động</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và</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báo</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cáo</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liên</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quan</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tới</a:t>
            </a:r>
            <a:r>
              <a:rPr lang="en-US" sz="1000" dirty="0" smtClean="0">
                <a:solidFill>
                  <a:srgbClr val="000000"/>
                </a:solidFill>
                <a:latin typeface="Arial" panose="020B0604020202020204" pitchFamily="34" charset="0"/>
              </a:rPr>
              <a:t> 3 </a:t>
            </a:r>
            <a:r>
              <a:rPr lang="en-US" sz="1000" dirty="0" err="1" smtClean="0">
                <a:solidFill>
                  <a:srgbClr val="000000"/>
                </a:solidFill>
                <a:latin typeface="Arial" panose="020B0604020202020204" pitchFamily="34" charset="0"/>
              </a:rPr>
              <a:t>yếu</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tố</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chủ</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chốt</a:t>
            </a:r>
            <a:r>
              <a:rPr lang="en-US" sz="1000" dirty="0" smtClean="0">
                <a:solidFill>
                  <a:srgbClr val="000000"/>
                </a:solidFill>
                <a:latin typeface="Arial" panose="020B0604020202020204" pitchFamily="34" charset="0"/>
              </a:rPr>
              <a:t>.</a:t>
            </a:r>
          </a:p>
          <a:p>
            <a:pPr marL="119036" indent="-119036" defTabSz="1018586">
              <a:spcAft>
                <a:spcPts val="600"/>
              </a:spcAft>
              <a:buFont typeface="Arial" pitchFamily="34" charset="0"/>
              <a:buChar char="•"/>
            </a:pPr>
            <a:r>
              <a:rPr lang="en-US" sz="1000" dirty="0" err="1" smtClean="0">
                <a:solidFill>
                  <a:srgbClr val="000000"/>
                </a:solidFill>
                <a:latin typeface="Arial" panose="020B0604020202020204" pitchFamily="34" charset="0"/>
              </a:rPr>
              <a:t>Yêu</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cầu</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đối</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với</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tất</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cả</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các</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doanh</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nghiệp</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niêm</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yết</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để</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lập</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một</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Báo</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cáo</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tổng</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hợp</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hoặc</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phải</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nêu</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rõ</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lí</a:t>
            </a:r>
            <a:r>
              <a:rPr lang="en-US" sz="1000" dirty="0" smtClean="0">
                <a:solidFill>
                  <a:srgbClr val="000000"/>
                </a:solidFill>
                <a:latin typeface="Arial" panose="020B0604020202020204" pitchFamily="34" charset="0"/>
              </a:rPr>
              <a:t> do </a:t>
            </a:r>
            <a:r>
              <a:rPr lang="en-US" sz="1000" dirty="0" err="1" smtClean="0">
                <a:solidFill>
                  <a:srgbClr val="000000"/>
                </a:solidFill>
                <a:latin typeface="Arial" panose="020B0604020202020204" pitchFamily="34" charset="0"/>
              </a:rPr>
              <a:t>không</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lập</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báo</a:t>
            </a:r>
            <a:r>
              <a:rPr lang="en-US" sz="1000" dirty="0" smtClean="0">
                <a:solidFill>
                  <a:srgbClr val="000000"/>
                </a:solidFill>
                <a:latin typeface="Arial" panose="020B0604020202020204" pitchFamily="34" charset="0"/>
              </a:rPr>
              <a:t> </a:t>
            </a:r>
            <a:r>
              <a:rPr lang="en-US" sz="1000" dirty="0" err="1" smtClean="0">
                <a:solidFill>
                  <a:srgbClr val="000000"/>
                </a:solidFill>
                <a:latin typeface="Arial" panose="020B0604020202020204" pitchFamily="34" charset="0"/>
              </a:rPr>
              <a:t>cáo</a:t>
            </a:r>
            <a:endParaRPr lang="en-US" sz="1000" dirty="0" smtClean="0">
              <a:solidFill>
                <a:srgbClr val="000000"/>
              </a:solidFill>
              <a:latin typeface="Arial" panose="020B0604020202020204" pitchFamily="34" charset="0"/>
            </a:endParaRPr>
          </a:p>
        </p:txBody>
      </p:sp>
      <p:sp>
        <p:nvSpPr>
          <p:cNvPr id="729" name="Rectangle 728"/>
          <p:cNvSpPr/>
          <p:nvPr/>
        </p:nvSpPr>
        <p:spPr bwMode="ltGray">
          <a:xfrm>
            <a:off x="1981200" y="533400"/>
            <a:ext cx="2066755" cy="1579700"/>
          </a:xfrm>
          <a:prstGeom prst="rect">
            <a:avLst/>
          </a:prstGeom>
          <a:solidFill>
            <a:schemeClr val="bg1">
              <a:alpha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000" b="1" i="1" dirty="0" smtClean="0">
                <a:solidFill>
                  <a:schemeClr val="tx1"/>
                </a:solidFill>
                <a:latin typeface="Arial" panose="020B0604020202020204" pitchFamily="34" charset="0"/>
              </a:rPr>
              <a:t>Hong Kong Exchanges</a:t>
            </a:r>
          </a:p>
          <a:p>
            <a:pPr marL="119036" indent="-119036" defTabSz="1018586">
              <a:spcAft>
                <a:spcPts val="600"/>
              </a:spcAft>
              <a:buFont typeface="Arial" pitchFamily="34" charset="0"/>
              <a:buChar char="•"/>
            </a:pPr>
            <a:r>
              <a:rPr lang="en-GB" sz="1000" smtClean="0">
                <a:solidFill>
                  <a:srgbClr val="000000"/>
                </a:solidFill>
                <a:latin typeface="Arial" panose="020B0604020202020204" pitchFamily="34" charset="0"/>
              </a:rPr>
              <a:t>HKEx xây dựng một hướng dẫn về công bố ESG, bắt đầu như thông lệ tốt nhất trong năm 2012.</a:t>
            </a:r>
            <a:endParaRPr lang="en-GB" sz="1000" dirty="0" smtClean="0">
              <a:solidFill>
                <a:srgbClr val="000000"/>
              </a:solidFill>
              <a:latin typeface="Arial" panose="020B0604020202020204" pitchFamily="34" charset="0"/>
            </a:endParaRPr>
          </a:p>
          <a:p>
            <a:pPr marL="119036" indent="-119036" defTabSz="1018586">
              <a:spcAft>
                <a:spcPts val="600"/>
              </a:spcAft>
              <a:buFont typeface="Arial" pitchFamily="34" charset="0"/>
              <a:buChar char="•"/>
            </a:pPr>
            <a:r>
              <a:rPr lang="en-GB" sz="1000" smtClean="0">
                <a:solidFill>
                  <a:srgbClr val="000000"/>
                </a:solidFill>
                <a:latin typeface="Arial" panose="020B0604020202020204" pitchFamily="34" charset="0"/>
              </a:rPr>
              <a:t>HKEx xây dựng mức độ nghĩa vụ cho tài liệu hướng dẫn thành “tuân thủ hay giải trình” trong năm 2015.</a:t>
            </a:r>
            <a:endParaRPr lang="en-GB" sz="1000" dirty="0">
              <a:solidFill>
                <a:srgbClr val="000000"/>
              </a:solidFill>
              <a:latin typeface="Arial" panose="020B0604020202020204" pitchFamily="34" charset="0"/>
            </a:endParaRPr>
          </a:p>
        </p:txBody>
      </p:sp>
      <p:cxnSp>
        <p:nvCxnSpPr>
          <p:cNvPr id="730" name="Straight Connector 729"/>
          <p:cNvCxnSpPr>
            <a:stCxn id="729" idx="2"/>
            <a:endCxn id="521" idx="1"/>
          </p:cNvCxnSpPr>
          <p:nvPr/>
        </p:nvCxnSpPr>
        <p:spPr>
          <a:xfrm>
            <a:off x="3014578" y="2113100"/>
            <a:ext cx="2358629" cy="876780"/>
          </a:xfrm>
          <a:prstGeom prst="line">
            <a:avLst/>
          </a:prstGeom>
          <a:ln>
            <a:prstDash val="sysDot"/>
            <a:tailEnd type="oval"/>
          </a:ln>
        </p:spPr>
        <p:style>
          <a:lnRef idx="1">
            <a:schemeClr val="dk1"/>
          </a:lnRef>
          <a:fillRef idx="0">
            <a:schemeClr val="dk1"/>
          </a:fillRef>
          <a:effectRef idx="0">
            <a:schemeClr val="dk1"/>
          </a:effectRef>
          <a:fontRef idx="minor">
            <a:schemeClr val="tx1"/>
          </a:fontRef>
        </p:style>
      </p:cxnSp>
      <p:sp>
        <p:nvSpPr>
          <p:cNvPr id="737" name="Rectangle 736"/>
          <p:cNvSpPr/>
          <p:nvPr/>
        </p:nvSpPr>
        <p:spPr bwMode="ltGray">
          <a:xfrm>
            <a:off x="4267200" y="3352800"/>
            <a:ext cx="2217063" cy="1708369"/>
          </a:xfrm>
          <a:prstGeom prst="rect">
            <a:avLst/>
          </a:prstGeom>
          <a:solidFill>
            <a:schemeClr val="bg1">
              <a:alpha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000" b="1" i="1" dirty="0" smtClean="0">
                <a:solidFill>
                  <a:schemeClr val="tx1"/>
                </a:solidFill>
                <a:latin typeface="Arial" panose="020B0604020202020204" pitchFamily="34" charset="0"/>
              </a:rPr>
              <a:t>Singapore Stock Exchange </a:t>
            </a:r>
            <a:endParaRPr lang="en-US" sz="1000" b="1" i="1" dirty="0">
              <a:solidFill>
                <a:schemeClr val="tx1"/>
              </a:solidFill>
              <a:latin typeface="Arial" panose="020B0604020202020204" pitchFamily="34" charset="0"/>
            </a:endParaRPr>
          </a:p>
          <a:p>
            <a:pPr marL="63500" indent="-63500">
              <a:spcAft>
                <a:spcPts val="600"/>
              </a:spcAft>
              <a:buFont typeface="Arial" panose="020B0604020202020204" pitchFamily="34" charset="0"/>
              <a:buChar char="•"/>
            </a:pPr>
            <a:r>
              <a:rPr lang="en-GB" sz="1000" smtClean="0">
                <a:solidFill>
                  <a:srgbClr val="000000"/>
                </a:solidFill>
                <a:latin typeface="Arial" panose="020B0604020202020204" pitchFamily="34" charset="0"/>
              </a:rPr>
              <a:t>SGX ban hành các quy định như yêu cầu tự nguyện từ năm 2011.</a:t>
            </a:r>
            <a:endParaRPr lang="en-GB" sz="1000" dirty="0">
              <a:solidFill>
                <a:srgbClr val="000000"/>
              </a:solidFill>
              <a:latin typeface="Arial" panose="020B0604020202020204" pitchFamily="34" charset="0"/>
            </a:endParaRPr>
          </a:p>
          <a:p>
            <a:pPr marL="63500" indent="-63500">
              <a:spcAft>
                <a:spcPts val="600"/>
              </a:spcAft>
              <a:buFont typeface="Arial" panose="020B0604020202020204" pitchFamily="34" charset="0"/>
              <a:buChar char="•"/>
            </a:pPr>
            <a:r>
              <a:rPr lang="en-US" sz="1000" smtClean="0">
                <a:solidFill>
                  <a:srgbClr val="000000"/>
                </a:solidFill>
                <a:latin typeface="Arial" panose="020B0604020202020204" pitchFamily="34" charset="0"/>
              </a:rPr>
              <a:t>SGX ban hành cơ chế “tuân thủ hoặc giải trình” từ năm 2016, quy chế mới áp dụng cho các doanh nghiệp kể từ cuối năm tài chính, hoặc sau 31/12/2017, với các báo cáo được lập từ năm 2018</a:t>
            </a:r>
            <a:endParaRPr lang="en-GB" sz="1000" dirty="0">
              <a:solidFill>
                <a:srgbClr val="000000"/>
              </a:solidFill>
              <a:latin typeface="Arial" panose="020B0604020202020204" pitchFamily="34" charset="0"/>
            </a:endParaRPr>
          </a:p>
        </p:txBody>
      </p:sp>
      <p:cxnSp>
        <p:nvCxnSpPr>
          <p:cNvPr id="738" name="Straight Connector 737"/>
          <p:cNvCxnSpPr>
            <a:stCxn id="737" idx="0"/>
          </p:cNvCxnSpPr>
          <p:nvPr/>
        </p:nvCxnSpPr>
        <p:spPr>
          <a:xfrm flipH="1">
            <a:off x="5037188" y="3352800"/>
            <a:ext cx="338544" cy="340954"/>
          </a:xfrm>
          <a:prstGeom prst="line">
            <a:avLst/>
          </a:prstGeom>
          <a:ln>
            <a:prstDash val="sysDot"/>
            <a:tailEnd type="oval"/>
          </a:ln>
        </p:spPr>
        <p:style>
          <a:lnRef idx="1">
            <a:schemeClr val="dk1"/>
          </a:lnRef>
          <a:fillRef idx="0">
            <a:schemeClr val="dk1"/>
          </a:fillRef>
          <a:effectRef idx="0">
            <a:schemeClr val="dk1"/>
          </a:effectRef>
          <a:fontRef idx="minor">
            <a:schemeClr val="tx1"/>
          </a:fontRef>
        </p:style>
      </p:cxnSp>
      <p:grpSp>
        <p:nvGrpSpPr>
          <p:cNvPr id="319" name="Group 318"/>
          <p:cNvGrpSpPr/>
          <p:nvPr/>
        </p:nvGrpSpPr>
        <p:grpSpPr>
          <a:xfrm>
            <a:off x="6530305" y="3674174"/>
            <a:ext cx="3352799" cy="1249301"/>
            <a:chOff x="6781800" y="3886200"/>
            <a:chExt cx="3124199" cy="1249301"/>
          </a:xfrm>
        </p:grpSpPr>
        <p:sp>
          <p:nvSpPr>
            <p:cNvPr id="320" name="Rectangle 319"/>
            <p:cNvSpPr/>
            <p:nvPr/>
          </p:nvSpPr>
          <p:spPr bwMode="ltGray">
            <a:xfrm>
              <a:off x="6781800" y="3886200"/>
              <a:ext cx="3124199" cy="556086"/>
            </a:xfrm>
            <a:prstGeom prst="rect">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err="1" smtClean="0">
                <a:solidFill>
                  <a:schemeClr val="bg1"/>
                </a:solidFill>
                <a:latin typeface="Arial" panose="020B0604020202020204" pitchFamily="34" charset="0"/>
              </a:endParaRPr>
            </a:p>
          </p:txBody>
        </p:sp>
        <p:sp>
          <p:nvSpPr>
            <p:cNvPr id="323" name="Rectangle 322"/>
            <p:cNvSpPr/>
            <p:nvPr/>
          </p:nvSpPr>
          <p:spPr bwMode="ltGray">
            <a:xfrm>
              <a:off x="6874114" y="3889700"/>
              <a:ext cx="2865284" cy="12458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000" b="1" i="1" dirty="0" err="1" smtClean="0">
                  <a:solidFill>
                    <a:schemeClr val="bg1"/>
                  </a:solidFill>
                  <a:latin typeface="Arial" panose="020B0604020202020204" pitchFamily="34" charset="0"/>
                </a:rPr>
                <a:t>Hoạt</a:t>
              </a:r>
              <a:r>
                <a:rPr lang="en-US" sz="1000" b="1" i="1" dirty="0" smtClean="0">
                  <a:solidFill>
                    <a:schemeClr val="bg1"/>
                  </a:solidFill>
                  <a:latin typeface="Arial" panose="020B0604020202020204" pitchFamily="34" charset="0"/>
                </a:rPr>
                <a:t> </a:t>
              </a:r>
              <a:r>
                <a:rPr lang="en-US" sz="1000" b="1" i="1" dirty="0" err="1" smtClean="0">
                  <a:solidFill>
                    <a:schemeClr val="bg1"/>
                  </a:solidFill>
                  <a:latin typeface="Arial" panose="020B0604020202020204" pitchFamily="34" charset="0"/>
                </a:rPr>
                <a:t>động</a:t>
              </a:r>
              <a:r>
                <a:rPr lang="en-US" sz="1000" b="1" i="1" dirty="0" smtClean="0">
                  <a:solidFill>
                    <a:schemeClr val="bg1"/>
                  </a:solidFill>
                  <a:latin typeface="Arial" panose="020B0604020202020204" pitchFamily="34" charset="0"/>
                </a:rPr>
                <a:t> </a:t>
              </a:r>
              <a:r>
                <a:rPr lang="en-US" sz="1000" b="1" i="1" dirty="0" err="1" smtClean="0">
                  <a:solidFill>
                    <a:schemeClr val="bg1"/>
                  </a:solidFill>
                  <a:latin typeface="Arial" panose="020B0604020202020204" pitchFamily="34" charset="0"/>
                </a:rPr>
                <a:t>thực</a:t>
              </a:r>
              <a:r>
                <a:rPr lang="en-US" sz="1000" b="1" i="1" dirty="0" smtClean="0">
                  <a:solidFill>
                    <a:schemeClr val="bg1"/>
                  </a:solidFill>
                  <a:latin typeface="Arial" panose="020B0604020202020204" pitchFamily="34" charset="0"/>
                </a:rPr>
                <a:t> </a:t>
              </a:r>
              <a:r>
                <a:rPr lang="en-US" sz="1000" b="1" i="1" dirty="0" err="1" smtClean="0">
                  <a:solidFill>
                    <a:schemeClr val="bg1"/>
                  </a:solidFill>
                  <a:latin typeface="Arial" panose="020B0604020202020204" pitchFamily="34" charset="0"/>
                </a:rPr>
                <a:t>tế</a:t>
              </a:r>
              <a:r>
                <a:rPr lang="en-US" sz="1000" b="1"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Cả</a:t>
              </a:r>
              <a:r>
                <a:rPr lang="en-US" sz="1000" i="1" dirty="0" smtClean="0">
                  <a:solidFill>
                    <a:schemeClr val="bg1"/>
                  </a:solidFill>
                  <a:latin typeface="Arial" panose="020B0604020202020204" pitchFamily="34" charset="0"/>
                </a:rPr>
                <a:t> HNX </a:t>
              </a:r>
              <a:r>
                <a:rPr lang="en-US" sz="1000" i="1" dirty="0" err="1" smtClean="0">
                  <a:solidFill>
                    <a:schemeClr val="bg1"/>
                  </a:solidFill>
                  <a:latin typeface="Arial" panose="020B0604020202020204" pitchFamily="34" charset="0"/>
                </a:rPr>
                <a:t>và</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HoSE</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chính</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thức</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trở</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thành</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đối</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tác</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của</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Sáng</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kiến</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các</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Sở</a:t>
              </a:r>
              <a:r>
                <a:rPr lang="en-US" sz="1000" i="1" dirty="0" smtClean="0">
                  <a:solidFill>
                    <a:schemeClr val="bg1"/>
                  </a:solidFill>
                  <a:latin typeface="Arial" panose="020B0604020202020204" pitchFamily="34" charset="0"/>
                </a:rPr>
                <a:t> GDCK </a:t>
              </a:r>
              <a:r>
                <a:rPr lang="en-US" sz="1000" i="1" dirty="0" err="1" smtClean="0">
                  <a:solidFill>
                    <a:schemeClr val="bg1"/>
                  </a:solidFill>
                  <a:latin typeface="Arial" panose="020B0604020202020204" pitchFamily="34" charset="0"/>
                </a:rPr>
                <a:t>phát</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triển</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bền</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vũng</a:t>
              </a:r>
              <a:r>
                <a:rPr lang="en-US" sz="1000" i="1" dirty="0" smtClean="0">
                  <a:solidFill>
                    <a:schemeClr val="bg1"/>
                  </a:solidFill>
                  <a:latin typeface="Arial" panose="020B0604020202020204" pitchFamily="34" charset="0"/>
                </a:rPr>
                <a:t> (SSE)</a:t>
              </a:r>
              <a:endParaRPr lang="en-GB" sz="1000" i="1" dirty="0">
                <a:solidFill>
                  <a:schemeClr val="bg1"/>
                </a:solidFill>
                <a:latin typeface="Arial" panose="020B0604020202020204" pitchFamily="34" charset="0"/>
              </a:endParaRPr>
            </a:p>
            <a:p>
              <a:pPr>
                <a:spcAft>
                  <a:spcPts val="600"/>
                </a:spcAft>
              </a:pPr>
              <a:r>
                <a:rPr lang="en-GB" sz="1000" dirty="0" err="1" smtClean="0">
                  <a:solidFill>
                    <a:schemeClr val="tx1"/>
                  </a:solidFill>
                  <a:latin typeface="Arial" panose="020B0604020202020204" pitchFamily="34" charset="0"/>
                </a:rPr>
                <a:t>Hướng</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dẫn</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báo</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cáo</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cho</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việc</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quản</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lý</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nên</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kinh</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tế</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vật</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chất</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môi</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trường</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và</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xã</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hội</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và</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hiệu</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quả</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của</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báo</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cáo</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thường</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niên</a:t>
              </a:r>
              <a:endParaRPr lang="en-GB" sz="1000" b="1" i="1" dirty="0">
                <a:solidFill>
                  <a:schemeClr val="tx1"/>
                </a:solidFill>
                <a:latin typeface="Arial" panose="020B0604020202020204" pitchFamily="34" charset="0"/>
              </a:endParaRPr>
            </a:p>
          </p:txBody>
        </p:sp>
      </p:grpSp>
      <p:sp>
        <p:nvSpPr>
          <p:cNvPr id="4" name="Slide Number Placeholder 3"/>
          <p:cNvSpPr>
            <a:spLocks noGrp="1"/>
          </p:cNvSpPr>
          <p:nvPr>
            <p:ph type="sldNum" sz="quarter" idx="12"/>
          </p:nvPr>
        </p:nvSpPr>
        <p:spPr/>
        <p:txBody>
          <a:bodyPr/>
          <a:lstStyle/>
          <a:p>
            <a:fld id="{896AD553-9421-4D71-82C9-652F9648ACB3}" type="slidenum">
              <a:rPr lang="en-GB" smtClean="0"/>
              <a:pPr/>
              <a:t>12</a:t>
            </a:fld>
            <a:endParaRPr lang="en-GB"/>
          </a:p>
        </p:txBody>
      </p:sp>
      <p:sp>
        <p:nvSpPr>
          <p:cNvPr id="6" name="Date Placeholder 5"/>
          <p:cNvSpPr>
            <a:spLocks noGrp="1"/>
          </p:cNvSpPr>
          <p:nvPr>
            <p:ph type="dt" sz="half" idx="10"/>
          </p:nvPr>
        </p:nvSpPr>
        <p:spPr/>
        <p:txBody>
          <a:bodyPr/>
          <a:lstStyle/>
          <a:p>
            <a:r>
              <a:rPr lang="en-US" smtClean="0"/>
              <a:t>Tháng 05/2016</a:t>
            </a:r>
            <a:endParaRPr lang="en-GB"/>
          </a:p>
        </p:txBody>
      </p:sp>
      <p:sp>
        <p:nvSpPr>
          <p:cNvPr id="8" name="Footer Placeholder 7"/>
          <p:cNvSpPr>
            <a:spLocks noGrp="1"/>
          </p:cNvSpPr>
          <p:nvPr>
            <p:ph type="ftr" sz="quarter" idx="11"/>
          </p:nvPr>
        </p:nvSpPr>
        <p:spPr/>
        <p:txBody>
          <a:bodyPr/>
          <a:lstStyle/>
          <a:p>
            <a:r>
              <a:rPr lang="vi-VN" smtClean="0"/>
              <a:t>IFC/SSC – Báo cáo Môi trường và Xã hội (E&amp;S)</a:t>
            </a:r>
            <a:endParaRPr lang="en-GB" dirty="0"/>
          </a:p>
        </p:txBody>
      </p:sp>
      <p:sp>
        <p:nvSpPr>
          <p:cNvPr id="334" name="Rectangle 333"/>
          <p:cNvSpPr/>
          <p:nvPr/>
        </p:nvSpPr>
        <p:spPr bwMode="ltGray">
          <a:xfrm>
            <a:off x="4175611" y="757562"/>
            <a:ext cx="2164702" cy="1909438"/>
          </a:xfrm>
          <a:prstGeom prst="rect">
            <a:avLst/>
          </a:prstGeom>
          <a:solidFill>
            <a:schemeClr val="bg1">
              <a:alpha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000" b="1" i="1" dirty="0" smtClean="0">
                <a:solidFill>
                  <a:schemeClr val="tx1"/>
                </a:solidFill>
                <a:latin typeface="Arial" panose="020B0604020202020204" pitchFamily="34" charset="0"/>
              </a:rPr>
              <a:t>Bursa </a:t>
            </a:r>
            <a:r>
              <a:rPr lang="en-US" sz="1000" b="1" i="1" dirty="0">
                <a:solidFill>
                  <a:schemeClr val="tx1"/>
                </a:solidFill>
                <a:latin typeface="Arial" panose="020B0604020202020204" pitchFamily="34" charset="0"/>
              </a:rPr>
              <a:t>Malaysia </a:t>
            </a:r>
          </a:p>
          <a:p>
            <a:pPr>
              <a:spcAft>
                <a:spcPts val="600"/>
              </a:spcAft>
            </a:pPr>
            <a:r>
              <a:rPr lang="en-GB" sz="1000" i="1" dirty="0">
                <a:solidFill>
                  <a:schemeClr val="tx1"/>
                </a:solidFill>
                <a:latin typeface="Arial" panose="020B0604020202020204" pitchFamily="34" charset="0"/>
              </a:rPr>
              <a:t>Bursa </a:t>
            </a:r>
            <a:r>
              <a:rPr lang="en-GB" sz="1000" i="1" dirty="0" smtClean="0">
                <a:solidFill>
                  <a:schemeClr val="tx1"/>
                </a:solidFill>
                <a:latin typeface="Arial" panose="020B0604020202020204" pitchFamily="34" charset="0"/>
              </a:rPr>
              <a:t>Malaysia </a:t>
            </a:r>
            <a:r>
              <a:rPr lang="en-GB" sz="1000" i="1" dirty="0" err="1" smtClean="0">
                <a:solidFill>
                  <a:schemeClr val="tx1"/>
                </a:solidFill>
                <a:latin typeface="Arial" panose="020B0604020202020204" pitchFamily="34" charset="0"/>
              </a:rPr>
              <a:t>phát</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hành</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Chỉ</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số</a:t>
            </a:r>
            <a:r>
              <a:rPr lang="en-GB" sz="1000" i="1" dirty="0" smtClean="0">
                <a:solidFill>
                  <a:schemeClr val="tx1"/>
                </a:solidFill>
                <a:latin typeface="Arial" panose="020B0604020202020204" pitchFamily="34" charset="0"/>
              </a:rPr>
              <a:t> FTSE4Good </a:t>
            </a:r>
            <a:r>
              <a:rPr lang="en-GB" sz="1000" i="1" dirty="0">
                <a:solidFill>
                  <a:schemeClr val="tx1"/>
                </a:solidFill>
                <a:latin typeface="Arial" panose="020B0604020202020204" pitchFamily="34" charset="0"/>
              </a:rPr>
              <a:t>Bursa Malaysia </a:t>
            </a:r>
            <a:r>
              <a:rPr lang="en-GB" sz="1000" i="1" dirty="0" err="1" smtClean="0">
                <a:solidFill>
                  <a:schemeClr val="tx1"/>
                </a:solidFill>
                <a:latin typeface="Arial" panose="020B0604020202020204" pitchFamily="34" charset="0"/>
              </a:rPr>
              <a:t>vào</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tháng</a:t>
            </a:r>
            <a:r>
              <a:rPr lang="en-GB" sz="1000" i="1" dirty="0" smtClean="0">
                <a:solidFill>
                  <a:schemeClr val="tx1"/>
                </a:solidFill>
                <a:latin typeface="Arial" panose="020B0604020202020204" pitchFamily="34" charset="0"/>
              </a:rPr>
              <a:t> 12/2014.</a:t>
            </a:r>
            <a:endParaRPr lang="en-GB" sz="1000" i="1" dirty="0">
              <a:solidFill>
                <a:schemeClr val="tx1"/>
              </a:solidFill>
              <a:latin typeface="Arial" panose="020B0604020202020204" pitchFamily="34" charset="0"/>
            </a:endParaRPr>
          </a:p>
          <a:p>
            <a:pPr>
              <a:spcAft>
                <a:spcPts val="600"/>
              </a:spcAft>
            </a:pPr>
            <a:r>
              <a:rPr lang="en-GB" sz="1000" i="1" dirty="0" err="1" smtClean="0">
                <a:solidFill>
                  <a:schemeClr val="tx1"/>
                </a:solidFill>
                <a:latin typeface="Arial" panose="020B0604020202020204" pitchFamily="34" charset="0"/>
              </a:rPr>
              <a:t>Danh</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sách</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các</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Yêu</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cầu</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Phát</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triển</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Bền</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vững</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của</a:t>
            </a:r>
            <a:r>
              <a:rPr lang="en-GB" sz="1000" i="1" dirty="0" smtClean="0">
                <a:solidFill>
                  <a:schemeClr val="tx1"/>
                </a:solidFill>
                <a:latin typeface="Arial" panose="020B0604020202020204" pitchFamily="34" charset="0"/>
              </a:rPr>
              <a:t> Bursa </a:t>
            </a:r>
            <a:r>
              <a:rPr lang="en-GB" sz="1000" i="1" dirty="0" err="1" smtClean="0">
                <a:solidFill>
                  <a:schemeClr val="tx1"/>
                </a:solidFill>
                <a:latin typeface="Arial" panose="020B0604020202020204" pitchFamily="34" charset="0"/>
              </a:rPr>
              <a:t>được</a:t>
            </a:r>
            <a:r>
              <a:rPr lang="en-GB" sz="1000" i="1" dirty="0" smtClean="0">
                <a:solidFill>
                  <a:schemeClr val="tx1"/>
                </a:solidFill>
                <a:latin typeface="Arial" panose="020B0604020202020204" pitchFamily="34" charset="0"/>
              </a:rPr>
              <a:t> ban </a:t>
            </a:r>
            <a:r>
              <a:rPr lang="en-GB" sz="1000" i="1" dirty="0" err="1" smtClean="0">
                <a:solidFill>
                  <a:schemeClr val="tx1"/>
                </a:solidFill>
                <a:latin typeface="Arial" panose="020B0604020202020204" pitchFamily="34" charset="0"/>
              </a:rPr>
              <a:t>hành</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tháng</a:t>
            </a:r>
            <a:r>
              <a:rPr lang="en-GB" sz="1000" i="1" dirty="0" smtClean="0">
                <a:solidFill>
                  <a:schemeClr val="tx1"/>
                </a:solidFill>
                <a:latin typeface="Arial" panose="020B0604020202020204" pitchFamily="34" charset="0"/>
              </a:rPr>
              <a:t> 11/2015</a:t>
            </a:r>
            <a:endParaRPr lang="en-GB" sz="1000" i="1" dirty="0">
              <a:solidFill>
                <a:schemeClr val="tx1"/>
              </a:solidFill>
              <a:latin typeface="Arial" panose="020B0604020202020204" pitchFamily="34" charset="0"/>
            </a:endParaRPr>
          </a:p>
          <a:p>
            <a:pPr>
              <a:spcAft>
                <a:spcPts val="600"/>
              </a:spcAft>
            </a:pPr>
            <a:r>
              <a:rPr lang="en-GB" sz="1000" i="1" dirty="0" err="1" smtClean="0">
                <a:solidFill>
                  <a:schemeClr val="tx1"/>
                </a:solidFill>
                <a:latin typeface="Arial" panose="020B0604020202020204" pitchFamily="34" charset="0"/>
              </a:rPr>
              <a:t>Tất</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cả</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các</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doanh</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nghiệp</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giao</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dịch</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công</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khai</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được</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yêu</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cầu</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công</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bố</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các</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dữ</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liệu</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kinh</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tế</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môi</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trường</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và</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xã</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hội</a:t>
            </a:r>
            <a:r>
              <a:rPr lang="en-GB" sz="1000" i="1" dirty="0" smtClean="0">
                <a:solidFill>
                  <a:schemeClr val="tx1"/>
                </a:solidFill>
                <a:latin typeface="Arial" panose="020B0604020202020204" pitchFamily="34" charset="0"/>
              </a:rPr>
              <a:t>.</a:t>
            </a:r>
            <a:endParaRPr lang="en-GB" sz="1000" i="1" dirty="0">
              <a:solidFill>
                <a:schemeClr val="tx1"/>
              </a:solidFill>
              <a:latin typeface="Arial" panose="020B0604020202020204" pitchFamily="34" charset="0"/>
            </a:endParaRPr>
          </a:p>
        </p:txBody>
      </p:sp>
      <p:pic>
        <p:nvPicPr>
          <p:cNvPr id="349" name="Picture 8" descr="bmfbovesp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24" y="3063213"/>
            <a:ext cx="1118697" cy="353121"/>
          </a:xfrm>
          <a:prstGeom prst="rect">
            <a:avLst/>
          </a:prstGeom>
          <a:noFill/>
          <a:extLst>
            <a:ext uri="{909E8E84-426E-40DD-AFC4-6F175D3DCCD1}">
              <a14:hiddenFill xmlns:a14="http://schemas.microsoft.com/office/drawing/2010/main">
                <a:solidFill>
                  <a:srgbClr val="FFFFFF"/>
                </a:solidFill>
              </a14:hiddenFill>
            </a:ext>
          </a:extLst>
        </p:spPr>
      </p:pic>
      <p:pic>
        <p:nvPicPr>
          <p:cNvPr id="350" name="Picture 16" descr="J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9450" y="3777973"/>
            <a:ext cx="687958" cy="398414"/>
          </a:xfrm>
          <a:prstGeom prst="rect">
            <a:avLst/>
          </a:prstGeom>
          <a:noFill/>
          <a:extLst>
            <a:ext uri="{909E8E84-426E-40DD-AFC4-6F175D3DCCD1}">
              <a14:hiddenFill xmlns:a14="http://schemas.microsoft.com/office/drawing/2010/main">
                <a:solidFill>
                  <a:srgbClr val="FFFFFF"/>
                </a:solidFill>
              </a14:hiddenFill>
            </a:ext>
          </a:extLst>
        </p:spPr>
      </p:pic>
      <p:pic>
        <p:nvPicPr>
          <p:cNvPr id="35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9480" y="64521"/>
            <a:ext cx="1606520" cy="527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p:cNvPicPr>
            <a:picLocks noChangeAspect="1"/>
          </p:cNvPicPr>
          <p:nvPr/>
        </p:nvPicPr>
        <p:blipFill>
          <a:blip r:embed="rId5"/>
          <a:stretch>
            <a:fillRect/>
          </a:stretch>
        </p:blipFill>
        <p:spPr>
          <a:xfrm>
            <a:off x="4287813" y="288141"/>
            <a:ext cx="1853254" cy="436794"/>
          </a:xfrm>
          <a:prstGeom prst="rect">
            <a:avLst/>
          </a:prstGeom>
        </p:spPr>
      </p:pic>
      <p:pic>
        <p:nvPicPr>
          <p:cNvPr id="288" name="Picture 287"/>
          <p:cNvPicPr>
            <a:picLocks noChangeAspect="1"/>
          </p:cNvPicPr>
          <p:nvPr/>
        </p:nvPicPr>
        <p:blipFill>
          <a:blip r:embed="rId6"/>
          <a:stretch>
            <a:fillRect/>
          </a:stretch>
        </p:blipFill>
        <p:spPr>
          <a:xfrm>
            <a:off x="4151989" y="3047811"/>
            <a:ext cx="814408" cy="298171"/>
          </a:xfrm>
          <a:prstGeom prst="rect">
            <a:avLst/>
          </a:prstGeom>
        </p:spPr>
      </p:pic>
      <p:pic>
        <p:nvPicPr>
          <p:cNvPr id="289" name="Picture 288"/>
          <p:cNvPicPr>
            <a:picLocks noChangeAspect="1"/>
          </p:cNvPicPr>
          <p:nvPr/>
        </p:nvPicPr>
        <p:blipFill>
          <a:blip r:embed="rId7"/>
          <a:stretch>
            <a:fillRect/>
          </a:stretch>
        </p:blipFill>
        <p:spPr>
          <a:xfrm>
            <a:off x="2482499" y="214624"/>
            <a:ext cx="923060" cy="338106"/>
          </a:xfrm>
          <a:prstGeom prst="rect">
            <a:avLst/>
          </a:prstGeom>
        </p:spPr>
      </p:pic>
      <p:pic>
        <p:nvPicPr>
          <p:cNvPr id="1026" name="Picture 2" descr="http://www.sseinitiative.org/wp-content/uploads/2015/05/MG_8617-1024x68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9647" y="4800600"/>
            <a:ext cx="2257753" cy="1503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seinitiative.org/wp-content/uploads/2015/05/IMG_9440-1024x68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56325" y="5128592"/>
            <a:ext cx="2257753" cy="1503699"/>
          </a:xfrm>
          <a:prstGeom prst="rect">
            <a:avLst/>
          </a:prstGeom>
          <a:noFill/>
          <a:extLst>
            <a:ext uri="{909E8E84-426E-40DD-AFC4-6F175D3DCCD1}">
              <a14:hiddenFill xmlns:a14="http://schemas.microsoft.com/office/drawing/2010/main">
                <a:solidFill>
                  <a:srgbClr val="FFFFFF"/>
                </a:solidFill>
              </a14:hiddenFill>
            </a:ext>
          </a:extLst>
        </p:spPr>
      </p:pic>
      <p:grpSp>
        <p:nvGrpSpPr>
          <p:cNvPr id="335" name="Group 334"/>
          <p:cNvGrpSpPr/>
          <p:nvPr/>
        </p:nvGrpSpPr>
        <p:grpSpPr>
          <a:xfrm>
            <a:off x="6519104" y="1898182"/>
            <a:ext cx="3352799" cy="1249302"/>
            <a:chOff x="6781800" y="3886199"/>
            <a:chExt cx="3124199" cy="1249302"/>
          </a:xfrm>
        </p:grpSpPr>
        <p:sp>
          <p:nvSpPr>
            <p:cNvPr id="336" name="Rectangle 335"/>
            <p:cNvSpPr/>
            <p:nvPr/>
          </p:nvSpPr>
          <p:spPr bwMode="ltGray">
            <a:xfrm>
              <a:off x="6781800" y="3886199"/>
              <a:ext cx="3124199" cy="538071"/>
            </a:xfrm>
            <a:prstGeom prst="rect">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err="1" smtClean="0">
                <a:solidFill>
                  <a:schemeClr val="bg1"/>
                </a:solidFill>
                <a:latin typeface="Arial" panose="020B0604020202020204" pitchFamily="34" charset="0"/>
              </a:endParaRPr>
            </a:p>
          </p:txBody>
        </p:sp>
        <p:sp>
          <p:nvSpPr>
            <p:cNvPr id="337" name="Rectangle 336"/>
            <p:cNvSpPr/>
            <p:nvPr/>
          </p:nvSpPr>
          <p:spPr bwMode="ltGray">
            <a:xfrm>
              <a:off x="6874114" y="3889700"/>
              <a:ext cx="3031885" cy="124580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US" sz="1000" b="1" i="1" dirty="0" err="1" smtClean="0">
                  <a:solidFill>
                    <a:schemeClr val="bg1"/>
                  </a:solidFill>
                  <a:latin typeface="Arial" panose="020B0604020202020204" pitchFamily="34" charset="0"/>
                </a:rPr>
                <a:t>Hoạt</a:t>
              </a:r>
              <a:r>
                <a:rPr lang="en-US" sz="1000" b="1" i="1" dirty="0" smtClean="0">
                  <a:solidFill>
                    <a:schemeClr val="bg1"/>
                  </a:solidFill>
                  <a:latin typeface="Arial" panose="020B0604020202020204" pitchFamily="34" charset="0"/>
                </a:rPr>
                <a:t> </a:t>
              </a:r>
              <a:r>
                <a:rPr lang="en-US" sz="1000" b="1" i="1" dirty="0" err="1" smtClean="0">
                  <a:solidFill>
                    <a:schemeClr val="bg1"/>
                  </a:solidFill>
                  <a:latin typeface="Arial" panose="020B0604020202020204" pitchFamily="34" charset="0"/>
                </a:rPr>
                <a:t>động</a:t>
              </a:r>
              <a:r>
                <a:rPr lang="en-US" sz="1000" b="1" i="1" dirty="0" smtClean="0">
                  <a:solidFill>
                    <a:schemeClr val="bg1"/>
                  </a:solidFill>
                  <a:latin typeface="Arial" panose="020B0604020202020204" pitchFamily="34" charset="0"/>
                </a:rPr>
                <a:t> </a:t>
              </a:r>
              <a:r>
                <a:rPr lang="en-US" sz="1000" b="1" i="1" dirty="0" err="1" smtClean="0">
                  <a:solidFill>
                    <a:schemeClr val="bg1"/>
                  </a:solidFill>
                  <a:latin typeface="Arial" panose="020B0604020202020204" pitchFamily="34" charset="0"/>
                </a:rPr>
                <a:t>thực</a:t>
              </a:r>
              <a:r>
                <a:rPr lang="en-US" sz="1000" b="1" i="1" dirty="0" smtClean="0">
                  <a:solidFill>
                    <a:schemeClr val="bg1"/>
                  </a:solidFill>
                  <a:latin typeface="Arial" panose="020B0604020202020204" pitchFamily="34" charset="0"/>
                </a:rPr>
                <a:t> </a:t>
              </a:r>
              <a:r>
                <a:rPr lang="en-US" sz="1000" b="1" i="1" dirty="0" err="1" smtClean="0">
                  <a:solidFill>
                    <a:schemeClr val="bg1"/>
                  </a:solidFill>
                  <a:latin typeface="Arial" panose="020B0604020202020204" pitchFamily="34" charset="0"/>
                </a:rPr>
                <a:t>tế</a:t>
              </a:r>
              <a:r>
                <a:rPr lang="en-US" sz="1000" b="1"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Kế</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hoạch</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hành</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động</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tăng</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trưởng</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xanh</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vào</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thời</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gian</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triên</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khai</a:t>
              </a:r>
              <a:r>
                <a:rPr lang="en-US" sz="1000" i="1" dirty="0" smtClean="0">
                  <a:solidFill>
                    <a:schemeClr val="bg1"/>
                  </a:solidFill>
                  <a:latin typeface="Arial" panose="020B0604020202020204" pitchFamily="34" charset="0"/>
                </a:rPr>
                <a:t> 2010-2014 </a:t>
              </a:r>
              <a:r>
                <a:rPr lang="en-US" sz="1000" i="1" dirty="0" err="1" smtClean="0">
                  <a:solidFill>
                    <a:schemeClr val="bg1"/>
                  </a:solidFill>
                  <a:latin typeface="Arial" panose="020B0604020202020204" pitchFamily="34" charset="0"/>
                </a:rPr>
                <a:t>cho</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ngành</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tài</a:t>
              </a:r>
              <a:r>
                <a:rPr lang="en-US" sz="1000" i="1" dirty="0" smtClean="0">
                  <a:solidFill>
                    <a:schemeClr val="bg1"/>
                  </a:solidFill>
                  <a:latin typeface="Arial" panose="020B0604020202020204" pitchFamily="34" charset="0"/>
                </a:rPr>
                <a:t> </a:t>
              </a:r>
              <a:r>
                <a:rPr lang="en-US" sz="1000" i="1" dirty="0" err="1" smtClean="0">
                  <a:solidFill>
                    <a:schemeClr val="bg1"/>
                  </a:solidFill>
                  <a:latin typeface="Arial" panose="020B0604020202020204" pitchFamily="34" charset="0"/>
                </a:rPr>
                <a:t>chính</a:t>
              </a:r>
              <a:endParaRPr lang="en-GB" sz="1000" i="1" dirty="0">
                <a:solidFill>
                  <a:schemeClr val="bg1"/>
                </a:solidFill>
                <a:latin typeface="Arial" panose="020B0604020202020204" pitchFamily="34" charset="0"/>
              </a:endParaRPr>
            </a:p>
            <a:p>
              <a:pPr marL="228600" indent="-228600">
                <a:buAutoNum type="arabicPeriod"/>
              </a:pPr>
              <a:r>
                <a:rPr lang="en-GB" sz="1000" i="1" dirty="0" err="1" smtClean="0">
                  <a:solidFill>
                    <a:schemeClr val="tx1"/>
                  </a:solidFill>
                  <a:latin typeface="Arial" panose="020B0604020202020204" pitchFamily="34" charset="0"/>
                </a:rPr>
                <a:t>Thiết</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lập</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tài</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chính</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xanh</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cho</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thị</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trường</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vốn</a:t>
              </a:r>
              <a:endParaRPr lang="en-GB" sz="1000" i="1" dirty="0">
                <a:solidFill>
                  <a:schemeClr val="tx1"/>
                </a:solidFill>
                <a:latin typeface="Arial" panose="020B0604020202020204" pitchFamily="34" charset="0"/>
              </a:endParaRPr>
            </a:p>
            <a:p>
              <a:pPr marL="228600" indent="-228600">
                <a:buAutoNum type="arabicPeriod"/>
              </a:pPr>
              <a:r>
                <a:rPr lang="en-GB" sz="1000" i="1" dirty="0" err="1" smtClean="0">
                  <a:solidFill>
                    <a:schemeClr val="tx1"/>
                  </a:solidFill>
                  <a:latin typeface="Arial" panose="020B0604020202020204" pitchFamily="34" charset="0"/>
                </a:rPr>
                <a:t>Xây</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dựng</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các</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sản</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phẩm</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tài</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chính</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xanh</a:t>
              </a:r>
              <a:endParaRPr lang="en-GB" sz="1000" i="1" dirty="0" smtClean="0">
                <a:solidFill>
                  <a:schemeClr val="tx1"/>
                </a:solidFill>
                <a:latin typeface="Arial" panose="020B0604020202020204" pitchFamily="34" charset="0"/>
              </a:endParaRPr>
            </a:p>
            <a:p>
              <a:pPr marL="228600" indent="-228600">
                <a:buAutoNum type="arabicPeriod"/>
              </a:pPr>
              <a:r>
                <a:rPr lang="en-GB" sz="1000" i="1" dirty="0" err="1" smtClean="0">
                  <a:solidFill>
                    <a:schemeClr val="tx1"/>
                  </a:solidFill>
                  <a:latin typeface="Arial" panose="020B0604020202020204" pitchFamily="34" charset="0"/>
                </a:rPr>
                <a:t>Thiết</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lập</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các</a:t>
              </a:r>
              <a:r>
                <a:rPr lang="en-GB" sz="1000" i="1" dirty="0" smtClean="0">
                  <a:solidFill>
                    <a:schemeClr val="tx1"/>
                  </a:solidFill>
                  <a:latin typeface="Arial" panose="020B0604020202020204" pitchFamily="34" charset="0"/>
                </a:rPr>
                <a:t> qui </a:t>
              </a:r>
              <a:r>
                <a:rPr lang="en-GB" sz="1000" i="1" dirty="0" err="1" smtClean="0">
                  <a:solidFill>
                    <a:schemeClr val="tx1"/>
                  </a:solidFill>
                  <a:latin typeface="Arial" panose="020B0604020202020204" pitchFamily="34" charset="0"/>
                </a:rPr>
                <a:t>định</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và</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hướng</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dẫn</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về</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quản</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lý</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rủi</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ro</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môi</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trường</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và</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xã</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hội</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khuyến</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khích</a:t>
              </a:r>
              <a:r>
                <a:rPr lang="en-GB" sz="1000" i="1" dirty="0" smtClean="0">
                  <a:solidFill>
                    <a:schemeClr val="tx1"/>
                  </a:solidFill>
                  <a:latin typeface="Arial" panose="020B0604020202020204" pitchFamily="34" charset="0"/>
                </a:rPr>
                <a:t> CSR </a:t>
              </a:r>
              <a:r>
                <a:rPr lang="en-GB" sz="1000" i="1" dirty="0" err="1" smtClean="0">
                  <a:solidFill>
                    <a:schemeClr val="tx1"/>
                  </a:solidFill>
                  <a:latin typeface="Arial" panose="020B0604020202020204" pitchFamily="34" charset="0"/>
                </a:rPr>
                <a:t>của</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các</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doanh</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nghiệp</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đại</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chúng</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niêm</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yết</a:t>
              </a:r>
              <a:endParaRPr lang="en-GB" sz="1000" i="1" dirty="0" smtClean="0">
                <a:solidFill>
                  <a:schemeClr val="tx1"/>
                </a:solidFill>
                <a:latin typeface="Arial" panose="020B0604020202020204" pitchFamily="34" charset="0"/>
              </a:endParaRPr>
            </a:p>
            <a:p>
              <a:pPr marL="228600" indent="-228600">
                <a:buAutoNum type="arabicPeriod"/>
              </a:pPr>
              <a:r>
                <a:rPr lang="en-GB" sz="1000" i="1" dirty="0" err="1" smtClean="0">
                  <a:solidFill>
                    <a:schemeClr val="tx1"/>
                  </a:solidFill>
                  <a:latin typeface="Arial" panose="020B0604020202020204" pitchFamily="34" charset="0"/>
                </a:rPr>
                <a:t>Phát</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triển</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hoạt</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động</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bền</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vững</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cho</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các</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sàn</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chứng</a:t>
              </a:r>
              <a:r>
                <a:rPr lang="en-GB" sz="1000" i="1" dirty="0" smtClean="0">
                  <a:solidFill>
                    <a:schemeClr val="tx1"/>
                  </a:solidFill>
                  <a:latin typeface="Arial" panose="020B0604020202020204" pitchFamily="34" charset="0"/>
                </a:rPr>
                <a:t> </a:t>
              </a:r>
              <a:r>
                <a:rPr lang="en-GB" sz="1000" i="1" dirty="0" err="1" smtClean="0">
                  <a:solidFill>
                    <a:schemeClr val="tx1"/>
                  </a:solidFill>
                  <a:latin typeface="Arial" panose="020B0604020202020204" pitchFamily="34" charset="0"/>
                </a:rPr>
                <a:t>khoán</a:t>
              </a:r>
              <a:endParaRPr lang="en-GB" sz="1000" i="1"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8568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smtClean="0"/>
              <a:t>Tầm quan trọng của phát triển bền vững phù hợp với sự chuyển dịch về giá trị thị trường.</a:t>
            </a:r>
            <a:endParaRPr lang="en-GB" sz="2000" dirty="0"/>
          </a:p>
        </p:txBody>
      </p:sp>
      <p:sp>
        <p:nvSpPr>
          <p:cNvPr id="9" name="Content Placeholder 2"/>
          <p:cNvSpPr txBox="1">
            <a:spLocks/>
          </p:cNvSpPr>
          <p:nvPr/>
        </p:nvSpPr>
        <p:spPr>
          <a:xfrm>
            <a:off x="584230" y="6096000"/>
            <a:ext cx="8077200" cy="228600"/>
          </a:xfrm>
          <a:prstGeom prst="rect">
            <a:avLst/>
          </a:prstGeom>
        </p:spPr>
        <p:txBody>
          <a:bodyPr vert="horz" lIns="0" tIns="0" rIns="0" bIns="0" rtlCol="0" anchor="b">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800" smtClean="0">
                <a:latin typeface="Arial" panose="020B0604020202020204" pitchFamily="34" charset="0"/>
              </a:rPr>
              <a:t>Nguồn: </a:t>
            </a:r>
            <a:r>
              <a:rPr lang="en-GB" sz="800" dirty="0" smtClean="0">
                <a:latin typeface="Arial" panose="020B0604020202020204" pitchFamily="34" charset="0"/>
              </a:rPr>
              <a:t>Ocean Tomo, Ocean Tomo’s Intangible Asset Market Value Study, 2015; </a:t>
            </a:r>
            <a:r>
              <a:rPr lang="en-GB" sz="800" dirty="0">
                <a:latin typeface="Arial" panose="020B0604020202020204" pitchFamily="34" charset="0"/>
              </a:rPr>
              <a:t>PwC 17</a:t>
            </a:r>
            <a:r>
              <a:rPr lang="en-GB" sz="800" baseline="30000" dirty="0">
                <a:latin typeface="Arial" panose="020B0604020202020204" pitchFamily="34" charset="0"/>
              </a:rPr>
              <a:t>th</a:t>
            </a:r>
            <a:r>
              <a:rPr lang="en-GB" sz="800" dirty="0">
                <a:latin typeface="Arial" panose="020B0604020202020204" pitchFamily="34" charset="0"/>
              </a:rPr>
              <a:t> Annual Global CEO Survey; PwC 19</a:t>
            </a:r>
            <a:r>
              <a:rPr lang="en-GB" sz="800" baseline="30000" dirty="0">
                <a:latin typeface="Arial" panose="020B0604020202020204" pitchFamily="34" charset="0"/>
              </a:rPr>
              <a:t>th</a:t>
            </a:r>
            <a:r>
              <a:rPr lang="en-GB" sz="800" dirty="0">
                <a:latin typeface="Arial" panose="020B0604020202020204" pitchFamily="34" charset="0"/>
              </a:rPr>
              <a:t> Annual Global CEO </a:t>
            </a:r>
            <a:r>
              <a:rPr lang="en-GB" sz="800" dirty="0" smtClean="0">
                <a:latin typeface="Arial" panose="020B0604020202020204" pitchFamily="34" charset="0"/>
              </a:rPr>
              <a:t>Survey</a:t>
            </a:r>
            <a:endParaRPr lang="en-GB" sz="800" dirty="0">
              <a:latin typeface="Arial" panose="020B0604020202020204" pitchFamily="34" charset="0"/>
            </a:endParaRPr>
          </a:p>
        </p:txBody>
      </p:sp>
      <p:grpSp>
        <p:nvGrpSpPr>
          <p:cNvPr id="5" name="Group 4"/>
          <p:cNvGrpSpPr/>
          <p:nvPr/>
        </p:nvGrpSpPr>
        <p:grpSpPr>
          <a:xfrm>
            <a:off x="584230" y="1372200"/>
            <a:ext cx="8712171" cy="3961800"/>
            <a:chOff x="584230" y="1524600"/>
            <a:chExt cx="8712171" cy="3961800"/>
          </a:xfrm>
        </p:grpSpPr>
        <p:grpSp>
          <p:nvGrpSpPr>
            <p:cNvPr id="20" name="Group 19"/>
            <p:cNvGrpSpPr/>
            <p:nvPr/>
          </p:nvGrpSpPr>
          <p:grpSpPr>
            <a:xfrm>
              <a:off x="584230" y="1524600"/>
              <a:ext cx="8712171" cy="3961800"/>
              <a:chOff x="584229" y="1524600"/>
              <a:chExt cx="8178771" cy="4702534"/>
            </a:xfrm>
          </p:grpSpPr>
          <p:sp>
            <p:nvSpPr>
              <p:cNvPr id="8" name="Rectangle 7"/>
              <p:cNvSpPr>
                <a:spLocks noChangeArrowheads="1"/>
              </p:cNvSpPr>
              <p:nvPr/>
            </p:nvSpPr>
            <p:spPr bwMode="auto">
              <a:xfrm>
                <a:off x="584229" y="1765578"/>
                <a:ext cx="8178771" cy="4199418"/>
              </a:xfrm>
              <a:prstGeom prst="rect">
                <a:avLst/>
              </a:prstGeom>
              <a:noFill/>
              <a:ln w="3175">
                <a:solidFill>
                  <a:srgbClr val="D5D1C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Rectangle 9"/>
              <p:cNvSpPr/>
              <p:nvPr/>
            </p:nvSpPr>
            <p:spPr bwMode="ltGray">
              <a:xfrm>
                <a:off x="736629" y="1905000"/>
                <a:ext cx="1656667" cy="3962400"/>
              </a:xfrm>
              <a:prstGeom prst="rect">
                <a:avLst/>
              </a:prstGeom>
              <a:noFill/>
              <a:ln w="3175">
                <a:solidFill>
                  <a:srgbClr val="ED827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100" b="1" i="1" smtClean="0">
                    <a:solidFill>
                      <a:srgbClr val="ED8278"/>
                    </a:solidFill>
                    <a:latin typeface="Arial" panose="020B0604020202020204" pitchFamily="34" charset="0"/>
                  </a:rPr>
                  <a:t>Tài sản hữu hình:</a:t>
                </a:r>
                <a:endParaRPr lang="en-GB" sz="1100" b="1" i="1" dirty="0" smtClean="0">
                  <a:solidFill>
                    <a:srgbClr val="ED8278"/>
                  </a:solidFill>
                  <a:latin typeface="Arial" panose="020B0604020202020204" pitchFamily="34" charset="0"/>
                </a:endParaRPr>
              </a:p>
              <a:p>
                <a:pPr marL="171450" indent="-171450">
                  <a:spcAft>
                    <a:spcPts val="600"/>
                  </a:spcAft>
                  <a:buFont typeface="Arial" panose="020B0604020202020204" pitchFamily="34" charset="0"/>
                  <a:buChar char="•"/>
                </a:pPr>
                <a:r>
                  <a:rPr lang="en-GB" sz="1100" smtClean="0">
                    <a:solidFill>
                      <a:schemeClr val="tx1"/>
                    </a:solidFill>
                    <a:latin typeface="Arial" panose="020B0604020202020204" pitchFamily="34" charset="0"/>
                  </a:rPr>
                  <a:t>Vốn tài chính</a:t>
                </a:r>
                <a:endParaRPr lang="en-GB" sz="11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r>
                  <a:rPr lang="en-GB" sz="1100" smtClean="0">
                    <a:solidFill>
                      <a:schemeClr val="tx1"/>
                    </a:solidFill>
                    <a:latin typeface="Arial" panose="020B0604020202020204" pitchFamily="34" charset="0"/>
                  </a:rPr>
                  <a:t>Tài sản hữu hình</a:t>
                </a:r>
                <a:endParaRPr lang="en-GB" sz="1100" dirty="0" smtClean="0">
                  <a:solidFill>
                    <a:schemeClr val="tx1"/>
                  </a:solidFill>
                  <a:latin typeface="Arial" panose="020B0604020202020204" pitchFamily="34" charset="0"/>
                </a:endParaRPr>
              </a:p>
            </p:txBody>
          </p:sp>
          <p:sp>
            <p:nvSpPr>
              <p:cNvPr id="11" name="Rectangle 10"/>
              <p:cNvSpPr/>
              <p:nvPr/>
            </p:nvSpPr>
            <p:spPr bwMode="ltGray">
              <a:xfrm>
                <a:off x="6920612" y="1905000"/>
                <a:ext cx="1656667" cy="3962400"/>
              </a:xfrm>
              <a:prstGeom prst="rect">
                <a:avLst/>
              </a:prstGeom>
              <a:noFill/>
              <a:ln w="3175">
                <a:solidFill>
                  <a:srgbClr val="A8241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GB" sz="1100" b="1" i="1" smtClean="0">
                    <a:solidFill>
                      <a:srgbClr val="A82416"/>
                    </a:solidFill>
                    <a:latin typeface="Arial" panose="020B0604020202020204" pitchFamily="34" charset="0"/>
                  </a:rPr>
                  <a:t>Tài sản vô hình:</a:t>
                </a:r>
                <a:endParaRPr lang="en-GB" sz="1100" b="1" i="1" dirty="0" smtClean="0">
                  <a:solidFill>
                    <a:srgbClr val="A82416"/>
                  </a:solidFill>
                  <a:latin typeface="Arial" panose="020B0604020202020204" pitchFamily="34" charset="0"/>
                </a:endParaRPr>
              </a:p>
              <a:p>
                <a:pPr marL="171450" indent="-171450">
                  <a:spcAft>
                    <a:spcPts val="600"/>
                  </a:spcAft>
                  <a:buFont typeface="Arial" panose="020B0604020202020204" pitchFamily="34" charset="0"/>
                  <a:buChar char="•"/>
                </a:pPr>
                <a:r>
                  <a:rPr lang="en-GB" sz="1100" smtClean="0">
                    <a:solidFill>
                      <a:schemeClr val="tx1"/>
                    </a:solidFill>
                    <a:latin typeface="Arial" panose="020B0604020202020204" pitchFamily="34" charset="0"/>
                  </a:rPr>
                  <a:t>Giá trị thương hiệu</a:t>
                </a:r>
                <a:endParaRPr lang="en-GB" sz="11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r>
                  <a:rPr lang="en-GB" sz="1100" smtClean="0">
                    <a:solidFill>
                      <a:schemeClr val="tx1"/>
                    </a:solidFill>
                    <a:latin typeface="Arial" panose="020B0604020202020204" pitchFamily="34" charset="0"/>
                  </a:rPr>
                  <a:t>Danh tiếng</a:t>
                </a:r>
                <a:endParaRPr lang="en-GB" sz="11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r>
                  <a:rPr lang="en-GB" sz="1100" smtClean="0">
                    <a:solidFill>
                      <a:schemeClr val="tx1"/>
                    </a:solidFill>
                    <a:latin typeface="Arial" panose="020B0604020202020204" pitchFamily="34" charset="0"/>
                  </a:rPr>
                  <a:t>Nghiên cứu và Phát triển</a:t>
                </a:r>
                <a:endParaRPr lang="en-GB" sz="11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r>
                  <a:rPr lang="en-GB" sz="1100" smtClean="0">
                    <a:solidFill>
                      <a:schemeClr val="tx1"/>
                    </a:solidFill>
                    <a:latin typeface="Arial" panose="020B0604020202020204" pitchFamily="34" charset="0"/>
                  </a:rPr>
                  <a:t>Mức độ hài lòng của khách hàng</a:t>
                </a:r>
                <a:endParaRPr lang="en-GB" sz="11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r>
                  <a:rPr lang="en-GB" sz="1100" smtClean="0">
                    <a:solidFill>
                      <a:schemeClr val="tx1"/>
                    </a:solidFill>
                    <a:latin typeface="Arial" panose="020B0604020202020204" pitchFamily="34" charset="0"/>
                  </a:rPr>
                  <a:t>Sức khỏe và an toàn</a:t>
                </a:r>
                <a:endParaRPr lang="en-GB" sz="11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r>
                  <a:rPr lang="en-GB" sz="1100" smtClean="0">
                    <a:solidFill>
                      <a:schemeClr val="tx1"/>
                    </a:solidFill>
                    <a:latin typeface="Arial" panose="020B0604020202020204" pitchFamily="34" charset="0"/>
                  </a:rPr>
                  <a:t>Hiệu quả môi trường</a:t>
                </a:r>
                <a:endParaRPr lang="en-GB" sz="11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r>
                  <a:rPr lang="en-GB" sz="1100" smtClean="0">
                    <a:solidFill>
                      <a:schemeClr val="tx1"/>
                    </a:solidFill>
                    <a:latin typeface="Arial" panose="020B0604020202020204" pitchFamily="34" charset="0"/>
                  </a:rPr>
                  <a:t>Giấy phép xã hội để vận hành</a:t>
                </a:r>
                <a:endParaRPr lang="en-GB" sz="11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r>
                  <a:rPr lang="en-GB" sz="1100" smtClean="0">
                    <a:solidFill>
                      <a:schemeClr val="tx1"/>
                    </a:solidFill>
                    <a:latin typeface="Arial" panose="020B0604020202020204" pitchFamily="34" charset="0"/>
                  </a:rPr>
                  <a:t>Điều hành</a:t>
                </a:r>
                <a:endParaRPr lang="en-GB" sz="11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r>
                  <a:rPr lang="en-GB" sz="1100" smtClean="0">
                    <a:solidFill>
                      <a:schemeClr val="tx1"/>
                    </a:solidFill>
                    <a:latin typeface="Arial" panose="020B0604020202020204" pitchFamily="34" charset="0"/>
                  </a:rPr>
                  <a:t>Gắn kết nhân viên</a:t>
                </a:r>
                <a:endParaRPr lang="en-GB" sz="1100" dirty="0" smtClean="0">
                  <a:solidFill>
                    <a:schemeClr val="tx1"/>
                  </a:solidFill>
                  <a:latin typeface="Arial" panose="020B0604020202020204" pitchFamily="34" charset="0"/>
                </a:endParaRPr>
              </a:p>
            </p:txBody>
          </p:sp>
          <p:grpSp>
            <p:nvGrpSpPr>
              <p:cNvPr id="12" name="Group 11"/>
              <p:cNvGrpSpPr/>
              <p:nvPr/>
            </p:nvGrpSpPr>
            <p:grpSpPr>
              <a:xfrm>
                <a:off x="5918230" y="5236534"/>
                <a:ext cx="2241279" cy="990600"/>
                <a:chOff x="3832716" y="5103287"/>
                <a:chExt cx="2592421" cy="1467822"/>
              </a:xfrm>
            </p:grpSpPr>
            <p:sp>
              <p:nvSpPr>
                <p:cNvPr id="13" name="Freeform 32"/>
                <p:cNvSpPr>
                  <a:spLocks/>
                </p:cNvSpPr>
                <p:nvPr/>
              </p:nvSpPr>
              <p:spPr bwMode="auto">
                <a:xfrm>
                  <a:off x="5407642" y="6203545"/>
                  <a:ext cx="1017495" cy="340788"/>
                </a:xfrm>
                <a:custGeom>
                  <a:avLst/>
                  <a:gdLst>
                    <a:gd name="T0" fmla="*/ 836 w 836"/>
                    <a:gd name="T1" fmla="*/ 0 h 280"/>
                    <a:gd name="T2" fmla="*/ 0 w 836"/>
                    <a:gd name="T3" fmla="*/ 0 h 280"/>
                    <a:gd name="T4" fmla="*/ 0 w 836"/>
                    <a:gd name="T5" fmla="*/ 280 h 280"/>
                    <a:gd name="T6" fmla="*/ 566 w 836"/>
                    <a:gd name="T7" fmla="*/ 280 h 280"/>
                    <a:gd name="T8" fmla="*/ 566 w 836"/>
                    <a:gd name="T9" fmla="*/ 280 h 280"/>
                    <a:gd name="T10" fmla="*/ 574 w 836"/>
                    <a:gd name="T11" fmla="*/ 280 h 280"/>
                    <a:gd name="T12" fmla="*/ 594 w 836"/>
                    <a:gd name="T13" fmla="*/ 276 h 280"/>
                    <a:gd name="T14" fmla="*/ 608 w 836"/>
                    <a:gd name="T15" fmla="*/ 274 h 280"/>
                    <a:gd name="T16" fmla="*/ 624 w 836"/>
                    <a:gd name="T17" fmla="*/ 268 h 280"/>
                    <a:gd name="T18" fmla="*/ 644 w 836"/>
                    <a:gd name="T19" fmla="*/ 260 h 280"/>
                    <a:gd name="T20" fmla="*/ 662 w 836"/>
                    <a:gd name="T21" fmla="*/ 248 h 280"/>
                    <a:gd name="T22" fmla="*/ 684 w 836"/>
                    <a:gd name="T23" fmla="*/ 234 h 280"/>
                    <a:gd name="T24" fmla="*/ 706 w 836"/>
                    <a:gd name="T25" fmla="*/ 216 h 280"/>
                    <a:gd name="T26" fmla="*/ 728 w 836"/>
                    <a:gd name="T27" fmla="*/ 192 h 280"/>
                    <a:gd name="T28" fmla="*/ 750 w 836"/>
                    <a:gd name="T29" fmla="*/ 166 h 280"/>
                    <a:gd name="T30" fmla="*/ 774 w 836"/>
                    <a:gd name="T31" fmla="*/ 132 h 280"/>
                    <a:gd name="T32" fmla="*/ 796 w 836"/>
                    <a:gd name="T33" fmla="*/ 94 h 280"/>
                    <a:gd name="T34" fmla="*/ 816 w 836"/>
                    <a:gd name="T35" fmla="*/ 50 h 280"/>
                    <a:gd name="T36" fmla="*/ 836 w 836"/>
                    <a:gd name="T37" fmla="*/ 0 h 280"/>
                    <a:gd name="T38" fmla="*/ 836 w 836"/>
                    <a:gd name="T39"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0">
                      <a:moveTo>
                        <a:pt x="836" y="0"/>
                      </a:moveTo>
                      <a:lnTo>
                        <a:pt x="0" y="0"/>
                      </a:lnTo>
                      <a:lnTo>
                        <a:pt x="0" y="280"/>
                      </a:lnTo>
                      <a:lnTo>
                        <a:pt x="566" y="280"/>
                      </a:lnTo>
                      <a:lnTo>
                        <a:pt x="566" y="280"/>
                      </a:lnTo>
                      <a:lnTo>
                        <a:pt x="574" y="280"/>
                      </a:lnTo>
                      <a:lnTo>
                        <a:pt x="594" y="276"/>
                      </a:lnTo>
                      <a:lnTo>
                        <a:pt x="608" y="274"/>
                      </a:lnTo>
                      <a:lnTo>
                        <a:pt x="624" y="268"/>
                      </a:lnTo>
                      <a:lnTo>
                        <a:pt x="644" y="260"/>
                      </a:lnTo>
                      <a:lnTo>
                        <a:pt x="662" y="248"/>
                      </a:lnTo>
                      <a:lnTo>
                        <a:pt x="684" y="234"/>
                      </a:lnTo>
                      <a:lnTo>
                        <a:pt x="706" y="216"/>
                      </a:lnTo>
                      <a:lnTo>
                        <a:pt x="728" y="192"/>
                      </a:lnTo>
                      <a:lnTo>
                        <a:pt x="750" y="166"/>
                      </a:lnTo>
                      <a:lnTo>
                        <a:pt x="774" y="132"/>
                      </a:lnTo>
                      <a:lnTo>
                        <a:pt x="796" y="94"/>
                      </a:lnTo>
                      <a:lnTo>
                        <a:pt x="816" y="50"/>
                      </a:lnTo>
                      <a:lnTo>
                        <a:pt x="836" y="0"/>
                      </a:lnTo>
                      <a:lnTo>
                        <a:pt x="836" y="0"/>
                      </a:lnTo>
                      <a:close/>
                    </a:path>
                  </a:pathLst>
                </a:custGeom>
                <a:solidFill>
                  <a:srgbClr val="B6A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35"/>
                <p:cNvSpPr>
                  <a:spLocks/>
                </p:cNvSpPr>
                <p:nvPr/>
              </p:nvSpPr>
              <p:spPr bwMode="auto">
                <a:xfrm>
                  <a:off x="3832716" y="5103287"/>
                  <a:ext cx="2390384" cy="1467822"/>
                </a:xfrm>
                <a:custGeom>
                  <a:avLst/>
                  <a:gdLst>
                    <a:gd name="T0" fmla="*/ 2 w 1964"/>
                    <a:gd name="T1" fmla="*/ 812 h 1206"/>
                    <a:gd name="T2" fmla="*/ 4 w 1964"/>
                    <a:gd name="T3" fmla="*/ 820 h 1206"/>
                    <a:gd name="T4" fmla="*/ 10 w 1964"/>
                    <a:gd name="T5" fmla="*/ 838 h 1206"/>
                    <a:gd name="T6" fmla="*/ 16 w 1964"/>
                    <a:gd name="T7" fmla="*/ 844 h 1206"/>
                    <a:gd name="T8" fmla="*/ 32 w 1964"/>
                    <a:gd name="T9" fmla="*/ 854 h 1206"/>
                    <a:gd name="T10" fmla="*/ 52 w 1964"/>
                    <a:gd name="T11" fmla="*/ 858 h 1206"/>
                    <a:gd name="T12" fmla="*/ 70 w 1964"/>
                    <a:gd name="T13" fmla="*/ 854 h 1206"/>
                    <a:gd name="T14" fmla="*/ 88 w 1964"/>
                    <a:gd name="T15" fmla="*/ 844 h 1206"/>
                    <a:gd name="T16" fmla="*/ 226 w 1964"/>
                    <a:gd name="T17" fmla="*/ 794 h 1206"/>
                    <a:gd name="T18" fmla="*/ 520 w 1964"/>
                    <a:gd name="T19" fmla="*/ 1090 h 1206"/>
                    <a:gd name="T20" fmla="*/ 562 w 1964"/>
                    <a:gd name="T21" fmla="*/ 1128 h 1206"/>
                    <a:gd name="T22" fmla="*/ 608 w 1964"/>
                    <a:gd name="T23" fmla="*/ 1164 h 1206"/>
                    <a:gd name="T24" fmla="*/ 654 w 1964"/>
                    <a:gd name="T25" fmla="*/ 1190 h 1206"/>
                    <a:gd name="T26" fmla="*/ 688 w 1964"/>
                    <a:gd name="T27" fmla="*/ 1200 h 1206"/>
                    <a:gd name="T28" fmla="*/ 700 w 1964"/>
                    <a:gd name="T29" fmla="*/ 1202 h 1206"/>
                    <a:gd name="T30" fmla="*/ 1630 w 1964"/>
                    <a:gd name="T31" fmla="*/ 1206 h 1206"/>
                    <a:gd name="T32" fmla="*/ 1826 w 1964"/>
                    <a:gd name="T33" fmla="*/ 1204 h 1206"/>
                    <a:gd name="T34" fmla="*/ 1850 w 1964"/>
                    <a:gd name="T35" fmla="*/ 1202 h 1206"/>
                    <a:gd name="T36" fmla="*/ 1890 w 1964"/>
                    <a:gd name="T37" fmla="*/ 1192 h 1206"/>
                    <a:gd name="T38" fmla="*/ 1922 w 1964"/>
                    <a:gd name="T39" fmla="*/ 1180 h 1206"/>
                    <a:gd name="T40" fmla="*/ 1964 w 1964"/>
                    <a:gd name="T41" fmla="*/ 1154 h 1206"/>
                    <a:gd name="T42" fmla="*/ 1946 w 1964"/>
                    <a:gd name="T43" fmla="*/ 1162 h 1206"/>
                    <a:gd name="T44" fmla="*/ 1910 w 1964"/>
                    <a:gd name="T45" fmla="*/ 1174 h 1206"/>
                    <a:gd name="T46" fmla="*/ 1872 w 1964"/>
                    <a:gd name="T47" fmla="*/ 1180 h 1206"/>
                    <a:gd name="T48" fmla="*/ 1832 w 1964"/>
                    <a:gd name="T49" fmla="*/ 1178 h 1206"/>
                    <a:gd name="T50" fmla="*/ 1792 w 1964"/>
                    <a:gd name="T51" fmla="*/ 1168 h 1206"/>
                    <a:gd name="T52" fmla="*/ 1750 w 1964"/>
                    <a:gd name="T53" fmla="*/ 1150 h 1206"/>
                    <a:gd name="T54" fmla="*/ 1708 w 1964"/>
                    <a:gd name="T55" fmla="*/ 1126 h 1206"/>
                    <a:gd name="T56" fmla="*/ 1666 w 1964"/>
                    <a:gd name="T57" fmla="*/ 1092 h 1206"/>
                    <a:gd name="T58" fmla="*/ 752 w 1964"/>
                    <a:gd name="T59" fmla="*/ 178 h 1206"/>
                    <a:gd name="T60" fmla="*/ 844 w 1964"/>
                    <a:gd name="T61" fmla="*/ 86 h 1206"/>
                    <a:gd name="T62" fmla="*/ 856 w 1964"/>
                    <a:gd name="T63" fmla="*/ 70 h 1206"/>
                    <a:gd name="T64" fmla="*/ 860 w 1964"/>
                    <a:gd name="T65" fmla="*/ 50 h 1206"/>
                    <a:gd name="T66" fmla="*/ 856 w 1964"/>
                    <a:gd name="T67" fmla="*/ 32 h 1206"/>
                    <a:gd name="T68" fmla="*/ 846 w 1964"/>
                    <a:gd name="T69" fmla="*/ 16 h 1206"/>
                    <a:gd name="T70" fmla="*/ 838 w 1964"/>
                    <a:gd name="T71" fmla="*/ 10 h 1206"/>
                    <a:gd name="T72" fmla="*/ 822 w 1964"/>
                    <a:gd name="T73" fmla="*/ 2 h 1206"/>
                    <a:gd name="T74" fmla="*/ 90 w 1964"/>
                    <a:gd name="T75" fmla="*/ 0 h 1206"/>
                    <a:gd name="T76" fmla="*/ 72 w 1964"/>
                    <a:gd name="T77" fmla="*/ 0 h 1206"/>
                    <a:gd name="T78" fmla="*/ 38 w 1964"/>
                    <a:gd name="T79" fmla="*/ 12 h 1206"/>
                    <a:gd name="T80" fmla="*/ 24 w 1964"/>
                    <a:gd name="T81" fmla="*/ 22 h 1206"/>
                    <a:gd name="T82" fmla="*/ 4 w 1964"/>
                    <a:gd name="T83" fmla="*/ 52 h 1206"/>
                    <a:gd name="T84" fmla="*/ 0 w 1964"/>
                    <a:gd name="T85" fmla="*/ 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0" y="90"/>
                      </a:moveTo>
                      <a:lnTo>
                        <a:pt x="2" y="812"/>
                      </a:lnTo>
                      <a:lnTo>
                        <a:pt x="2" y="812"/>
                      </a:lnTo>
                      <a:lnTo>
                        <a:pt x="4" y="820"/>
                      </a:lnTo>
                      <a:lnTo>
                        <a:pt x="6" y="830"/>
                      </a:lnTo>
                      <a:lnTo>
                        <a:pt x="10" y="838"/>
                      </a:lnTo>
                      <a:lnTo>
                        <a:pt x="16" y="844"/>
                      </a:lnTo>
                      <a:lnTo>
                        <a:pt x="16" y="844"/>
                      </a:lnTo>
                      <a:lnTo>
                        <a:pt x="24" y="850"/>
                      </a:lnTo>
                      <a:lnTo>
                        <a:pt x="32" y="854"/>
                      </a:lnTo>
                      <a:lnTo>
                        <a:pt x="42" y="858"/>
                      </a:lnTo>
                      <a:lnTo>
                        <a:pt x="52" y="858"/>
                      </a:lnTo>
                      <a:lnTo>
                        <a:pt x="60" y="858"/>
                      </a:lnTo>
                      <a:lnTo>
                        <a:pt x="70" y="854"/>
                      </a:lnTo>
                      <a:lnTo>
                        <a:pt x="80" y="850"/>
                      </a:lnTo>
                      <a:lnTo>
                        <a:pt x="88" y="844"/>
                      </a:lnTo>
                      <a:lnTo>
                        <a:pt x="180" y="750"/>
                      </a:lnTo>
                      <a:lnTo>
                        <a:pt x="226" y="794"/>
                      </a:lnTo>
                      <a:lnTo>
                        <a:pt x="226" y="794"/>
                      </a:lnTo>
                      <a:lnTo>
                        <a:pt x="520" y="1090"/>
                      </a:lnTo>
                      <a:lnTo>
                        <a:pt x="520" y="1090"/>
                      </a:lnTo>
                      <a:lnTo>
                        <a:pt x="562" y="1128"/>
                      </a:lnTo>
                      <a:lnTo>
                        <a:pt x="584" y="1148"/>
                      </a:lnTo>
                      <a:lnTo>
                        <a:pt x="608" y="1164"/>
                      </a:lnTo>
                      <a:lnTo>
                        <a:pt x="632" y="1180"/>
                      </a:lnTo>
                      <a:lnTo>
                        <a:pt x="654" y="1190"/>
                      </a:lnTo>
                      <a:lnTo>
                        <a:pt x="678" y="1198"/>
                      </a:lnTo>
                      <a:lnTo>
                        <a:pt x="688" y="1200"/>
                      </a:lnTo>
                      <a:lnTo>
                        <a:pt x="700" y="1202"/>
                      </a:lnTo>
                      <a:lnTo>
                        <a:pt x="700" y="1202"/>
                      </a:lnTo>
                      <a:lnTo>
                        <a:pt x="1248" y="1204"/>
                      </a:lnTo>
                      <a:lnTo>
                        <a:pt x="1630" y="1206"/>
                      </a:lnTo>
                      <a:lnTo>
                        <a:pt x="1764" y="1204"/>
                      </a:lnTo>
                      <a:lnTo>
                        <a:pt x="1826" y="1204"/>
                      </a:lnTo>
                      <a:lnTo>
                        <a:pt x="1826" y="1204"/>
                      </a:lnTo>
                      <a:lnTo>
                        <a:pt x="1850" y="1202"/>
                      </a:lnTo>
                      <a:lnTo>
                        <a:pt x="1872" y="1198"/>
                      </a:lnTo>
                      <a:lnTo>
                        <a:pt x="1890" y="1192"/>
                      </a:lnTo>
                      <a:lnTo>
                        <a:pt x="1906" y="1186"/>
                      </a:lnTo>
                      <a:lnTo>
                        <a:pt x="1922" y="1180"/>
                      </a:lnTo>
                      <a:lnTo>
                        <a:pt x="1936" y="1172"/>
                      </a:lnTo>
                      <a:lnTo>
                        <a:pt x="1964" y="1154"/>
                      </a:lnTo>
                      <a:lnTo>
                        <a:pt x="1964" y="1154"/>
                      </a:lnTo>
                      <a:lnTo>
                        <a:pt x="1946" y="1162"/>
                      </a:lnTo>
                      <a:lnTo>
                        <a:pt x="1928" y="1168"/>
                      </a:lnTo>
                      <a:lnTo>
                        <a:pt x="1910" y="1174"/>
                      </a:lnTo>
                      <a:lnTo>
                        <a:pt x="1890" y="1178"/>
                      </a:lnTo>
                      <a:lnTo>
                        <a:pt x="1872" y="1180"/>
                      </a:lnTo>
                      <a:lnTo>
                        <a:pt x="1852" y="1180"/>
                      </a:lnTo>
                      <a:lnTo>
                        <a:pt x="1832" y="1178"/>
                      </a:lnTo>
                      <a:lnTo>
                        <a:pt x="1812" y="1174"/>
                      </a:lnTo>
                      <a:lnTo>
                        <a:pt x="1792" y="1168"/>
                      </a:lnTo>
                      <a:lnTo>
                        <a:pt x="1770" y="1160"/>
                      </a:lnTo>
                      <a:lnTo>
                        <a:pt x="1750" y="1150"/>
                      </a:lnTo>
                      <a:lnTo>
                        <a:pt x="1730" y="1140"/>
                      </a:lnTo>
                      <a:lnTo>
                        <a:pt x="1708" y="1126"/>
                      </a:lnTo>
                      <a:lnTo>
                        <a:pt x="1688" y="1110"/>
                      </a:lnTo>
                      <a:lnTo>
                        <a:pt x="1666" y="1092"/>
                      </a:lnTo>
                      <a:lnTo>
                        <a:pt x="1646" y="1074"/>
                      </a:lnTo>
                      <a:lnTo>
                        <a:pt x="752" y="178"/>
                      </a:lnTo>
                      <a:lnTo>
                        <a:pt x="844" y="86"/>
                      </a:lnTo>
                      <a:lnTo>
                        <a:pt x="844" y="86"/>
                      </a:lnTo>
                      <a:lnTo>
                        <a:pt x="850" y="78"/>
                      </a:lnTo>
                      <a:lnTo>
                        <a:pt x="856" y="70"/>
                      </a:lnTo>
                      <a:lnTo>
                        <a:pt x="858" y="60"/>
                      </a:lnTo>
                      <a:lnTo>
                        <a:pt x="860" y="50"/>
                      </a:lnTo>
                      <a:lnTo>
                        <a:pt x="858" y="42"/>
                      </a:lnTo>
                      <a:lnTo>
                        <a:pt x="856" y="32"/>
                      </a:lnTo>
                      <a:lnTo>
                        <a:pt x="852" y="24"/>
                      </a:lnTo>
                      <a:lnTo>
                        <a:pt x="846" y="16"/>
                      </a:lnTo>
                      <a:lnTo>
                        <a:pt x="846" y="16"/>
                      </a:lnTo>
                      <a:lnTo>
                        <a:pt x="838" y="10"/>
                      </a:lnTo>
                      <a:lnTo>
                        <a:pt x="830" y="6"/>
                      </a:lnTo>
                      <a:lnTo>
                        <a:pt x="822" y="2"/>
                      </a:lnTo>
                      <a:lnTo>
                        <a:pt x="812" y="2"/>
                      </a:lnTo>
                      <a:lnTo>
                        <a:pt x="90" y="0"/>
                      </a:lnTo>
                      <a:lnTo>
                        <a:pt x="90" y="0"/>
                      </a:lnTo>
                      <a:lnTo>
                        <a:pt x="72" y="0"/>
                      </a:lnTo>
                      <a:lnTo>
                        <a:pt x="54" y="4"/>
                      </a:lnTo>
                      <a:lnTo>
                        <a:pt x="38" y="12"/>
                      </a:lnTo>
                      <a:lnTo>
                        <a:pt x="24" y="22"/>
                      </a:lnTo>
                      <a:lnTo>
                        <a:pt x="24" y="22"/>
                      </a:lnTo>
                      <a:lnTo>
                        <a:pt x="12" y="36"/>
                      </a:lnTo>
                      <a:lnTo>
                        <a:pt x="4" y="52"/>
                      </a:lnTo>
                      <a:lnTo>
                        <a:pt x="0" y="70"/>
                      </a:lnTo>
                      <a:lnTo>
                        <a:pt x="0" y="90"/>
                      </a:lnTo>
                      <a:lnTo>
                        <a:pt x="0" y="90"/>
                      </a:lnTo>
                      <a:close/>
                    </a:path>
                  </a:pathLst>
                </a:custGeom>
                <a:solidFill>
                  <a:srgbClr val="A824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15" name="Group 14"/>
              <p:cNvGrpSpPr/>
              <p:nvPr/>
            </p:nvGrpSpPr>
            <p:grpSpPr>
              <a:xfrm>
                <a:off x="1149723" y="1524600"/>
                <a:ext cx="2253907" cy="990000"/>
                <a:chOff x="4317121" y="2340471"/>
                <a:chExt cx="2607028" cy="1467822"/>
              </a:xfrm>
            </p:grpSpPr>
            <p:sp>
              <p:nvSpPr>
                <p:cNvPr id="16" name="Freeform 15"/>
                <p:cNvSpPr>
                  <a:spLocks/>
                </p:cNvSpPr>
                <p:nvPr/>
              </p:nvSpPr>
              <p:spPr bwMode="auto">
                <a:xfrm>
                  <a:off x="4317121" y="2364813"/>
                  <a:ext cx="1017495" cy="343222"/>
                </a:xfrm>
                <a:custGeom>
                  <a:avLst/>
                  <a:gdLst>
                    <a:gd name="T0" fmla="*/ 0 w 836"/>
                    <a:gd name="T1" fmla="*/ 282 h 282"/>
                    <a:gd name="T2" fmla="*/ 836 w 836"/>
                    <a:gd name="T3" fmla="*/ 282 h 282"/>
                    <a:gd name="T4" fmla="*/ 836 w 836"/>
                    <a:gd name="T5" fmla="*/ 0 h 282"/>
                    <a:gd name="T6" fmla="*/ 268 w 836"/>
                    <a:gd name="T7" fmla="*/ 0 h 282"/>
                    <a:gd name="T8" fmla="*/ 268 w 836"/>
                    <a:gd name="T9" fmla="*/ 0 h 282"/>
                    <a:gd name="T10" fmla="*/ 262 w 836"/>
                    <a:gd name="T11" fmla="*/ 2 h 282"/>
                    <a:gd name="T12" fmla="*/ 242 w 836"/>
                    <a:gd name="T13" fmla="*/ 4 h 282"/>
                    <a:gd name="T14" fmla="*/ 228 w 836"/>
                    <a:gd name="T15" fmla="*/ 8 h 282"/>
                    <a:gd name="T16" fmla="*/ 210 w 836"/>
                    <a:gd name="T17" fmla="*/ 14 h 282"/>
                    <a:gd name="T18" fmla="*/ 192 w 836"/>
                    <a:gd name="T19" fmla="*/ 22 h 282"/>
                    <a:gd name="T20" fmla="*/ 172 w 836"/>
                    <a:gd name="T21" fmla="*/ 32 h 282"/>
                    <a:gd name="T22" fmla="*/ 152 w 836"/>
                    <a:gd name="T23" fmla="*/ 48 h 282"/>
                    <a:gd name="T24" fmla="*/ 130 w 836"/>
                    <a:gd name="T25" fmla="*/ 66 h 282"/>
                    <a:gd name="T26" fmla="*/ 108 w 836"/>
                    <a:gd name="T27" fmla="*/ 88 h 282"/>
                    <a:gd name="T28" fmla="*/ 84 w 836"/>
                    <a:gd name="T29" fmla="*/ 116 h 282"/>
                    <a:gd name="T30" fmla="*/ 62 w 836"/>
                    <a:gd name="T31" fmla="*/ 148 h 282"/>
                    <a:gd name="T32" fmla="*/ 40 w 836"/>
                    <a:gd name="T33" fmla="*/ 186 h 282"/>
                    <a:gd name="T34" fmla="*/ 20 w 836"/>
                    <a:gd name="T35" fmla="*/ 230 h 282"/>
                    <a:gd name="T36" fmla="*/ 0 w 836"/>
                    <a:gd name="T37" fmla="*/ 282 h 282"/>
                    <a:gd name="T38" fmla="*/ 0 w 836"/>
                    <a:gd name="T39"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282">
                      <a:moveTo>
                        <a:pt x="0" y="282"/>
                      </a:moveTo>
                      <a:lnTo>
                        <a:pt x="836" y="282"/>
                      </a:lnTo>
                      <a:lnTo>
                        <a:pt x="836" y="0"/>
                      </a:lnTo>
                      <a:lnTo>
                        <a:pt x="268" y="0"/>
                      </a:lnTo>
                      <a:lnTo>
                        <a:pt x="268" y="0"/>
                      </a:lnTo>
                      <a:lnTo>
                        <a:pt x="262" y="2"/>
                      </a:lnTo>
                      <a:lnTo>
                        <a:pt x="242" y="4"/>
                      </a:lnTo>
                      <a:lnTo>
                        <a:pt x="228" y="8"/>
                      </a:lnTo>
                      <a:lnTo>
                        <a:pt x="210" y="14"/>
                      </a:lnTo>
                      <a:lnTo>
                        <a:pt x="192" y="22"/>
                      </a:lnTo>
                      <a:lnTo>
                        <a:pt x="172" y="32"/>
                      </a:lnTo>
                      <a:lnTo>
                        <a:pt x="152" y="48"/>
                      </a:lnTo>
                      <a:lnTo>
                        <a:pt x="130" y="66"/>
                      </a:lnTo>
                      <a:lnTo>
                        <a:pt x="108" y="88"/>
                      </a:lnTo>
                      <a:lnTo>
                        <a:pt x="84" y="116"/>
                      </a:lnTo>
                      <a:lnTo>
                        <a:pt x="62" y="148"/>
                      </a:lnTo>
                      <a:lnTo>
                        <a:pt x="40" y="186"/>
                      </a:lnTo>
                      <a:lnTo>
                        <a:pt x="20" y="230"/>
                      </a:lnTo>
                      <a:lnTo>
                        <a:pt x="0" y="282"/>
                      </a:lnTo>
                      <a:lnTo>
                        <a:pt x="0" y="282"/>
                      </a:lnTo>
                      <a:close/>
                    </a:path>
                  </a:pathLst>
                </a:custGeom>
                <a:solidFill>
                  <a:srgbClr val="B6AF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31"/>
                <p:cNvSpPr>
                  <a:spLocks/>
                </p:cNvSpPr>
                <p:nvPr/>
              </p:nvSpPr>
              <p:spPr bwMode="auto">
                <a:xfrm>
                  <a:off x="4533765" y="2340471"/>
                  <a:ext cx="2390384" cy="1467822"/>
                </a:xfrm>
                <a:custGeom>
                  <a:avLst/>
                  <a:gdLst>
                    <a:gd name="T0" fmla="*/ 1962 w 1964"/>
                    <a:gd name="T1" fmla="*/ 394 h 1206"/>
                    <a:gd name="T2" fmla="*/ 1960 w 1964"/>
                    <a:gd name="T3" fmla="*/ 384 h 1206"/>
                    <a:gd name="T4" fmla="*/ 1954 w 1964"/>
                    <a:gd name="T5" fmla="*/ 368 h 1206"/>
                    <a:gd name="T6" fmla="*/ 1948 w 1964"/>
                    <a:gd name="T7" fmla="*/ 362 h 1206"/>
                    <a:gd name="T8" fmla="*/ 1932 w 1964"/>
                    <a:gd name="T9" fmla="*/ 350 h 1206"/>
                    <a:gd name="T10" fmla="*/ 1912 w 1964"/>
                    <a:gd name="T11" fmla="*/ 346 h 1206"/>
                    <a:gd name="T12" fmla="*/ 1894 w 1964"/>
                    <a:gd name="T13" fmla="*/ 350 h 1206"/>
                    <a:gd name="T14" fmla="*/ 1876 w 1964"/>
                    <a:gd name="T15" fmla="*/ 360 h 1206"/>
                    <a:gd name="T16" fmla="*/ 1738 w 1964"/>
                    <a:gd name="T17" fmla="*/ 410 h 1206"/>
                    <a:gd name="T18" fmla="*/ 1444 w 1964"/>
                    <a:gd name="T19" fmla="*/ 116 h 1206"/>
                    <a:gd name="T20" fmla="*/ 1402 w 1964"/>
                    <a:gd name="T21" fmla="*/ 76 h 1206"/>
                    <a:gd name="T22" fmla="*/ 1356 w 1964"/>
                    <a:gd name="T23" fmla="*/ 40 h 1206"/>
                    <a:gd name="T24" fmla="*/ 1310 w 1964"/>
                    <a:gd name="T25" fmla="*/ 14 h 1206"/>
                    <a:gd name="T26" fmla="*/ 1276 w 1964"/>
                    <a:gd name="T27" fmla="*/ 4 h 1206"/>
                    <a:gd name="T28" fmla="*/ 1264 w 1964"/>
                    <a:gd name="T29" fmla="*/ 4 h 1206"/>
                    <a:gd name="T30" fmla="*/ 334 w 1964"/>
                    <a:gd name="T31" fmla="*/ 0 h 1206"/>
                    <a:gd name="T32" fmla="*/ 138 w 1964"/>
                    <a:gd name="T33" fmla="*/ 2 h 1206"/>
                    <a:gd name="T34" fmla="*/ 114 w 1964"/>
                    <a:gd name="T35" fmla="*/ 4 h 1206"/>
                    <a:gd name="T36" fmla="*/ 74 w 1964"/>
                    <a:gd name="T37" fmla="*/ 12 h 1206"/>
                    <a:gd name="T38" fmla="*/ 42 w 1964"/>
                    <a:gd name="T39" fmla="*/ 26 h 1206"/>
                    <a:gd name="T40" fmla="*/ 0 w 1964"/>
                    <a:gd name="T41" fmla="*/ 52 h 1206"/>
                    <a:gd name="T42" fmla="*/ 16 w 1964"/>
                    <a:gd name="T43" fmla="*/ 44 h 1206"/>
                    <a:gd name="T44" fmla="*/ 54 w 1964"/>
                    <a:gd name="T45" fmla="*/ 30 h 1206"/>
                    <a:gd name="T46" fmla="*/ 92 w 1964"/>
                    <a:gd name="T47" fmla="*/ 26 h 1206"/>
                    <a:gd name="T48" fmla="*/ 132 w 1964"/>
                    <a:gd name="T49" fmla="*/ 28 h 1206"/>
                    <a:gd name="T50" fmla="*/ 172 w 1964"/>
                    <a:gd name="T51" fmla="*/ 38 h 1206"/>
                    <a:gd name="T52" fmla="*/ 214 w 1964"/>
                    <a:gd name="T53" fmla="*/ 54 h 1206"/>
                    <a:gd name="T54" fmla="*/ 256 w 1964"/>
                    <a:gd name="T55" fmla="*/ 80 h 1206"/>
                    <a:gd name="T56" fmla="*/ 298 w 1964"/>
                    <a:gd name="T57" fmla="*/ 112 h 1206"/>
                    <a:gd name="T58" fmla="*/ 1212 w 1964"/>
                    <a:gd name="T59" fmla="*/ 1026 h 1206"/>
                    <a:gd name="T60" fmla="*/ 1120 w 1964"/>
                    <a:gd name="T61" fmla="*/ 1118 h 1206"/>
                    <a:gd name="T62" fmla="*/ 1108 w 1964"/>
                    <a:gd name="T63" fmla="*/ 1136 h 1206"/>
                    <a:gd name="T64" fmla="*/ 1104 w 1964"/>
                    <a:gd name="T65" fmla="*/ 1154 h 1206"/>
                    <a:gd name="T66" fmla="*/ 1108 w 1964"/>
                    <a:gd name="T67" fmla="*/ 1174 h 1206"/>
                    <a:gd name="T68" fmla="*/ 1118 w 1964"/>
                    <a:gd name="T69" fmla="*/ 1190 h 1206"/>
                    <a:gd name="T70" fmla="*/ 1126 w 1964"/>
                    <a:gd name="T71" fmla="*/ 1194 h 1206"/>
                    <a:gd name="T72" fmla="*/ 1142 w 1964"/>
                    <a:gd name="T73" fmla="*/ 1202 h 1206"/>
                    <a:gd name="T74" fmla="*/ 1874 w 1964"/>
                    <a:gd name="T75" fmla="*/ 1206 h 1206"/>
                    <a:gd name="T76" fmla="*/ 1892 w 1964"/>
                    <a:gd name="T77" fmla="*/ 1206 h 1206"/>
                    <a:gd name="T78" fmla="*/ 1926 w 1964"/>
                    <a:gd name="T79" fmla="*/ 1194 h 1206"/>
                    <a:gd name="T80" fmla="*/ 1940 w 1964"/>
                    <a:gd name="T81" fmla="*/ 1182 h 1206"/>
                    <a:gd name="T82" fmla="*/ 1960 w 1964"/>
                    <a:gd name="T83" fmla="*/ 1152 h 1206"/>
                    <a:gd name="T84" fmla="*/ 1964 w 1964"/>
                    <a:gd name="T85" fmla="*/ 1116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1206">
                      <a:moveTo>
                        <a:pt x="1964" y="1116"/>
                      </a:moveTo>
                      <a:lnTo>
                        <a:pt x="1962" y="394"/>
                      </a:lnTo>
                      <a:lnTo>
                        <a:pt x="1962" y="394"/>
                      </a:lnTo>
                      <a:lnTo>
                        <a:pt x="1960" y="384"/>
                      </a:lnTo>
                      <a:lnTo>
                        <a:pt x="1958" y="376"/>
                      </a:lnTo>
                      <a:lnTo>
                        <a:pt x="1954" y="368"/>
                      </a:lnTo>
                      <a:lnTo>
                        <a:pt x="1948" y="362"/>
                      </a:lnTo>
                      <a:lnTo>
                        <a:pt x="1948" y="362"/>
                      </a:lnTo>
                      <a:lnTo>
                        <a:pt x="1940" y="354"/>
                      </a:lnTo>
                      <a:lnTo>
                        <a:pt x="1932" y="350"/>
                      </a:lnTo>
                      <a:lnTo>
                        <a:pt x="1922" y="348"/>
                      </a:lnTo>
                      <a:lnTo>
                        <a:pt x="1912" y="346"/>
                      </a:lnTo>
                      <a:lnTo>
                        <a:pt x="1904" y="348"/>
                      </a:lnTo>
                      <a:lnTo>
                        <a:pt x="1894" y="350"/>
                      </a:lnTo>
                      <a:lnTo>
                        <a:pt x="1884" y="354"/>
                      </a:lnTo>
                      <a:lnTo>
                        <a:pt x="1876" y="360"/>
                      </a:lnTo>
                      <a:lnTo>
                        <a:pt x="1782" y="456"/>
                      </a:lnTo>
                      <a:lnTo>
                        <a:pt x="1738" y="410"/>
                      </a:lnTo>
                      <a:lnTo>
                        <a:pt x="1738" y="410"/>
                      </a:lnTo>
                      <a:lnTo>
                        <a:pt x="1444" y="116"/>
                      </a:lnTo>
                      <a:lnTo>
                        <a:pt x="1444" y="116"/>
                      </a:lnTo>
                      <a:lnTo>
                        <a:pt x="1402" y="76"/>
                      </a:lnTo>
                      <a:lnTo>
                        <a:pt x="1380" y="58"/>
                      </a:lnTo>
                      <a:lnTo>
                        <a:pt x="1356" y="40"/>
                      </a:lnTo>
                      <a:lnTo>
                        <a:pt x="1332" y="26"/>
                      </a:lnTo>
                      <a:lnTo>
                        <a:pt x="1310" y="14"/>
                      </a:lnTo>
                      <a:lnTo>
                        <a:pt x="1286" y="6"/>
                      </a:lnTo>
                      <a:lnTo>
                        <a:pt x="1276" y="4"/>
                      </a:lnTo>
                      <a:lnTo>
                        <a:pt x="1264" y="4"/>
                      </a:lnTo>
                      <a:lnTo>
                        <a:pt x="1264" y="4"/>
                      </a:lnTo>
                      <a:lnTo>
                        <a:pt x="716" y="2"/>
                      </a:lnTo>
                      <a:lnTo>
                        <a:pt x="334" y="0"/>
                      </a:lnTo>
                      <a:lnTo>
                        <a:pt x="200" y="0"/>
                      </a:lnTo>
                      <a:lnTo>
                        <a:pt x="138" y="2"/>
                      </a:lnTo>
                      <a:lnTo>
                        <a:pt x="138" y="2"/>
                      </a:lnTo>
                      <a:lnTo>
                        <a:pt x="114" y="4"/>
                      </a:lnTo>
                      <a:lnTo>
                        <a:pt x="92" y="8"/>
                      </a:lnTo>
                      <a:lnTo>
                        <a:pt x="74" y="12"/>
                      </a:lnTo>
                      <a:lnTo>
                        <a:pt x="58" y="18"/>
                      </a:lnTo>
                      <a:lnTo>
                        <a:pt x="42" y="26"/>
                      </a:lnTo>
                      <a:lnTo>
                        <a:pt x="28" y="34"/>
                      </a:lnTo>
                      <a:lnTo>
                        <a:pt x="0" y="52"/>
                      </a:lnTo>
                      <a:lnTo>
                        <a:pt x="0" y="52"/>
                      </a:lnTo>
                      <a:lnTo>
                        <a:pt x="16" y="44"/>
                      </a:lnTo>
                      <a:lnTo>
                        <a:pt x="36" y="36"/>
                      </a:lnTo>
                      <a:lnTo>
                        <a:pt x="54" y="30"/>
                      </a:lnTo>
                      <a:lnTo>
                        <a:pt x="74" y="28"/>
                      </a:lnTo>
                      <a:lnTo>
                        <a:pt x="92" y="26"/>
                      </a:lnTo>
                      <a:lnTo>
                        <a:pt x="112" y="26"/>
                      </a:lnTo>
                      <a:lnTo>
                        <a:pt x="132" y="28"/>
                      </a:lnTo>
                      <a:lnTo>
                        <a:pt x="152" y="32"/>
                      </a:lnTo>
                      <a:lnTo>
                        <a:pt x="172" y="38"/>
                      </a:lnTo>
                      <a:lnTo>
                        <a:pt x="194" y="44"/>
                      </a:lnTo>
                      <a:lnTo>
                        <a:pt x="214" y="54"/>
                      </a:lnTo>
                      <a:lnTo>
                        <a:pt x="234" y="66"/>
                      </a:lnTo>
                      <a:lnTo>
                        <a:pt x="256" y="80"/>
                      </a:lnTo>
                      <a:lnTo>
                        <a:pt x="276" y="94"/>
                      </a:lnTo>
                      <a:lnTo>
                        <a:pt x="298" y="112"/>
                      </a:lnTo>
                      <a:lnTo>
                        <a:pt x="318" y="132"/>
                      </a:lnTo>
                      <a:lnTo>
                        <a:pt x="1212" y="1026"/>
                      </a:lnTo>
                      <a:lnTo>
                        <a:pt x="1120" y="1118"/>
                      </a:lnTo>
                      <a:lnTo>
                        <a:pt x="1120" y="1118"/>
                      </a:lnTo>
                      <a:lnTo>
                        <a:pt x="1114" y="1126"/>
                      </a:lnTo>
                      <a:lnTo>
                        <a:pt x="1108" y="1136"/>
                      </a:lnTo>
                      <a:lnTo>
                        <a:pt x="1106" y="1146"/>
                      </a:lnTo>
                      <a:lnTo>
                        <a:pt x="1104" y="1154"/>
                      </a:lnTo>
                      <a:lnTo>
                        <a:pt x="1106" y="1164"/>
                      </a:lnTo>
                      <a:lnTo>
                        <a:pt x="1108" y="1174"/>
                      </a:lnTo>
                      <a:lnTo>
                        <a:pt x="1112" y="1182"/>
                      </a:lnTo>
                      <a:lnTo>
                        <a:pt x="1118" y="1190"/>
                      </a:lnTo>
                      <a:lnTo>
                        <a:pt x="1118" y="1190"/>
                      </a:lnTo>
                      <a:lnTo>
                        <a:pt x="1126" y="1194"/>
                      </a:lnTo>
                      <a:lnTo>
                        <a:pt x="1134" y="1200"/>
                      </a:lnTo>
                      <a:lnTo>
                        <a:pt x="1142" y="1202"/>
                      </a:lnTo>
                      <a:lnTo>
                        <a:pt x="1152" y="1204"/>
                      </a:lnTo>
                      <a:lnTo>
                        <a:pt x="1874" y="1206"/>
                      </a:lnTo>
                      <a:lnTo>
                        <a:pt x="1874" y="1206"/>
                      </a:lnTo>
                      <a:lnTo>
                        <a:pt x="1892" y="1206"/>
                      </a:lnTo>
                      <a:lnTo>
                        <a:pt x="1910" y="1202"/>
                      </a:lnTo>
                      <a:lnTo>
                        <a:pt x="1926" y="1194"/>
                      </a:lnTo>
                      <a:lnTo>
                        <a:pt x="1940" y="1182"/>
                      </a:lnTo>
                      <a:lnTo>
                        <a:pt x="1940" y="1182"/>
                      </a:lnTo>
                      <a:lnTo>
                        <a:pt x="1952" y="1168"/>
                      </a:lnTo>
                      <a:lnTo>
                        <a:pt x="1960" y="1152"/>
                      </a:lnTo>
                      <a:lnTo>
                        <a:pt x="1964" y="1134"/>
                      </a:lnTo>
                      <a:lnTo>
                        <a:pt x="1964" y="1116"/>
                      </a:lnTo>
                      <a:lnTo>
                        <a:pt x="1964" y="1116"/>
                      </a:lnTo>
                      <a:close/>
                    </a:path>
                  </a:pathLst>
                </a:custGeom>
                <a:solidFill>
                  <a:srgbClr val="ED82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8" name="Isosceles Triangle 17"/>
              <p:cNvSpPr/>
              <p:nvPr/>
            </p:nvSpPr>
            <p:spPr bwMode="ltGray">
              <a:xfrm rot="5400000">
                <a:off x="2414904" y="4245592"/>
                <a:ext cx="216229" cy="259446"/>
              </a:xfrm>
              <a:prstGeom prst="triangle">
                <a:avLst/>
              </a:prstGeom>
              <a:solidFill>
                <a:srgbClr val="ED8278"/>
              </a:solidFill>
              <a:ln w="3175">
                <a:solidFill>
                  <a:srgbClr val="ED82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smtClean="0">
                  <a:solidFill>
                    <a:schemeClr val="bg1"/>
                  </a:solidFill>
                  <a:latin typeface="Arial" panose="020B0604020202020204" pitchFamily="34" charset="0"/>
                </a:endParaRPr>
              </a:p>
            </p:txBody>
          </p:sp>
          <p:sp>
            <p:nvSpPr>
              <p:cNvPr id="19" name="Isosceles Triangle 18"/>
              <p:cNvSpPr/>
              <p:nvPr/>
            </p:nvSpPr>
            <p:spPr bwMode="ltGray">
              <a:xfrm rot="16200000" flipH="1">
                <a:off x="6682776" y="3102592"/>
                <a:ext cx="216229" cy="259446"/>
              </a:xfrm>
              <a:prstGeom prst="triangle">
                <a:avLst/>
              </a:prstGeom>
              <a:solidFill>
                <a:srgbClr val="A82416"/>
              </a:solidFill>
              <a:ln w="3175">
                <a:solidFill>
                  <a:srgbClr val="A824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smtClean="0">
                  <a:solidFill>
                    <a:schemeClr val="bg1"/>
                  </a:solidFill>
                  <a:latin typeface="Arial" panose="020B0604020202020204" pitchFamily="34" charset="0"/>
                </a:endParaRPr>
              </a:p>
            </p:txBody>
          </p:sp>
        </p:grpSp>
        <p:graphicFrame>
          <p:nvGraphicFramePr>
            <p:cNvPr id="24" name="Content Placeholder 10"/>
            <p:cNvGraphicFramePr>
              <a:graphicFrameLocks noChangeAspect="1"/>
            </p:cNvGraphicFramePr>
            <p:nvPr>
              <p:custDataLst>
                <p:tags r:id="rId1"/>
              </p:custDataLst>
              <p:extLst/>
            </p:nvPr>
          </p:nvGraphicFramePr>
          <p:xfrm>
            <a:off x="2708838" y="2093459"/>
            <a:ext cx="4498560" cy="2806256"/>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8" name="Group 27"/>
          <p:cNvGrpSpPr/>
          <p:nvPr/>
        </p:nvGrpSpPr>
        <p:grpSpPr>
          <a:xfrm>
            <a:off x="584229" y="5334000"/>
            <a:ext cx="4978371" cy="813921"/>
            <a:chOff x="584229" y="5129679"/>
            <a:chExt cx="4356085" cy="813921"/>
          </a:xfrm>
        </p:grpSpPr>
        <p:cxnSp>
          <p:nvCxnSpPr>
            <p:cNvPr id="25" name="Straight Connector 24"/>
            <p:cNvCxnSpPr/>
            <p:nvPr/>
          </p:nvCxnSpPr>
          <p:spPr>
            <a:xfrm>
              <a:off x="601223" y="5129679"/>
              <a:ext cx="4339091" cy="15415"/>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84229" y="5221895"/>
              <a:ext cx="4356085" cy="721705"/>
            </a:xfrm>
            <a:prstGeom prst="rect">
              <a:avLst/>
            </a:prstGeom>
            <a:noFill/>
          </p:spPr>
          <p:txBody>
            <a:bodyPr wrap="square" lIns="0" tIns="0" rIns="0" bIns="0" rtlCol="0">
              <a:noAutofit/>
            </a:bodyPr>
            <a:lstStyle/>
            <a:p>
              <a:pPr indent="-274320">
                <a:lnSpc>
                  <a:spcPct val="90000"/>
                </a:lnSpc>
                <a:spcAft>
                  <a:spcPts val="900"/>
                </a:spcAft>
              </a:pPr>
              <a:r>
                <a:rPr lang="en-GB" sz="1600" b="1" i="1" dirty="0">
                  <a:solidFill>
                    <a:srgbClr val="968C6D"/>
                  </a:solidFill>
                  <a:latin typeface="Arial" panose="020B0604020202020204" pitchFamily="34" charset="0"/>
                </a:rPr>
                <a:t>74</a:t>
              </a:r>
              <a:r>
                <a:rPr lang="en-GB" sz="1600" b="1" i="1">
                  <a:solidFill>
                    <a:srgbClr val="968C6D"/>
                  </a:solidFill>
                  <a:latin typeface="Arial" panose="020B0604020202020204" pitchFamily="34" charset="0"/>
                </a:rPr>
                <a:t>% </a:t>
              </a:r>
              <a:r>
                <a:rPr lang="en-GB" sz="1600" smtClean="0">
                  <a:solidFill>
                    <a:srgbClr val="968C6D"/>
                  </a:solidFill>
                  <a:latin typeface="Arial" panose="020B0604020202020204" pitchFamily="34" charset="0"/>
                </a:rPr>
                <a:t>các CEOs nói rằng </a:t>
              </a:r>
              <a:r>
                <a:rPr lang="en-GB" sz="1600" b="1" i="1" smtClean="0">
                  <a:solidFill>
                    <a:srgbClr val="968C6D"/>
                  </a:solidFill>
                  <a:latin typeface="Arial" panose="020B0604020202020204" pitchFamily="34" charset="0"/>
                </a:rPr>
                <a:t>đo lường và báo cáo về tổng tác động</a:t>
              </a:r>
              <a:r>
                <a:rPr lang="en-GB" sz="1600" smtClean="0">
                  <a:solidFill>
                    <a:srgbClr val="968C6D"/>
                  </a:solidFill>
                  <a:latin typeface="Arial" panose="020B0604020202020204" pitchFamily="34" charset="0"/>
                </a:rPr>
                <a:t> (tài chính và phi tài chính) đóng góp vào thành công dài hạn</a:t>
              </a:r>
              <a:endParaRPr lang="en-GB" sz="1600" dirty="0">
                <a:solidFill>
                  <a:srgbClr val="968C6D"/>
                </a:solidFill>
                <a:latin typeface="Arial" panose="020B0604020202020204" pitchFamily="34" charset="0"/>
              </a:endParaRPr>
            </a:p>
          </p:txBody>
        </p:sp>
      </p:grpSp>
      <p:sp>
        <p:nvSpPr>
          <p:cNvPr id="3" name="Slide Number Placeholder 2"/>
          <p:cNvSpPr>
            <a:spLocks noGrp="1"/>
          </p:cNvSpPr>
          <p:nvPr>
            <p:ph type="sldNum" sz="quarter" idx="18"/>
          </p:nvPr>
        </p:nvSpPr>
        <p:spPr/>
        <p:txBody>
          <a:bodyPr/>
          <a:lstStyle/>
          <a:p>
            <a:fld id="{82AFA017-1FC7-49C0-B9C8-34E940D07EE1}" type="slidenum">
              <a:rPr lang="en-GB" smtClean="0"/>
              <a:pPr/>
              <a:t>13</a:t>
            </a:fld>
            <a:endParaRPr lang="en-GB"/>
          </a:p>
        </p:txBody>
      </p:sp>
      <p:sp>
        <p:nvSpPr>
          <p:cNvPr id="21" name="Date Placeholder 20"/>
          <p:cNvSpPr>
            <a:spLocks noGrp="1"/>
          </p:cNvSpPr>
          <p:nvPr>
            <p:ph type="dt" sz="half" idx="16"/>
          </p:nvPr>
        </p:nvSpPr>
        <p:spPr/>
        <p:txBody>
          <a:bodyPr/>
          <a:lstStyle/>
          <a:p>
            <a:r>
              <a:rPr lang="en-US" smtClean="0"/>
              <a:t>Tháng 05/2016</a:t>
            </a:r>
            <a:endParaRPr lang="en-GB"/>
          </a:p>
        </p:txBody>
      </p:sp>
      <p:sp>
        <p:nvSpPr>
          <p:cNvPr id="22" name="Footer Placeholder 21"/>
          <p:cNvSpPr>
            <a:spLocks noGrp="1"/>
          </p:cNvSpPr>
          <p:nvPr>
            <p:ph type="ftr" sz="quarter" idx="17"/>
          </p:nvPr>
        </p:nvSpPr>
        <p:spPr/>
        <p:txBody>
          <a:bodyPr/>
          <a:lstStyle/>
          <a:p>
            <a:r>
              <a:rPr lang="vi-VN" smtClean="0"/>
              <a:t>IFC/SSC – Báo cáo Môi trường và Xã hội (E&amp;S)</a:t>
            </a:r>
            <a:endParaRPr lang="en-GB" dirty="0"/>
          </a:p>
        </p:txBody>
      </p:sp>
      <p:grpSp>
        <p:nvGrpSpPr>
          <p:cNvPr id="36" name="Group 35"/>
          <p:cNvGrpSpPr/>
          <p:nvPr/>
        </p:nvGrpSpPr>
        <p:grpSpPr>
          <a:xfrm>
            <a:off x="5727027" y="5351160"/>
            <a:ext cx="3807590" cy="813921"/>
            <a:chOff x="584229" y="5129679"/>
            <a:chExt cx="4356085" cy="813921"/>
          </a:xfrm>
        </p:grpSpPr>
        <p:cxnSp>
          <p:nvCxnSpPr>
            <p:cNvPr id="37" name="Straight Connector 36"/>
            <p:cNvCxnSpPr/>
            <p:nvPr/>
          </p:nvCxnSpPr>
          <p:spPr>
            <a:xfrm>
              <a:off x="601223" y="5129679"/>
              <a:ext cx="4339091" cy="15415"/>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584229" y="5221895"/>
              <a:ext cx="4356085" cy="721705"/>
            </a:xfrm>
            <a:prstGeom prst="rect">
              <a:avLst/>
            </a:prstGeom>
            <a:noFill/>
          </p:spPr>
          <p:txBody>
            <a:bodyPr wrap="square" lIns="0" tIns="0" rIns="0" bIns="0" rtlCol="0">
              <a:noAutofit/>
            </a:bodyPr>
            <a:lstStyle/>
            <a:p>
              <a:pPr indent="-274320">
                <a:lnSpc>
                  <a:spcPct val="90000"/>
                </a:lnSpc>
                <a:spcAft>
                  <a:spcPts val="900"/>
                </a:spcAft>
              </a:pPr>
              <a:r>
                <a:rPr lang="en-GB" sz="1600" b="1" i="1" dirty="0">
                  <a:solidFill>
                    <a:srgbClr val="968C6D"/>
                  </a:solidFill>
                  <a:latin typeface="Arial" panose="020B0604020202020204" pitchFamily="34" charset="0"/>
                </a:rPr>
                <a:t>72</a:t>
              </a:r>
              <a:r>
                <a:rPr lang="en-GB" sz="1600" b="1" i="1">
                  <a:solidFill>
                    <a:srgbClr val="968C6D"/>
                  </a:solidFill>
                  <a:latin typeface="Arial" panose="020B0604020202020204" pitchFamily="34" charset="0"/>
                </a:rPr>
                <a:t>% </a:t>
              </a:r>
              <a:r>
                <a:rPr lang="en-GB" sz="1600" smtClean="0">
                  <a:solidFill>
                    <a:srgbClr val="968C6D"/>
                  </a:solidFill>
                  <a:latin typeface="Arial" panose="020B0604020202020204" pitchFamily="34" charset="0"/>
                </a:rPr>
                <a:t>CEO </a:t>
              </a:r>
              <a:r>
                <a:rPr lang="en-GB" sz="1600" b="1" i="1" smtClean="0">
                  <a:solidFill>
                    <a:srgbClr val="968C6D"/>
                  </a:solidFill>
                  <a:latin typeface="Arial" panose="020B0604020202020204" pitchFamily="34" charset="0"/>
                </a:rPr>
                <a:t>báo cáo về các vấn đề tài chính và phi tài chính</a:t>
              </a:r>
              <a:endParaRPr lang="en-GB" sz="1600" b="1" i="1" dirty="0">
                <a:solidFill>
                  <a:srgbClr val="968C6D"/>
                </a:solidFill>
                <a:latin typeface="Arial" panose="020B0604020202020204" pitchFamily="34" charset="0"/>
              </a:endParaRPr>
            </a:p>
          </p:txBody>
        </p:sp>
      </p:grpSp>
    </p:spTree>
    <p:extLst>
      <p:ext uri="{BB962C8B-B14F-4D97-AF65-F5344CB8AC3E}">
        <p14:creationId xmlns:p14="http://schemas.microsoft.com/office/powerpoint/2010/main" val="376210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53" y="2289580"/>
            <a:ext cx="8791447" cy="914400"/>
          </a:xfrm>
        </p:spPr>
        <p:txBody>
          <a:bodyPr/>
          <a:lstStyle/>
          <a:p>
            <a:r>
              <a:rPr lang="en-GB" sz="2000" dirty="0" err="1" smtClean="0"/>
              <a:t>Phát</a:t>
            </a:r>
            <a:r>
              <a:rPr lang="en-GB" sz="2000" dirty="0" smtClean="0"/>
              <a:t> </a:t>
            </a:r>
            <a:r>
              <a:rPr lang="en-GB" sz="2000" dirty="0" err="1" smtClean="0"/>
              <a:t>triển</a:t>
            </a:r>
            <a:r>
              <a:rPr lang="en-GB" sz="2000" dirty="0" smtClean="0"/>
              <a:t> </a:t>
            </a:r>
            <a:r>
              <a:rPr lang="en-GB" sz="2000" dirty="0" err="1" smtClean="0"/>
              <a:t>bền</a:t>
            </a:r>
            <a:r>
              <a:rPr lang="en-GB" sz="2000" dirty="0" smtClean="0"/>
              <a:t> </a:t>
            </a:r>
            <a:r>
              <a:rPr lang="en-GB" sz="2000" dirty="0" err="1" smtClean="0"/>
              <a:t>vững</a:t>
            </a:r>
            <a:r>
              <a:rPr lang="en-GB" sz="2000" dirty="0" smtClean="0"/>
              <a:t> </a:t>
            </a:r>
            <a:r>
              <a:rPr lang="en-GB" sz="2000" dirty="0" err="1" smtClean="0"/>
              <a:t>có</a:t>
            </a:r>
            <a:r>
              <a:rPr lang="en-GB" sz="2000" dirty="0" smtClean="0"/>
              <a:t> </a:t>
            </a:r>
            <a:r>
              <a:rPr lang="en-GB" sz="2000" dirty="0" err="1" smtClean="0"/>
              <a:t>ảnh</a:t>
            </a:r>
            <a:r>
              <a:rPr lang="en-GB" sz="2000" dirty="0" smtClean="0"/>
              <a:t> </a:t>
            </a:r>
            <a:r>
              <a:rPr lang="en-GB" sz="2000" dirty="0" err="1" smtClean="0"/>
              <a:t>hưởng</a:t>
            </a:r>
            <a:r>
              <a:rPr lang="en-GB" sz="2000" dirty="0" smtClean="0"/>
              <a:t> </a:t>
            </a:r>
            <a:r>
              <a:rPr lang="en-GB" sz="2000" dirty="0" err="1" smtClean="0"/>
              <a:t>lớn</a:t>
            </a:r>
            <a:r>
              <a:rPr lang="en-GB" sz="2000" dirty="0" smtClean="0"/>
              <a:t> </a:t>
            </a:r>
            <a:r>
              <a:rPr lang="en-GB" sz="2000" dirty="0" err="1" smtClean="0"/>
              <a:t>tới</a:t>
            </a:r>
            <a:r>
              <a:rPr lang="en-GB" sz="2000" dirty="0" smtClean="0"/>
              <a:t> </a:t>
            </a:r>
            <a:r>
              <a:rPr lang="en-GB" sz="2000" dirty="0" err="1" smtClean="0"/>
              <a:t>hiệu</a:t>
            </a:r>
            <a:r>
              <a:rPr lang="en-GB" sz="2000" dirty="0" smtClean="0"/>
              <a:t> </a:t>
            </a:r>
            <a:r>
              <a:rPr lang="en-GB" sz="2000" dirty="0" err="1" smtClean="0"/>
              <a:t>quả</a:t>
            </a:r>
            <a:r>
              <a:rPr lang="en-GB" sz="2000" dirty="0" smtClean="0"/>
              <a:t> </a:t>
            </a:r>
            <a:r>
              <a:rPr lang="en-GB" sz="2000" dirty="0" err="1" smtClean="0"/>
              <a:t>hoạt</a:t>
            </a:r>
            <a:r>
              <a:rPr lang="en-GB" sz="2000" dirty="0" smtClean="0"/>
              <a:t> </a:t>
            </a:r>
            <a:r>
              <a:rPr lang="en-GB" sz="2000" dirty="0" err="1" smtClean="0"/>
              <a:t>động</a:t>
            </a:r>
            <a:r>
              <a:rPr lang="en-GB" sz="2000" dirty="0" smtClean="0"/>
              <a:t> </a:t>
            </a:r>
            <a:r>
              <a:rPr lang="en-GB" sz="2000" dirty="0" err="1" smtClean="0"/>
              <a:t>tài</a:t>
            </a:r>
            <a:r>
              <a:rPr lang="en-GB" sz="2000" dirty="0" smtClean="0"/>
              <a:t> </a:t>
            </a:r>
            <a:r>
              <a:rPr lang="en-GB" sz="2000" dirty="0" err="1" smtClean="0"/>
              <a:t>chính</a:t>
            </a:r>
            <a:endParaRPr lang="en-US" sz="2000" b="0" i="0" dirty="0"/>
          </a:p>
        </p:txBody>
      </p:sp>
      <p:sp>
        <p:nvSpPr>
          <p:cNvPr id="8" name="Rectangle 7"/>
          <p:cNvSpPr/>
          <p:nvPr/>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latin typeface="Arial" panose="020B0604020202020204" pitchFamily="34" charset="0"/>
            </a:endParaRPr>
          </a:p>
        </p:txBody>
      </p:sp>
      <p:sp>
        <p:nvSpPr>
          <p:cNvPr id="12" name="TextBox 11"/>
          <p:cNvSpPr txBox="1"/>
          <p:nvPr/>
        </p:nvSpPr>
        <p:spPr>
          <a:xfrm>
            <a:off x="1397847" y="5405120"/>
            <a:ext cx="253153" cy="325120"/>
          </a:xfrm>
          <a:prstGeom prst="rect">
            <a:avLst/>
          </a:prstGeom>
          <a:noFill/>
        </p:spPr>
        <p:txBody>
          <a:bodyPr wrap="square" lIns="0" tIns="0" rIns="0" bIns="0" rtlCol="0" anchor="ctr">
            <a:noAutofit/>
          </a:bodyPr>
          <a:lstStyle/>
          <a:p>
            <a:pPr indent="-274320">
              <a:spcAft>
                <a:spcPts val="900"/>
              </a:spcAft>
            </a:pPr>
            <a:r>
              <a:rPr lang="en-US" sz="4400" i="1" dirty="0" smtClean="0">
                <a:solidFill>
                  <a:schemeClr val="bg1"/>
                </a:solidFill>
                <a:latin typeface="Arial" panose="020B0604020202020204" pitchFamily="34" charset="0"/>
              </a:rPr>
              <a:t>1</a:t>
            </a:r>
          </a:p>
        </p:txBody>
      </p:sp>
      <p:sp>
        <p:nvSpPr>
          <p:cNvPr id="42" name="TextBox 41"/>
          <p:cNvSpPr txBox="1"/>
          <p:nvPr/>
        </p:nvSpPr>
        <p:spPr>
          <a:xfrm>
            <a:off x="3092874" y="5405120"/>
            <a:ext cx="253153" cy="325120"/>
          </a:xfrm>
          <a:prstGeom prst="rect">
            <a:avLst/>
          </a:prstGeom>
          <a:noFill/>
        </p:spPr>
        <p:txBody>
          <a:bodyPr wrap="square" lIns="0" tIns="0" rIns="0" bIns="0" rtlCol="0" anchor="ctr">
            <a:noAutofit/>
          </a:bodyPr>
          <a:lstStyle/>
          <a:p>
            <a:pPr indent="-274320">
              <a:spcAft>
                <a:spcPts val="900"/>
              </a:spcAft>
            </a:pPr>
            <a:r>
              <a:rPr lang="en-US" sz="4400" i="1" dirty="0" smtClean="0">
                <a:solidFill>
                  <a:schemeClr val="bg1"/>
                </a:solidFill>
                <a:latin typeface="Arial" panose="020B0604020202020204" pitchFamily="34" charset="0"/>
              </a:rPr>
              <a:t>2</a:t>
            </a:r>
          </a:p>
        </p:txBody>
      </p:sp>
      <p:sp>
        <p:nvSpPr>
          <p:cNvPr id="43" name="TextBox 42"/>
          <p:cNvSpPr txBox="1"/>
          <p:nvPr/>
        </p:nvSpPr>
        <p:spPr>
          <a:xfrm>
            <a:off x="4732867" y="5405120"/>
            <a:ext cx="253153" cy="325120"/>
          </a:xfrm>
          <a:prstGeom prst="rect">
            <a:avLst/>
          </a:prstGeom>
          <a:noFill/>
        </p:spPr>
        <p:txBody>
          <a:bodyPr wrap="square" lIns="0" tIns="0" rIns="0" bIns="0" rtlCol="0" anchor="ctr">
            <a:noAutofit/>
          </a:bodyPr>
          <a:lstStyle/>
          <a:p>
            <a:pPr indent="-274320">
              <a:spcAft>
                <a:spcPts val="900"/>
              </a:spcAft>
            </a:pPr>
            <a:r>
              <a:rPr lang="en-US" sz="4400" i="1" dirty="0" smtClean="0">
                <a:solidFill>
                  <a:schemeClr val="bg1"/>
                </a:solidFill>
                <a:latin typeface="Arial" panose="020B0604020202020204" pitchFamily="34" charset="0"/>
              </a:rPr>
              <a:t>3</a:t>
            </a:r>
          </a:p>
        </p:txBody>
      </p:sp>
      <p:sp>
        <p:nvSpPr>
          <p:cNvPr id="44" name="TextBox 43"/>
          <p:cNvSpPr txBox="1"/>
          <p:nvPr/>
        </p:nvSpPr>
        <p:spPr>
          <a:xfrm>
            <a:off x="6416887" y="5405120"/>
            <a:ext cx="253153" cy="325120"/>
          </a:xfrm>
          <a:prstGeom prst="rect">
            <a:avLst/>
          </a:prstGeom>
          <a:noFill/>
        </p:spPr>
        <p:txBody>
          <a:bodyPr wrap="square" lIns="0" tIns="0" rIns="0" bIns="0" rtlCol="0" anchor="ctr">
            <a:noAutofit/>
          </a:bodyPr>
          <a:lstStyle/>
          <a:p>
            <a:pPr indent="-274320">
              <a:spcAft>
                <a:spcPts val="900"/>
              </a:spcAft>
            </a:pPr>
            <a:r>
              <a:rPr lang="en-US" sz="4400" i="1" dirty="0" smtClean="0">
                <a:solidFill>
                  <a:schemeClr val="bg1"/>
                </a:solidFill>
                <a:latin typeface="Arial" panose="020B0604020202020204" pitchFamily="34" charset="0"/>
              </a:rPr>
              <a:t>4</a:t>
            </a:r>
          </a:p>
        </p:txBody>
      </p:sp>
      <p:sp>
        <p:nvSpPr>
          <p:cNvPr id="45" name="TextBox 44"/>
          <p:cNvSpPr txBox="1"/>
          <p:nvPr/>
        </p:nvSpPr>
        <p:spPr>
          <a:xfrm>
            <a:off x="8122920" y="5405120"/>
            <a:ext cx="253153" cy="325120"/>
          </a:xfrm>
          <a:prstGeom prst="rect">
            <a:avLst/>
          </a:prstGeom>
          <a:noFill/>
        </p:spPr>
        <p:txBody>
          <a:bodyPr wrap="square" lIns="0" tIns="0" rIns="0" bIns="0" rtlCol="0" anchor="ctr">
            <a:noAutofit/>
          </a:bodyPr>
          <a:lstStyle/>
          <a:p>
            <a:pPr indent="-274320">
              <a:spcAft>
                <a:spcPts val="900"/>
              </a:spcAft>
            </a:pPr>
            <a:r>
              <a:rPr lang="en-US" sz="4400" i="1" dirty="0" smtClean="0">
                <a:solidFill>
                  <a:schemeClr val="bg1"/>
                </a:solidFill>
                <a:latin typeface="Arial" panose="020B0604020202020204" pitchFamily="34" charset="0"/>
              </a:rPr>
              <a:t>5</a:t>
            </a:r>
          </a:p>
        </p:txBody>
      </p:sp>
      <p:pic>
        <p:nvPicPr>
          <p:cNvPr id="29"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1618" y="1"/>
            <a:ext cx="9917618" cy="205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M:\NEW BRAND IMAGES\INSIDE PAGES\GLOBAL\Photo_RGB_R_ISRL_D5_588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618" y="2"/>
            <a:ext cx="9917618" cy="205981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573388" y="6210300"/>
            <a:ext cx="2017412" cy="114300"/>
          </a:xfrm>
          <a:prstGeom prst="rect">
            <a:avLst/>
          </a:prstGeom>
          <a:noFill/>
        </p:spPr>
        <p:txBody>
          <a:bodyPr wrap="none" lIns="0" tIns="0" rIns="0" bIns="0" rtlCol="0">
            <a:noAutofit/>
          </a:bodyPr>
          <a:lstStyle/>
          <a:p>
            <a:pPr indent="-274320"/>
            <a:r>
              <a:rPr lang="en-GB" sz="800" smtClean="0">
                <a:latin typeface="Arial" panose="020B0604020202020204" pitchFamily="34" charset="0"/>
              </a:rPr>
              <a:t>Nguồn: </a:t>
            </a:r>
            <a:r>
              <a:rPr lang="en-GB" sz="800" dirty="0">
                <a:latin typeface="Arial" panose="020B0604020202020204" pitchFamily="34" charset="0"/>
              </a:rPr>
              <a:t>Harvard Business Review 2011; MIT Sloan School of Management </a:t>
            </a:r>
            <a:r>
              <a:rPr lang="en-GB" sz="800" dirty="0" smtClean="0">
                <a:latin typeface="Arial" panose="020B0604020202020204" pitchFamily="34" charset="0"/>
              </a:rPr>
              <a:t>2011</a:t>
            </a:r>
            <a:endParaRPr lang="en-GB" sz="800" dirty="0">
              <a:latin typeface="Arial" panose="020B0604020202020204" pitchFamily="34" charset="0"/>
            </a:endParaRPr>
          </a:p>
        </p:txBody>
      </p:sp>
      <p:graphicFrame>
        <p:nvGraphicFramePr>
          <p:cNvPr id="66" name="Table 65"/>
          <p:cNvGraphicFramePr>
            <a:graphicFrameLocks noGrp="1"/>
          </p:cNvGraphicFramePr>
          <p:nvPr>
            <p:extLst>
              <p:ext uri="{D42A27DB-BD31-4B8C-83A1-F6EECF244321}">
                <p14:modId xmlns:p14="http://schemas.microsoft.com/office/powerpoint/2010/main" val="101900014"/>
              </p:ext>
            </p:extLst>
          </p:nvPr>
        </p:nvGraphicFramePr>
        <p:xfrm>
          <a:off x="521095" y="3124201"/>
          <a:ext cx="4330446" cy="457200"/>
        </p:xfrm>
        <a:graphic>
          <a:graphicData uri="http://schemas.openxmlformats.org/drawingml/2006/table">
            <a:tbl>
              <a:tblPr firstRow="1" bandRow="1">
                <a:tableStyleId>{69D073F8-1565-44D7-B386-08B59EADF2EE}</a:tableStyleId>
              </a:tblPr>
              <a:tblGrid>
                <a:gridCol w="4330446"/>
              </a:tblGrid>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Quá</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trình</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phát</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triển</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của</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đầu</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tư</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trên</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thị</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trường</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chứng</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khoán</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trong</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doanh</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mục</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đầu</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tư</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trọng</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số</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vào</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giá</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trị</a:t>
                      </a:r>
                      <a:endPar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ysDot"/>
                      <a:round/>
                      <a:headEnd type="none" w="med" len="med"/>
                      <a:tailEnd type="none" w="med" len="med"/>
                    </a:lnB>
                  </a:tcPr>
                </a:tc>
              </a:tr>
            </a:tbl>
          </a:graphicData>
        </a:graphic>
      </p:graphicFrame>
      <p:grpSp>
        <p:nvGrpSpPr>
          <p:cNvPr id="67" name="Group 66"/>
          <p:cNvGrpSpPr/>
          <p:nvPr/>
        </p:nvGrpSpPr>
        <p:grpSpPr>
          <a:xfrm>
            <a:off x="5491192" y="3587054"/>
            <a:ext cx="3957608" cy="2363370"/>
            <a:chOff x="628644" y="5310701"/>
            <a:chExt cx="4125790" cy="1297744"/>
          </a:xfrm>
        </p:grpSpPr>
        <p:grpSp>
          <p:nvGrpSpPr>
            <p:cNvPr id="68" name="Group 67"/>
            <p:cNvGrpSpPr/>
            <p:nvPr/>
          </p:nvGrpSpPr>
          <p:grpSpPr>
            <a:xfrm>
              <a:off x="877582" y="5520223"/>
              <a:ext cx="3313412" cy="828000"/>
              <a:chOff x="5181600" y="4392346"/>
              <a:chExt cx="4343400" cy="1774705"/>
            </a:xfrm>
          </p:grpSpPr>
          <p:cxnSp>
            <p:nvCxnSpPr>
              <p:cNvPr id="83" name="Straight Arrow Connector 82"/>
              <p:cNvCxnSpPr/>
              <p:nvPr/>
            </p:nvCxnSpPr>
            <p:spPr>
              <a:xfrm flipV="1">
                <a:off x="5181600" y="4392346"/>
                <a:ext cx="0" cy="177470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181600" y="6147702"/>
                <a:ext cx="43434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9" name="Rectangle 68"/>
            <p:cNvSpPr/>
            <p:nvPr/>
          </p:nvSpPr>
          <p:spPr bwMode="ltGray">
            <a:xfrm rot="16200000">
              <a:off x="101712" y="5837633"/>
              <a:ext cx="1297744" cy="24388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mtClean="0">
                  <a:solidFill>
                    <a:sysClr val="windowText" lastClr="000000"/>
                  </a:solidFill>
                  <a:latin typeface="Arial" panose="020B0604020202020204" pitchFamily="34" charset="0"/>
                </a:rPr>
                <a:t>Giá cổ phiếu</a:t>
              </a:r>
              <a:endParaRPr lang="en-GB" sz="1200" dirty="0" smtClean="0">
                <a:solidFill>
                  <a:sysClr val="windowText" lastClr="000000"/>
                </a:solidFill>
                <a:latin typeface="Arial" panose="020B0604020202020204" pitchFamily="34" charset="0"/>
              </a:endParaRPr>
            </a:p>
          </p:txBody>
        </p:sp>
        <p:sp>
          <p:nvSpPr>
            <p:cNvPr id="70" name="Rectangle 69"/>
            <p:cNvSpPr/>
            <p:nvPr/>
          </p:nvSpPr>
          <p:spPr bwMode="ltGray">
            <a:xfrm>
              <a:off x="3998434" y="6291774"/>
              <a:ext cx="756000" cy="10474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smtClean="0">
                  <a:solidFill>
                    <a:sysClr val="windowText" lastClr="000000"/>
                  </a:solidFill>
                  <a:latin typeface="Arial" panose="020B0604020202020204" pitchFamily="34" charset="0"/>
                </a:rPr>
                <a:t>Năm</a:t>
              </a:r>
              <a:endParaRPr lang="en-GB" sz="1200" dirty="0" smtClean="0">
                <a:solidFill>
                  <a:sysClr val="windowText" lastClr="000000"/>
                </a:solidFill>
                <a:latin typeface="Arial" panose="020B0604020202020204" pitchFamily="34" charset="0"/>
              </a:endParaRPr>
            </a:p>
          </p:txBody>
        </p:sp>
        <p:sp>
          <p:nvSpPr>
            <p:cNvPr id="71" name="Rectangle 70"/>
            <p:cNvSpPr/>
            <p:nvPr/>
          </p:nvSpPr>
          <p:spPr bwMode="ltGray">
            <a:xfrm>
              <a:off x="870853" y="5440457"/>
              <a:ext cx="1173845" cy="5539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smtClean="0">
                  <a:solidFill>
                    <a:sysClr val="windowText" lastClr="000000"/>
                  </a:solidFill>
                  <a:latin typeface="Arial" panose="020B0604020202020204" pitchFamily="34" charset="0"/>
                </a:rPr>
                <a:t>0.42</a:t>
              </a:r>
              <a:r>
                <a:rPr lang="en-GB" sz="1200" i="1" smtClean="0">
                  <a:solidFill>
                    <a:sysClr val="windowText" lastClr="000000"/>
                  </a:solidFill>
                  <a:latin typeface="Arial" panose="020B0604020202020204" pitchFamily="34" charset="0"/>
                </a:rPr>
                <a:t>% </a:t>
              </a:r>
              <a:r>
                <a:rPr lang="en-GB" sz="1200" smtClean="0">
                  <a:solidFill>
                    <a:sysClr val="windowText" lastClr="000000"/>
                  </a:solidFill>
                  <a:latin typeface="Arial" panose="020B0604020202020204" pitchFamily="34" charset="0"/>
                </a:rPr>
                <a:t>giảm lợi nhuận từ cổ phiếu</a:t>
              </a:r>
              <a:endParaRPr lang="en-GB" sz="1200" dirty="0" smtClean="0">
                <a:solidFill>
                  <a:sysClr val="windowText" lastClr="000000"/>
                </a:solidFill>
                <a:latin typeface="Arial" panose="020B0604020202020204" pitchFamily="34" charset="0"/>
              </a:endParaRPr>
            </a:p>
          </p:txBody>
        </p:sp>
        <p:sp>
          <p:nvSpPr>
            <p:cNvPr id="72" name="Rectangle 71"/>
            <p:cNvSpPr/>
            <p:nvPr/>
          </p:nvSpPr>
          <p:spPr bwMode="ltGray">
            <a:xfrm>
              <a:off x="1863448" y="5682412"/>
              <a:ext cx="1173311" cy="41235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smtClean="0">
                  <a:solidFill>
                    <a:sysClr val="windowText" lastClr="000000"/>
                  </a:solidFill>
                  <a:latin typeface="Arial" panose="020B0604020202020204" pitchFamily="34" charset="0"/>
                </a:rPr>
                <a:t>0.66</a:t>
              </a:r>
              <a:r>
                <a:rPr lang="en-GB" sz="1200" i="1" smtClean="0">
                  <a:solidFill>
                    <a:sysClr val="windowText" lastClr="000000"/>
                  </a:solidFill>
                  <a:latin typeface="Arial" panose="020B0604020202020204" pitchFamily="34" charset="0"/>
                </a:rPr>
                <a:t>% </a:t>
              </a:r>
              <a:r>
                <a:rPr lang="en-GB" sz="1200" smtClean="0">
                  <a:solidFill>
                    <a:sysClr val="windowText" lastClr="000000"/>
                  </a:solidFill>
                  <a:latin typeface="Arial" panose="020B0604020202020204" pitchFamily="34" charset="0"/>
                </a:rPr>
                <a:t>giảm lợi nhuận từ cổ phiếu</a:t>
              </a:r>
              <a:endParaRPr lang="en-GB" sz="1200" dirty="0" smtClean="0">
                <a:solidFill>
                  <a:sysClr val="windowText" lastClr="000000"/>
                </a:solidFill>
                <a:latin typeface="Arial" panose="020B0604020202020204" pitchFamily="34" charset="0"/>
              </a:endParaRPr>
            </a:p>
          </p:txBody>
        </p:sp>
        <p:sp>
          <p:nvSpPr>
            <p:cNvPr id="73" name="Rectangle 72"/>
            <p:cNvSpPr/>
            <p:nvPr/>
          </p:nvSpPr>
          <p:spPr bwMode="ltGray">
            <a:xfrm>
              <a:off x="3058668" y="5853136"/>
              <a:ext cx="1032090" cy="30543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i="1" dirty="0" smtClean="0">
                  <a:solidFill>
                    <a:sysClr val="windowText" lastClr="000000"/>
                  </a:solidFill>
                  <a:latin typeface="Arial" panose="020B0604020202020204" pitchFamily="34" charset="0"/>
                </a:rPr>
                <a:t>1.12</a:t>
              </a:r>
              <a:r>
                <a:rPr lang="en-GB" sz="1200" i="1" smtClean="0">
                  <a:solidFill>
                    <a:sysClr val="windowText" lastClr="000000"/>
                  </a:solidFill>
                  <a:latin typeface="Arial" panose="020B0604020202020204" pitchFamily="34" charset="0"/>
                </a:rPr>
                <a:t>% </a:t>
              </a:r>
              <a:r>
                <a:rPr lang="en-GB" sz="1200" smtClean="0">
                  <a:solidFill>
                    <a:sysClr val="windowText" lastClr="000000"/>
                  </a:solidFill>
                  <a:latin typeface="Arial" panose="020B0604020202020204" pitchFamily="34" charset="0"/>
                </a:rPr>
                <a:t>giảm lợi nhuận từ cổ phiếu</a:t>
              </a:r>
              <a:endParaRPr lang="en-GB" sz="1200" dirty="0" smtClean="0">
                <a:solidFill>
                  <a:sysClr val="windowText" lastClr="000000"/>
                </a:solidFill>
                <a:latin typeface="Arial" panose="020B0604020202020204" pitchFamily="34" charset="0"/>
              </a:endParaRPr>
            </a:p>
          </p:txBody>
        </p:sp>
        <p:sp>
          <p:nvSpPr>
            <p:cNvPr id="74" name="Rectangle 73"/>
            <p:cNvSpPr/>
            <p:nvPr/>
          </p:nvSpPr>
          <p:spPr bwMode="ltGray">
            <a:xfrm>
              <a:off x="750585" y="6328406"/>
              <a:ext cx="1092376" cy="2094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ysClr val="windowText" lastClr="000000"/>
                  </a:solidFill>
                  <a:latin typeface="Arial" panose="020B0604020202020204" pitchFamily="34" charset="0"/>
                </a:rPr>
                <a:t>1980-1989</a:t>
              </a:r>
            </a:p>
          </p:txBody>
        </p:sp>
        <p:sp>
          <p:nvSpPr>
            <p:cNvPr id="75" name="Rectangle 74"/>
            <p:cNvSpPr/>
            <p:nvPr/>
          </p:nvSpPr>
          <p:spPr bwMode="ltGray">
            <a:xfrm>
              <a:off x="1842961" y="6328406"/>
              <a:ext cx="1069506" cy="2094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ysClr val="windowText" lastClr="000000"/>
                  </a:solidFill>
                  <a:latin typeface="Arial" panose="020B0604020202020204" pitchFamily="34" charset="0"/>
                </a:rPr>
                <a:t>1990-1999</a:t>
              </a:r>
            </a:p>
          </p:txBody>
        </p:sp>
        <p:sp>
          <p:nvSpPr>
            <p:cNvPr id="76" name="Rectangle 75"/>
            <p:cNvSpPr/>
            <p:nvPr/>
          </p:nvSpPr>
          <p:spPr bwMode="ltGray">
            <a:xfrm>
              <a:off x="2912467" y="6328406"/>
              <a:ext cx="1112809" cy="2094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ysClr val="windowText" lastClr="000000"/>
                  </a:solidFill>
                  <a:latin typeface="Arial" panose="020B0604020202020204" pitchFamily="34" charset="0"/>
                </a:rPr>
                <a:t>2000-2009</a:t>
              </a:r>
            </a:p>
          </p:txBody>
        </p:sp>
        <p:cxnSp>
          <p:nvCxnSpPr>
            <p:cNvPr id="77" name="Straight Connector 76"/>
            <p:cNvCxnSpPr/>
            <p:nvPr/>
          </p:nvCxnSpPr>
          <p:spPr>
            <a:xfrm>
              <a:off x="1003296" y="5919810"/>
              <a:ext cx="8709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861559" y="6094769"/>
              <a:ext cx="118679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042004" y="6268720"/>
              <a:ext cx="1080000" cy="0"/>
            </a:xfrm>
            <a:prstGeom prst="line">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869707" y="5919810"/>
              <a:ext cx="1" cy="18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041706" y="6094769"/>
              <a:ext cx="0" cy="180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008668" y="5702200"/>
              <a:ext cx="0" cy="216000"/>
            </a:xfrm>
            <a:prstGeom prst="line">
              <a:avLst/>
            </a:prstGeom>
            <a:ln w="19050"/>
          </p:spPr>
          <p:style>
            <a:lnRef idx="1">
              <a:schemeClr val="accent1"/>
            </a:lnRef>
            <a:fillRef idx="0">
              <a:schemeClr val="accent1"/>
            </a:fillRef>
            <a:effectRef idx="0">
              <a:schemeClr val="accent1"/>
            </a:effectRef>
            <a:fontRef idx="minor">
              <a:schemeClr val="tx1"/>
            </a:fontRef>
          </p:style>
        </p:cxnSp>
      </p:grpSp>
      <p:graphicFrame>
        <p:nvGraphicFramePr>
          <p:cNvPr id="85" name="Table 84"/>
          <p:cNvGraphicFramePr>
            <a:graphicFrameLocks noGrp="1"/>
          </p:cNvGraphicFramePr>
          <p:nvPr>
            <p:extLst>
              <p:ext uri="{D42A27DB-BD31-4B8C-83A1-F6EECF244321}">
                <p14:modId xmlns:p14="http://schemas.microsoft.com/office/powerpoint/2010/main" val="2655700840"/>
              </p:ext>
            </p:extLst>
          </p:nvPr>
        </p:nvGraphicFramePr>
        <p:xfrm>
          <a:off x="5486400" y="3106710"/>
          <a:ext cx="3670695" cy="474690"/>
        </p:xfrm>
        <a:graphic>
          <a:graphicData uri="http://schemas.openxmlformats.org/drawingml/2006/table">
            <a:tbl>
              <a:tblPr firstRow="1" bandRow="1">
                <a:tableStyleId>{69D073F8-1565-44D7-B386-08B59EADF2EE}</a:tableStyleId>
              </a:tblPr>
              <a:tblGrid>
                <a:gridCol w="3670695"/>
              </a:tblGrid>
              <a:tr h="4746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Ảnh</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hưởng</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môi</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trường</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tiêu</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cực</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tới</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lợi</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nhuận</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cổ</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phiếu</a:t>
                      </a:r>
                      <a:endPar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txBody>
                  <a:tcPr anchor="ctr">
                    <a:lnT w="12700" cap="flat" cmpd="sng" algn="ctr">
                      <a:solidFill>
                        <a:schemeClr val="accent6"/>
                      </a:solidFill>
                      <a:prstDash val="solid"/>
                      <a:round/>
                      <a:headEnd type="none" w="med" len="med"/>
                      <a:tailEnd type="none" w="med" len="med"/>
                    </a:lnT>
                    <a:lnB w="12700" cap="flat" cmpd="sng" algn="ctr">
                      <a:solidFill>
                        <a:schemeClr val="accent6"/>
                      </a:solidFill>
                      <a:prstDash val="sysDot"/>
                      <a:round/>
                      <a:headEnd type="none" w="med" len="med"/>
                      <a:tailEnd type="none" w="med" len="med"/>
                    </a:lnB>
                  </a:tcPr>
                </a:tc>
              </a:tr>
            </a:tbl>
          </a:graphicData>
        </a:graphic>
      </p:graphicFrame>
      <p:grpSp>
        <p:nvGrpSpPr>
          <p:cNvPr id="86" name="Group 85"/>
          <p:cNvGrpSpPr/>
          <p:nvPr/>
        </p:nvGrpSpPr>
        <p:grpSpPr>
          <a:xfrm>
            <a:off x="762000" y="3711737"/>
            <a:ext cx="3601535" cy="2419448"/>
            <a:chOff x="706247" y="2279648"/>
            <a:chExt cx="3927728" cy="3097251"/>
          </a:xfrm>
        </p:grpSpPr>
        <p:grpSp>
          <p:nvGrpSpPr>
            <p:cNvPr id="87" name="Group 86"/>
            <p:cNvGrpSpPr/>
            <p:nvPr/>
          </p:nvGrpSpPr>
          <p:grpSpPr>
            <a:xfrm>
              <a:off x="706247" y="2279648"/>
              <a:ext cx="3927728" cy="3097251"/>
              <a:chOff x="5543529" y="3734434"/>
              <a:chExt cx="2533743" cy="1383379"/>
            </a:xfrm>
          </p:grpSpPr>
          <p:pic>
            <p:nvPicPr>
              <p:cNvPr id="8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43529" y="3734434"/>
                <a:ext cx="2533743" cy="1109017"/>
              </a:xfrm>
              <a:prstGeom prst="rect">
                <a:avLst/>
              </a:prstGeom>
              <a:noFill/>
              <a:ln>
                <a:noFill/>
              </a:ln>
            </p:spPr>
          </p:pic>
          <p:sp>
            <p:nvSpPr>
              <p:cNvPr id="90" name="TextBox 89"/>
              <p:cNvSpPr txBox="1"/>
              <p:nvPr/>
            </p:nvSpPr>
            <p:spPr>
              <a:xfrm>
                <a:off x="6683758" y="4945724"/>
                <a:ext cx="1307470" cy="87989"/>
              </a:xfrm>
              <a:prstGeom prst="rect">
                <a:avLst/>
              </a:prstGeom>
              <a:solidFill>
                <a:schemeClr val="bg1"/>
              </a:solidFill>
            </p:spPr>
            <p:txBody>
              <a:bodyPr wrap="square" lIns="0" tIns="0" rIns="0" bIns="0" rtlCol="0">
                <a:spAutoFit/>
              </a:bodyPr>
              <a:lstStyle/>
              <a:p>
                <a:pPr indent="-274320">
                  <a:spcAft>
                    <a:spcPts val="900"/>
                  </a:spcAft>
                </a:pPr>
                <a:r>
                  <a:rPr lang="en-GB" sz="1000" smtClean="0">
                    <a:latin typeface="Arial" panose="020B0604020202020204" pitchFamily="34" charset="0"/>
                  </a:rPr>
                  <a:t>Phát triển bền vững thấp</a:t>
                </a:r>
                <a:endParaRPr lang="en-GB" sz="1000" dirty="0" smtClean="0">
                  <a:latin typeface="Arial" panose="020B0604020202020204" pitchFamily="34" charset="0"/>
                </a:endParaRPr>
              </a:p>
            </p:txBody>
          </p:sp>
          <p:sp>
            <p:nvSpPr>
              <p:cNvPr id="91" name="TextBox 90"/>
              <p:cNvSpPr txBox="1"/>
              <p:nvPr/>
            </p:nvSpPr>
            <p:spPr>
              <a:xfrm>
                <a:off x="6700771" y="5029824"/>
                <a:ext cx="1191701" cy="87989"/>
              </a:xfrm>
              <a:prstGeom prst="rect">
                <a:avLst/>
              </a:prstGeom>
              <a:solidFill>
                <a:schemeClr val="bg1"/>
              </a:solidFill>
            </p:spPr>
            <p:txBody>
              <a:bodyPr wrap="square" lIns="0" tIns="0" rIns="0" bIns="0" rtlCol="0">
                <a:spAutoFit/>
              </a:bodyPr>
              <a:lstStyle/>
              <a:p>
                <a:pPr indent="-274320">
                  <a:spcAft>
                    <a:spcPts val="900"/>
                  </a:spcAft>
                </a:pPr>
                <a:r>
                  <a:rPr lang="en-GB" sz="1000" smtClean="0">
                    <a:latin typeface="Arial" panose="020B0604020202020204" pitchFamily="34" charset="0"/>
                  </a:rPr>
                  <a:t>Phát triển bèn vững cao</a:t>
                </a:r>
                <a:endParaRPr lang="en-GB" sz="1000" dirty="0" smtClean="0">
                  <a:latin typeface="Arial" panose="020B0604020202020204" pitchFamily="34" charset="0"/>
                </a:endParaRPr>
              </a:p>
            </p:txBody>
          </p:sp>
        </p:grpSp>
        <p:pic>
          <p:nvPicPr>
            <p:cNvPr id="88"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927126" y="4907607"/>
              <a:ext cx="481759" cy="426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Slide Number Placeholder 3"/>
          <p:cNvSpPr>
            <a:spLocks noGrp="1"/>
          </p:cNvSpPr>
          <p:nvPr>
            <p:ph type="sldNum" sz="quarter" idx="12"/>
          </p:nvPr>
        </p:nvSpPr>
        <p:spPr/>
        <p:txBody>
          <a:bodyPr/>
          <a:lstStyle/>
          <a:p>
            <a:fld id="{08AD1F95-BA6E-48AA-8362-4E765BF72A58}" type="slidenum">
              <a:rPr lang="en-GB" smtClean="0"/>
              <a:t>14</a:t>
            </a:fld>
            <a:endParaRPr lang="en-GB"/>
          </a:p>
        </p:txBody>
      </p:sp>
      <p:sp>
        <p:nvSpPr>
          <p:cNvPr id="3" name="Date Placeholder 2"/>
          <p:cNvSpPr>
            <a:spLocks noGrp="1"/>
          </p:cNvSpPr>
          <p:nvPr>
            <p:ph type="dt" sz="half" idx="10"/>
          </p:nvPr>
        </p:nvSpPr>
        <p:spPr/>
        <p:txBody>
          <a:bodyPr/>
          <a:lstStyle/>
          <a:p>
            <a:r>
              <a:rPr lang="en-US" smtClean="0"/>
              <a:t>Tháng 05/2016</a:t>
            </a:r>
            <a:endParaRPr lang="en-GB"/>
          </a:p>
        </p:txBody>
      </p:sp>
      <p:sp>
        <p:nvSpPr>
          <p:cNvPr id="5" name="Footer Placeholder 4"/>
          <p:cNvSpPr>
            <a:spLocks noGrp="1"/>
          </p:cNvSpPr>
          <p:nvPr>
            <p:ph type="ftr" sz="quarter" idx="11"/>
          </p:nvPr>
        </p:nvSpPr>
        <p:spPr/>
        <p:txBody>
          <a:bodyPr/>
          <a:lstStyle/>
          <a:p>
            <a:r>
              <a:rPr lang="vi-VN" smtClean="0"/>
              <a:t>IFC/SSC – Báo cáo Môi trường và Xã hội (E&amp;S)</a:t>
            </a:r>
            <a:endParaRPr lang="en-GB"/>
          </a:p>
        </p:txBody>
      </p:sp>
    </p:spTree>
    <p:extLst>
      <p:ext uri="{BB962C8B-B14F-4D97-AF65-F5344CB8AC3E}">
        <p14:creationId xmlns:p14="http://schemas.microsoft.com/office/powerpoint/2010/main" val="2757101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9906000" cy="6858000"/>
          </a:xfrm>
          <a:prstGeom prst="rect">
            <a:avLst/>
          </a:prstGeom>
        </p:spPr>
      </p:pic>
      <p:sp>
        <p:nvSpPr>
          <p:cNvPr id="3" name="Title 2"/>
          <p:cNvSpPr>
            <a:spLocks noGrp="1"/>
          </p:cNvSpPr>
          <p:nvPr>
            <p:ph type="title"/>
          </p:nvPr>
        </p:nvSpPr>
        <p:spPr/>
        <p:txBody>
          <a:bodyPr/>
          <a:lstStyle/>
          <a:p>
            <a:r>
              <a:rPr lang="en-US" smtClean="0">
                <a:solidFill>
                  <a:schemeClr val="bg1"/>
                </a:solidFill>
              </a:rPr>
              <a:t>Ví dụ: </a:t>
            </a:r>
            <a:br>
              <a:rPr lang="en-US" smtClean="0">
                <a:solidFill>
                  <a:schemeClr val="bg1"/>
                </a:solidFill>
              </a:rPr>
            </a:br>
            <a:r>
              <a:rPr lang="en-US" smtClean="0">
                <a:solidFill>
                  <a:schemeClr val="bg1"/>
                </a:solidFill>
              </a:rPr>
              <a:t>Quỹ thịnh vượng chính phủ Na Uy (NSWF)</a:t>
            </a:r>
            <a:br>
              <a:rPr lang="en-US" smtClean="0">
                <a:solidFill>
                  <a:schemeClr val="bg1"/>
                </a:solidFill>
              </a:rPr>
            </a:br>
            <a:endParaRPr lang="en-US" dirty="0">
              <a:solidFill>
                <a:schemeClr val="bg1"/>
              </a:solidFill>
            </a:endParaRPr>
          </a:p>
        </p:txBody>
      </p:sp>
      <p:cxnSp>
        <p:nvCxnSpPr>
          <p:cNvPr id="21" name="Shape 14"/>
          <p:cNvCxnSpPr/>
          <p:nvPr/>
        </p:nvCxnSpPr>
        <p:spPr>
          <a:xfrm rot="5400000" flipH="1" flipV="1">
            <a:off x="4794252" y="-3771900"/>
            <a:ext cx="152399" cy="89154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ltGray">
          <a:xfrm>
            <a:off x="574548" y="2572200"/>
            <a:ext cx="4149852" cy="3219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0" rIns="90000" rtlCol="0" anchor="ctr"/>
          <a:lstStyle/>
          <a:p>
            <a:pPr>
              <a:lnSpc>
                <a:spcPct val="110000"/>
              </a:lnSpc>
            </a:pPr>
            <a:r>
              <a:rPr lang="en-US" smtClean="0">
                <a:solidFill>
                  <a:schemeClr val="bg1"/>
                </a:solidFill>
                <a:latin typeface="Arial" panose="020B0604020202020204" pitchFamily="34" charset="0"/>
                <a:cs typeface="Arial" panose="020B0604020202020204" pitchFamily="34" charset="0"/>
              </a:rPr>
              <a:t>Vào tháng 8/2015, NSWF </a:t>
            </a:r>
            <a:r>
              <a:rPr lang="en-US" b="1" smtClean="0">
                <a:solidFill>
                  <a:schemeClr val="bg1"/>
                </a:solidFill>
                <a:latin typeface="Arial" panose="020B0604020202020204" pitchFamily="34" charset="0"/>
                <a:cs typeface="Arial" panose="020B0604020202020204" pitchFamily="34" charset="0"/>
              </a:rPr>
              <a:t>thoái vốn đầu tư từ Genting Bhd. Và IJM Corpo Bhd. </a:t>
            </a:r>
            <a:r>
              <a:rPr lang="en-US" smtClean="0">
                <a:solidFill>
                  <a:schemeClr val="bg1"/>
                </a:solidFill>
                <a:latin typeface="Arial" panose="020B0604020202020204" pitchFamily="34" charset="0"/>
                <a:cs typeface="Arial" panose="020B0604020202020204" pitchFamily="34" charset="0"/>
              </a:rPr>
              <a:t>sau một khuyến nghị từ </a:t>
            </a:r>
            <a:r>
              <a:rPr lang="en-US" b="1" smtClean="0">
                <a:solidFill>
                  <a:schemeClr val="bg1"/>
                </a:solidFill>
                <a:latin typeface="Arial" panose="020B0604020202020204" pitchFamily="34" charset="0"/>
                <a:cs typeface="Arial" panose="020B0604020202020204" pitchFamily="34" charset="0"/>
              </a:rPr>
              <a:t>Hội đồng đạo đức</a:t>
            </a:r>
            <a:r>
              <a:rPr lang="en-US" smtClean="0">
                <a:solidFill>
                  <a:schemeClr val="bg1"/>
                </a:solidFill>
                <a:latin typeface="Arial" panose="020B0604020202020204" pitchFamily="34" charset="0"/>
                <a:cs typeface="Arial" panose="020B0604020202020204" pitchFamily="34" charset="0"/>
              </a:rPr>
              <a:t> khuyến cáo rằng hai doanh nghiệp liên quan tới việc phá hủy rừng nhiệt đới tại Indonesia và Malaysia.</a:t>
            </a:r>
            <a:endParaRPr lang="en-US" dirty="0" smtClean="0">
              <a:solidFill>
                <a:schemeClr val="bg1"/>
              </a:solidFill>
              <a:latin typeface="Arial" panose="020B0604020202020204" pitchFamily="34" charset="0"/>
              <a:cs typeface="Arial" panose="020B0604020202020204" pitchFamily="34" charset="0"/>
            </a:endParaRPr>
          </a:p>
          <a:p>
            <a:pPr>
              <a:lnSpc>
                <a:spcPct val="110000"/>
              </a:lnSpc>
            </a:pPr>
            <a:endParaRPr lang="en-US"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bwMode="ltGray">
          <a:xfrm>
            <a:off x="5051701" y="2559700"/>
            <a:ext cx="4281035" cy="2736000"/>
          </a:xfrm>
          <a:prstGeom prst="rect">
            <a:avLst/>
          </a:prstGeom>
          <a:solidFill>
            <a:srgbClr val="A32020">
              <a:alpha val="78824"/>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b"/>
          <a:lstStyle/>
          <a:p>
            <a:pPr marL="285750" indent="-285750">
              <a:spcAft>
                <a:spcPts val="600"/>
              </a:spcAft>
              <a:buFont typeface="Arial" panose="020B0604020202020204" pitchFamily="34" charset="0"/>
              <a:buChar char="•"/>
            </a:pPr>
            <a:r>
              <a:rPr lang="en-US" sz="1400" smtClean="0">
                <a:solidFill>
                  <a:schemeClr val="bg1"/>
                </a:solidFill>
                <a:latin typeface="Arial" panose="020B0604020202020204" pitchFamily="34" charset="0"/>
              </a:rPr>
              <a:t>Tổng tài sản của NSWF lên tới </a:t>
            </a:r>
            <a:r>
              <a:rPr lang="en-US" sz="1400" b="1" smtClean="0">
                <a:solidFill>
                  <a:schemeClr val="bg1"/>
                </a:solidFill>
                <a:latin typeface="Arial" panose="020B0604020202020204" pitchFamily="34" charset="0"/>
              </a:rPr>
              <a:t>$871 tỉ</a:t>
            </a:r>
            <a:r>
              <a:rPr lang="en-US" sz="1400" b="1" i="1" smtClean="0">
                <a:solidFill>
                  <a:schemeClr val="bg1"/>
                </a:solidFill>
                <a:latin typeface="Arial" panose="020B0604020202020204" pitchFamily="34" charset="0"/>
              </a:rPr>
              <a:t> </a:t>
            </a:r>
          </a:p>
          <a:p>
            <a:pPr marL="285750" indent="-285750">
              <a:spcAft>
                <a:spcPts val="600"/>
              </a:spcAft>
              <a:buFont typeface="Arial" panose="020B0604020202020204" pitchFamily="34" charset="0"/>
              <a:buChar char="•"/>
            </a:pPr>
            <a:r>
              <a:rPr lang="en-US" sz="1400" smtClean="0">
                <a:solidFill>
                  <a:schemeClr val="bg1"/>
                </a:solidFill>
                <a:latin typeface="Arial" panose="020B0604020202020204" pitchFamily="34" charset="0"/>
              </a:rPr>
              <a:t>Các phạm trù đạo đức bao gồm: </a:t>
            </a:r>
            <a:r>
              <a:rPr lang="en-US" sz="1400" b="1" i="1" smtClean="0">
                <a:solidFill>
                  <a:schemeClr val="bg1"/>
                </a:solidFill>
                <a:latin typeface="Arial" panose="020B0604020202020204" pitchFamily="34" charset="0"/>
              </a:rPr>
              <a:t>thiệt hại nghiêm trọng tới môi trường, sử dụng vũ khí hạt nhân, sản xuất thuốc lá và các điều kiện lao động </a:t>
            </a:r>
          </a:p>
          <a:p>
            <a:pPr marL="285750" indent="-285750">
              <a:spcAft>
                <a:spcPts val="600"/>
              </a:spcAft>
              <a:buFont typeface="Arial" panose="020B0604020202020204" pitchFamily="34" charset="0"/>
              <a:buChar char="•"/>
            </a:pPr>
            <a:r>
              <a:rPr lang="en-US" sz="1400" smtClean="0">
                <a:solidFill>
                  <a:schemeClr val="bg1"/>
                </a:solidFill>
                <a:latin typeface="Arial" panose="020B0604020202020204" pitchFamily="34" charset="0"/>
              </a:rPr>
              <a:t>Tổng số tiền thoái vốn đầu tư vì vấn đề đạo đức trong năm 2015 lên tới </a:t>
            </a:r>
            <a:r>
              <a:rPr lang="en-US" sz="1400" b="1" smtClean="0">
                <a:solidFill>
                  <a:schemeClr val="bg1"/>
                </a:solidFill>
                <a:latin typeface="Arial" panose="020B0604020202020204" pitchFamily="34" charset="0"/>
              </a:rPr>
              <a:t>US$267 triệu.</a:t>
            </a:r>
            <a:r>
              <a:rPr lang="en-US" sz="1400" smtClean="0">
                <a:solidFill>
                  <a:schemeClr val="bg1"/>
                </a:solidFill>
                <a:latin typeface="Arial" panose="020B0604020202020204" pitchFamily="34" charset="0"/>
              </a:rPr>
              <a:t> (IJM Corp, Genting, Posco, and Daewoo International).</a:t>
            </a:r>
            <a:endParaRPr lang="en-US" sz="1400" dirty="0" smtClean="0">
              <a:solidFill>
                <a:schemeClr val="bg1"/>
              </a:solidFill>
              <a:latin typeface="Arial" panose="020B0604020202020204" pitchFamily="34" charset="0"/>
            </a:endParaRPr>
          </a:p>
          <a:p>
            <a:pPr>
              <a:spcAft>
                <a:spcPts val="600"/>
              </a:spcAft>
            </a:pPr>
            <a:endParaRPr lang="en-US" sz="1400" dirty="0" smtClean="0">
              <a:solidFill>
                <a:schemeClr val="bg1"/>
              </a:solidFill>
              <a:latin typeface="Arial" panose="020B0604020202020204" pitchFamily="34" charset="0"/>
            </a:endParaRPr>
          </a:p>
        </p:txBody>
      </p:sp>
      <p:sp>
        <p:nvSpPr>
          <p:cNvPr id="14" name="Content Placeholder 2"/>
          <p:cNvSpPr txBox="1">
            <a:spLocks/>
          </p:cNvSpPr>
          <p:nvPr/>
        </p:nvSpPr>
        <p:spPr>
          <a:xfrm>
            <a:off x="577850" y="6096000"/>
            <a:ext cx="8750300" cy="228600"/>
          </a:xfrm>
          <a:prstGeom prst="rect">
            <a:avLst/>
          </a:prstGeom>
        </p:spPr>
        <p:txBody>
          <a:bodyPr vert="horz" lIns="0" tIns="0" rIns="0" bIns="0" rtlCol="0" anchor="b">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GB" sz="800" smtClean="0">
                <a:solidFill>
                  <a:schemeClr val="bg1"/>
                </a:solidFill>
                <a:latin typeface="Arial" panose="020B0604020202020204" pitchFamily="34" charset="0"/>
              </a:rPr>
              <a:t>Nguồn: </a:t>
            </a:r>
            <a:r>
              <a:rPr lang="en-GB" sz="800" dirty="0" smtClean="0">
                <a:solidFill>
                  <a:schemeClr val="bg1"/>
                </a:solidFill>
                <a:latin typeface="Arial" panose="020B0604020202020204" pitchFamily="34" charset="0"/>
              </a:rPr>
              <a:t>Reuters</a:t>
            </a:r>
            <a:endParaRPr lang="en-GB" sz="800" dirty="0">
              <a:solidFill>
                <a:schemeClr val="bg1"/>
              </a:solidFill>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A816D9FB-0B81-4509-BD06-E5B20EE3CC37}" type="slidenum">
              <a:rPr lang="en-GB" smtClean="0"/>
              <a:pPr/>
              <a:t>15</a:t>
            </a:fld>
            <a:endParaRPr lang="en-GB"/>
          </a:p>
        </p:txBody>
      </p:sp>
      <p:sp>
        <p:nvSpPr>
          <p:cNvPr id="5" name="Date Placeholder 4"/>
          <p:cNvSpPr>
            <a:spLocks noGrp="1"/>
          </p:cNvSpPr>
          <p:nvPr>
            <p:ph type="dt" sz="half" idx="10"/>
          </p:nvPr>
        </p:nvSpPr>
        <p:spPr/>
        <p:txBody>
          <a:bodyPr/>
          <a:lstStyle/>
          <a:p>
            <a:r>
              <a:rPr lang="en-US" smtClean="0"/>
              <a:t>Tháng 05/2016</a:t>
            </a:r>
            <a:endParaRPr lang="en-GB"/>
          </a:p>
        </p:txBody>
      </p:sp>
      <p:sp>
        <p:nvSpPr>
          <p:cNvPr id="7" name="Footer Placeholder 6"/>
          <p:cNvSpPr>
            <a:spLocks noGrp="1"/>
          </p:cNvSpPr>
          <p:nvPr>
            <p:ph type="ftr" sz="quarter" idx="11"/>
          </p:nvPr>
        </p:nvSpPr>
        <p:spPr/>
        <p:txBody>
          <a:bodyPr/>
          <a:lstStyle/>
          <a:p>
            <a:r>
              <a:rPr lang="vi-VN" smtClean="0"/>
              <a:t>IFC/SSC – Báo cáo Môi trường và Xã hội (E&amp;S)</a:t>
            </a:r>
            <a:endParaRPr lang="en-GB" dirty="0"/>
          </a:p>
        </p:txBody>
      </p:sp>
    </p:spTree>
    <p:extLst>
      <p:ext uri="{BB962C8B-B14F-4D97-AF65-F5344CB8AC3E}">
        <p14:creationId xmlns:p14="http://schemas.microsoft.com/office/powerpoint/2010/main" val="1440450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Arc 52"/>
          <p:cNvSpPr/>
          <p:nvPr/>
        </p:nvSpPr>
        <p:spPr>
          <a:xfrm rot="8880990">
            <a:off x="-15574" y="559747"/>
            <a:ext cx="9540000" cy="3826152"/>
          </a:xfrm>
          <a:prstGeom prst="arc">
            <a:avLst>
              <a:gd name="adj1" fmla="val 11989399"/>
              <a:gd name="adj2" fmla="val 20816776"/>
            </a:avLst>
          </a:prstGeom>
          <a:noFill/>
          <a:ln w="142875">
            <a:solidFill>
              <a:schemeClr val="accent5">
                <a:lumMod val="40000"/>
                <a:lumOff val="60000"/>
              </a:schemeClr>
            </a:solidFill>
            <a:headEnd type="triangle" w="med" len="me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 panose="020B0604020202020204" pitchFamily="34" charset="0"/>
            </a:endParaRPr>
          </a:p>
        </p:txBody>
      </p:sp>
      <p:sp>
        <p:nvSpPr>
          <p:cNvPr id="2" name="Title 1"/>
          <p:cNvSpPr>
            <a:spLocks noGrp="1"/>
          </p:cNvSpPr>
          <p:nvPr>
            <p:ph type="title"/>
          </p:nvPr>
        </p:nvSpPr>
        <p:spPr/>
        <p:txBody>
          <a:bodyPr/>
          <a:lstStyle/>
          <a:p>
            <a:r>
              <a:rPr lang="en-GB" sz="2000" smtClean="0"/>
              <a:t>Các tổ chức khác nhau về mức độ hoàn thiện phát triển bền vững</a:t>
            </a:r>
            <a:endParaRPr lang="en-GB" sz="2000" dirty="0"/>
          </a:p>
        </p:txBody>
      </p:sp>
      <p:grpSp>
        <p:nvGrpSpPr>
          <p:cNvPr id="52" name="Group 51"/>
          <p:cNvGrpSpPr/>
          <p:nvPr/>
        </p:nvGrpSpPr>
        <p:grpSpPr>
          <a:xfrm>
            <a:off x="838200" y="1835888"/>
            <a:ext cx="8222203" cy="4260112"/>
            <a:chOff x="388398" y="1750368"/>
            <a:chExt cx="8222203" cy="4260112"/>
          </a:xfrm>
        </p:grpSpPr>
        <p:sp>
          <p:nvSpPr>
            <p:cNvPr id="27" name="Line 5"/>
            <p:cNvSpPr>
              <a:spLocks noChangeShapeType="1"/>
            </p:cNvSpPr>
            <p:nvPr/>
          </p:nvSpPr>
          <p:spPr bwMode="gray">
            <a:xfrm flipH="1" flipV="1">
              <a:off x="914400" y="1902768"/>
              <a:ext cx="0" cy="3907862"/>
            </a:xfrm>
            <a:prstGeom prst="line">
              <a:avLst/>
            </a:prstGeom>
            <a:noFill/>
            <a:ln w="12700">
              <a:solidFill>
                <a:schemeClr val="tx1"/>
              </a:solidFill>
              <a:round/>
              <a:headEnd type="triangle" w="med" len="med"/>
              <a:tailEnd type="triangle" w="med" len="med"/>
            </a:ln>
          </p:spPr>
          <p:txBody>
            <a:bodyPr wrap="none" lIns="63500" tIns="0" rIns="64800" bIns="0"/>
            <a:lstStyle/>
            <a:p>
              <a:endParaRPr lang="en-US" sz="1000">
                <a:solidFill>
                  <a:srgbClr val="000000"/>
                </a:solidFill>
                <a:latin typeface="Arial" panose="020B0604020202020204" pitchFamily="34" charset="0"/>
              </a:endParaRPr>
            </a:p>
          </p:txBody>
        </p:sp>
        <p:sp>
          <p:nvSpPr>
            <p:cNvPr id="28" name="Text Box 6"/>
            <p:cNvSpPr txBox="1">
              <a:spLocks noChangeArrowheads="1"/>
            </p:cNvSpPr>
            <p:nvPr/>
          </p:nvSpPr>
          <p:spPr bwMode="gray">
            <a:xfrm>
              <a:off x="395796" y="1750368"/>
              <a:ext cx="1052004" cy="153888"/>
            </a:xfrm>
            <a:prstGeom prst="rect">
              <a:avLst/>
            </a:prstGeom>
            <a:noFill/>
            <a:ln w="9525">
              <a:noFill/>
              <a:miter lim="800000"/>
              <a:headEnd/>
              <a:tailEnd/>
            </a:ln>
          </p:spPr>
          <p:txBody>
            <a:bodyPr lIns="63500" tIns="0" rIns="64800" bIns="0">
              <a:spAutoFit/>
            </a:bodyPr>
            <a:lstStyle/>
            <a:p>
              <a:pPr algn="ctr">
                <a:buSzPct val="90000"/>
              </a:pPr>
              <a:r>
                <a:rPr lang="en-GB" sz="1000" b="1" smtClean="0">
                  <a:solidFill>
                    <a:srgbClr val="000000"/>
                  </a:solidFill>
                  <a:latin typeface="Arial" panose="020B0604020202020204" pitchFamily="34" charset="0"/>
                </a:rPr>
                <a:t>Cơ hội</a:t>
              </a:r>
              <a:endParaRPr lang="en-GB" sz="1000" b="1" dirty="0">
                <a:solidFill>
                  <a:srgbClr val="000000"/>
                </a:solidFill>
                <a:latin typeface="Arial" panose="020B0604020202020204" pitchFamily="34" charset="0"/>
              </a:endParaRPr>
            </a:p>
          </p:txBody>
        </p:sp>
        <p:sp>
          <p:nvSpPr>
            <p:cNvPr id="29" name="Line 10"/>
            <p:cNvSpPr>
              <a:spLocks noChangeShapeType="1"/>
            </p:cNvSpPr>
            <p:nvPr/>
          </p:nvSpPr>
          <p:spPr bwMode="gray">
            <a:xfrm>
              <a:off x="912587" y="5577168"/>
              <a:ext cx="7698014" cy="4862"/>
            </a:xfrm>
            <a:prstGeom prst="line">
              <a:avLst/>
            </a:prstGeom>
            <a:noFill/>
            <a:ln w="12700">
              <a:solidFill>
                <a:schemeClr val="tx1"/>
              </a:solidFill>
              <a:round/>
              <a:headEnd/>
              <a:tailEnd type="triangle" w="med" len="med"/>
            </a:ln>
          </p:spPr>
          <p:txBody>
            <a:bodyPr wrap="none" lIns="63500" tIns="0" rIns="64800" bIns="0"/>
            <a:lstStyle/>
            <a:p>
              <a:endParaRPr lang="en-US" sz="1000">
                <a:solidFill>
                  <a:srgbClr val="000000"/>
                </a:solidFill>
                <a:latin typeface="Arial" panose="020B0604020202020204" pitchFamily="34" charset="0"/>
              </a:endParaRPr>
            </a:p>
          </p:txBody>
        </p:sp>
        <p:sp>
          <p:nvSpPr>
            <p:cNvPr id="30" name="Line 16"/>
            <p:cNvSpPr>
              <a:spLocks noChangeShapeType="1"/>
            </p:cNvSpPr>
            <p:nvPr/>
          </p:nvSpPr>
          <p:spPr bwMode="gray">
            <a:xfrm>
              <a:off x="3124200" y="1902769"/>
              <a:ext cx="0" cy="3679262"/>
            </a:xfrm>
            <a:prstGeom prst="line">
              <a:avLst/>
            </a:prstGeom>
            <a:noFill/>
            <a:ln w="9525">
              <a:solidFill>
                <a:schemeClr val="tx1"/>
              </a:solidFill>
              <a:prstDash val="dash"/>
              <a:round/>
              <a:headEnd/>
              <a:tailEnd/>
            </a:ln>
          </p:spPr>
          <p:txBody>
            <a:bodyPr lIns="63500" tIns="0" rIns="64800" bIns="0"/>
            <a:lstStyle/>
            <a:p>
              <a:endParaRPr lang="en-US" sz="1000">
                <a:solidFill>
                  <a:srgbClr val="000000"/>
                </a:solidFill>
                <a:latin typeface="Arial" panose="020B0604020202020204" pitchFamily="34" charset="0"/>
              </a:endParaRPr>
            </a:p>
          </p:txBody>
        </p:sp>
        <p:sp>
          <p:nvSpPr>
            <p:cNvPr id="31" name="Text Box 19"/>
            <p:cNvSpPr txBox="1">
              <a:spLocks noChangeArrowheads="1"/>
            </p:cNvSpPr>
            <p:nvPr/>
          </p:nvSpPr>
          <p:spPr bwMode="gray">
            <a:xfrm>
              <a:off x="932080" y="5655259"/>
              <a:ext cx="2115925" cy="153888"/>
            </a:xfrm>
            <a:prstGeom prst="rect">
              <a:avLst/>
            </a:prstGeom>
            <a:noFill/>
            <a:ln w="9525">
              <a:noFill/>
              <a:miter lim="800000"/>
              <a:headEnd/>
              <a:tailEnd/>
            </a:ln>
          </p:spPr>
          <p:txBody>
            <a:bodyPr lIns="63500" tIns="0" rIns="64800" bIns="0">
              <a:spAutoFit/>
            </a:bodyPr>
            <a:lstStyle/>
            <a:p>
              <a:pPr algn="ctr">
                <a:buSzPct val="90000"/>
              </a:pPr>
              <a:r>
                <a:rPr lang="en-GB" sz="1000" b="1" smtClean="0">
                  <a:solidFill>
                    <a:srgbClr val="000000"/>
                  </a:solidFill>
                  <a:latin typeface="Arial" panose="020B0604020202020204" pitchFamily="34" charset="0"/>
                </a:rPr>
                <a:t>Quản lý tuân thủ và rủi ro</a:t>
              </a:r>
              <a:endParaRPr lang="en-GB" sz="1000" b="1" dirty="0">
                <a:solidFill>
                  <a:srgbClr val="000000"/>
                </a:solidFill>
                <a:latin typeface="Arial" panose="020B0604020202020204" pitchFamily="34" charset="0"/>
              </a:endParaRPr>
            </a:p>
          </p:txBody>
        </p:sp>
        <p:sp>
          <p:nvSpPr>
            <p:cNvPr id="32" name="Line 20"/>
            <p:cNvSpPr>
              <a:spLocks noChangeShapeType="1"/>
            </p:cNvSpPr>
            <p:nvPr/>
          </p:nvSpPr>
          <p:spPr bwMode="gray">
            <a:xfrm>
              <a:off x="3452007" y="5865168"/>
              <a:ext cx="2689590" cy="0"/>
            </a:xfrm>
            <a:prstGeom prst="line">
              <a:avLst/>
            </a:prstGeom>
            <a:noFill/>
            <a:ln w="9525">
              <a:solidFill>
                <a:schemeClr val="bg2"/>
              </a:solidFill>
              <a:round/>
              <a:headEnd type="triangle" w="med" len="med"/>
              <a:tailEnd type="triangle" w="med" len="med"/>
            </a:ln>
          </p:spPr>
          <p:txBody>
            <a:bodyPr lIns="63500" tIns="0" rIns="64800" bIns="0"/>
            <a:lstStyle/>
            <a:p>
              <a:endParaRPr lang="en-US" sz="1000">
                <a:solidFill>
                  <a:srgbClr val="000000"/>
                </a:solidFill>
                <a:latin typeface="Arial" panose="020B0604020202020204" pitchFamily="34" charset="0"/>
              </a:endParaRPr>
            </a:p>
          </p:txBody>
        </p:sp>
        <p:sp>
          <p:nvSpPr>
            <p:cNvPr id="33" name="Text Box 21"/>
            <p:cNvSpPr txBox="1">
              <a:spLocks noChangeArrowheads="1"/>
            </p:cNvSpPr>
            <p:nvPr/>
          </p:nvSpPr>
          <p:spPr bwMode="gray">
            <a:xfrm>
              <a:off x="3726070" y="5658230"/>
              <a:ext cx="2119329" cy="153888"/>
            </a:xfrm>
            <a:prstGeom prst="rect">
              <a:avLst/>
            </a:prstGeom>
            <a:noFill/>
            <a:ln w="9525">
              <a:noFill/>
              <a:miter lim="800000"/>
              <a:headEnd/>
              <a:tailEnd/>
            </a:ln>
          </p:spPr>
          <p:txBody>
            <a:bodyPr lIns="63500" tIns="0" rIns="64800" bIns="0">
              <a:spAutoFit/>
            </a:bodyPr>
            <a:lstStyle/>
            <a:p>
              <a:pPr algn="ctr">
                <a:buSzPct val="90000"/>
              </a:pPr>
              <a:r>
                <a:rPr lang="en-GB" sz="1000" b="1" smtClean="0">
                  <a:solidFill>
                    <a:srgbClr val="000000"/>
                  </a:solidFill>
                  <a:latin typeface="Arial" panose="020B0604020202020204" pitchFamily="34" charset="0"/>
                </a:rPr>
                <a:t>Hiệu quả hoạt động</a:t>
              </a:r>
              <a:endParaRPr lang="en-GB" sz="1000" b="1" dirty="0">
                <a:solidFill>
                  <a:srgbClr val="000000"/>
                </a:solidFill>
                <a:latin typeface="Arial" panose="020B0604020202020204" pitchFamily="34" charset="0"/>
              </a:endParaRPr>
            </a:p>
          </p:txBody>
        </p:sp>
        <p:sp>
          <p:nvSpPr>
            <p:cNvPr id="34" name="Text Box 23"/>
            <p:cNvSpPr txBox="1">
              <a:spLocks noChangeArrowheads="1"/>
            </p:cNvSpPr>
            <p:nvPr/>
          </p:nvSpPr>
          <p:spPr bwMode="gray">
            <a:xfrm>
              <a:off x="6248401" y="5656742"/>
              <a:ext cx="2117626" cy="153888"/>
            </a:xfrm>
            <a:prstGeom prst="rect">
              <a:avLst/>
            </a:prstGeom>
            <a:noFill/>
            <a:ln w="9525">
              <a:noFill/>
              <a:miter lim="800000"/>
              <a:headEnd/>
              <a:tailEnd/>
            </a:ln>
          </p:spPr>
          <p:txBody>
            <a:bodyPr lIns="63500" tIns="0" rIns="64800" bIns="0">
              <a:spAutoFit/>
            </a:bodyPr>
            <a:lstStyle/>
            <a:p>
              <a:pPr algn="ctr">
                <a:buSzPct val="90000"/>
              </a:pPr>
              <a:r>
                <a:rPr lang="en-GB" sz="1000" b="1" smtClean="0">
                  <a:solidFill>
                    <a:srgbClr val="000000"/>
                  </a:solidFill>
                  <a:latin typeface="Arial" panose="020B0604020202020204" pitchFamily="34" charset="0"/>
                </a:rPr>
                <a:t>Lợi thế chiến lược</a:t>
              </a:r>
              <a:endParaRPr lang="en-GB" sz="1000" b="1" dirty="0">
                <a:solidFill>
                  <a:srgbClr val="000000"/>
                </a:solidFill>
                <a:latin typeface="Arial" panose="020B0604020202020204" pitchFamily="34" charset="0"/>
              </a:endParaRPr>
            </a:p>
          </p:txBody>
        </p:sp>
        <p:sp>
          <p:nvSpPr>
            <p:cNvPr id="35" name="Text Box 6"/>
            <p:cNvSpPr txBox="1">
              <a:spLocks noChangeArrowheads="1"/>
            </p:cNvSpPr>
            <p:nvPr/>
          </p:nvSpPr>
          <p:spPr bwMode="gray">
            <a:xfrm>
              <a:off x="388398" y="5856592"/>
              <a:ext cx="1052004" cy="153888"/>
            </a:xfrm>
            <a:prstGeom prst="rect">
              <a:avLst/>
            </a:prstGeom>
            <a:noFill/>
            <a:ln w="9525">
              <a:noFill/>
              <a:miter lim="800000"/>
              <a:headEnd/>
              <a:tailEnd/>
            </a:ln>
          </p:spPr>
          <p:txBody>
            <a:bodyPr lIns="63500" tIns="0" rIns="64800" bIns="0">
              <a:spAutoFit/>
            </a:bodyPr>
            <a:lstStyle/>
            <a:p>
              <a:pPr algn="ctr">
                <a:buSzPct val="90000"/>
              </a:pPr>
              <a:r>
                <a:rPr lang="en-GB" sz="1000" b="1" smtClean="0">
                  <a:solidFill>
                    <a:srgbClr val="000000"/>
                  </a:solidFill>
                  <a:latin typeface="Arial" panose="020B0604020202020204" pitchFamily="34" charset="0"/>
                </a:rPr>
                <a:t>Rủi ro</a:t>
              </a:r>
              <a:endParaRPr lang="en-GB" sz="1000" b="1" dirty="0">
                <a:solidFill>
                  <a:srgbClr val="000000"/>
                </a:solidFill>
                <a:latin typeface="Arial" panose="020B0604020202020204" pitchFamily="34" charset="0"/>
              </a:endParaRPr>
            </a:p>
          </p:txBody>
        </p:sp>
        <p:sp>
          <p:nvSpPr>
            <p:cNvPr id="36" name="Line 16"/>
            <p:cNvSpPr>
              <a:spLocks noChangeShapeType="1"/>
            </p:cNvSpPr>
            <p:nvPr/>
          </p:nvSpPr>
          <p:spPr bwMode="gray">
            <a:xfrm flipH="1">
              <a:off x="6010280" y="1891194"/>
              <a:ext cx="9525" cy="3722124"/>
            </a:xfrm>
            <a:prstGeom prst="line">
              <a:avLst/>
            </a:prstGeom>
            <a:noFill/>
            <a:ln w="9525">
              <a:solidFill>
                <a:schemeClr val="tx1"/>
              </a:solidFill>
              <a:prstDash val="dash"/>
              <a:round/>
              <a:headEnd/>
              <a:tailEnd/>
            </a:ln>
          </p:spPr>
          <p:txBody>
            <a:bodyPr lIns="63500" tIns="0" rIns="64800" bIns="0"/>
            <a:lstStyle/>
            <a:p>
              <a:endParaRPr lang="en-US" sz="1000">
                <a:solidFill>
                  <a:srgbClr val="000000"/>
                </a:solidFill>
                <a:latin typeface="Arial" panose="020B0604020202020204" pitchFamily="34" charset="0"/>
              </a:endParaRPr>
            </a:p>
          </p:txBody>
        </p:sp>
        <p:sp>
          <p:nvSpPr>
            <p:cNvPr id="38" name="Rounded Rectangle 37"/>
            <p:cNvSpPr/>
            <p:nvPr/>
          </p:nvSpPr>
          <p:spPr bwMode="ltGray">
            <a:xfrm>
              <a:off x="1043652" y="3933605"/>
              <a:ext cx="1965767" cy="1600200"/>
            </a:xfrm>
            <a:prstGeom prst="roundRect">
              <a:avLst/>
            </a:prstGeom>
            <a:solidFill>
              <a:schemeClr val="bg2"/>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i="1" smtClean="0">
                  <a:solidFill>
                    <a:srgbClr val="000000"/>
                  </a:solidFill>
                  <a:latin typeface="Arial" panose="020B0604020202020204" pitchFamily="34" charset="0"/>
                </a:rPr>
                <a:t>Quản lý rủi ro</a:t>
              </a:r>
              <a:endParaRPr lang="en-US" sz="1200" b="1" i="1" dirty="0" smtClean="0">
                <a:solidFill>
                  <a:srgbClr val="000000"/>
                </a:solidFill>
                <a:latin typeface="Arial" panose="020B0604020202020204" pitchFamily="34" charset="0"/>
              </a:endParaRPr>
            </a:p>
            <a:p>
              <a:r>
                <a:rPr lang="en-US" sz="1000" smtClean="0">
                  <a:solidFill>
                    <a:srgbClr val="000000"/>
                  </a:solidFill>
                  <a:latin typeface="Arial" panose="020B0604020202020204" pitchFamily="34" charset="0"/>
                </a:rPr>
                <a:t>Điểm khởi đầu của nhiều doanh nghiệp</a:t>
              </a:r>
              <a:endParaRPr lang="en-US" sz="1000" dirty="0" smtClean="0">
                <a:solidFill>
                  <a:srgbClr val="000000"/>
                </a:solidFill>
                <a:latin typeface="Arial" panose="020B0604020202020204" pitchFamily="34" charset="0"/>
              </a:endParaRPr>
            </a:p>
          </p:txBody>
        </p:sp>
        <p:sp>
          <p:nvSpPr>
            <p:cNvPr id="39" name="Rounded Rectangle 38"/>
            <p:cNvSpPr/>
            <p:nvPr/>
          </p:nvSpPr>
          <p:spPr bwMode="ltGray">
            <a:xfrm>
              <a:off x="1202805" y="4573105"/>
              <a:ext cx="1743919" cy="236316"/>
            </a:xfrm>
            <a:prstGeom prst="roundRect">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rgbClr val="FFFFFF"/>
                  </a:solidFill>
                  <a:latin typeface="Arial" panose="020B0604020202020204" pitchFamily="34" charset="0"/>
                </a:rPr>
                <a:t>Rủi ro vận hành</a:t>
              </a:r>
              <a:endParaRPr lang="en-US" sz="1000" b="1" dirty="0" smtClean="0">
                <a:solidFill>
                  <a:srgbClr val="FFFFFF"/>
                </a:solidFill>
                <a:latin typeface="Arial" panose="020B0604020202020204" pitchFamily="34" charset="0"/>
              </a:endParaRPr>
            </a:p>
          </p:txBody>
        </p:sp>
        <p:sp>
          <p:nvSpPr>
            <p:cNvPr id="40" name="Rounded Rectangle 39"/>
            <p:cNvSpPr/>
            <p:nvPr/>
          </p:nvSpPr>
          <p:spPr bwMode="ltGray">
            <a:xfrm>
              <a:off x="1207629" y="4877905"/>
              <a:ext cx="1743919" cy="236316"/>
            </a:xfrm>
            <a:prstGeom prst="roundRect">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rgbClr val="FFFFFF"/>
                  </a:solidFill>
                  <a:latin typeface="Arial" panose="020B0604020202020204" pitchFamily="34" charset="0"/>
                </a:rPr>
                <a:t>Quy định tuân thủ</a:t>
              </a:r>
              <a:endParaRPr lang="en-US" sz="1000" b="1" dirty="0" smtClean="0">
                <a:solidFill>
                  <a:srgbClr val="FFFFFF"/>
                </a:solidFill>
                <a:latin typeface="Arial" panose="020B0604020202020204" pitchFamily="34" charset="0"/>
              </a:endParaRPr>
            </a:p>
          </p:txBody>
        </p:sp>
        <p:sp>
          <p:nvSpPr>
            <p:cNvPr id="41" name="Rounded Rectangle 40"/>
            <p:cNvSpPr/>
            <p:nvPr/>
          </p:nvSpPr>
          <p:spPr bwMode="ltGray">
            <a:xfrm>
              <a:off x="1207629" y="5163414"/>
              <a:ext cx="1743919" cy="236316"/>
            </a:xfrm>
            <a:prstGeom prst="roundRect">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rgbClr val="FFFFFF"/>
                  </a:solidFill>
                  <a:latin typeface="Arial" panose="020B0604020202020204" pitchFamily="34" charset="0"/>
                </a:rPr>
                <a:t>Rủi ro về danh tiếng</a:t>
              </a:r>
              <a:endParaRPr lang="en-US" sz="1000" b="1" dirty="0" smtClean="0">
                <a:solidFill>
                  <a:srgbClr val="FFFFFF"/>
                </a:solidFill>
                <a:latin typeface="Arial" panose="020B0604020202020204" pitchFamily="34" charset="0"/>
              </a:endParaRPr>
            </a:p>
          </p:txBody>
        </p:sp>
        <p:sp>
          <p:nvSpPr>
            <p:cNvPr id="42" name="Rounded Rectangle 41"/>
            <p:cNvSpPr/>
            <p:nvPr/>
          </p:nvSpPr>
          <p:spPr bwMode="ltGray">
            <a:xfrm>
              <a:off x="3429000" y="3219830"/>
              <a:ext cx="2286000" cy="1600200"/>
            </a:xfrm>
            <a:prstGeom prst="roundRect">
              <a:avLst/>
            </a:prstGeom>
            <a:solidFill>
              <a:schemeClr val="bg2"/>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i="1" smtClean="0">
                  <a:solidFill>
                    <a:srgbClr val="000000"/>
                  </a:solidFill>
                  <a:latin typeface="Arial" panose="020B0604020202020204" pitchFamily="34" charset="0"/>
                </a:rPr>
                <a:t>Hiệu quả hoạt động</a:t>
              </a:r>
              <a:endParaRPr lang="en-US" sz="1200" b="1" i="1" dirty="0" smtClean="0">
                <a:solidFill>
                  <a:srgbClr val="000000"/>
                </a:solidFill>
                <a:latin typeface="Arial" panose="020B0604020202020204" pitchFamily="34" charset="0"/>
              </a:endParaRPr>
            </a:p>
            <a:p>
              <a:r>
                <a:rPr lang="en-US" sz="1000" smtClean="0">
                  <a:solidFill>
                    <a:srgbClr val="000000"/>
                  </a:solidFill>
                  <a:latin typeface="Arial" panose="020B0604020202020204" pitchFamily="34" charset="0"/>
                </a:rPr>
                <a:t>Nhiều doanh nghiệp đang hướng tới</a:t>
              </a:r>
              <a:endParaRPr lang="en-US" sz="1000" dirty="0" smtClean="0">
                <a:solidFill>
                  <a:srgbClr val="000000"/>
                </a:solidFill>
                <a:latin typeface="Arial" panose="020B0604020202020204" pitchFamily="34" charset="0"/>
              </a:endParaRPr>
            </a:p>
          </p:txBody>
        </p:sp>
        <p:sp>
          <p:nvSpPr>
            <p:cNvPr id="43" name="Rounded Rectangle 42"/>
            <p:cNvSpPr/>
            <p:nvPr/>
          </p:nvSpPr>
          <p:spPr bwMode="ltGray">
            <a:xfrm>
              <a:off x="3576574" y="3859340"/>
              <a:ext cx="2069624" cy="246140"/>
            </a:xfrm>
            <a:prstGeom prst="round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rgbClr val="FFFFFF"/>
                  </a:solidFill>
                  <a:latin typeface="Arial" panose="020B0604020202020204" pitchFamily="34" charset="0"/>
                </a:rPr>
                <a:t>Tiết kiệm chi phí vận hành</a:t>
              </a:r>
              <a:endParaRPr lang="en-US" sz="1000" b="1" dirty="0" smtClean="0">
                <a:solidFill>
                  <a:srgbClr val="FFFFFF"/>
                </a:solidFill>
                <a:latin typeface="Arial" panose="020B0604020202020204" pitchFamily="34" charset="0"/>
              </a:endParaRPr>
            </a:p>
          </p:txBody>
        </p:sp>
        <p:sp>
          <p:nvSpPr>
            <p:cNvPr id="44" name="Rounded Rectangle 43"/>
            <p:cNvSpPr/>
            <p:nvPr/>
          </p:nvSpPr>
          <p:spPr bwMode="ltGray">
            <a:xfrm>
              <a:off x="3581398" y="4164142"/>
              <a:ext cx="2064799" cy="246138"/>
            </a:xfrm>
            <a:prstGeom prst="round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rgbClr val="FFFFFF"/>
                  </a:solidFill>
                  <a:latin typeface="Arial" panose="020B0604020202020204" pitchFamily="34" charset="0"/>
                </a:rPr>
                <a:t>Giảm chi phí chuỗi cung ứng</a:t>
              </a:r>
              <a:endParaRPr lang="en-US" sz="1000" b="1" dirty="0" smtClean="0">
                <a:solidFill>
                  <a:srgbClr val="FFFFFF"/>
                </a:solidFill>
                <a:latin typeface="Arial" panose="020B0604020202020204" pitchFamily="34" charset="0"/>
              </a:endParaRPr>
            </a:p>
          </p:txBody>
        </p:sp>
        <p:sp>
          <p:nvSpPr>
            <p:cNvPr id="45" name="Rounded Rectangle 44"/>
            <p:cNvSpPr/>
            <p:nvPr/>
          </p:nvSpPr>
          <p:spPr bwMode="ltGray">
            <a:xfrm>
              <a:off x="3581400" y="4458209"/>
              <a:ext cx="2064798" cy="256872"/>
            </a:xfrm>
            <a:prstGeom prst="roundRect">
              <a:avLst/>
            </a:prstGeom>
            <a:solidFill>
              <a:schemeClr val="accent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rgbClr val="FFFFFF"/>
                  </a:solidFill>
                  <a:latin typeface="Arial" panose="020B0604020202020204" pitchFamily="34" charset="0"/>
                </a:rPr>
                <a:t>Triển khai hệ thống báo cáo</a:t>
              </a:r>
              <a:endParaRPr lang="en-US" sz="1000" b="1" dirty="0" smtClean="0">
                <a:solidFill>
                  <a:srgbClr val="FFFFFF"/>
                </a:solidFill>
                <a:latin typeface="Arial" panose="020B0604020202020204" pitchFamily="34" charset="0"/>
              </a:endParaRPr>
            </a:p>
          </p:txBody>
        </p:sp>
        <p:sp>
          <p:nvSpPr>
            <p:cNvPr id="46" name="Rounded Rectangle 45"/>
            <p:cNvSpPr/>
            <p:nvPr/>
          </p:nvSpPr>
          <p:spPr bwMode="ltGray">
            <a:xfrm>
              <a:off x="6172200" y="2457830"/>
              <a:ext cx="2286000" cy="1600200"/>
            </a:xfrm>
            <a:prstGeom prst="roundRect">
              <a:avLst/>
            </a:prstGeom>
            <a:solidFill>
              <a:schemeClr val="bg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i="1" smtClean="0">
                  <a:solidFill>
                    <a:srgbClr val="000000"/>
                  </a:solidFill>
                  <a:latin typeface="Arial" panose="020B0604020202020204" pitchFamily="34" charset="0"/>
                </a:rPr>
                <a:t>Tăng trưởng doanh thu</a:t>
              </a:r>
              <a:endParaRPr lang="en-US" sz="1200" b="1" i="1" dirty="0" smtClean="0">
                <a:solidFill>
                  <a:srgbClr val="000000"/>
                </a:solidFill>
                <a:latin typeface="Arial" panose="020B0604020202020204" pitchFamily="34" charset="0"/>
              </a:endParaRPr>
            </a:p>
            <a:p>
              <a:r>
                <a:rPr lang="en-US" sz="1000" smtClean="0">
                  <a:solidFill>
                    <a:srgbClr val="000000"/>
                  </a:solidFill>
                  <a:latin typeface="Arial" panose="020B0604020202020204" pitchFamily="34" charset="0"/>
                </a:rPr>
                <a:t>Nơi các lãnh đạo hướng tới</a:t>
              </a:r>
              <a:endParaRPr lang="en-US" sz="1000" dirty="0" smtClean="0">
                <a:solidFill>
                  <a:srgbClr val="000000"/>
                </a:solidFill>
                <a:latin typeface="Arial" panose="020B0604020202020204" pitchFamily="34" charset="0"/>
              </a:endParaRPr>
            </a:p>
          </p:txBody>
        </p:sp>
        <p:sp>
          <p:nvSpPr>
            <p:cNvPr id="47" name="Rounded Rectangle 46"/>
            <p:cNvSpPr/>
            <p:nvPr/>
          </p:nvSpPr>
          <p:spPr bwMode="ltGray">
            <a:xfrm>
              <a:off x="6319774" y="3097337"/>
              <a:ext cx="1995668" cy="208341"/>
            </a:xfrm>
            <a:prstGeom prst="roundRec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rgbClr val="FFFFFF"/>
                  </a:solidFill>
                  <a:latin typeface="Arial" panose="020B0604020202020204" pitchFamily="34" charset="0"/>
                </a:rPr>
                <a:t>Đột phá về sản phẩm</a:t>
              </a:r>
              <a:endParaRPr lang="en-US" sz="1000" b="1" dirty="0" smtClean="0">
                <a:solidFill>
                  <a:srgbClr val="FFFFFF"/>
                </a:solidFill>
                <a:latin typeface="Arial" panose="020B0604020202020204" pitchFamily="34" charset="0"/>
              </a:endParaRPr>
            </a:p>
          </p:txBody>
        </p:sp>
        <p:sp>
          <p:nvSpPr>
            <p:cNvPr id="48" name="Rounded Rectangle 47"/>
            <p:cNvSpPr/>
            <p:nvPr/>
          </p:nvSpPr>
          <p:spPr bwMode="ltGray">
            <a:xfrm>
              <a:off x="6324599" y="3402132"/>
              <a:ext cx="1995668" cy="208341"/>
            </a:xfrm>
            <a:prstGeom prst="roundRec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rgbClr val="FFFFFF"/>
                  </a:solidFill>
                  <a:latin typeface="Arial" panose="020B0604020202020204" pitchFamily="34" charset="0"/>
                </a:rPr>
                <a:t>Tăng thị phần</a:t>
              </a:r>
              <a:endParaRPr lang="en-US" sz="1000" b="1" dirty="0" smtClean="0">
                <a:solidFill>
                  <a:srgbClr val="FFFFFF"/>
                </a:solidFill>
                <a:latin typeface="Arial" panose="020B0604020202020204" pitchFamily="34" charset="0"/>
              </a:endParaRPr>
            </a:p>
          </p:txBody>
        </p:sp>
        <p:sp>
          <p:nvSpPr>
            <p:cNvPr id="49" name="Rounded Rectangle 48"/>
            <p:cNvSpPr/>
            <p:nvPr/>
          </p:nvSpPr>
          <p:spPr bwMode="ltGray">
            <a:xfrm>
              <a:off x="6324600" y="3687642"/>
              <a:ext cx="1995668" cy="208341"/>
            </a:xfrm>
            <a:prstGeom prst="roundRect">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smtClean="0">
                  <a:solidFill>
                    <a:srgbClr val="FFFFFF"/>
                  </a:solidFill>
                  <a:latin typeface="Arial" panose="020B0604020202020204" pitchFamily="34" charset="0"/>
                </a:rPr>
                <a:t>Tăng giá trị thương hiệu</a:t>
              </a:r>
              <a:endParaRPr lang="en-US" sz="1000" b="1" dirty="0" smtClean="0">
                <a:solidFill>
                  <a:srgbClr val="FFFFFF"/>
                </a:solidFill>
                <a:latin typeface="Arial" panose="020B0604020202020204" pitchFamily="34" charset="0"/>
              </a:endParaRPr>
            </a:p>
          </p:txBody>
        </p:sp>
        <p:sp>
          <p:nvSpPr>
            <p:cNvPr id="50" name="Text Box 19"/>
            <p:cNvSpPr txBox="1">
              <a:spLocks noChangeArrowheads="1"/>
            </p:cNvSpPr>
            <p:nvPr/>
          </p:nvSpPr>
          <p:spPr bwMode="gray">
            <a:xfrm>
              <a:off x="1084481" y="3675542"/>
              <a:ext cx="2115925" cy="184666"/>
            </a:xfrm>
            <a:prstGeom prst="rect">
              <a:avLst/>
            </a:prstGeom>
            <a:noFill/>
            <a:ln w="9525">
              <a:noFill/>
              <a:miter lim="800000"/>
              <a:headEnd/>
              <a:tailEnd/>
            </a:ln>
          </p:spPr>
          <p:txBody>
            <a:bodyPr lIns="63500" tIns="0" rIns="64800" bIns="0">
              <a:spAutoFit/>
            </a:bodyPr>
            <a:lstStyle/>
            <a:p>
              <a:pPr>
                <a:buSzPct val="90000"/>
              </a:pPr>
              <a:r>
                <a:rPr lang="en-GB" sz="1200" b="1" i="1" smtClean="0">
                  <a:solidFill>
                    <a:srgbClr val="A32020"/>
                  </a:solidFill>
                  <a:latin typeface="Arial" panose="020B0604020202020204" pitchFamily="34" charset="0"/>
                </a:rPr>
                <a:t>Bảo vệ giá trị</a:t>
              </a:r>
              <a:endParaRPr lang="en-GB" sz="1200" b="1" i="1" dirty="0">
                <a:solidFill>
                  <a:srgbClr val="A32020"/>
                </a:solidFill>
                <a:latin typeface="Arial" panose="020B0604020202020204" pitchFamily="34" charset="0"/>
              </a:endParaRPr>
            </a:p>
          </p:txBody>
        </p:sp>
        <p:sp>
          <p:nvSpPr>
            <p:cNvPr id="51" name="Text Box 19"/>
            <p:cNvSpPr txBox="1">
              <a:spLocks noChangeArrowheads="1"/>
            </p:cNvSpPr>
            <p:nvPr/>
          </p:nvSpPr>
          <p:spPr bwMode="gray">
            <a:xfrm>
              <a:off x="6248401" y="2124280"/>
              <a:ext cx="2115925" cy="184666"/>
            </a:xfrm>
            <a:prstGeom prst="rect">
              <a:avLst/>
            </a:prstGeom>
            <a:noFill/>
            <a:ln w="9525">
              <a:noFill/>
              <a:miter lim="800000"/>
              <a:headEnd/>
              <a:tailEnd/>
            </a:ln>
          </p:spPr>
          <p:txBody>
            <a:bodyPr lIns="63500" tIns="0" rIns="64800" bIns="0">
              <a:spAutoFit/>
            </a:bodyPr>
            <a:lstStyle/>
            <a:p>
              <a:pPr>
                <a:buSzPct val="90000"/>
              </a:pPr>
              <a:r>
                <a:rPr lang="en-GB" sz="1200" b="1" i="1" smtClean="0">
                  <a:solidFill>
                    <a:srgbClr val="A32020"/>
                  </a:solidFill>
                  <a:latin typeface="Arial" panose="020B0604020202020204" pitchFamily="34" charset="0"/>
                </a:rPr>
                <a:t>Tạo ra giá trị</a:t>
              </a:r>
              <a:endParaRPr lang="en-GB" sz="1200" b="1" i="1" dirty="0">
                <a:solidFill>
                  <a:srgbClr val="A32020"/>
                </a:solidFill>
                <a:latin typeface="Arial" panose="020B0604020202020204" pitchFamily="34" charset="0"/>
              </a:endParaRPr>
            </a:p>
          </p:txBody>
        </p:sp>
        <p:sp>
          <p:nvSpPr>
            <p:cNvPr id="54" name="Text Box 19"/>
            <p:cNvSpPr txBox="1">
              <a:spLocks noChangeArrowheads="1"/>
            </p:cNvSpPr>
            <p:nvPr/>
          </p:nvSpPr>
          <p:spPr bwMode="gray">
            <a:xfrm>
              <a:off x="3516445" y="2912671"/>
              <a:ext cx="2115925" cy="184666"/>
            </a:xfrm>
            <a:prstGeom prst="rect">
              <a:avLst/>
            </a:prstGeom>
            <a:noFill/>
            <a:ln w="9525">
              <a:noFill/>
              <a:miter lim="800000"/>
              <a:headEnd/>
              <a:tailEnd/>
            </a:ln>
          </p:spPr>
          <p:txBody>
            <a:bodyPr lIns="63500" tIns="0" rIns="64800" bIns="0">
              <a:spAutoFit/>
            </a:bodyPr>
            <a:lstStyle/>
            <a:p>
              <a:pPr>
                <a:buSzPct val="90000"/>
              </a:pPr>
              <a:r>
                <a:rPr lang="en-GB" sz="1200" b="1" i="1" smtClean="0">
                  <a:solidFill>
                    <a:srgbClr val="A32020"/>
                  </a:solidFill>
                  <a:latin typeface="Arial" panose="020B0604020202020204" pitchFamily="34" charset="0"/>
                </a:rPr>
                <a:t>Hiệu quả giá trị</a:t>
              </a:r>
              <a:endParaRPr lang="en-GB" sz="1200" b="1" i="1" dirty="0">
                <a:solidFill>
                  <a:srgbClr val="A32020"/>
                </a:solidFill>
                <a:latin typeface="Arial" panose="020B0604020202020204" pitchFamily="34" charset="0"/>
              </a:endParaRPr>
            </a:p>
          </p:txBody>
        </p:sp>
      </p:grpSp>
      <p:sp>
        <p:nvSpPr>
          <p:cNvPr id="3" name="Slide Number Placeholder 2"/>
          <p:cNvSpPr>
            <a:spLocks noGrp="1"/>
          </p:cNvSpPr>
          <p:nvPr>
            <p:ph type="sldNum" sz="quarter" idx="18"/>
          </p:nvPr>
        </p:nvSpPr>
        <p:spPr/>
        <p:txBody>
          <a:bodyPr/>
          <a:lstStyle/>
          <a:p>
            <a:fld id="{704BF9C1-91F8-40E3-B9D9-9467646759BA}" type="slidenum">
              <a:rPr lang="en-GB" smtClean="0"/>
              <a:pPr/>
              <a:t>16</a:t>
            </a:fld>
            <a:endParaRPr lang="en-GB"/>
          </a:p>
        </p:txBody>
      </p:sp>
      <p:sp>
        <p:nvSpPr>
          <p:cNvPr id="7" name="Date Placeholder 6"/>
          <p:cNvSpPr>
            <a:spLocks noGrp="1"/>
          </p:cNvSpPr>
          <p:nvPr>
            <p:ph type="dt" sz="half" idx="16"/>
          </p:nvPr>
        </p:nvSpPr>
        <p:spPr/>
        <p:txBody>
          <a:bodyPr/>
          <a:lstStyle/>
          <a:p>
            <a:r>
              <a:rPr lang="en-US" smtClean="0"/>
              <a:t>Tháng 05/2016</a:t>
            </a:r>
            <a:endParaRPr lang="en-GB"/>
          </a:p>
        </p:txBody>
      </p:sp>
      <p:sp>
        <p:nvSpPr>
          <p:cNvPr id="8" name="Footer Placeholder 7"/>
          <p:cNvSpPr>
            <a:spLocks noGrp="1"/>
          </p:cNvSpPr>
          <p:nvPr>
            <p:ph type="ftr" sz="quarter" idx="17"/>
          </p:nvPr>
        </p:nvSpPr>
        <p:spPr/>
        <p:txBody>
          <a:bodyPr/>
          <a:lstStyle/>
          <a:p>
            <a:r>
              <a:rPr lang="vi-VN" smtClean="0"/>
              <a:t>IFC/SSC – Báo cáo Môi trường và Xã hội (E&amp;S)</a:t>
            </a:r>
            <a:endParaRPr lang="en-GB" dirty="0"/>
          </a:p>
        </p:txBody>
      </p:sp>
      <p:sp>
        <p:nvSpPr>
          <p:cNvPr id="5" name="Rectangle 4"/>
          <p:cNvSpPr/>
          <p:nvPr/>
        </p:nvSpPr>
        <p:spPr>
          <a:xfrm>
            <a:off x="566689" y="1380831"/>
            <a:ext cx="4624984" cy="276999"/>
          </a:xfrm>
          <a:prstGeom prst="rect">
            <a:avLst/>
          </a:prstGeom>
        </p:spPr>
        <p:txBody>
          <a:bodyPr wrap="none">
            <a:spAutoFit/>
          </a:bodyPr>
          <a:lstStyle/>
          <a:p>
            <a:r>
              <a:rPr lang="en-GB" sz="1200" b="1" i="1" dirty="0" err="1" smtClean="0">
                <a:latin typeface="Arial" panose="020B0604020202020204" pitchFamily="34" charset="0"/>
              </a:rPr>
              <a:t>Đồ</a:t>
            </a:r>
            <a:r>
              <a:rPr lang="en-GB" sz="1200" b="1" i="1" dirty="0" smtClean="0">
                <a:latin typeface="Arial" panose="020B0604020202020204" pitchFamily="34" charset="0"/>
              </a:rPr>
              <a:t> </a:t>
            </a:r>
            <a:r>
              <a:rPr lang="en-GB" sz="1200" b="1" i="1" dirty="0" err="1" smtClean="0">
                <a:latin typeface="Arial" panose="020B0604020202020204" pitchFamily="34" charset="0"/>
              </a:rPr>
              <a:t>thị</a:t>
            </a:r>
            <a:r>
              <a:rPr lang="en-GB" sz="1200" b="1" i="1" dirty="0" smtClean="0">
                <a:latin typeface="Arial" panose="020B0604020202020204" pitchFamily="34" charset="0"/>
              </a:rPr>
              <a:t> </a:t>
            </a:r>
            <a:r>
              <a:rPr lang="en-GB" sz="1200" b="1" i="1" dirty="0" err="1" smtClean="0">
                <a:latin typeface="Arial" panose="020B0604020202020204" pitchFamily="34" charset="0"/>
              </a:rPr>
              <a:t>mức</a:t>
            </a:r>
            <a:r>
              <a:rPr lang="en-GB" sz="1200" b="1" i="1" dirty="0" smtClean="0">
                <a:latin typeface="Arial" panose="020B0604020202020204" pitchFamily="34" charset="0"/>
              </a:rPr>
              <a:t> </a:t>
            </a:r>
            <a:r>
              <a:rPr lang="en-GB" sz="1200" b="1" i="1" dirty="0" err="1" smtClean="0">
                <a:latin typeface="Arial" panose="020B0604020202020204" pitchFamily="34" charset="0"/>
              </a:rPr>
              <a:t>độ</a:t>
            </a:r>
            <a:r>
              <a:rPr lang="en-GB" sz="1200" b="1" i="1" dirty="0" smtClean="0">
                <a:latin typeface="Arial" panose="020B0604020202020204" pitchFamily="34" charset="0"/>
              </a:rPr>
              <a:t> </a:t>
            </a:r>
            <a:r>
              <a:rPr lang="en-GB" sz="1200" b="1" i="1" dirty="0" err="1" smtClean="0">
                <a:latin typeface="Arial" panose="020B0604020202020204" pitchFamily="34" charset="0"/>
              </a:rPr>
              <a:t>hoàn</a:t>
            </a:r>
            <a:r>
              <a:rPr lang="en-GB" sz="1200" b="1" i="1" dirty="0" smtClean="0">
                <a:latin typeface="Arial" panose="020B0604020202020204" pitchFamily="34" charset="0"/>
              </a:rPr>
              <a:t> </a:t>
            </a:r>
            <a:r>
              <a:rPr lang="en-GB" sz="1200" b="1" i="1" dirty="0" err="1" smtClean="0">
                <a:latin typeface="Arial" panose="020B0604020202020204" pitchFamily="34" charset="0"/>
              </a:rPr>
              <a:t>thiện</a:t>
            </a:r>
            <a:r>
              <a:rPr lang="en-GB" sz="1200" b="1" i="1" dirty="0" smtClean="0">
                <a:latin typeface="Arial" panose="020B0604020202020204" pitchFamily="34" charset="0"/>
              </a:rPr>
              <a:t> </a:t>
            </a:r>
            <a:r>
              <a:rPr lang="en-GB" sz="1200" b="1" i="1" dirty="0" err="1" smtClean="0">
                <a:latin typeface="Arial" panose="020B0604020202020204" pitchFamily="34" charset="0"/>
              </a:rPr>
              <a:t>quản</a:t>
            </a:r>
            <a:r>
              <a:rPr lang="en-GB" sz="1200" b="1" i="1" dirty="0" smtClean="0">
                <a:latin typeface="Arial" panose="020B0604020202020204" pitchFamily="34" charset="0"/>
              </a:rPr>
              <a:t> </a:t>
            </a:r>
            <a:r>
              <a:rPr lang="en-GB" sz="1200" b="1" i="1" dirty="0" err="1" smtClean="0">
                <a:latin typeface="Arial" panose="020B0604020202020204" pitchFamily="34" charset="0"/>
              </a:rPr>
              <a:t>trị</a:t>
            </a:r>
            <a:r>
              <a:rPr lang="en-GB" sz="1200" b="1" i="1" dirty="0" smtClean="0">
                <a:latin typeface="Arial" panose="020B0604020202020204" pitchFamily="34" charset="0"/>
              </a:rPr>
              <a:t> </a:t>
            </a:r>
            <a:r>
              <a:rPr lang="en-GB" sz="1200" b="1" i="1" dirty="0" err="1" smtClean="0">
                <a:latin typeface="Arial" panose="020B0604020202020204" pitchFamily="34" charset="0"/>
              </a:rPr>
              <a:t>phát</a:t>
            </a:r>
            <a:r>
              <a:rPr lang="en-GB" sz="1200" b="1" i="1" dirty="0" smtClean="0">
                <a:latin typeface="Arial" panose="020B0604020202020204" pitchFamily="34" charset="0"/>
              </a:rPr>
              <a:t> </a:t>
            </a:r>
            <a:r>
              <a:rPr lang="en-GB" sz="1200" b="1" i="1" dirty="0" err="1" smtClean="0">
                <a:latin typeface="Arial" panose="020B0604020202020204" pitchFamily="34" charset="0"/>
              </a:rPr>
              <a:t>triển</a:t>
            </a:r>
            <a:r>
              <a:rPr lang="en-GB" sz="1200" b="1" i="1" dirty="0" smtClean="0">
                <a:latin typeface="Arial" panose="020B0604020202020204" pitchFamily="34" charset="0"/>
              </a:rPr>
              <a:t> </a:t>
            </a:r>
            <a:r>
              <a:rPr lang="en-GB" sz="1200" b="1" i="1" dirty="0" err="1" smtClean="0">
                <a:latin typeface="Arial" panose="020B0604020202020204" pitchFamily="34" charset="0"/>
              </a:rPr>
              <a:t>bền</a:t>
            </a:r>
            <a:r>
              <a:rPr lang="en-GB" sz="1200" b="1" i="1" dirty="0" smtClean="0">
                <a:latin typeface="Arial" panose="020B0604020202020204" pitchFamily="34" charset="0"/>
              </a:rPr>
              <a:t> </a:t>
            </a:r>
            <a:r>
              <a:rPr lang="en-GB" sz="1200" b="1" i="1" dirty="0" err="1" smtClean="0">
                <a:latin typeface="Arial" panose="020B0604020202020204" pitchFamily="34" charset="0"/>
              </a:rPr>
              <a:t>vững</a:t>
            </a:r>
            <a:r>
              <a:rPr lang="en-GB" sz="1200" b="1" i="1" dirty="0" smtClean="0">
                <a:latin typeface="Arial" panose="020B0604020202020204" pitchFamily="34" charset="0"/>
              </a:rPr>
              <a:t> - PwC</a:t>
            </a:r>
            <a:endParaRPr lang="en-GB" sz="1200" b="1" i="1" dirty="0">
              <a:latin typeface="Arial" panose="020B0604020202020204" pitchFamily="34" charset="0"/>
            </a:endParaRPr>
          </a:p>
        </p:txBody>
      </p:sp>
    </p:spTree>
    <p:extLst>
      <p:ext uri="{BB962C8B-B14F-4D97-AF65-F5344CB8AC3E}">
        <p14:creationId xmlns:p14="http://schemas.microsoft.com/office/powerpoint/2010/main" val="3642915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ltGray">
          <a:xfrm>
            <a:off x="1219200" y="4917076"/>
            <a:ext cx="4158567" cy="618150"/>
          </a:xfrm>
          <a:prstGeom prst="rect">
            <a:avLst/>
          </a:prstGeom>
          <a:solidFill>
            <a:schemeClr val="accent2">
              <a:lumMod val="20000"/>
              <a:lumOff val="8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17</a:t>
            </a:fld>
            <a:endParaRPr lang="en-GB">
              <a:solidFill>
                <a:srgbClr val="000000"/>
              </a:solidFill>
            </a:endParaRPr>
          </a:p>
        </p:txBody>
      </p:sp>
      <p:grpSp>
        <p:nvGrpSpPr>
          <p:cNvPr id="7" name="Group 6"/>
          <p:cNvGrpSpPr/>
          <p:nvPr/>
        </p:nvGrpSpPr>
        <p:grpSpPr>
          <a:xfrm>
            <a:off x="762000" y="1295400"/>
            <a:ext cx="5017186" cy="4464214"/>
            <a:chOff x="1965960" y="1143000"/>
            <a:chExt cx="5292460" cy="5052627"/>
          </a:xfrm>
        </p:grpSpPr>
        <p:grpSp>
          <p:nvGrpSpPr>
            <p:cNvPr id="8" name="Group 53"/>
            <p:cNvGrpSpPr/>
            <p:nvPr/>
          </p:nvGrpSpPr>
          <p:grpSpPr>
            <a:xfrm>
              <a:off x="2272546" y="1143000"/>
              <a:ext cx="4661656" cy="4900227"/>
              <a:chOff x="2057400" y="625362"/>
              <a:chExt cx="4661656" cy="4900227"/>
            </a:xfrm>
          </p:grpSpPr>
          <p:sp>
            <p:nvSpPr>
              <p:cNvPr id="14" name="Rectangle 13"/>
              <p:cNvSpPr/>
              <p:nvPr/>
            </p:nvSpPr>
            <p:spPr bwMode="ltGray">
              <a:xfrm>
                <a:off x="2490716" y="3307225"/>
                <a:ext cx="3833884" cy="705600"/>
              </a:xfrm>
              <a:prstGeom prst="rect">
                <a:avLst/>
              </a:prstGeom>
              <a:solidFill>
                <a:schemeClr val="accent2">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15" name="Rectangle 14"/>
              <p:cNvSpPr/>
              <p:nvPr/>
            </p:nvSpPr>
            <p:spPr bwMode="ltGray">
              <a:xfrm>
                <a:off x="2057400" y="4012825"/>
                <a:ext cx="4648200" cy="705600"/>
              </a:xfrm>
              <a:prstGeom prst="rect">
                <a:avLst/>
              </a:prstGeom>
              <a:solidFill>
                <a:schemeClr val="accent2">
                  <a:lumMod val="40000"/>
                  <a:lumOff val="6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16" name="Rectangle 15"/>
              <p:cNvSpPr/>
              <p:nvPr/>
            </p:nvSpPr>
            <p:spPr bwMode="ltGray">
              <a:xfrm>
                <a:off x="2795516" y="2601625"/>
                <a:ext cx="3224284" cy="705600"/>
              </a:xfrm>
              <a:prstGeom prst="rect">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18" name="Rectangle 17"/>
              <p:cNvSpPr/>
              <p:nvPr/>
            </p:nvSpPr>
            <p:spPr bwMode="ltGray">
              <a:xfrm>
                <a:off x="3328916" y="990599"/>
                <a:ext cx="2157484" cy="1611025"/>
              </a:xfrm>
              <a:prstGeom prst="rect">
                <a:avLst/>
              </a:prstGeom>
              <a:solidFill>
                <a:schemeClr val="tx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19" name="Rectangle 18"/>
              <p:cNvSpPr/>
              <p:nvPr/>
            </p:nvSpPr>
            <p:spPr bwMode="ltGray">
              <a:xfrm rot="3698714">
                <a:off x="3651482" y="2439394"/>
                <a:ext cx="4881605" cy="1253542"/>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20" name="Rectangle 19"/>
              <p:cNvSpPr/>
              <p:nvPr/>
            </p:nvSpPr>
            <p:spPr bwMode="ltGray">
              <a:xfrm rot="17901070">
                <a:off x="306847" y="2515579"/>
                <a:ext cx="4881605" cy="1138415"/>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21" name="Rectangle 20"/>
              <p:cNvSpPr/>
              <p:nvPr/>
            </p:nvSpPr>
            <p:spPr bwMode="ltGray">
              <a:xfrm>
                <a:off x="3124200" y="990599"/>
                <a:ext cx="2590800" cy="228601"/>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22" name="Rectangle 14"/>
              <p:cNvSpPr>
                <a:spLocks noChangeArrowheads="1"/>
              </p:cNvSpPr>
              <p:nvPr/>
            </p:nvSpPr>
            <p:spPr bwMode="gray">
              <a:xfrm>
                <a:off x="3659056" y="1745228"/>
                <a:ext cx="1497204" cy="752422"/>
              </a:xfrm>
              <a:prstGeom prst="rect">
                <a:avLst/>
              </a:prstGeom>
              <a:noFill/>
              <a:ln w="12700">
                <a:noFill/>
                <a:miter lim="800000"/>
                <a:headEnd/>
                <a:tailEnd/>
              </a:ln>
              <a:effectLst/>
            </p:spPr>
            <p:txBody>
              <a:bodyPr wrap="square" lIns="0" tIns="0" rIns="0" bIns="0">
                <a:spAutoFit/>
              </a:bodyPr>
              <a:lstStyle/>
              <a:p>
                <a:pPr algn="ctr" eaLnBrk="0" hangingPunct="0">
                  <a:lnSpc>
                    <a:spcPct val="90000"/>
                  </a:lnSpc>
                </a:pPr>
                <a:r>
                  <a:rPr lang="en-GB" sz="1200" b="1" dirty="0" err="1" smtClean="0">
                    <a:solidFill>
                      <a:srgbClr val="FFFFFF"/>
                    </a:solidFill>
                  </a:rPr>
                  <a:t>Chiến</a:t>
                </a:r>
                <a:r>
                  <a:rPr lang="en-GB" sz="1200" b="1" dirty="0" smtClean="0">
                    <a:solidFill>
                      <a:srgbClr val="FFFFFF"/>
                    </a:solidFill>
                  </a:rPr>
                  <a:t> </a:t>
                </a:r>
                <a:r>
                  <a:rPr lang="en-GB" sz="1200" b="1" dirty="0" err="1" smtClean="0">
                    <a:solidFill>
                      <a:srgbClr val="FFFFFF"/>
                    </a:solidFill>
                  </a:rPr>
                  <a:t>lược</a:t>
                </a:r>
                <a:r>
                  <a:rPr lang="en-GB" sz="1200" b="1" dirty="0" smtClean="0">
                    <a:solidFill>
                      <a:srgbClr val="FFFFFF"/>
                    </a:solidFill>
                  </a:rPr>
                  <a:t> </a:t>
                </a:r>
                <a:endParaRPr lang="en-GB" sz="1200" b="1" dirty="0" smtClean="0">
                  <a:solidFill>
                    <a:srgbClr val="FFFFFF"/>
                  </a:solidFill>
                </a:endParaRPr>
              </a:p>
              <a:p>
                <a:pPr algn="ctr" eaLnBrk="0" hangingPunct="0">
                  <a:lnSpc>
                    <a:spcPct val="90000"/>
                  </a:lnSpc>
                </a:pPr>
                <a:r>
                  <a:rPr lang="en-GB" sz="1200" b="1" dirty="0" smtClean="0">
                    <a:solidFill>
                      <a:srgbClr val="FFFFFF"/>
                    </a:solidFill>
                  </a:rPr>
                  <a:t>&amp; </a:t>
                </a:r>
                <a:endParaRPr lang="en-GB" sz="1200" b="1" dirty="0">
                  <a:solidFill>
                    <a:srgbClr val="FFFFFF"/>
                  </a:solidFill>
                </a:endParaRPr>
              </a:p>
              <a:p>
                <a:pPr algn="ctr" eaLnBrk="0" hangingPunct="0">
                  <a:lnSpc>
                    <a:spcPct val="90000"/>
                  </a:lnSpc>
                  <a:spcAft>
                    <a:spcPct val="50000"/>
                  </a:spcAft>
                </a:pPr>
                <a:r>
                  <a:rPr lang="en-GB" sz="1200" b="1" dirty="0" err="1" smtClean="0">
                    <a:solidFill>
                      <a:srgbClr val="FFFFFF"/>
                    </a:solidFill>
                  </a:rPr>
                  <a:t>Chiến</a:t>
                </a:r>
                <a:r>
                  <a:rPr lang="en-GB" sz="1200" b="1" dirty="0" smtClean="0">
                    <a:solidFill>
                      <a:srgbClr val="FFFFFF"/>
                    </a:solidFill>
                  </a:rPr>
                  <a:t> </a:t>
                </a:r>
                <a:r>
                  <a:rPr lang="en-GB" sz="1200" b="1" dirty="0" err="1" smtClean="0">
                    <a:solidFill>
                      <a:srgbClr val="FFFFFF"/>
                    </a:solidFill>
                  </a:rPr>
                  <a:t>lược</a:t>
                </a:r>
                <a:r>
                  <a:rPr lang="en-GB" sz="1200" b="1" dirty="0" smtClean="0">
                    <a:solidFill>
                      <a:srgbClr val="FFFFFF"/>
                    </a:solidFill>
                  </a:rPr>
                  <a:t> </a:t>
                </a:r>
                <a:r>
                  <a:rPr lang="en-GB" sz="1200" b="1" dirty="0" err="1" smtClean="0">
                    <a:solidFill>
                      <a:srgbClr val="FFFFFF"/>
                    </a:solidFill>
                  </a:rPr>
                  <a:t>phát</a:t>
                </a:r>
                <a:r>
                  <a:rPr lang="en-GB" sz="1200" b="1" dirty="0" smtClean="0">
                    <a:solidFill>
                      <a:srgbClr val="FFFFFF"/>
                    </a:solidFill>
                  </a:rPr>
                  <a:t> </a:t>
                </a:r>
                <a:r>
                  <a:rPr lang="en-GB" sz="1200" b="1" dirty="0" err="1" smtClean="0">
                    <a:solidFill>
                      <a:srgbClr val="FFFFFF"/>
                    </a:solidFill>
                  </a:rPr>
                  <a:t>triển</a:t>
                </a:r>
                <a:r>
                  <a:rPr lang="en-GB" sz="1200" b="1" dirty="0" smtClean="0">
                    <a:solidFill>
                      <a:srgbClr val="FFFFFF"/>
                    </a:solidFill>
                  </a:rPr>
                  <a:t> </a:t>
                </a:r>
                <a:r>
                  <a:rPr lang="en-GB" sz="1200" b="1" dirty="0" err="1" smtClean="0">
                    <a:solidFill>
                      <a:srgbClr val="FFFFFF"/>
                    </a:solidFill>
                  </a:rPr>
                  <a:t>bền</a:t>
                </a:r>
                <a:r>
                  <a:rPr lang="en-GB" sz="1200" b="1" dirty="0" smtClean="0">
                    <a:solidFill>
                      <a:srgbClr val="FFFFFF"/>
                    </a:solidFill>
                  </a:rPr>
                  <a:t> </a:t>
                </a:r>
                <a:r>
                  <a:rPr lang="en-GB" sz="1200" b="1" dirty="0" err="1" smtClean="0">
                    <a:solidFill>
                      <a:srgbClr val="FFFFFF"/>
                    </a:solidFill>
                  </a:rPr>
                  <a:t>vững</a:t>
                </a:r>
                <a:endParaRPr lang="en-GB" sz="1200" b="1" dirty="0">
                  <a:solidFill>
                    <a:srgbClr val="FFFFFF"/>
                  </a:solidFill>
                </a:endParaRPr>
              </a:p>
            </p:txBody>
          </p:sp>
          <p:sp>
            <p:nvSpPr>
              <p:cNvPr id="23" name="Rectangle 27"/>
              <p:cNvSpPr>
                <a:spLocks noChangeArrowheads="1"/>
              </p:cNvSpPr>
              <p:nvPr/>
            </p:nvSpPr>
            <p:spPr bwMode="gray">
              <a:xfrm>
                <a:off x="3677339" y="2695210"/>
                <a:ext cx="1460638" cy="564317"/>
              </a:xfrm>
              <a:prstGeom prst="rect">
                <a:avLst/>
              </a:prstGeom>
              <a:noFill/>
              <a:ln w="12700">
                <a:noFill/>
                <a:miter lim="800000"/>
                <a:headEnd/>
                <a:tailEnd/>
              </a:ln>
              <a:effectLst/>
            </p:spPr>
            <p:txBody>
              <a:bodyPr wrap="square" lIns="0" tIns="0" rIns="0" bIns="0">
                <a:spAutoFit/>
              </a:bodyPr>
              <a:lstStyle/>
              <a:p>
                <a:pPr algn="ctr" eaLnBrk="0" hangingPunct="0">
                  <a:lnSpc>
                    <a:spcPct val="90000"/>
                  </a:lnSpc>
                </a:pPr>
                <a:r>
                  <a:rPr lang="en-GB" sz="1200" b="1" dirty="0" err="1" smtClean="0">
                    <a:solidFill>
                      <a:srgbClr val="FFFFFF"/>
                    </a:solidFill>
                  </a:rPr>
                  <a:t>Sáng</a:t>
                </a:r>
                <a:r>
                  <a:rPr lang="en-GB" sz="1200" b="1" dirty="0" smtClean="0">
                    <a:solidFill>
                      <a:srgbClr val="FFFFFF"/>
                    </a:solidFill>
                  </a:rPr>
                  <a:t> </a:t>
                </a:r>
                <a:r>
                  <a:rPr lang="en-GB" sz="1200" b="1" dirty="0" err="1" smtClean="0">
                    <a:solidFill>
                      <a:srgbClr val="FFFFFF"/>
                    </a:solidFill>
                  </a:rPr>
                  <a:t>kiến</a:t>
                </a:r>
                <a:r>
                  <a:rPr lang="en-GB" sz="1200" b="1" dirty="0" smtClean="0">
                    <a:solidFill>
                      <a:srgbClr val="FFFFFF"/>
                    </a:solidFill>
                  </a:rPr>
                  <a:t> </a:t>
                </a:r>
                <a:r>
                  <a:rPr lang="en-GB" sz="1200" b="1" dirty="0" err="1" smtClean="0">
                    <a:solidFill>
                      <a:srgbClr val="FFFFFF"/>
                    </a:solidFill>
                  </a:rPr>
                  <a:t>chương</a:t>
                </a:r>
                <a:r>
                  <a:rPr lang="en-GB" sz="1200" b="1" dirty="0" smtClean="0">
                    <a:solidFill>
                      <a:srgbClr val="FFFFFF"/>
                    </a:solidFill>
                  </a:rPr>
                  <a:t> </a:t>
                </a:r>
                <a:r>
                  <a:rPr lang="en-GB" sz="1200" b="1" dirty="0" err="1" smtClean="0">
                    <a:solidFill>
                      <a:srgbClr val="FFFFFF"/>
                    </a:solidFill>
                  </a:rPr>
                  <a:t>trình</a:t>
                </a:r>
                <a:r>
                  <a:rPr lang="en-GB" sz="1200" b="1" dirty="0" smtClean="0">
                    <a:solidFill>
                      <a:srgbClr val="FFFFFF"/>
                    </a:solidFill>
                  </a:rPr>
                  <a:t> PTBV</a:t>
                </a:r>
                <a:endParaRPr lang="en-GB" sz="1200" b="1" dirty="0">
                  <a:solidFill>
                    <a:srgbClr val="FFFFFF"/>
                  </a:solidFill>
                </a:endParaRPr>
              </a:p>
            </p:txBody>
          </p:sp>
          <p:sp>
            <p:nvSpPr>
              <p:cNvPr id="24" name="Rectangle 27"/>
              <p:cNvSpPr>
                <a:spLocks noChangeArrowheads="1"/>
              </p:cNvSpPr>
              <p:nvPr/>
            </p:nvSpPr>
            <p:spPr bwMode="gray">
              <a:xfrm>
                <a:off x="3145596" y="3576926"/>
                <a:ext cx="2524125" cy="344860"/>
              </a:xfrm>
              <a:prstGeom prst="rect">
                <a:avLst/>
              </a:prstGeom>
              <a:noFill/>
              <a:ln w="12700">
                <a:noFill/>
                <a:miter lim="800000"/>
                <a:headEnd/>
                <a:tailEnd/>
              </a:ln>
              <a:effectLst/>
            </p:spPr>
            <p:txBody>
              <a:bodyPr lIns="0" tIns="0" rIns="0" bIns="0">
                <a:spAutoFit/>
              </a:bodyPr>
              <a:lstStyle/>
              <a:p>
                <a:pPr algn="ctr" eaLnBrk="0" hangingPunct="0">
                  <a:lnSpc>
                    <a:spcPct val="90000"/>
                  </a:lnSpc>
                </a:pPr>
                <a:r>
                  <a:rPr lang="en-GB" sz="1100" b="1" dirty="0" err="1" smtClean="0">
                    <a:solidFill>
                      <a:schemeClr val="bg1"/>
                    </a:solidFill>
                  </a:rPr>
                  <a:t>Đo</a:t>
                </a:r>
                <a:r>
                  <a:rPr lang="en-GB" sz="1100" b="1" dirty="0" smtClean="0">
                    <a:solidFill>
                      <a:schemeClr val="bg1"/>
                    </a:solidFill>
                  </a:rPr>
                  <a:t> </a:t>
                </a:r>
                <a:r>
                  <a:rPr lang="en-GB" sz="1100" b="1" dirty="0" err="1" smtClean="0">
                    <a:solidFill>
                      <a:schemeClr val="bg1"/>
                    </a:solidFill>
                  </a:rPr>
                  <a:t>lường</a:t>
                </a:r>
                <a:r>
                  <a:rPr lang="en-GB" sz="1100" b="1" dirty="0" smtClean="0">
                    <a:solidFill>
                      <a:schemeClr val="bg1"/>
                    </a:solidFill>
                  </a:rPr>
                  <a:t> </a:t>
                </a:r>
                <a:r>
                  <a:rPr lang="en-GB" sz="1100" b="1" dirty="0" err="1" smtClean="0">
                    <a:solidFill>
                      <a:schemeClr val="bg1"/>
                    </a:solidFill>
                  </a:rPr>
                  <a:t>hiệu</a:t>
                </a:r>
                <a:r>
                  <a:rPr lang="en-GB" sz="1100" b="1" dirty="0" smtClean="0">
                    <a:solidFill>
                      <a:schemeClr val="bg1"/>
                    </a:solidFill>
                  </a:rPr>
                  <a:t> </a:t>
                </a:r>
                <a:r>
                  <a:rPr lang="en-GB" sz="1100" b="1" dirty="0" err="1" smtClean="0">
                    <a:solidFill>
                      <a:schemeClr val="bg1"/>
                    </a:solidFill>
                  </a:rPr>
                  <a:t>quả</a:t>
                </a:r>
                <a:r>
                  <a:rPr lang="en-GB" sz="1100" b="1" dirty="0" smtClean="0">
                    <a:solidFill>
                      <a:schemeClr val="bg1"/>
                    </a:solidFill>
                  </a:rPr>
                  <a:t> </a:t>
                </a:r>
                <a:r>
                  <a:rPr lang="en-GB" sz="1100" b="1" dirty="0" err="1" smtClean="0">
                    <a:solidFill>
                      <a:schemeClr val="bg1"/>
                    </a:solidFill>
                  </a:rPr>
                  <a:t>hoạt</a:t>
                </a:r>
                <a:r>
                  <a:rPr lang="en-GB" sz="1100" b="1" dirty="0" smtClean="0">
                    <a:solidFill>
                      <a:schemeClr val="bg1"/>
                    </a:solidFill>
                  </a:rPr>
                  <a:t> </a:t>
                </a:r>
                <a:r>
                  <a:rPr lang="en-GB" sz="1100" b="1" dirty="0" err="1" smtClean="0">
                    <a:solidFill>
                      <a:schemeClr val="bg1"/>
                    </a:solidFill>
                  </a:rPr>
                  <a:t>động</a:t>
                </a:r>
                <a:r>
                  <a:rPr lang="en-GB" sz="1100" b="1" dirty="0" smtClean="0">
                    <a:solidFill>
                      <a:schemeClr val="bg1"/>
                    </a:solidFill>
                  </a:rPr>
                  <a:t> PTBV</a:t>
                </a:r>
                <a:endParaRPr lang="en-GB" sz="1100" b="1" dirty="0">
                  <a:solidFill>
                    <a:schemeClr val="bg1"/>
                  </a:solidFill>
                </a:endParaRPr>
              </a:p>
            </p:txBody>
          </p:sp>
          <p:sp>
            <p:nvSpPr>
              <p:cNvPr id="25" name="Rectangle 27"/>
              <p:cNvSpPr>
                <a:spLocks noChangeArrowheads="1"/>
              </p:cNvSpPr>
              <p:nvPr/>
            </p:nvSpPr>
            <p:spPr bwMode="gray">
              <a:xfrm>
                <a:off x="3119438" y="4199426"/>
                <a:ext cx="2524125" cy="376211"/>
              </a:xfrm>
              <a:prstGeom prst="rect">
                <a:avLst/>
              </a:prstGeom>
              <a:noFill/>
              <a:ln w="12700">
                <a:noFill/>
                <a:miter lim="800000"/>
                <a:headEnd/>
                <a:tailEnd/>
              </a:ln>
              <a:effectLst/>
            </p:spPr>
            <p:txBody>
              <a:bodyPr lIns="0" tIns="0" rIns="0" bIns="0">
                <a:spAutoFit/>
              </a:bodyPr>
              <a:lstStyle/>
              <a:p>
                <a:pPr algn="ctr" eaLnBrk="0" hangingPunct="0">
                  <a:lnSpc>
                    <a:spcPct val="90000"/>
                  </a:lnSpc>
                </a:pPr>
                <a:r>
                  <a:rPr lang="en-GB" sz="1200" b="1" dirty="0" err="1" smtClean="0">
                    <a:solidFill>
                      <a:srgbClr val="000000"/>
                    </a:solidFill>
                  </a:rPr>
                  <a:t>Cơ</a:t>
                </a:r>
                <a:r>
                  <a:rPr lang="en-GB" sz="1200" b="1" dirty="0" smtClean="0">
                    <a:solidFill>
                      <a:srgbClr val="000000"/>
                    </a:solidFill>
                  </a:rPr>
                  <a:t> </a:t>
                </a:r>
                <a:r>
                  <a:rPr lang="en-GB" sz="1200" b="1" dirty="0" err="1" smtClean="0">
                    <a:solidFill>
                      <a:srgbClr val="000000"/>
                    </a:solidFill>
                  </a:rPr>
                  <a:t>cấu</a:t>
                </a:r>
                <a:r>
                  <a:rPr lang="en-GB" sz="1200" b="1" dirty="0" smtClean="0">
                    <a:solidFill>
                      <a:srgbClr val="000000"/>
                    </a:solidFill>
                  </a:rPr>
                  <a:t>, </a:t>
                </a:r>
                <a:r>
                  <a:rPr lang="en-GB" sz="1200" b="1" dirty="0" err="1" smtClean="0">
                    <a:solidFill>
                      <a:srgbClr val="000000"/>
                    </a:solidFill>
                  </a:rPr>
                  <a:t>Quy</a:t>
                </a:r>
                <a:r>
                  <a:rPr lang="en-GB" sz="1200" b="1" dirty="0" smtClean="0">
                    <a:solidFill>
                      <a:srgbClr val="000000"/>
                    </a:solidFill>
                  </a:rPr>
                  <a:t> </a:t>
                </a:r>
                <a:r>
                  <a:rPr lang="en-GB" sz="1200" b="1" dirty="0" err="1" smtClean="0">
                    <a:solidFill>
                      <a:srgbClr val="000000"/>
                    </a:solidFill>
                  </a:rPr>
                  <a:t>trình</a:t>
                </a:r>
                <a:r>
                  <a:rPr lang="en-GB" sz="1200" b="1" dirty="0" smtClean="0">
                    <a:solidFill>
                      <a:srgbClr val="000000"/>
                    </a:solidFill>
                  </a:rPr>
                  <a:t>, </a:t>
                </a:r>
                <a:r>
                  <a:rPr lang="en-GB" sz="1200" b="1" dirty="0" err="1" smtClean="0">
                    <a:solidFill>
                      <a:srgbClr val="000000"/>
                    </a:solidFill>
                  </a:rPr>
                  <a:t>Nguồn</a:t>
                </a:r>
                <a:r>
                  <a:rPr lang="en-GB" sz="1200" b="1" dirty="0" smtClean="0">
                    <a:solidFill>
                      <a:srgbClr val="000000"/>
                    </a:solidFill>
                  </a:rPr>
                  <a:t> </a:t>
                </a:r>
                <a:r>
                  <a:rPr lang="en-GB" sz="1200" b="1" dirty="0" err="1" smtClean="0">
                    <a:solidFill>
                      <a:srgbClr val="000000"/>
                    </a:solidFill>
                  </a:rPr>
                  <a:t>lực</a:t>
                </a:r>
                <a:r>
                  <a:rPr lang="en-GB" sz="1200" b="1" dirty="0" smtClean="0">
                    <a:solidFill>
                      <a:srgbClr val="000000"/>
                    </a:solidFill>
                  </a:rPr>
                  <a:t> </a:t>
                </a:r>
                <a:r>
                  <a:rPr lang="en-GB" sz="1200" b="1" dirty="0" err="1" smtClean="0">
                    <a:solidFill>
                      <a:srgbClr val="000000"/>
                    </a:solidFill>
                  </a:rPr>
                  <a:t>và</a:t>
                </a:r>
                <a:r>
                  <a:rPr lang="en-GB" sz="1200" b="1" dirty="0" smtClean="0">
                    <a:solidFill>
                      <a:srgbClr val="000000"/>
                    </a:solidFill>
                  </a:rPr>
                  <a:t> </a:t>
                </a:r>
                <a:r>
                  <a:rPr lang="en-GB" sz="1200" b="1" dirty="0" err="1" smtClean="0">
                    <a:solidFill>
                      <a:srgbClr val="000000"/>
                    </a:solidFill>
                  </a:rPr>
                  <a:t>Hạ</a:t>
                </a:r>
                <a:r>
                  <a:rPr lang="en-GB" sz="1200" b="1" dirty="0" smtClean="0">
                    <a:solidFill>
                      <a:srgbClr val="000000"/>
                    </a:solidFill>
                  </a:rPr>
                  <a:t> </a:t>
                </a:r>
                <a:r>
                  <a:rPr lang="en-GB" sz="1200" b="1" dirty="0" err="1" smtClean="0">
                    <a:solidFill>
                      <a:srgbClr val="000000"/>
                    </a:solidFill>
                  </a:rPr>
                  <a:t>tâng</a:t>
                </a:r>
                <a:endParaRPr lang="en-GB" sz="1200" b="1" dirty="0">
                  <a:solidFill>
                    <a:srgbClr val="000000"/>
                  </a:solidFill>
                </a:endParaRPr>
              </a:p>
            </p:txBody>
          </p:sp>
          <p:sp>
            <p:nvSpPr>
              <p:cNvPr id="26" name="Rectangle 27"/>
              <p:cNvSpPr>
                <a:spLocks noChangeArrowheads="1"/>
              </p:cNvSpPr>
              <p:nvPr/>
            </p:nvSpPr>
            <p:spPr bwMode="gray">
              <a:xfrm>
                <a:off x="3119438" y="4911724"/>
                <a:ext cx="2524125" cy="376211"/>
              </a:xfrm>
              <a:prstGeom prst="rect">
                <a:avLst/>
              </a:prstGeom>
              <a:noFill/>
              <a:ln w="12700">
                <a:noFill/>
                <a:miter lim="800000"/>
                <a:headEnd/>
                <a:tailEnd/>
              </a:ln>
              <a:effectLst/>
            </p:spPr>
            <p:txBody>
              <a:bodyPr lIns="0" tIns="0" rIns="0" bIns="0">
                <a:spAutoFit/>
              </a:bodyPr>
              <a:lstStyle/>
              <a:p>
                <a:pPr algn="ctr" eaLnBrk="0" hangingPunct="0">
                  <a:lnSpc>
                    <a:spcPct val="90000"/>
                  </a:lnSpc>
                </a:pPr>
                <a:r>
                  <a:rPr lang="en-GB" sz="1200" b="1" dirty="0" err="1" smtClean="0">
                    <a:solidFill>
                      <a:srgbClr val="000000"/>
                    </a:solidFill>
                  </a:rPr>
                  <a:t>Báo</a:t>
                </a:r>
                <a:r>
                  <a:rPr lang="en-GB" sz="1200" b="1" dirty="0" smtClean="0">
                    <a:solidFill>
                      <a:srgbClr val="000000"/>
                    </a:solidFill>
                  </a:rPr>
                  <a:t> </a:t>
                </a:r>
                <a:r>
                  <a:rPr lang="en-GB" sz="1200" b="1" dirty="0" err="1" smtClean="0">
                    <a:solidFill>
                      <a:srgbClr val="000000"/>
                    </a:solidFill>
                  </a:rPr>
                  <a:t>cáo</a:t>
                </a:r>
                <a:r>
                  <a:rPr lang="en-GB" sz="1200" b="1" dirty="0" smtClean="0">
                    <a:solidFill>
                      <a:srgbClr val="000000"/>
                    </a:solidFill>
                  </a:rPr>
                  <a:t> phi </a:t>
                </a:r>
                <a:r>
                  <a:rPr lang="en-GB" sz="1200" b="1" dirty="0" err="1" smtClean="0">
                    <a:solidFill>
                      <a:srgbClr val="000000"/>
                    </a:solidFill>
                  </a:rPr>
                  <a:t>tài</a:t>
                </a:r>
                <a:r>
                  <a:rPr lang="en-GB" sz="1200" b="1" dirty="0" smtClean="0">
                    <a:solidFill>
                      <a:srgbClr val="000000"/>
                    </a:solidFill>
                  </a:rPr>
                  <a:t> </a:t>
                </a:r>
                <a:r>
                  <a:rPr lang="en-GB" sz="1200" b="1" dirty="0" err="1" smtClean="0">
                    <a:solidFill>
                      <a:srgbClr val="000000"/>
                    </a:solidFill>
                  </a:rPr>
                  <a:t>chính</a:t>
                </a:r>
                <a:r>
                  <a:rPr lang="en-GB" sz="1200" b="1" dirty="0" smtClean="0">
                    <a:solidFill>
                      <a:srgbClr val="000000"/>
                    </a:solidFill>
                  </a:rPr>
                  <a:t> &amp; </a:t>
                </a:r>
                <a:r>
                  <a:rPr lang="en-GB" sz="1200" b="1" dirty="0" err="1" smtClean="0">
                    <a:solidFill>
                      <a:srgbClr val="000000"/>
                    </a:solidFill>
                  </a:rPr>
                  <a:t>Đảm</a:t>
                </a:r>
                <a:r>
                  <a:rPr lang="en-GB" sz="1200" b="1" dirty="0" smtClean="0">
                    <a:solidFill>
                      <a:srgbClr val="000000"/>
                    </a:solidFill>
                  </a:rPr>
                  <a:t> </a:t>
                </a:r>
                <a:r>
                  <a:rPr lang="en-GB" sz="1200" b="1" dirty="0" err="1" smtClean="0">
                    <a:solidFill>
                      <a:srgbClr val="000000"/>
                    </a:solidFill>
                  </a:rPr>
                  <a:t>bảo</a:t>
                </a:r>
                <a:r>
                  <a:rPr lang="en-GB" sz="1200" b="1" dirty="0" smtClean="0">
                    <a:solidFill>
                      <a:srgbClr val="000000"/>
                    </a:solidFill>
                  </a:rPr>
                  <a:t> </a:t>
                </a:r>
                <a:r>
                  <a:rPr lang="en-GB" sz="1200" b="1" dirty="0" err="1" smtClean="0">
                    <a:solidFill>
                      <a:srgbClr val="000000"/>
                    </a:solidFill>
                  </a:rPr>
                  <a:t>độc</a:t>
                </a:r>
                <a:r>
                  <a:rPr lang="en-GB" sz="1200" b="1" dirty="0" smtClean="0">
                    <a:solidFill>
                      <a:srgbClr val="000000"/>
                    </a:solidFill>
                  </a:rPr>
                  <a:t> </a:t>
                </a:r>
                <a:r>
                  <a:rPr lang="en-GB" sz="1200" b="1" dirty="0" err="1" smtClean="0">
                    <a:solidFill>
                      <a:srgbClr val="000000"/>
                    </a:solidFill>
                  </a:rPr>
                  <a:t>lập</a:t>
                </a:r>
                <a:endParaRPr lang="en-GB" sz="1200" b="1" dirty="0">
                  <a:solidFill>
                    <a:srgbClr val="000000"/>
                  </a:solidFill>
                </a:endParaRPr>
              </a:p>
            </p:txBody>
          </p:sp>
        </p:grpSp>
        <p:sp>
          <p:nvSpPr>
            <p:cNvPr id="9" name="TextBox 8"/>
            <p:cNvSpPr txBox="1"/>
            <p:nvPr/>
          </p:nvSpPr>
          <p:spPr>
            <a:xfrm rot="3663351">
              <a:off x="4551607" y="3967657"/>
              <a:ext cx="2794004" cy="241416"/>
            </a:xfrm>
            <a:prstGeom prst="rect">
              <a:avLst/>
            </a:prstGeom>
            <a:noFill/>
          </p:spPr>
          <p:txBody>
            <a:bodyPr wrap="square" lIns="0" tIns="0" rIns="0" bIns="0" rtlCol="0">
              <a:noAutofit/>
            </a:bodyPr>
            <a:lstStyle/>
            <a:p>
              <a:pPr indent="-274320">
                <a:spcAft>
                  <a:spcPts val="900"/>
                </a:spcAft>
              </a:pPr>
              <a:r>
                <a:rPr lang="en-GB" sz="1200" b="1" dirty="0" err="1" smtClean="0">
                  <a:solidFill>
                    <a:srgbClr val="FF0000"/>
                  </a:solidFill>
                  <a:latin typeface="Georgia" pitchFamily="18" charset="0"/>
                </a:rPr>
                <a:t>Gắn</a:t>
              </a:r>
              <a:r>
                <a:rPr lang="en-GB" sz="1200" b="1" dirty="0" smtClean="0">
                  <a:solidFill>
                    <a:srgbClr val="FF0000"/>
                  </a:solidFill>
                  <a:latin typeface="Georgia" pitchFamily="18" charset="0"/>
                </a:rPr>
                <a:t> </a:t>
              </a:r>
              <a:r>
                <a:rPr lang="en-GB" sz="1200" b="1" dirty="0" err="1" smtClean="0">
                  <a:solidFill>
                    <a:srgbClr val="FF0000"/>
                  </a:solidFill>
                  <a:latin typeface="Georgia" pitchFamily="18" charset="0"/>
                </a:rPr>
                <a:t>kết</a:t>
              </a:r>
              <a:r>
                <a:rPr lang="en-GB" sz="1200" b="1" dirty="0" smtClean="0">
                  <a:solidFill>
                    <a:srgbClr val="FF0000"/>
                  </a:solidFill>
                  <a:latin typeface="Georgia" pitchFamily="18" charset="0"/>
                </a:rPr>
                <a:t> </a:t>
              </a:r>
              <a:r>
                <a:rPr lang="en-GB" sz="1200" b="1" dirty="0" err="1" smtClean="0">
                  <a:solidFill>
                    <a:srgbClr val="FF0000"/>
                  </a:solidFill>
                  <a:latin typeface="Georgia" pitchFamily="18" charset="0"/>
                </a:rPr>
                <a:t>các</a:t>
              </a:r>
              <a:r>
                <a:rPr lang="en-GB" sz="1200" b="1" dirty="0" smtClean="0">
                  <a:solidFill>
                    <a:srgbClr val="FF0000"/>
                  </a:solidFill>
                  <a:latin typeface="Georgia" pitchFamily="18" charset="0"/>
                </a:rPr>
                <a:t> </a:t>
              </a:r>
              <a:r>
                <a:rPr lang="en-GB" sz="1200" b="1" dirty="0" err="1" smtClean="0">
                  <a:solidFill>
                    <a:srgbClr val="FF0000"/>
                  </a:solidFill>
                  <a:latin typeface="Georgia" pitchFamily="18" charset="0"/>
                </a:rPr>
                <a:t>bên</a:t>
              </a:r>
              <a:r>
                <a:rPr lang="en-GB" sz="1200" b="1" dirty="0" smtClean="0">
                  <a:solidFill>
                    <a:srgbClr val="FF0000"/>
                  </a:solidFill>
                  <a:latin typeface="Georgia" pitchFamily="18" charset="0"/>
                </a:rPr>
                <a:t> </a:t>
              </a:r>
              <a:r>
                <a:rPr lang="en-GB" sz="1200" b="1" dirty="0" err="1" smtClean="0">
                  <a:solidFill>
                    <a:srgbClr val="FF0000"/>
                  </a:solidFill>
                  <a:latin typeface="Georgia" pitchFamily="18" charset="0"/>
                </a:rPr>
                <a:t>liên</a:t>
              </a:r>
              <a:r>
                <a:rPr lang="en-GB" sz="1200" b="1" dirty="0" smtClean="0">
                  <a:solidFill>
                    <a:srgbClr val="FF0000"/>
                  </a:solidFill>
                  <a:latin typeface="Georgia" pitchFamily="18" charset="0"/>
                </a:rPr>
                <a:t> </a:t>
              </a:r>
              <a:r>
                <a:rPr lang="en-GB" sz="1200" b="1" dirty="0" err="1" smtClean="0">
                  <a:solidFill>
                    <a:srgbClr val="FF0000"/>
                  </a:solidFill>
                  <a:latin typeface="Georgia" pitchFamily="18" charset="0"/>
                </a:rPr>
                <a:t>quan</a:t>
              </a:r>
              <a:endParaRPr lang="en-GB" sz="1200" b="1" dirty="0" smtClean="0">
                <a:solidFill>
                  <a:srgbClr val="FF0000"/>
                </a:solidFill>
                <a:latin typeface="Georgia" pitchFamily="18" charset="0"/>
              </a:endParaRPr>
            </a:p>
          </p:txBody>
        </p:sp>
        <p:cxnSp>
          <p:nvCxnSpPr>
            <p:cNvPr id="10" name="Straight Connector 9"/>
            <p:cNvCxnSpPr/>
            <p:nvPr/>
          </p:nvCxnSpPr>
          <p:spPr>
            <a:xfrm rot="16200000" flipH="1">
              <a:off x="3496325" y="2433532"/>
              <a:ext cx="4862414" cy="26617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859998" y="2439174"/>
              <a:ext cx="4846140" cy="26342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65960" y="6179352"/>
              <a:ext cx="52924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7927130">
              <a:off x="797850" y="3538936"/>
              <a:ext cx="4596009" cy="204078"/>
            </a:xfrm>
            <a:prstGeom prst="rect">
              <a:avLst/>
            </a:prstGeom>
            <a:noFill/>
          </p:spPr>
          <p:txBody>
            <a:bodyPr wrap="square" lIns="0" tIns="0" rIns="0" bIns="0" rtlCol="0">
              <a:noAutofit/>
            </a:bodyPr>
            <a:lstStyle/>
            <a:p>
              <a:pPr indent="-274320">
                <a:spcAft>
                  <a:spcPts val="900"/>
                </a:spcAft>
              </a:pPr>
              <a:r>
                <a:rPr lang="en-GB" sz="1200" b="1" dirty="0" smtClean="0">
                  <a:solidFill>
                    <a:srgbClr val="000000"/>
                  </a:solidFill>
                  <a:latin typeface="Georgia" pitchFamily="18" charset="0"/>
                </a:rPr>
                <a:t>PwC’s </a:t>
              </a:r>
              <a:r>
                <a:rPr lang="en-GB" sz="1200" b="1" dirty="0" err="1" smtClean="0">
                  <a:solidFill>
                    <a:srgbClr val="000000"/>
                  </a:solidFill>
                  <a:latin typeface="Georgia" pitchFamily="18" charset="0"/>
                </a:rPr>
                <a:t>Khung</a:t>
              </a:r>
              <a:r>
                <a:rPr lang="en-GB" sz="1200" b="1" dirty="0" smtClean="0">
                  <a:solidFill>
                    <a:srgbClr val="000000"/>
                  </a:solidFill>
                  <a:latin typeface="Georgia" pitchFamily="18" charset="0"/>
                </a:rPr>
                <a:t> </a:t>
              </a:r>
              <a:r>
                <a:rPr lang="en-GB" sz="1200" b="1" dirty="0" err="1" smtClean="0">
                  <a:solidFill>
                    <a:srgbClr val="000000"/>
                  </a:solidFill>
                  <a:latin typeface="Georgia" pitchFamily="18" charset="0"/>
                </a:rPr>
                <a:t>quản</a:t>
              </a:r>
              <a:r>
                <a:rPr lang="en-GB" sz="1200" b="1" dirty="0" smtClean="0">
                  <a:solidFill>
                    <a:srgbClr val="000000"/>
                  </a:solidFill>
                  <a:latin typeface="Georgia" pitchFamily="18" charset="0"/>
                </a:rPr>
                <a:t> </a:t>
              </a:r>
              <a:r>
                <a:rPr lang="en-GB" sz="1200" b="1" dirty="0" err="1" smtClean="0">
                  <a:solidFill>
                    <a:srgbClr val="000000"/>
                  </a:solidFill>
                  <a:latin typeface="Georgia" pitchFamily="18" charset="0"/>
                </a:rPr>
                <a:t>lý</a:t>
              </a:r>
              <a:r>
                <a:rPr lang="en-GB" sz="1200" b="1" dirty="0" smtClean="0">
                  <a:solidFill>
                    <a:srgbClr val="000000"/>
                  </a:solidFill>
                  <a:latin typeface="Georgia" pitchFamily="18" charset="0"/>
                </a:rPr>
                <a:t> </a:t>
              </a:r>
              <a:r>
                <a:rPr lang="en-GB" sz="1200" b="1" dirty="0" err="1" smtClean="0">
                  <a:solidFill>
                    <a:srgbClr val="000000"/>
                  </a:solidFill>
                  <a:latin typeface="Georgia" pitchFamily="18" charset="0"/>
                </a:rPr>
                <a:t>phát</a:t>
              </a:r>
              <a:r>
                <a:rPr lang="en-GB" sz="1200" b="1" dirty="0" smtClean="0">
                  <a:solidFill>
                    <a:srgbClr val="000000"/>
                  </a:solidFill>
                  <a:latin typeface="Georgia" pitchFamily="18" charset="0"/>
                </a:rPr>
                <a:t> </a:t>
              </a:r>
              <a:r>
                <a:rPr lang="en-GB" sz="1200" b="1" dirty="0" err="1" smtClean="0">
                  <a:solidFill>
                    <a:srgbClr val="000000"/>
                  </a:solidFill>
                  <a:latin typeface="Georgia" pitchFamily="18" charset="0"/>
                </a:rPr>
                <a:t>triển</a:t>
              </a:r>
              <a:r>
                <a:rPr lang="en-GB" sz="1200" b="1" dirty="0" smtClean="0">
                  <a:solidFill>
                    <a:srgbClr val="000000"/>
                  </a:solidFill>
                  <a:latin typeface="Georgia" pitchFamily="18" charset="0"/>
                </a:rPr>
                <a:t> </a:t>
              </a:r>
              <a:r>
                <a:rPr lang="en-GB" sz="1200" b="1" dirty="0" err="1" smtClean="0">
                  <a:solidFill>
                    <a:srgbClr val="000000"/>
                  </a:solidFill>
                  <a:latin typeface="Georgia" pitchFamily="18" charset="0"/>
                </a:rPr>
                <a:t>bền</a:t>
              </a:r>
              <a:r>
                <a:rPr lang="en-GB" sz="1200" b="1" dirty="0" smtClean="0">
                  <a:solidFill>
                    <a:srgbClr val="000000"/>
                  </a:solidFill>
                  <a:latin typeface="Georgia" pitchFamily="18" charset="0"/>
                </a:rPr>
                <a:t> </a:t>
              </a:r>
              <a:r>
                <a:rPr lang="en-GB" sz="1200" b="1" dirty="0" err="1" smtClean="0">
                  <a:solidFill>
                    <a:srgbClr val="000000"/>
                  </a:solidFill>
                  <a:latin typeface="Georgia" pitchFamily="18" charset="0"/>
                </a:rPr>
                <a:t>vững</a:t>
              </a:r>
              <a:endParaRPr lang="en-GB" sz="1200" b="1" dirty="0" smtClean="0">
                <a:solidFill>
                  <a:srgbClr val="000000"/>
                </a:solidFill>
                <a:latin typeface="Georgia" pitchFamily="18" charset="0"/>
              </a:endParaRPr>
            </a:p>
          </p:txBody>
        </p:sp>
      </p:grpSp>
      <p:sp>
        <p:nvSpPr>
          <p:cNvPr id="27" name="Title 1"/>
          <p:cNvSpPr txBox="1">
            <a:spLocks/>
          </p:cNvSpPr>
          <p:nvPr/>
        </p:nvSpPr>
        <p:spPr>
          <a:xfrm>
            <a:off x="5779186" y="838200"/>
            <a:ext cx="3701363"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eaLnBrk="0" hangingPunct="0">
              <a:spcBef>
                <a:spcPts val="600"/>
              </a:spcBef>
              <a:spcAft>
                <a:spcPts val="600"/>
              </a:spcAft>
              <a:defRPr/>
            </a:pPr>
            <a:r>
              <a:rPr lang="en-GB" altLang="en-US" sz="1800" dirty="0" err="1" smtClean="0">
                <a:solidFill>
                  <a:srgbClr val="000000"/>
                </a:solidFill>
                <a:latin typeface="+mn-lt"/>
              </a:rPr>
              <a:t>Cách</a:t>
            </a:r>
            <a:r>
              <a:rPr lang="en-GB" altLang="en-US" sz="1800" dirty="0" smtClean="0">
                <a:solidFill>
                  <a:srgbClr val="000000"/>
                </a:solidFill>
                <a:latin typeface="+mn-lt"/>
              </a:rPr>
              <a:t> </a:t>
            </a:r>
            <a:r>
              <a:rPr lang="en-GB" altLang="en-US" sz="1800" dirty="0" err="1" smtClean="0">
                <a:solidFill>
                  <a:srgbClr val="000000"/>
                </a:solidFill>
                <a:latin typeface="+mn-lt"/>
              </a:rPr>
              <a:t>tiếp</a:t>
            </a:r>
            <a:r>
              <a:rPr lang="en-GB" altLang="en-US" sz="1800" dirty="0" smtClean="0">
                <a:solidFill>
                  <a:srgbClr val="000000"/>
                </a:solidFill>
                <a:latin typeface="+mn-lt"/>
              </a:rPr>
              <a:t> </a:t>
            </a:r>
            <a:r>
              <a:rPr lang="en-GB" altLang="en-US" sz="1800" dirty="0" err="1" smtClean="0">
                <a:solidFill>
                  <a:srgbClr val="000000"/>
                </a:solidFill>
                <a:latin typeface="+mn-lt"/>
              </a:rPr>
              <a:t>cận</a:t>
            </a:r>
            <a:r>
              <a:rPr lang="en-GB" altLang="en-US" sz="1800" dirty="0" smtClean="0">
                <a:solidFill>
                  <a:srgbClr val="000000"/>
                </a:solidFill>
                <a:latin typeface="+mn-lt"/>
              </a:rPr>
              <a:t> </a:t>
            </a:r>
            <a:r>
              <a:rPr lang="en-GB" altLang="en-US" sz="1800" dirty="0" err="1" smtClean="0">
                <a:solidFill>
                  <a:srgbClr val="000000"/>
                </a:solidFill>
                <a:latin typeface="+mn-lt"/>
              </a:rPr>
              <a:t>hệ</a:t>
            </a:r>
            <a:r>
              <a:rPr lang="en-GB" altLang="en-US" sz="1800" dirty="0" smtClean="0">
                <a:solidFill>
                  <a:srgbClr val="000000"/>
                </a:solidFill>
                <a:latin typeface="+mn-lt"/>
              </a:rPr>
              <a:t> </a:t>
            </a:r>
            <a:r>
              <a:rPr lang="en-GB" altLang="en-US" sz="1800" dirty="0" err="1" smtClean="0">
                <a:solidFill>
                  <a:srgbClr val="000000"/>
                </a:solidFill>
                <a:latin typeface="+mn-lt"/>
              </a:rPr>
              <a:t>thống</a:t>
            </a:r>
            <a:r>
              <a:rPr lang="en-GB" altLang="en-US" sz="1800" dirty="0" smtClean="0">
                <a:solidFill>
                  <a:srgbClr val="000000"/>
                </a:solidFill>
                <a:latin typeface="+mn-lt"/>
              </a:rPr>
              <a:t> </a:t>
            </a:r>
            <a:r>
              <a:rPr lang="en-GB" altLang="en-US" sz="1800" dirty="0" err="1" smtClean="0">
                <a:solidFill>
                  <a:srgbClr val="000000"/>
                </a:solidFill>
                <a:latin typeface="+mn-lt"/>
              </a:rPr>
              <a:t>giúp</a:t>
            </a:r>
            <a:r>
              <a:rPr lang="en-GB" altLang="en-US" sz="1800" dirty="0" smtClean="0">
                <a:solidFill>
                  <a:srgbClr val="000000"/>
                </a:solidFill>
                <a:latin typeface="+mn-lt"/>
              </a:rPr>
              <a:t> </a:t>
            </a:r>
            <a:r>
              <a:rPr lang="en-GB" altLang="en-US" sz="1800" dirty="0" err="1" smtClean="0">
                <a:solidFill>
                  <a:srgbClr val="000000"/>
                </a:solidFill>
                <a:latin typeface="+mn-lt"/>
              </a:rPr>
              <a:t>lồng</a:t>
            </a:r>
            <a:r>
              <a:rPr lang="en-GB" altLang="en-US" sz="1800" dirty="0" smtClean="0">
                <a:solidFill>
                  <a:srgbClr val="000000"/>
                </a:solidFill>
                <a:latin typeface="+mn-lt"/>
              </a:rPr>
              <a:t> </a:t>
            </a:r>
            <a:r>
              <a:rPr lang="en-GB" altLang="en-US" sz="1800" dirty="0" err="1" smtClean="0">
                <a:solidFill>
                  <a:srgbClr val="000000"/>
                </a:solidFill>
                <a:latin typeface="+mn-lt"/>
              </a:rPr>
              <a:t>ghép</a:t>
            </a:r>
            <a:r>
              <a:rPr lang="en-GB" altLang="en-US" sz="1800" dirty="0" smtClean="0">
                <a:solidFill>
                  <a:srgbClr val="000000"/>
                </a:solidFill>
                <a:latin typeface="+mn-lt"/>
              </a:rPr>
              <a:t> </a:t>
            </a:r>
            <a:r>
              <a:rPr lang="en-GB" altLang="en-US" sz="1800" dirty="0" err="1" smtClean="0">
                <a:solidFill>
                  <a:srgbClr val="000000"/>
                </a:solidFill>
                <a:latin typeface="+mn-lt"/>
              </a:rPr>
              <a:t>phát</a:t>
            </a:r>
            <a:r>
              <a:rPr lang="en-GB" altLang="en-US" sz="1800" dirty="0" smtClean="0">
                <a:solidFill>
                  <a:srgbClr val="000000"/>
                </a:solidFill>
                <a:latin typeface="+mn-lt"/>
              </a:rPr>
              <a:t> </a:t>
            </a:r>
            <a:r>
              <a:rPr lang="en-GB" altLang="en-US" sz="1800" dirty="0" err="1" smtClean="0">
                <a:solidFill>
                  <a:srgbClr val="000000"/>
                </a:solidFill>
                <a:latin typeface="+mn-lt"/>
              </a:rPr>
              <a:t>triển</a:t>
            </a:r>
            <a:r>
              <a:rPr lang="en-GB" altLang="en-US" sz="1800" dirty="0" smtClean="0">
                <a:solidFill>
                  <a:srgbClr val="000000"/>
                </a:solidFill>
                <a:latin typeface="+mn-lt"/>
              </a:rPr>
              <a:t> </a:t>
            </a:r>
            <a:r>
              <a:rPr lang="en-GB" altLang="en-US" sz="1800" dirty="0" err="1" smtClean="0">
                <a:solidFill>
                  <a:srgbClr val="000000"/>
                </a:solidFill>
                <a:latin typeface="+mn-lt"/>
              </a:rPr>
              <a:t>bền</a:t>
            </a:r>
            <a:r>
              <a:rPr lang="en-GB" altLang="en-US" sz="1800" dirty="0" smtClean="0">
                <a:solidFill>
                  <a:srgbClr val="000000"/>
                </a:solidFill>
                <a:latin typeface="+mn-lt"/>
              </a:rPr>
              <a:t> </a:t>
            </a:r>
            <a:r>
              <a:rPr lang="en-GB" altLang="en-US" sz="1800" dirty="0" err="1" smtClean="0">
                <a:solidFill>
                  <a:srgbClr val="000000"/>
                </a:solidFill>
                <a:latin typeface="+mn-lt"/>
              </a:rPr>
              <a:t>vững</a:t>
            </a:r>
            <a:r>
              <a:rPr lang="en-GB" altLang="en-US" sz="1800" dirty="0" smtClean="0">
                <a:solidFill>
                  <a:srgbClr val="000000"/>
                </a:solidFill>
                <a:latin typeface="+mn-lt"/>
              </a:rPr>
              <a:t> </a:t>
            </a:r>
            <a:r>
              <a:rPr lang="en-GB" altLang="en-US" sz="1800" dirty="0" err="1" smtClean="0">
                <a:solidFill>
                  <a:srgbClr val="000000"/>
                </a:solidFill>
                <a:latin typeface="+mn-lt"/>
              </a:rPr>
              <a:t>vào</a:t>
            </a:r>
            <a:r>
              <a:rPr lang="en-GB" altLang="en-US" sz="1800" dirty="0" smtClean="0">
                <a:solidFill>
                  <a:srgbClr val="000000"/>
                </a:solidFill>
                <a:latin typeface="+mn-lt"/>
              </a:rPr>
              <a:t> </a:t>
            </a:r>
            <a:r>
              <a:rPr lang="en-GB" altLang="en-US" sz="1800" dirty="0" err="1" smtClean="0">
                <a:solidFill>
                  <a:srgbClr val="000000"/>
                </a:solidFill>
                <a:latin typeface="+mn-lt"/>
              </a:rPr>
              <a:t>trong</a:t>
            </a:r>
            <a:r>
              <a:rPr lang="en-GB" altLang="en-US" sz="1800" dirty="0" smtClean="0">
                <a:solidFill>
                  <a:srgbClr val="000000"/>
                </a:solidFill>
                <a:latin typeface="+mn-lt"/>
              </a:rPr>
              <a:t> </a:t>
            </a:r>
            <a:r>
              <a:rPr lang="en-GB" altLang="en-US" sz="1800" dirty="0" err="1" smtClean="0">
                <a:solidFill>
                  <a:srgbClr val="000000"/>
                </a:solidFill>
                <a:latin typeface="+mn-lt"/>
              </a:rPr>
              <a:t>hoạt</a:t>
            </a:r>
            <a:r>
              <a:rPr lang="en-GB" altLang="en-US" sz="1800" dirty="0" smtClean="0">
                <a:solidFill>
                  <a:srgbClr val="000000"/>
                </a:solidFill>
                <a:latin typeface="+mn-lt"/>
              </a:rPr>
              <a:t> </a:t>
            </a:r>
            <a:r>
              <a:rPr lang="en-GB" altLang="en-US" sz="1800" dirty="0" err="1" smtClean="0">
                <a:solidFill>
                  <a:srgbClr val="000000"/>
                </a:solidFill>
                <a:latin typeface="+mn-lt"/>
              </a:rPr>
              <a:t>động</a:t>
            </a:r>
            <a:r>
              <a:rPr lang="en-GB" altLang="en-US" sz="1800" dirty="0" smtClean="0">
                <a:solidFill>
                  <a:srgbClr val="000000"/>
                </a:solidFill>
                <a:latin typeface="+mn-lt"/>
              </a:rPr>
              <a:t> </a:t>
            </a:r>
            <a:r>
              <a:rPr lang="en-GB" altLang="en-US" sz="1800" dirty="0" err="1" smtClean="0">
                <a:solidFill>
                  <a:srgbClr val="000000"/>
                </a:solidFill>
                <a:latin typeface="+mn-lt"/>
              </a:rPr>
              <a:t>tổng</a:t>
            </a:r>
            <a:r>
              <a:rPr lang="en-GB" altLang="en-US" sz="1800" dirty="0" smtClean="0">
                <a:solidFill>
                  <a:srgbClr val="000000"/>
                </a:solidFill>
                <a:latin typeface="+mn-lt"/>
              </a:rPr>
              <a:t> </a:t>
            </a:r>
            <a:r>
              <a:rPr lang="en-GB" altLang="en-US" sz="1800" dirty="0" err="1" smtClean="0">
                <a:solidFill>
                  <a:srgbClr val="000000"/>
                </a:solidFill>
                <a:latin typeface="+mn-lt"/>
              </a:rPr>
              <a:t>thể</a:t>
            </a:r>
            <a:r>
              <a:rPr lang="en-GB" altLang="en-US" sz="1800" dirty="0" smtClean="0">
                <a:solidFill>
                  <a:srgbClr val="000000"/>
                </a:solidFill>
                <a:latin typeface="+mn-lt"/>
              </a:rPr>
              <a:t> </a:t>
            </a:r>
            <a:r>
              <a:rPr lang="en-GB" altLang="en-US" sz="1800" dirty="0" err="1" smtClean="0">
                <a:solidFill>
                  <a:srgbClr val="000000"/>
                </a:solidFill>
                <a:latin typeface="+mn-lt"/>
              </a:rPr>
              <a:t>và</a:t>
            </a:r>
            <a:r>
              <a:rPr lang="en-GB" altLang="en-US" sz="1800" dirty="0" smtClean="0">
                <a:solidFill>
                  <a:srgbClr val="000000"/>
                </a:solidFill>
                <a:latin typeface="+mn-lt"/>
              </a:rPr>
              <a:t> </a:t>
            </a:r>
            <a:r>
              <a:rPr lang="en-GB" altLang="en-US" sz="1800" dirty="0" err="1" smtClean="0">
                <a:solidFill>
                  <a:srgbClr val="000000"/>
                </a:solidFill>
                <a:latin typeface="+mn-lt"/>
              </a:rPr>
              <a:t>đảm</a:t>
            </a:r>
            <a:r>
              <a:rPr lang="en-GB" altLang="en-US" sz="1800" dirty="0" smtClean="0">
                <a:solidFill>
                  <a:srgbClr val="000000"/>
                </a:solidFill>
                <a:latin typeface="+mn-lt"/>
              </a:rPr>
              <a:t> </a:t>
            </a:r>
            <a:r>
              <a:rPr lang="en-GB" altLang="en-US" sz="1800" dirty="0" err="1" smtClean="0">
                <a:solidFill>
                  <a:srgbClr val="000000"/>
                </a:solidFill>
                <a:latin typeface="+mn-lt"/>
              </a:rPr>
              <a:t>bảo</a:t>
            </a:r>
            <a:r>
              <a:rPr lang="en-GB" altLang="en-US" sz="1800" dirty="0" smtClean="0">
                <a:solidFill>
                  <a:srgbClr val="000000"/>
                </a:solidFill>
                <a:latin typeface="+mn-lt"/>
              </a:rPr>
              <a:t> </a:t>
            </a:r>
            <a:r>
              <a:rPr lang="en-GB" altLang="en-US" sz="1800" dirty="0" err="1" smtClean="0">
                <a:solidFill>
                  <a:srgbClr val="000000"/>
                </a:solidFill>
                <a:latin typeface="+mn-lt"/>
              </a:rPr>
              <a:t>phù</a:t>
            </a:r>
            <a:r>
              <a:rPr lang="en-GB" altLang="en-US" sz="1800" dirty="0" smtClean="0">
                <a:solidFill>
                  <a:srgbClr val="000000"/>
                </a:solidFill>
                <a:latin typeface="+mn-lt"/>
              </a:rPr>
              <a:t> </a:t>
            </a:r>
            <a:r>
              <a:rPr lang="en-GB" altLang="en-US" sz="1800" dirty="0" err="1" smtClean="0">
                <a:solidFill>
                  <a:srgbClr val="000000"/>
                </a:solidFill>
                <a:latin typeface="+mn-lt"/>
              </a:rPr>
              <a:t>hợp</a:t>
            </a:r>
            <a:r>
              <a:rPr lang="en-GB" altLang="en-US" sz="1800" dirty="0" smtClean="0">
                <a:solidFill>
                  <a:srgbClr val="000000"/>
                </a:solidFill>
                <a:latin typeface="+mn-lt"/>
              </a:rPr>
              <a:t> </a:t>
            </a:r>
            <a:r>
              <a:rPr lang="en-GB" altLang="en-US" sz="1800" dirty="0" err="1" smtClean="0">
                <a:solidFill>
                  <a:srgbClr val="000000"/>
                </a:solidFill>
                <a:latin typeface="+mn-lt"/>
              </a:rPr>
              <a:t>với</a:t>
            </a:r>
            <a:r>
              <a:rPr lang="en-GB" altLang="en-US" sz="1800" dirty="0" smtClean="0">
                <a:solidFill>
                  <a:srgbClr val="000000"/>
                </a:solidFill>
                <a:latin typeface="+mn-lt"/>
              </a:rPr>
              <a:t> </a:t>
            </a:r>
            <a:r>
              <a:rPr lang="en-GB" altLang="en-US" sz="1800" dirty="0" err="1" smtClean="0">
                <a:solidFill>
                  <a:srgbClr val="000000"/>
                </a:solidFill>
                <a:latin typeface="+mn-lt"/>
              </a:rPr>
              <a:t>chiến</a:t>
            </a:r>
            <a:r>
              <a:rPr lang="en-GB" altLang="en-US" sz="1800" dirty="0" smtClean="0">
                <a:solidFill>
                  <a:srgbClr val="000000"/>
                </a:solidFill>
                <a:latin typeface="+mn-lt"/>
              </a:rPr>
              <a:t> </a:t>
            </a:r>
            <a:r>
              <a:rPr lang="en-GB" altLang="en-US" sz="1800" dirty="0" err="1" smtClean="0">
                <a:solidFill>
                  <a:srgbClr val="000000"/>
                </a:solidFill>
                <a:latin typeface="+mn-lt"/>
              </a:rPr>
              <a:t>lược</a:t>
            </a:r>
            <a:r>
              <a:rPr lang="en-GB" altLang="en-US" sz="1800" dirty="0" smtClean="0">
                <a:solidFill>
                  <a:srgbClr val="000000"/>
                </a:solidFill>
                <a:latin typeface="+mn-lt"/>
              </a:rPr>
              <a:t> </a:t>
            </a:r>
            <a:r>
              <a:rPr lang="en-GB" altLang="en-US" sz="1800" dirty="0" err="1" smtClean="0">
                <a:solidFill>
                  <a:srgbClr val="000000"/>
                </a:solidFill>
                <a:latin typeface="+mn-lt"/>
              </a:rPr>
              <a:t>hoạt</a:t>
            </a:r>
            <a:r>
              <a:rPr lang="en-GB" altLang="en-US" sz="1800" dirty="0" smtClean="0">
                <a:solidFill>
                  <a:srgbClr val="000000"/>
                </a:solidFill>
                <a:latin typeface="+mn-lt"/>
              </a:rPr>
              <a:t> </a:t>
            </a:r>
            <a:r>
              <a:rPr lang="en-GB" altLang="en-US" sz="1800" dirty="0" err="1" smtClean="0">
                <a:solidFill>
                  <a:srgbClr val="000000"/>
                </a:solidFill>
                <a:latin typeface="+mn-lt"/>
              </a:rPr>
              <a:t>động</a:t>
            </a:r>
            <a:endParaRPr lang="en-GB" sz="1800" dirty="0">
              <a:solidFill>
                <a:srgbClr val="000000"/>
              </a:solidFill>
              <a:latin typeface="+mn-lt"/>
            </a:endParaRPr>
          </a:p>
        </p:txBody>
      </p:sp>
      <p:sp>
        <p:nvSpPr>
          <p:cNvPr id="29" name="Footer Placeholder 7"/>
          <p:cNvSpPr>
            <a:spLocks noGrp="1"/>
          </p:cNvSpPr>
          <p:nvPr>
            <p:ph type="ftr" sz="quarter" idx="17"/>
          </p:nvPr>
        </p:nvSpPr>
        <p:spPr>
          <a:xfrm>
            <a:off x="574548" y="6324600"/>
            <a:ext cx="5699252" cy="150876"/>
          </a:xfrm>
        </p:spPr>
        <p:txBody>
          <a:bodyPr/>
          <a:lstStyle/>
          <a:p>
            <a:r>
              <a:rPr lang="vi-VN" smtClean="0"/>
              <a:t>IFC/SSC – Báo cáo Môi trường và Xã hội (E&amp;S)</a:t>
            </a:r>
            <a:endParaRPr lang="en-GB" dirty="0"/>
          </a:p>
        </p:txBody>
      </p:sp>
    </p:spTree>
    <p:extLst>
      <p:ext uri="{BB962C8B-B14F-4D97-AF65-F5344CB8AC3E}">
        <p14:creationId xmlns:p14="http://schemas.microsoft.com/office/powerpoint/2010/main" val="2286743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77850" y="2537057"/>
            <a:ext cx="4756150" cy="2730786"/>
            <a:chOff x="577850" y="2828094"/>
            <a:chExt cx="4756150" cy="2730786"/>
          </a:xfrm>
        </p:grpSpPr>
        <p:grpSp>
          <p:nvGrpSpPr>
            <p:cNvPr id="7" name="Group 6"/>
            <p:cNvGrpSpPr/>
            <p:nvPr/>
          </p:nvGrpSpPr>
          <p:grpSpPr>
            <a:xfrm>
              <a:off x="577850" y="3048000"/>
              <a:ext cx="4756150" cy="2503269"/>
              <a:chOff x="565549" y="1844923"/>
              <a:chExt cx="9560778" cy="5032052"/>
            </a:xfrm>
          </p:grpSpPr>
          <p:sp>
            <p:nvSpPr>
              <p:cNvPr id="66" name="Freeform 25"/>
              <p:cNvSpPr>
                <a:spLocks noEditPoints="1"/>
              </p:cNvSpPr>
              <p:nvPr/>
            </p:nvSpPr>
            <p:spPr bwMode="auto">
              <a:xfrm>
                <a:off x="565549" y="1844923"/>
                <a:ext cx="9560778" cy="5032052"/>
              </a:xfrm>
              <a:custGeom>
                <a:avLst/>
                <a:gdLst/>
                <a:ahLst/>
                <a:cxnLst>
                  <a:cxn ang="0">
                    <a:pos x="555" y="276"/>
                  </a:cxn>
                  <a:cxn ang="0">
                    <a:pos x="544" y="262"/>
                  </a:cxn>
                  <a:cxn ang="0">
                    <a:pos x="538" y="263"/>
                  </a:cxn>
                  <a:cxn ang="0">
                    <a:pos x="520" y="204"/>
                  </a:cxn>
                  <a:cxn ang="0">
                    <a:pos x="438" y="296"/>
                  </a:cxn>
                  <a:cxn ang="0">
                    <a:pos x="418" y="219"/>
                  </a:cxn>
                  <a:cxn ang="0">
                    <a:pos x="355" y="226"/>
                  </a:cxn>
                  <a:cxn ang="0">
                    <a:pos x="326" y="309"/>
                  </a:cxn>
                  <a:cxn ang="0">
                    <a:pos x="301" y="319"/>
                  </a:cxn>
                  <a:cxn ang="0">
                    <a:pos x="246" y="387"/>
                  </a:cxn>
                  <a:cxn ang="0">
                    <a:pos x="239" y="384"/>
                  </a:cxn>
                  <a:cxn ang="0">
                    <a:pos x="223" y="382"/>
                  </a:cxn>
                  <a:cxn ang="0">
                    <a:pos x="191" y="384"/>
                  </a:cxn>
                  <a:cxn ang="0">
                    <a:pos x="186" y="400"/>
                  </a:cxn>
                  <a:cxn ang="0">
                    <a:pos x="165" y="401"/>
                  </a:cxn>
                  <a:cxn ang="0">
                    <a:pos x="151" y="383"/>
                  </a:cxn>
                  <a:cxn ang="0">
                    <a:pos x="94" y="380"/>
                  </a:cxn>
                  <a:cxn ang="0">
                    <a:pos x="57" y="400"/>
                  </a:cxn>
                  <a:cxn ang="0">
                    <a:pos x="47" y="389"/>
                  </a:cxn>
                  <a:cxn ang="0">
                    <a:pos x="41" y="391"/>
                  </a:cxn>
                  <a:cxn ang="0">
                    <a:pos x="32" y="403"/>
                  </a:cxn>
                  <a:cxn ang="0">
                    <a:pos x="24" y="407"/>
                  </a:cxn>
                  <a:cxn ang="0">
                    <a:pos x="19" y="415"/>
                  </a:cxn>
                  <a:cxn ang="0">
                    <a:pos x="0" y="683"/>
                  </a:cxn>
                  <a:cxn ang="0">
                    <a:pos x="1541" y="426"/>
                  </a:cxn>
                  <a:cxn ang="0">
                    <a:pos x="1545" y="413"/>
                  </a:cxn>
                  <a:cxn ang="0">
                    <a:pos x="1532" y="415"/>
                  </a:cxn>
                  <a:cxn ang="0">
                    <a:pos x="1527" y="407"/>
                  </a:cxn>
                  <a:cxn ang="0">
                    <a:pos x="1519" y="419"/>
                  </a:cxn>
                  <a:cxn ang="0">
                    <a:pos x="1503" y="411"/>
                  </a:cxn>
                  <a:cxn ang="0">
                    <a:pos x="1417" y="392"/>
                  </a:cxn>
                  <a:cxn ang="0">
                    <a:pos x="1397" y="226"/>
                  </a:cxn>
                  <a:cxn ang="0">
                    <a:pos x="1236" y="226"/>
                  </a:cxn>
                  <a:cxn ang="0">
                    <a:pos x="1154" y="161"/>
                  </a:cxn>
                  <a:cxn ang="0">
                    <a:pos x="1097" y="400"/>
                  </a:cxn>
                  <a:cxn ang="0">
                    <a:pos x="1004" y="208"/>
                  </a:cxn>
                  <a:cxn ang="0">
                    <a:pos x="960" y="227"/>
                  </a:cxn>
                  <a:cxn ang="0">
                    <a:pos x="849" y="67"/>
                  </a:cxn>
                  <a:cxn ang="0">
                    <a:pos x="814" y="341"/>
                  </a:cxn>
                  <a:cxn ang="0">
                    <a:pos x="756" y="63"/>
                  </a:cxn>
                  <a:cxn ang="0">
                    <a:pos x="714" y="100"/>
                  </a:cxn>
                  <a:cxn ang="0">
                    <a:pos x="684" y="265"/>
                  </a:cxn>
                  <a:cxn ang="0">
                    <a:pos x="671" y="243"/>
                  </a:cxn>
                  <a:cxn ang="0">
                    <a:pos x="561" y="285"/>
                  </a:cxn>
                  <a:cxn ang="0">
                    <a:pos x="739" y="90"/>
                  </a:cxn>
                  <a:cxn ang="0">
                    <a:pos x="754" y="80"/>
                  </a:cxn>
                  <a:cxn ang="0">
                    <a:pos x="552" y="281"/>
                  </a:cxn>
                  <a:cxn ang="0">
                    <a:pos x="552" y="291"/>
                  </a:cxn>
                  <a:cxn ang="0">
                    <a:pos x="569" y="295"/>
                  </a:cxn>
                  <a:cxn ang="0">
                    <a:pos x="561" y="300"/>
                  </a:cxn>
                  <a:cxn ang="0">
                    <a:pos x="620" y="302"/>
                  </a:cxn>
                  <a:cxn ang="0">
                    <a:pos x="570" y="307"/>
                  </a:cxn>
                  <a:cxn ang="0">
                    <a:pos x="1215" y="324"/>
                  </a:cxn>
                  <a:cxn ang="0">
                    <a:pos x="1399" y="359"/>
                  </a:cxn>
                  <a:cxn ang="0">
                    <a:pos x="1230" y="403"/>
                  </a:cxn>
                  <a:cxn ang="0">
                    <a:pos x="1234" y="374"/>
                  </a:cxn>
                </a:cxnLst>
                <a:rect l="0" t="0" r="r" b="b"/>
                <a:pathLst>
                  <a:path w="1624" h="803">
                    <a:moveTo>
                      <a:pt x="561" y="285"/>
                    </a:moveTo>
                    <a:cubicBezTo>
                      <a:pt x="561" y="286"/>
                      <a:pt x="561" y="286"/>
                      <a:pt x="561" y="287"/>
                    </a:cubicBezTo>
                    <a:cubicBezTo>
                      <a:pt x="558" y="287"/>
                      <a:pt x="559" y="284"/>
                      <a:pt x="555" y="287"/>
                    </a:cubicBezTo>
                    <a:cubicBezTo>
                      <a:pt x="555" y="283"/>
                      <a:pt x="553" y="284"/>
                      <a:pt x="553" y="286"/>
                    </a:cubicBezTo>
                    <a:cubicBezTo>
                      <a:pt x="551" y="282"/>
                      <a:pt x="558" y="279"/>
                      <a:pt x="555" y="276"/>
                    </a:cubicBezTo>
                    <a:cubicBezTo>
                      <a:pt x="554" y="274"/>
                      <a:pt x="551" y="272"/>
                      <a:pt x="552" y="269"/>
                    </a:cubicBezTo>
                    <a:cubicBezTo>
                      <a:pt x="549" y="268"/>
                      <a:pt x="552" y="272"/>
                      <a:pt x="550" y="272"/>
                    </a:cubicBezTo>
                    <a:cubicBezTo>
                      <a:pt x="549" y="268"/>
                      <a:pt x="546" y="267"/>
                      <a:pt x="546" y="263"/>
                    </a:cubicBezTo>
                    <a:cubicBezTo>
                      <a:pt x="545" y="264"/>
                      <a:pt x="544" y="268"/>
                      <a:pt x="543" y="267"/>
                    </a:cubicBezTo>
                    <a:cubicBezTo>
                      <a:pt x="542" y="264"/>
                      <a:pt x="548" y="263"/>
                      <a:pt x="544" y="262"/>
                    </a:cubicBezTo>
                    <a:cubicBezTo>
                      <a:pt x="544" y="262"/>
                      <a:pt x="543" y="265"/>
                      <a:pt x="543" y="263"/>
                    </a:cubicBezTo>
                    <a:cubicBezTo>
                      <a:pt x="542" y="261"/>
                      <a:pt x="545" y="259"/>
                      <a:pt x="543" y="258"/>
                    </a:cubicBezTo>
                    <a:cubicBezTo>
                      <a:pt x="543" y="262"/>
                      <a:pt x="541" y="264"/>
                      <a:pt x="541" y="266"/>
                    </a:cubicBezTo>
                    <a:cubicBezTo>
                      <a:pt x="539" y="265"/>
                      <a:pt x="543" y="261"/>
                      <a:pt x="539" y="261"/>
                    </a:cubicBezTo>
                    <a:cubicBezTo>
                      <a:pt x="540" y="263"/>
                      <a:pt x="538" y="265"/>
                      <a:pt x="538" y="263"/>
                    </a:cubicBezTo>
                    <a:cubicBezTo>
                      <a:pt x="540" y="259"/>
                      <a:pt x="538" y="262"/>
                      <a:pt x="537" y="259"/>
                    </a:cubicBezTo>
                    <a:cubicBezTo>
                      <a:pt x="539" y="248"/>
                      <a:pt x="534" y="241"/>
                      <a:pt x="533" y="236"/>
                    </a:cubicBezTo>
                    <a:cubicBezTo>
                      <a:pt x="532" y="229"/>
                      <a:pt x="534" y="221"/>
                      <a:pt x="533" y="212"/>
                    </a:cubicBezTo>
                    <a:cubicBezTo>
                      <a:pt x="529" y="212"/>
                      <a:pt x="525" y="212"/>
                      <a:pt x="520" y="212"/>
                    </a:cubicBezTo>
                    <a:cubicBezTo>
                      <a:pt x="520" y="209"/>
                      <a:pt x="520" y="207"/>
                      <a:pt x="520" y="204"/>
                    </a:cubicBezTo>
                    <a:cubicBezTo>
                      <a:pt x="500" y="204"/>
                      <a:pt x="480" y="204"/>
                      <a:pt x="460" y="204"/>
                    </a:cubicBezTo>
                    <a:cubicBezTo>
                      <a:pt x="460" y="207"/>
                      <a:pt x="461" y="211"/>
                      <a:pt x="459" y="212"/>
                    </a:cubicBezTo>
                    <a:cubicBezTo>
                      <a:pt x="454" y="212"/>
                      <a:pt x="449" y="212"/>
                      <a:pt x="444" y="212"/>
                    </a:cubicBezTo>
                    <a:cubicBezTo>
                      <a:pt x="442" y="238"/>
                      <a:pt x="445" y="269"/>
                      <a:pt x="443" y="296"/>
                    </a:cubicBezTo>
                    <a:cubicBezTo>
                      <a:pt x="442" y="296"/>
                      <a:pt x="440" y="296"/>
                      <a:pt x="438" y="296"/>
                    </a:cubicBezTo>
                    <a:cubicBezTo>
                      <a:pt x="438" y="272"/>
                      <a:pt x="438" y="249"/>
                      <a:pt x="438" y="226"/>
                    </a:cubicBezTo>
                    <a:cubicBezTo>
                      <a:pt x="437" y="223"/>
                      <a:pt x="429" y="227"/>
                      <a:pt x="429" y="223"/>
                    </a:cubicBezTo>
                    <a:cubicBezTo>
                      <a:pt x="429" y="220"/>
                      <a:pt x="435" y="223"/>
                      <a:pt x="437" y="221"/>
                    </a:cubicBezTo>
                    <a:cubicBezTo>
                      <a:pt x="437" y="219"/>
                      <a:pt x="437" y="217"/>
                      <a:pt x="437" y="215"/>
                    </a:cubicBezTo>
                    <a:cubicBezTo>
                      <a:pt x="429" y="213"/>
                      <a:pt x="424" y="217"/>
                      <a:pt x="418" y="219"/>
                    </a:cubicBezTo>
                    <a:cubicBezTo>
                      <a:pt x="417" y="220"/>
                      <a:pt x="419" y="224"/>
                      <a:pt x="417" y="225"/>
                    </a:cubicBezTo>
                    <a:cubicBezTo>
                      <a:pt x="399" y="225"/>
                      <a:pt x="379" y="226"/>
                      <a:pt x="361" y="224"/>
                    </a:cubicBezTo>
                    <a:cubicBezTo>
                      <a:pt x="361" y="218"/>
                      <a:pt x="361" y="212"/>
                      <a:pt x="361" y="206"/>
                    </a:cubicBezTo>
                    <a:cubicBezTo>
                      <a:pt x="357" y="209"/>
                      <a:pt x="360" y="219"/>
                      <a:pt x="359" y="225"/>
                    </a:cubicBezTo>
                    <a:cubicBezTo>
                      <a:pt x="358" y="225"/>
                      <a:pt x="354" y="224"/>
                      <a:pt x="355" y="226"/>
                    </a:cubicBezTo>
                    <a:cubicBezTo>
                      <a:pt x="355" y="254"/>
                      <a:pt x="355" y="282"/>
                      <a:pt x="355" y="309"/>
                    </a:cubicBezTo>
                    <a:cubicBezTo>
                      <a:pt x="350" y="309"/>
                      <a:pt x="344" y="310"/>
                      <a:pt x="341" y="309"/>
                    </a:cubicBezTo>
                    <a:cubicBezTo>
                      <a:pt x="342" y="307"/>
                      <a:pt x="341" y="302"/>
                      <a:pt x="342" y="299"/>
                    </a:cubicBezTo>
                    <a:cubicBezTo>
                      <a:pt x="337" y="299"/>
                      <a:pt x="332" y="299"/>
                      <a:pt x="327" y="299"/>
                    </a:cubicBezTo>
                    <a:cubicBezTo>
                      <a:pt x="327" y="302"/>
                      <a:pt x="329" y="308"/>
                      <a:pt x="326" y="309"/>
                    </a:cubicBezTo>
                    <a:cubicBezTo>
                      <a:pt x="325" y="307"/>
                      <a:pt x="326" y="302"/>
                      <a:pt x="325" y="299"/>
                    </a:cubicBezTo>
                    <a:cubicBezTo>
                      <a:pt x="321" y="299"/>
                      <a:pt x="316" y="299"/>
                      <a:pt x="311" y="299"/>
                    </a:cubicBezTo>
                    <a:cubicBezTo>
                      <a:pt x="311" y="302"/>
                      <a:pt x="311" y="306"/>
                      <a:pt x="311" y="309"/>
                    </a:cubicBezTo>
                    <a:cubicBezTo>
                      <a:pt x="308" y="309"/>
                      <a:pt x="305" y="309"/>
                      <a:pt x="302" y="309"/>
                    </a:cubicBezTo>
                    <a:cubicBezTo>
                      <a:pt x="302" y="312"/>
                      <a:pt x="303" y="317"/>
                      <a:pt x="301" y="319"/>
                    </a:cubicBezTo>
                    <a:cubicBezTo>
                      <a:pt x="282" y="318"/>
                      <a:pt x="270" y="328"/>
                      <a:pt x="258" y="334"/>
                    </a:cubicBezTo>
                    <a:cubicBezTo>
                      <a:pt x="255" y="336"/>
                      <a:pt x="249" y="336"/>
                      <a:pt x="248" y="340"/>
                    </a:cubicBezTo>
                    <a:cubicBezTo>
                      <a:pt x="249" y="342"/>
                      <a:pt x="254" y="339"/>
                      <a:pt x="255" y="341"/>
                    </a:cubicBezTo>
                    <a:cubicBezTo>
                      <a:pt x="255" y="355"/>
                      <a:pt x="255" y="368"/>
                      <a:pt x="255" y="382"/>
                    </a:cubicBezTo>
                    <a:cubicBezTo>
                      <a:pt x="253" y="388"/>
                      <a:pt x="247" y="383"/>
                      <a:pt x="246" y="387"/>
                    </a:cubicBezTo>
                    <a:cubicBezTo>
                      <a:pt x="246" y="384"/>
                      <a:pt x="247" y="383"/>
                      <a:pt x="245" y="383"/>
                    </a:cubicBezTo>
                    <a:cubicBezTo>
                      <a:pt x="244" y="380"/>
                      <a:pt x="245" y="385"/>
                      <a:pt x="243" y="384"/>
                    </a:cubicBezTo>
                    <a:cubicBezTo>
                      <a:pt x="242" y="378"/>
                      <a:pt x="242" y="380"/>
                      <a:pt x="241" y="376"/>
                    </a:cubicBezTo>
                    <a:cubicBezTo>
                      <a:pt x="241" y="379"/>
                      <a:pt x="240" y="379"/>
                      <a:pt x="238" y="378"/>
                    </a:cubicBezTo>
                    <a:cubicBezTo>
                      <a:pt x="238" y="380"/>
                      <a:pt x="239" y="381"/>
                      <a:pt x="239" y="384"/>
                    </a:cubicBezTo>
                    <a:cubicBezTo>
                      <a:pt x="238" y="383"/>
                      <a:pt x="238" y="381"/>
                      <a:pt x="236" y="381"/>
                    </a:cubicBezTo>
                    <a:cubicBezTo>
                      <a:pt x="237" y="386"/>
                      <a:pt x="235" y="382"/>
                      <a:pt x="235" y="383"/>
                    </a:cubicBezTo>
                    <a:cubicBezTo>
                      <a:pt x="232" y="382"/>
                      <a:pt x="238" y="388"/>
                      <a:pt x="235" y="388"/>
                    </a:cubicBezTo>
                    <a:cubicBezTo>
                      <a:pt x="232" y="388"/>
                      <a:pt x="228" y="382"/>
                      <a:pt x="227" y="386"/>
                    </a:cubicBezTo>
                    <a:cubicBezTo>
                      <a:pt x="226" y="385"/>
                      <a:pt x="224" y="384"/>
                      <a:pt x="223" y="382"/>
                    </a:cubicBezTo>
                    <a:cubicBezTo>
                      <a:pt x="223" y="384"/>
                      <a:pt x="226" y="384"/>
                      <a:pt x="226" y="386"/>
                    </a:cubicBezTo>
                    <a:cubicBezTo>
                      <a:pt x="219" y="387"/>
                      <a:pt x="210" y="387"/>
                      <a:pt x="203" y="388"/>
                    </a:cubicBezTo>
                    <a:cubicBezTo>
                      <a:pt x="202" y="394"/>
                      <a:pt x="202" y="402"/>
                      <a:pt x="200" y="407"/>
                    </a:cubicBezTo>
                    <a:cubicBezTo>
                      <a:pt x="197" y="407"/>
                      <a:pt x="193" y="408"/>
                      <a:pt x="191" y="407"/>
                    </a:cubicBezTo>
                    <a:cubicBezTo>
                      <a:pt x="191" y="399"/>
                      <a:pt x="191" y="392"/>
                      <a:pt x="191" y="384"/>
                    </a:cubicBezTo>
                    <a:cubicBezTo>
                      <a:pt x="194" y="384"/>
                      <a:pt x="199" y="387"/>
                      <a:pt x="199" y="384"/>
                    </a:cubicBezTo>
                    <a:cubicBezTo>
                      <a:pt x="199" y="378"/>
                      <a:pt x="191" y="382"/>
                      <a:pt x="190" y="378"/>
                    </a:cubicBezTo>
                    <a:cubicBezTo>
                      <a:pt x="189" y="382"/>
                      <a:pt x="190" y="387"/>
                      <a:pt x="190" y="393"/>
                    </a:cubicBezTo>
                    <a:cubicBezTo>
                      <a:pt x="190" y="398"/>
                      <a:pt x="192" y="407"/>
                      <a:pt x="187" y="407"/>
                    </a:cubicBezTo>
                    <a:cubicBezTo>
                      <a:pt x="184" y="407"/>
                      <a:pt x="186" y="403"/>
                      <a:pt x="186" y="400"/>
                    </a:cubicBezTo>
                    <a:cubicBezTo>
                      <a:pt x="183" y="400"/>
                      <a:pt x="180" y="400"/>
                      <a:pt x="177" y="400"/>
                    </a:cubicBezTo>
                    <a:cubicBezTo>
                      <a:pt x="177" y="403"/>
                      <a:pt x="177" y="405"/>
                      <a:pt x="177" y="407"/>
                    </a:cubicBezTo>
                    <a:cubicBezTo>
                      <a:pt x="172" y="406"/>
                      <a:pt x="171" y="411"/>
                      <a:pt x="170" y="410"/>
                    </a:cubicBezTo>
                    <a:cubicBezTo>
                      <a:pt x="168" y="406"/>
                      <a:pt x="172" y="397"/>
                      <a:pt x="168" y="396"/>
                    </a:cubicBezTo>
                    <a:cubicBezTo>
                      <a:pt x="164" y="395"/>
                      <a:pt x="167" y="400"/>
                      <a:pt x="165" y="401"/>
                    </a:cubicBezTo>
                    <a:cubicBezTo>
                      <a:pt x="161" y="401"/>
                      <a:pt x="157" y="401"/>
                      <a:pt x="153" y="401"/>
                    </a:cubicBezTo>
                    <a:cubicBezTo>
                      <a:pt x="153" y="405"/>
                      <a:pt x="154" y="410"/>
                      <a:pt x="153" y="411"/>
                    </a:cubicBezTo>
                    <a:cubicBezTo>
                      <a:pt x="136" y="411"/>
                      <a:pt x="117" y="412"/>
                      <a:pt x="101" y="411"/>
                    </a:cubicBezTo>
                    <a:cubicBezTo>
                      <a:pt x="101" y="406"/>
                      <a:pt x="101" y="402"/>
                      <a:pt x="101" y="397"/>
                    </a:cubicBezTo>
                    <a:cubicBezTo>
                      <a:pt x="118" y="393"/>
                      <a:pt x="136" y="387"/>
                      <a:pt x="151" y="383"/>
                    </a:cubicBezTo>
                    <a:cubicBezTo>
                      <a:pt x="157" y="381"/>
                      <a:pt x="164" y="381"/>
                      <a:pt x="167" y="377"/>
                    </a:cubicBezTo>
                    <a:cubicBezTo>
                      <a:pt x="162" y="376"/>
                      <a:pt x="156" y="379"/>
                      <a:pt x="151" y="380"/>
                    </a:cubicBezTo>
                    <a:cubicBezTo>
                      <a:pt x="133" y="385"/>
                      <a:pt x="115" y="391"/>
                      <a:pt x="97" y="394"/>
                    </a:cubicBezTo>
                    <a:cubicBezTo>
                      <a:pt x="95" y="397"/>
                      <a:pt x="100" y="406"/>
                      <a:pt x="95" y="407"/>
                    </a:cubicBezTo>
                    <a:cubicBezTo>
                      <a:pt x="93" y="400"/>
                      <a:pt x="95" y="389"/>
                      <a:pt x="94" y="380"/>
                    </a:cubicBezTo>
                    <a:cubicBezTo>
                      <a:pt x="93" y="378"/>
                      <a:pt x="95" y="378"/>
                      <a:pt x="96" y="377"/>
                    </a:cubicBezTo>
                    <a:cubicBezTo>
                      <a:pt x="90" y="369"/>
                      <a:pt x="69" y="369"/>
                      <a:pt x="64" y="378"/>
                    </a:cubicBezTo>
                    <a:cubicBezTo>
                      <a:pt x="68" y="380"/>
                      <a:pt x="64" y="391"/>
                      <a:pt x="66" y="396"/>
                    </a:cubicBezTo>
                    <a:cubicBezTo>
                      <a:pt x="63" y="393"/>
                      <a:pt x="60" y="399"/>
                      <a:pt x="58" y="395"/>
                    </a:cubicBezTo>
                    <a:cubicBezTo>
                      <a:pt x="57" y="397"/>
                      <a:pt x="59" y="401"/>
                      <a:pt x="57" y="400"/>
                    </a:cubicBezTo>
                    <a:cubicBezTo>
                      <a:pt x="57" y="397"/>
                      <a:pt x="55" y="396"/>
                      <a:pt x="53" y="393"/>
                    </a:cubicBezTo>
                    <a:cubicBezTo>
                      <a:pt x="54" y="395"/>
                      <a:pt x="53" y="397"/>
                      <a:pt x="51" y="398"/>
                    </a:cubicBezTo>
                    <a:cubicBezTo>
                      <a:pt x="50" y="395"/>
                      <a:pt x="54" y="392"/>
                      <a:pt x="51" y="392"/>
                    </a:cubicBezTo>
                    <a:cubicBezTo>
                      <a:pt x="50" y="392"/>
                      <a:pt x="50" y="396"/>
                      <a:pt x="47" y="394"/>
                    </a:cubicBezTo>
                    <a:cubicBezTo>
                      <a:pt x="47" y="392"/>
                      <a:pt x="50" y="389"/>
                      <a:pt x="47" y="389"/>
                    </a:cubicBezTo>
                    <a:cubicBezTo>
                      <a:pt x="47" y="387"/>
                      <a:pt x="47" y="392"/>
                      <a:pt x="45" y="392"/>
                    </a:cubicBezTo>
                    <a:cubicBezTo>
                      <a:pt x="45" y="390"/>
                      <a:pt x="46" y="390"/>
                      <a:pt x="46" y="389"/>
                    </a:cubicBezTo>
                    <a:cubicBezTo>
                      <a:pt x="44" y="386"/>
                      <a:pt x="44" y="392"/>
                      <a:pt x="43" y="390"/>
                    </a:cubicBezTo>
                    <a:cubicBezTo>
                      <a:pt x="43" y="389"/>
                      <a:pt x="44" y="386"/>
                      <a:pt x="42" y="387"/>
                    </a:cubicBezTo>
                    <a:cubicBezTo>
                      <a:pt x="41" y="388"/>
                      <a:pt x="42" y="391"/>
                      <a:pt x="41" y="391"/>
                    </a:cubicBezTo>
                    <a:cubicBezTo>
                      <a:pt x="40" y="388"/>
                      <a:pt x="41" y="394"/>
                      <a:pt x="38" y="391"/>
                    </a:cubicBezTo>
                    <a:cubicBezTo>
                      <a:pt x="37" y="396"/>
                      <a:pt x="36" y="399"/>
                      <a:pt x="38" y="402"/>
                    </a:cubicBezTo>
                    <a:cubicBezTo>
                      <a:pt x="35" y="399"/>
                      <a:pt x="38" y="405"/>
                      <a:pt x="37" y="406"/>
                    </a:cubicBezTo>
                    <a:cubicBezTo>
                      <a:pt x="35" y="403"/>
                      <a:pt x="35" y="402"/>
                      <a:pt x="32" y="400"/>
                    </a:cubicBezTo>
                    <a:cubicBezTo>
                      <a:pt x="32" y="402"/>
                      <a:pt x="34" y="402"/>
                      <a:pt x="32" y="403"/>
                    </a:cubicBezTo>
                    <a:cubicBezTo>
                      <a:pt x="32" y="398"/>
                      <a:pt x="30" y="404"/>
                      <a:pt x="30" y="399"/>
                    </a:cubicBezTo>
                    <a:cubicBezTo>
                      <a:pt x="28" y="401"/>
                      <a:pt x="30" y="404"/>
                      <a:pt x="27" y="407"/>
                    </a:cubicBezTo>
                    <a:cubicBezTo>
                      <a:pt x="26" y="404"/>
                      <a:pt x="26" y="401"/>
                      <a:pt x="25" y="400"/>
                    </a:cubicBezTo>
                    <a:cubicBezTo>
                      <a:pt x="25" y="403"/>
                      <a:pt x="24" y="407"/>
                      <a:pt x="23" y="403"/>
                    </a:cubicBezTo>
                    <a:cubicBezTo>
                      <a:pt x="20" y="403"/>
                      <a:pt x="27" y="406"/>
                      <a:pt x="24" y="407"/>
                    </a:cubicBezTo>
                    <a:cubicBezTo>
                      <a:pt x="22" y="407"/>
                      <a:pt x="23" y="405"/>
                      <a:pt x="21" y="405"/>
                    </a:cubicBezTo>
                    <a:cubicBezTo>
                      <a:pt x="20" y="410"/>
                      <a:pt x="25" y="410"/>
                      <a:pt x="25" y="413"/>
                    </a:cubicBezTo>
                    <a:cubicBezTo>
                      <a:pt x="24" y="412"/>
                      <a:pt x="24" y="411"/>
                      <a:pt x="22" y="411"/>
                    </a:cubicBezTo>
                    <a:cubicBezTo>
                      <a:pt x="22" y="411"/>
                      <a:pt x="23" y="413"/>
                      <a:pt x="22" y="413"/>
                    </a:cubicBezTo>
                    <a:cubicBezTo>
                      <a:pt x="19" y="411"/>
                      <a:pt x="23" y="418"/>
                      <a:pt x="19" y="415"/>
                    </a:cubicBezTo>
                    <a:cubicBezTo>
                      <a:pt x="19" y="418"/>
                      <a:pt x="21" y="417"/>
                      <a:pt x="21" y="419"/>
                    </a:cubicBezTo>
                    <a:cubicBezTo>
                      <a:pt x="20" y="419"/>
                      <a:pt x="19" y="418"/>
                      <a:pt x="19" y="417"/>
                    </a:cubicBezTo>
                    <a:cubicBezTo>
                      <a:pt x="17" y="417"/>
                      <a:pt x="20" y="421"/>
                      <a:pt x="19" y="421"/>
                    </a:cubicBezTo>
                    <a:cubicBezTo>
                      <a:pt x="13" y="421"/>
                      <a:pt x="7" y="421"/>
                      <a:pt x="0" y="421"/>
                    </a:cubicBezTo>
                    <a:cubicBezTo>
                      <a:pt x="0" y="800"/>
                      <a:pt x="0" y="303"/>
                      <a:pt x="0" y="683"/>
                    </a:cubicBezTo>
                    <a:cubicBezTo>
                      <a:pt x="541" y="683"/>
                      <a:pt x="1083" y="683"/>
                      <a:pt x="1624" y="683"/>
                    </a:cubicBezTo>
                    <a:cubicBezTo>
                      <a:pt x="1624" y="305"/>
                      <a:pt x="1624" y="803"/>
                      <a:pt x="1624" y="426"/>
                    </a:cubicBezTo>
                    <a:cubicBezTo>
                      <a:pt x="1599" y="427"/>
                      <a:pt x="1570" y="427"/>
                      <a:pt x="1545" y="426"/>
                    </a:cubicBezTo>
                    <a:cubicBezTo>
                      <a:pt x="1545" y="425"/>
                      <a:pt x="1547" y="423"/>
                      <a:pt x="1545" y="422"/>
                    </a:cubicBezTo>
                    <a:cubicBezTo>
                      <a:pt x="1545" y="425"/>
                      <a:pt x="1544" y="427"/>
                      <a:pt x="1541" y="426"/>
                    </a:cubicBezTo>
                    <a:cubicBezTo>
                      <a:pt x="1542" y="425"/>
                      <a:pt x="1546" y="423"/>
                      <a:pt x="1544" y="422"/>
                    </a:cubicBezTo>
                    <a:cubicBezTo>
                      <a:pt x="1543" y="426"/>
                      <a:pt x="1540" y="423"/>
                      <a:pt x="1539" y="424"/>
                    </a:cubicBezTo>
                    <a:cubicBezTo>
                      <a:pt x="1540" y="421"/>
                      <a:pt x="1545" y="419"/>
                      <a:pt x="1544" y="417"/>
                    </a:cubicBezTo>
                    <a:cubicBezTo>
                      <a:pt x="1543" y="418"/>
                      <a:pt x="1541" y="422"/>
                      <a:pt x="1540" y="420"/>
                    </a:cubicBezTo>
                    <a:cubicBezTo>
                      <a:pt x="1540" y="417"/>
                      <a:pt x="1547" y="416"/>
                      <a:pt x="1545" y="413"/>
                    </a:cubicBezTo>
                    <a:cubicBezTo>
                      <a:pt x="1544" y="416"/>
                      <a:pt x="1542" y="418"/>
                      <a:pt x="1542" y="415"/>
                    </a:cubicBezTo>
                    <a:cubicBezTo>
                      <a:pt x="1542" y="416"/>
                      <a:pt x="1539" y="415"/>
                      <a:pt x="1538" y="419"/>
                    </a:cubicBezTo>
                    <a:cubicBezTo>
                      <a:pt x="1539" y="414"/>
                      <a:pt x="1536" y="421"/>
                      <a:pt x="1533" y="419"/>
                    </a:cubicBezTo>
                    <a:cubicBezTo>
                      <a:pt x="1534" y="417"/>
                      <a:pt x="1537" y="413"/>
                      <a:pt x="1535" y="410"/>
                    </a:cubicBezTo>
                    <a:cubicBezTo>
                      <a:pt x="1536" y="413"/>
                      <a:pt x="1533" y="416"/>
                      <a:pt x="1532" y="415"/>
                    </a:cubicBezTo>
                    <a:cubicBezTo>
                      <a:pt x="1532" y="414"/>
                      <a:pt x="1533" y="411"/>
                      <a:pt x="1532" y="411"/>
                    </a:cubicBezTo>
                    <a:cubicBezTo>
                      <a:pt x="1532" y="413"/>
                      <a:pt x="1531" y="414"/>
                      <a:pt x="1530" y="415"/>
                    </a:cubicBezTo>
                    <a:cubicBezTo>
                      <a:pt x="1531" y="411"/>
                      <a:pt x="1532" y="410"/>
                      <a:pt x="1530" y="408"/>
                    </a:cubicBezTo>
                    <a:cubicBezTo>
                      <a:pt x="1530" y="409"/>
                      <a:pt x="1528" y="410"/>
                      <a:pt x="1528" y="411"/>
                    </a:cubicBezTo>
                    <a:cubicBezTo>
                      <a:pt x="1527" y="410"/>
                      <a:pt x="1529" y="407"/>
                      <a:pt x="1527" y="407"/>
                    </a:cubicBezTo>
                    <a:cubicBezTo>
                      <a:pt x="1527" y="411"/>
                      <a:pt x="1526" y="417"/>
                      <a:pt x="1523" y="414"/>
                    </a:cubicBezTo>
                    <a:cubicBezTo>
                      <a:pt x="1524" y="417"/>
                      <a:pt x="1524" y="418"/>
                      <a:pt x="1521" y="419"/>
                    </a:cubicBezTo>
                    <a:cubicBezTo>
                      <a:pt x="1522" y="417"/>
                      <a:pt x="1523" y="415"/>
                      <a:pt x="1521" y="413"/>
                    </a:cubicBezTo>
                    <a:cubicBezTo>
                      <a:pt x="1521" y="415"/>
                      <a:pt x="1522" y="418"/>
                      <a:pt x="1520" y="418"/>
                    </a:cubicBezTo>
                    <a:cubicBezTo>
                      <a:pt x="1521" y="413"/>
                      <a:pt x="1518" y="417"/>
                      <a:pt x="1519" y="419"/>
                    </a:cubicBezTo>
                    <a:cubicBezTo>
                      <a:pt x="1517" y="419"/>
                      <a:pt x="1519" y="409"/>
                      <a:pt x="1517" y="409"/>
                    </a:cubicBezTo>
                    <a:cubicBezTo>
                      <a:pt x="1518" y="413"/>
                      <a:pt x="1516" y="415"/>
                      <a:pt x="1516" y="417"/>
                    </a:cubicBezTo>
                    <a:cubicBezTo>
                      <a:pt x="1514" y="413"/>
                      <a:pt x="1513" y="417"/>
                      <a:pt x="1511" y="417"/>
                    </a:cubicBezTo>
                    <a:cubicBezTo>
                      <a:pt x="1510" y="415"/>
                      <a:pt x="1512" y="411"/>
                      <a:pt x="1510" y="411"/>
                    </a:cubicBezTo>
                    <a:cubicBezTo>
                      <a:pt x="1505" y="409"/>
                      <a:pt x="1508" y="410"/>
                      <a:pt x="1503" y="411"/>
                    </a:cubicBezTo>
                    <a:cubicBezTo>
                      <a:pt x="1502" y="409"/>
                      <a:pt x="1503" y="406"/>
                      <a:pt x="1503" y="403"/>
                    </a:cubicBezTo>
                    <a:cubicBezTo>
                      <a:pt x="1500" y="403"/>
                      <a:pt x="1496" y="404"/>
                      <a:pt x="1495" y="402"/>
                    </a:cubicBezTo>
                    <a:cubicBezTo>
                      <a:pt x="1495" y="400"/>
                      <a:pt x="1495" y="398"/>
                      <a:pt x="1495" y="395"/>
                    </a:cubicBezTo>
                    <a:cubicBezTo>
                      <a:pt x="1489" y="396"/>
                      <a:pt x="1485" y="395"/>
                      <a:pt x="1484" y="392"/>
                    </a:cubicBezTo>
                    <a:cubicBezTo>
                      <a:pt x="1461" y="392"/>
                      <a:pt x="1439" y="389"/>
                      <a:pt x="1417" y="392"/>
                    </a:cubicBezTo>
                    <a:cubicBezTo>
                      <a:pt x="1417" y="394"/>
                      <a:pt x="1418" y="397"/>
                      <a:pt x="1417" y="398"/>
                    </a:cubicBezTo>
                    <a:cubicBezTo>
                      <a:pt x="1412" y="398"/>
                      <a:pt x="1406" y="399"/>
                      <a:pt x="1403" y="398"/>
                    </a:cubicBezTo>
                    <a:cubicBezTo>
                      <a:pt x="1403" y="375"/>
                      <a:pt x="1403" y="352"/>
                      <a:pt x="1403" y="330"/>
                    </a:cubicBezTo>
                    <a:cubicBezTo>
                      <a:pt x="1403" y="328"/>
                      <a:pt x="1399" y="330"/>
                      <a:pt x="1399" y="328"/>
                    </a:cubicBezTo>
                    <a:cubicBezTo>
                      <a:pt x="1398" y="294"/>
                      <a:pt x="1399" y="259"/>
                      <a:pt x="1397" y="226"/>
                    </a:cubicBezTo>
                    <a:cubicBezTo>
                      <a:pt x="1356" y="226"/>
                      <a:pt x="1314" y="226"/>
                      <a:pt x="1273" y="226"/>
                    </a:cubicBezTo>
                    <a:cubicBezTo>
                      <a:pt x="1273" y="223"/>
                      <a:pt x="1273" y="219"/>
                      <a:pt x="1273" y="216"/>
                    </a:cubicBezTo>
                    <a:cubicBezTo>
                      <a:pt x="1267" y="216"/>
                      <a:pt x="1261" y="216"/>
                      <a:pt x="1256" y="216"/>
                    </a:cubicBezTo>
                    <a:cubicBezTo>
                      <a:pt x="1255" y="219"/>
                      <a:pt x="1257" y="224"/>
                      <a:pt x="1255" y="226"/>
                    </a:cubicBezTo>
                    <a:cubicBezTo>
                      <a:pt x="1249" y="226"/>
                      <a:pt x="1242" y="226"/>
                      <a:pt x="1236" y="226"/>
                    </a:cubicBezTo>
                    <a:cubicBezTo>
                      <a:pt x="1236" y="254"/>
                      <a:pt x="1236" y="282"/>
                      <a:pt x="1236" y="309"/>
                    </a:cubicBezTo>
                    <a:cubicBezTo>
                      <a:pt x="1226" y="315"/>
                      <a:pt x="1214" y="319"/>
                      <a:pt x="1199" y="318"/>
                    </a:cubicBezTo>
                    <a:cubicBezTo>
                      <a:pt x="1199" y="276"/>
                      <a:pt x="1199" y="234"/>
                      <a:pt x="1199" y="192"/>
                    </a:cubicBezTo>
                    <a:cubicBezTo>
                      <a:pt x="1195" y="192"/>
                      <a:pt x="1196" y="190"/>
                      <a:pt x="1192" y="189"/>
                    </a:cubicBezTo>
                    <a:cubicBezTo>
                      <a:pt x="1185" y="174"/>
                      <a:pt x="1172" y="165"/>
                      <a:pt x="1154" y="161"/>
                    </a:cubicBezTo>
                    <a:cubicBezTo>
                      <a:pt x="1152" y="151"/>
                      <a:pt x="1151" y="139"/>
                      <a:pt x="1149" y="129"/>
                    </a:cubicBezTo>
                    <a:cubicBezTo>
                      <a:pt x="1148" y="140"/>
                      <a:pt x="1147" y="151"/>
                      <a:pt x="1146" y="162"/>
                    </a:cubicBezTo>
                    <a:cubicBezTo>
                      <a:pt x="1124" y="163"/>
                      <a:pt x="1113" y="175"/>
                      <a:pt x="1104" y="190"/>
                    </a:cubicBezTo>
                    <a:cubicBezTo>
                      <a:pt x="1102" y="190"/>
                      <a:pt x="1101" y="192"/>
                      <a:pt x="1097" y="191"/>
                    </a:cubicBezTo>
                    <a:cubicBezTo>
                      <a:pt x="1097" y="260"/>
                      <a:pt x="1098" y="331"/>
                      <a:pt x="1097" y="400"/>
                    </a:cubicBezTo>
                    <a:cubicBezTo>
                      <a:pt x="1095" y="400"/>
                      <a:pt x="1093" y="400"/>
                      <a:pt x="1091" y="400"/>
                    </a:cubicBezTo>
                    <a:cubicBezTo>
                      <a:pt x="1091" y="342"/>
                      <a:pt x="1091" y="284"/>
                      <a:pt x="1091" y="227"/>
                    </a:cubicBezTo>
                    <a:cubicBezTo>
                      <a:pt x="1075" y="227"/>
                      <a:pt x="1060" y="227"/>
                      <a:pt x="1044" y="227"/>
                    </a:cubicBezTo>
                    <a:cubicBezTo>
                      <a:pt x="1040" y="221"/>
                      <a:pt x="1031" y="220"/>
                      <a:pt x="1032" y="208"/>
                    </a:cubicBezTo>
                    <a:cubicBezTo>
                      <a:pt x="1023" y="208"/>
                      <a:pt x="1013" y="208"/>
                      <a:pt x="1004" y="208"/>
                    </a:cubicBezTo>
                    <a:cubicBezTo>
                      <a:pt x="1002" y="213"/>
                      <a:pt x="1007" y="226"/>
                      <a:pt x="1001" y="227"/>
                    </a:cubicBezTo>
                    <a:cubicBezTo>
                      <a:pt x="998" y="227"/>
                      <a:pt x="1000" y="221"/>
                      <a:pt x="1000" y="219"/>
                    </a:cubicBezTo>
                    <a:cubicBezTo>
                      <a:pt x="991" y="219"/>
                      <a:pt x="982" y="219"/>
                      <a:pt x="973" y="219"/>
                    </a:cubicBezTo>
                    <a:cubicBezTo>
                      <a:pt x="973" y="222"/>
                      <a:pt x="974" y="226"/>
                      <a:pt x="972" y="227"/>
                    </a:cubicBezTo>
                    <a:cubicBezTo>
                      <a:pt x="968" y="227"/>
                      <a:pt x="964" y="227"/>
                      <a:pt x="960" y="227"/>
                    </a:cubicBezTo>
                    <a:cubicBezTo>
                      <a:pt x="959" y="244"/>
                      <a:pt x="960" y="263"/>
                      <a:pt x="959" y="281"/>
                    </a:cubicBezTo>
                    <a:cubicBezTo>
                      <a:pt x="956" y="280"/>
                      <a:pt x="950" y="282"/>
                      <a:pt x="948" y="280"/>
                    </a:cubicBezTo>
                    <a:cubicBezTo>
                      <a:pt x="948" y="211"/>
                      <a:pt x="948" y="142"/>
                      <a:pt x="948" y="74"/>
                    </a:cubicBezTo>
                    <a:cubicBezTo>
                      <a:pt x="915" y="74"/>
                      <a:pt x="882" y="74"/>
                      <a:pt x="850" y="74"/>
                    </a:cubicBezTo>
                    <a:cubicBezTo>
                      <a:pt x="850" y="71"/>
                      <a:pt x="850" y="68"/>
                      <a:pt x="849" y="67"/>
                    </a:cubicBezTo>
                    <a:cubicBezTo>
                      <a:pt x="841" y="67"/>
                      <a:pt x="834" y="67"/>
                      <a:pt x="826" y="67"/>
                    </a:cubicBezTo>
                    <a:cubicBezTo>
                      <a:pt x="825" y="68"/>
                      <a:pt x="827" y="73"/>
                      <a:pt x="825" y="74"/>
                    </a:cubicBezTo>
                    <a:cubicBezTo>
                      <a:pt x="822" y="74"/>
                      <a:pt x="819" y="74"/>
                      <a:pt x="816" y="74"/>
                    </a:cubicBezTo>
                    <a:cubicBezTo>
                      <a:pt x="816" y="157"/>
                      <a:pt x="816" y="244"/>
                      <a:pt x="816" y="326"/>
                    </a:cubicBezTo>
                    <a:cubicBezTo>
                      <a:pt x="816" y="332"/>
                      <a:pt x="818" y="339"/>
                      <a:pt x="814" y="341"/>
                    </a:cubicBezTo>
                    <a:cubicBezTo>
                      <a:pt x="811" y="264"/>
                      <a:pt x="814" y="181"/>
                      <a:pt x="813" y="102"/>
                    </a:cubicBezTo>
                    <a:cubicBezTo>
                      <a:pt x="801" y="103"/>
                      <a:pt x="791" y="102"/>
                      <a:pt x="781" y="100"/>
                    </a:cubicBezTo>
                    <a:cubicBezTo>
                      <a:pt x="777" y="96"/>
                      <a:pt x="772" y="93"/>
                      <a:pt x="768" y="88"/>
                    </a:cubicBezTo>
                    <a:cubicBezTo>
                      <a:pt x="765" y="85"/>
                      <a:pt x="757" y="79"/>
                      <a:pt x="755" y="75"/>
                    </a:cubicBezTo>
                    <a:cubicBezTo>
                      <a:pt x="754" y="71"/>
                      <a:pt x="756" y="67"/>
                      <a:pt x="756" y="63"/>
                    </a:cubicBezTo>
                    <a:cubicBezTo>
                      <a:pt x="756" y="41"/>
                      <a:pt x="752" y="21"/>
                      <a:pt x="754" y="0"/>
                    </a:cubicBezTo>
                    <a:cubicBezTo>
                      <a:pt x="751" y="23"/>
                      <a:pt x="752" y="47"/>
                      <a:pt x="752" y="72"/>
                    </a:cubicBezTo>
                    <a:cubicBezTo>
                      <a:pt x="749" y="73"/>
                      <a:pt x="748" y="74"/>
                      <a:pt x="749" y="77"/>
                    </a:cubicBezTo>
                    <a:cubicBezTo>
                      <a:pt x="741" y="81"/>
                      <a:pt x="734" y="98"/>
                      <a:pt x="725" y="100"/>
                    </a:cubicBezTo>
                    <a:cubicBezTo>
                      <a:pt x="721" y="101"/>
                      <a:pt x="717" y="100"/>
                      <a:pt x="714" y="100"/>
                    </a:cubicBezTo>
                    <a:cubicBezTo>
                      <a:pt x="714" y="100"/>
                      <a:pt x="712" y="102"/>
                      <a:pt x="712" y="102"/>
                    </a:cubicBezTo>
                    <a:cubicBezTo>
                      <a:pt x="706" y="104"/>
                      <a:pt x="699" y="101"/>
                      <a:pt x="691" y="102"/>
                    </a:cubicBezTo>
                    <a:cubicBezTo>
                      <a:pt x="690" y="158"/>
                      <a:pt x="691" y="215"/>
                      <a:pt x="690" y="270"/>
                    </a:cubicBezTo>
                    <a:cubicBezTo>
                      <a:pt x="689" y="270"/>
                      <a:pt x="687" y="270"/>
                      <a:pt x="686" y="270"/>
                    </a:cubicBezTo>
                    <a:cubicBezTo>
                      <a:pt x="684" y="270"/>
                      <a:pt x="687" y="264"/>
                      <a:pt x="684" y="265"/>
                    </a:cubicBezTo>
                    <a:cubicBezTo>
                      <a:pt x="680" y="265"/>
                      <a:pt x="677" y="265"/>
                      <a:pt x="673" y="265"/>
                    </a:cubicBezTo>
                    <a:cubicBezTo>
                      <a:pt x="673" y="254"/>
                      <a:pt x="673" y="242"/>
                      <a:pt x="673" y="230"/>
                    </a:cubicBezTo>
                    <a:cubicBezTo>
                      <a:pt x="666" y="230"/>
                      <a:pt x="658" y="233"/>
                      <a:pt x="652" y="231"/>
                    </a:cubicBezTo>
                    <a:cubicBezTo>
                      <a:pt x="652" y="236"/>
                      <a:pt x="652" y="240"/>
                      <a:pt x="652" y="244"/>
                    </a:cubicBezTo>
                    <a:cubicBezTo>
                      <a:pt x="658" y="245"/>
                      <a:pt x="663" y="242"/>
                      <a:pt x="671" y="243"/>
                    </a:cubicBezTo>
                    <a:cubicBezTo>
                      <a:pt x="671" y="251"/>
                      <a:pt x="671" y="258"/>
                      <a:pt x="671" y="265"/>
                    </a:cubicBezTo>
                    <a:cubicBezTo>
                      <a:pt x="654" y="265"/>
                      <a:pt x="637" y="265"/>
                      <a:pt x="620" y="265"/>
                    </a:cubicBezTo>
                    <a:cubicBezTo>
                      <a:pt x="620" y="274"/>
                      <a:pt x="620" y="283"/>
                      <a:pt x="620" y="293"/>
                    </a:cubicBezTo>
                    <a:cubicBezTo>
                      <a:pt x="601" y="297"/>
                      <a:pt x="578" y="294"/>
                      <a:pt x="562" y="289"/>
                    </a:cubicBezTo>
                    <a:cubicBezTo>
                      <a:pt x="563" y="288"/>
                      <a:pt x="562" y="283"/>
                      <a:pt x="561" y="285"/>
                    </a:cubicBezTo>
                    <a:cubicBezTo>
                      <a:pt x="561" y="285"/>
                      <a:pt x="561" y="285"/>
                      <a:pt x="561" y="285"/>
                    </a:cubicBezTo>
                    <a:close/>
                    <a:moveTo>
                      <a:pt x="749" y="80"/>
                    </a:moveTo>
                    <a:cubicBezTo>
                      <a:pt x="751" y="86"/>
                      <a:pt x="749" y="94"/>
                      <a:pt x="750" y="100"/>
                    </a:cubicBezTo>
                    <a:cubicBezTo>
                      <a:pt x="743" y="100"/>
                      <a:pt x="737" y="100"/>
                      <a:pt x="731" y="100"/>
                    </a:cubicBezTo>
                    <a:cubicBezTo>
                      <a:pt x="730" y="98"/>
                      <a:pt x="736" y="94"/>
                      <a:pt x="739" y="90"/>
                    </a:cubicBezTo>
                    <a:cubicBezTo>
                      <a:pt x="743" y="87"/>
                      <a:pt x="746" y="83"/>
                      <a:pt x="749" y="80"/>
                    </a:cubicBezTo>
                    <a:close/>
                    <a:moveTo>
                      <a:pt x="754" y="80"/>
                    </a:moveTo>
                    <a:cubicBezTo>
                      <a:pt x="762" y="85"/>
                      <a:pt x="771" y="94"/>
                      <a:pt x="776" y="100"/>
                    </a:cubicBezTo>
                    <a:cubicBezTo>
                      <a:pt x="769" y="100"/>
                      <a:pt x="761" y="100"/>
                      <a:pt x="754" y="100"/>
                    </a:cubicBezTo>
                    <a:cubicBezTo>
                      <a:pt x="754" y="94"/>
                      <a:pt x="754" y="87"/>
                      <a:pt x="754" y="80"/>
                    </a:cubicBezTo>
                    <a:close/>
                    <a:moveTo>
                      <a:pt x="1032" y="220"/>
                    </a:moveTo>
                    <a:cubicBezTo>
                      <a:pt x="1035" y="222"/>
                      <a:pt x="1037" y="225"/>
                      <a:pt x="1039" y="227"/>
                    </a:cubicBezTo>
                    <a:cubicBezTo>
                      <a:pt x="1038" y="228"/>
                      <a:pt x="1034" y="227"/>
                      <a:pt x="1032" y="228"/>
                    </a:cubicBezTo>
                    <a:cubicBezTo>
                      <a:pt x="1032" y="225"/>
                      <a:pt x="1032" y="223"/>
                      <a:pt x="1032" y="220"/>
                    </a:cubicBezTo>
                    <a:close/>
                    <a:moveTo>
                      <a:pt x="552" y="281"/>
                    </a:moveTo>
                    <a:cubicBezTo>
                      <a:pt x="554" y="280"/>
                      <a:pt x="551" y="284"/>
                      <a:pt x="550" y="285"/>
                    </a:cubicBezTo>
                    <a:cubicBezTo>
                      <a:pt x="548" y="283"/>
                      <a:pt x="551" y="282"/>
                      <a:pt x="552" y="281"/>
                    </a:cubicBezTo>
                    <a:close/>
                    <a:moveTo>
                      <a:pt x="553" y="289"/>
                    </a:moveTo>
                    <a:cubicBezTo>
                      <a:pt x="553" y="289"/>
                      <a:pt x="552" y="289"/>
                      <a:pt x="552" y="289"/>
                    </a:cubicBezTo>
                    <a:cubicBezTo>
                      <a:pt x="551" y="289"/>
                      <a:pt x="552" y="290"/>
                      <a:pt x="552" y="291"/>
                    </a:cubicBezTo>
                    <a:cubicBezTo>
                      <a:pt x="549" y="291"/>
                      <a:pt x="549" y="289"/>
                      <a:pt x="550" y="287"/>
                    </a:cubicBezTo>
                    <a:cubicBezTo>
                      <a:pt x="551" y="286"/>
                      <a:pt x="554" y="285"/>
                      <a:pt x="553" y="289"/>
                    </a:cubicBezTo>
                    <a:close/>
                    <a:moveTo>
                      <a:pt x="572" y="301"/>
                    </a:moveTo>
                    <a:cubicBezTo>
                      <a:pt x="571" y="299"/>
                      <a:pt x="570" y="303"/>
                      <a:pt x="570" y="303"/>
                    </a:cubicBezTo>
                    <a:cubicBezTo>
                      <a:pt x="567" y="301"/>
                      <a:pt x="570" y="299"/>
                      <a:pt x="569" y="295"/>
                    </a:cubicBezTo>
                    <a:cubicBezTo>
                      <a:pt x="567" y="295"/>
                      <a:pt x="568" y="299"/>
                      <a:pt x="566" y="299"/>
                    </a:cubicBezTo>
                    <a:cubicBezTo>
                      <a:pt x="565" y="296"/>
                      <a:pt x="568" y="296"/>
                      <a:pt x="567" y="294"/>
                    </a:cubicBezTo>
                    <a:cubicBezTo>
                      <a:pt x="565" y="295"/>
                      <a:pt x="566" y="299"/>
                      <a:pt x="563" y="299"/>
                    </a:cubicBezTo>
                    <a:cubicBezTo>
                      <a:pt x="564" y="297"/>
                      <a:pt x="564" y="295"/>
                      <a:pt x="565" y="293"/>
                    </a:cubicBezTo>
                    <a:cubicBezTo>
                      <a:pt x="562" y="294"/>
                      <a:pt x="562" y="296"/>
                      <a:pt x="561" y="300"/>
                    </a:cubicBezTo>
                    <a:cubicBezTo>
                      <a:pt x="561" y="295"/>
                      <a:pt x="559" y="295"/>
                      <a:pt x="563" y="292"/>
                    </a:cubicBezTo>
                    <a:cubicBezTo>
                      <a:pt x="563" y="291"/>
                      <a:pt x="560" y="292"/>
                      <a:pt x="561" y="293"/>
                    </a:cubicBezTo>
                    <a:cubicBezTo>
                      <a:pt x="559" y="292"/>
                      <a:pt x="561" y="291"/>
                      <a:pt x="562" y="290"/>
                    </a:cubicBezTo>
                    <a:cubicBezTo>
                      <a:pt x="577" y="294"/>
                      <a:pt x="601" y="298"/>
                      <a:pt x="619" y="293"/>
                    </a:cubicBezTo>
                    <a:cubicBezTo>
                      <a:pt x="621" y="295"/>
                      <a:pt x="619" y="299"/>
                      <a:pt x="620" y="302"/>
                    </a:cubicBezTo>
                    <a:cubicBezTo>
                      <a:pt x="606" y="302"/>
                      <a:pt x="593" y="302"/>
                      <a:pt x="579" y="302"/>
                    </a:cubicBezTo>
                    <a:cubicBezTo>
                      <a:pt x="579" y="304"/>
                      <a:pt x="579" y="307"/>
                      <a:pt x="579" y="310"/>
                    </a:cubicBezTo>
                    <a:cubicBezTo>
                      <a:pt x="576" y="310"/>
                      <a:pt x="572" y="309"/>
                      <a:pt x="570" y="310"/>
                    </a:cubicBezTo>
                    <a:cubicBezTo>
                      <a:pt x="571" y="309"/>
                      <a:pt x="572" y="309"/>
                      <a:pt x="572" y="307"/>
                    </a:cubicBezTo>
                    <a:cubicBezTo>
                      <a:pt x="571" y="308"/>
                      <a:pt x="569" y="310"/>
                      <a:pt x="570" y="307"/>
                    </a:cubicBezTo>
                    <a:cubicBezTo>
                      <a:pt x="567" y="309"/>
                      <a:pt x="568" y="312"/>
                      <a:pt x="565" y="313"/>
                    </a:cubicBezTo>
                    <a:cubicBezTo>
                      <a:pt x="567" y="308"/>
                      <a:pt x="567" y="307"/>
                      <a:pt x="572" y="301"/>
                    </a:cubicBezTo>
                    <a:close/>
                    <a:moveTo>
                      <a:pt x="1236" y="329"/>
                    </a:moveTo>
                    <a:cubicBezTo>
                      <a:pt x="1229" y="329"/>
                      <a:pt x="1222" y="329"/>
                      <a:pt x="1215" y="329"/>
                    </a:cubicBezTo>
                    <a:cubicBezTo>
                      <a:pt x="1215" y="327"/>
                      <a:pt x="1215" y="325"/>
                      <a:pt x="1215" y="324"/>
                    </a:cubicBezTo>
                    <a:cubicBezTo>
                      <a:pt x="1210" y="323"/>
                      <a:pt x="1203" y="325"/>
                      <a:pt x="1199" y="323"/>
                    </a:cubicBezTo>
                    <a:cubicBezTo>
                      <a:pt x="1198" y="317"/>
                      <a:pt x="1205" y="319"/>
                      <a:pt x="1208" y="319"/>
                    </a:cubicBezTo>
                    <a:cubicBezTo>
                      <a:pt x="1218" y="318"/>
                      <a:pt x="1229" y="315"/>
                      <a:pt x="1235" y="311"/>
                    </a:cubicBezTo>
                    <a:cubicBezTo>
                      <a:pt x="1238" y="314"/>
                      <a:pt x="1235" y="323"/>
                      <a:pt x="1236" y="329"/>
                    </a:cubicBezTo>
                    <a:close/>
                    <a:moveTo>
                      <a:pt x="1399" y="359"/>
                    </a:moveTo>
                    <a:cubicBezTo>
                      <a:pt x="1400" y="368"/>
                      <a:pt x="1399" y="385"/>
                      <a:pt x="1399" y="398"/>
                    </a:cubicBezTo>
                    <a:cubicBezTo>
                      <a:pt x="1398" y="389"/>
                      <a:pt x="1399" y="371"/>
                      <a:pt x="1399" y="359"/>
                    </a:cubicBezTo>
                    <a:close/>
                    <a:moveTo>
                      <a:pt x="1228" y="374"/>
                    </a:moveTo>
                    <a:cubicBezTo>
                      <a:pt x="1229" y="374"/>
                      <a:pt x="1229" y="374"/>
                      <a:pt x="1230" y="374"/>
                    </a:cubicBezTo>
                    <a:cubicBezTo>
                      <a:pt x="1232" y="380"/>
                      <a:pt x="1232" y="396"/>
                      <a:pt x="1230" y="403"/>
                    </a:cubicBezTo>
                    <a:cubicBezTo>
                      <a:pt x="1227" y="396"/>
                      <a:pt x="1229" y="383"/>
                      <a:pt x="1228" y="374"/>
                    </a:cubicBezTo>
                    <a:close/>
                    <a:moveTo>
                      <a:pt x="1234" y="374"/>
                    </a:moveTo>
                    <a:cubicBezTo>
                      <a:pt x="1234" y="374"/>
                      <a:pt x="1234" y="374"/>
                      <a:pt x="1235" y="374"/>
                    </a:cubicBezTo>
                    <a:cubicBezTo>
                      <a:pt x="1237" y="380"/>
                      <a:pt x="1237" y="396"/>
                      <a:pt x="1235" y="403"/>
                    </a:cubicBezTo>
                    <a:cubicBezTo>
                      <a:pt x="1232" y="396"/>
                      <a:pt x="1234" y="383"/>
                      <a:pt x="1234" y="374"/>
                    </a:cubicBezTo>
                    <a:close/>
                  </a:path>
                </a:pathLst>
              </a:custGeom>
              <a:gradFill flip="none" rotWithShape="1">
                <a:gsLst>
                  <a:gs pos="0">
                    <a:srgbClr val="D5D1C5"/>
                  </a:gs>
                  <a:gs pos="100000">
                    <a:srgbClr val="EAE8E2"/>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6"/>
              <p:cNvSpPr/>
              <p:nvPr/>
            </p:nvSpPr>
            <p:spPr bwMode="ltGray">
              <a:xfrm>
                <a:off x="567075" y="5877371"/>
                <a:ext cx="9559250" cy="999604"/>
              </a:xfrm>
              <a:prstGeom prst="rect">
                <a:avLst/>
              </a:prstGeom>
              <a:solidFill>
                <a:srgbClr val="968C6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Arial" panose="020B0604020202020204" pitchFamily="34" charset="0"/>
                </a:endParaRPr>
              </a:p>
            </p:txBody>
          </p:sp>
          <p:sp>
            <p:nvSpPr>
              <p:cNvPr id="68" name="Freeform 728"/>
              <p:cNvSpPr>
                <a:spLocks noEditPoints="1"/>
              </p:cNvSpPr>
              <p:nvPr/>
            </p:nvSpPr>
            <p:spPr bwMode="auto">
              <a:xfrm>
                <a:off x="810196" y="5054155"/>
                <a:ext cx="2330799" cy="834180"/>
              </a:xfrm>
              <a:custGeom>
                <a:avLst/>
                <a:gdLst>
                  <a:gd name="T0" fmla="*/ 238 w 380"/>
                  <a:gd name="T1" fmla="*/ 6 h 136"/>
                  <a:gd name="T2" fmla="*/ 270 w 380"/>
                  <a:gd name="T3" fmla="*/ 30 h 136"/>
                  <a:gd name="T4" fmla="*/ 176 w 380"/>
                  <a:gd name="T5" fmla="*/ 6 h 136"/>
                  <a:gd name="T6" fmla="*/ 358 w 380"/>
                  <a:gd name="T7" fmla="*/ 70 h 136"/>
                  <a:gd name="T8" fmla="*/ 12 w 380"/>
                  <a:gd name="T9" fmla="*/ 134 h 136"/>
                  <a:gd name="T10" fmla="*/ 166 w 380"/>
                  <a:gd name="T11" fmla="*/ 4 h 136"/>
                  <a:gd name="T12" fmla="*/ 286 w 380"/>
                  <a:gd name="T13" fmla="*/ 50 h 136"/>
                  <a:gd name="T14" fmla="*/ 36 w 380"/>
                  <a:gd name="T15" fmla="*/ 54 h 136"/>
                  <a:gd name="T16" fmla="*/ 4 w 380"/>
                  <a:gd name="T17" fmla="*/ 122 h 136"/>
                  <a:gd name="T18" fmla="*/ 156 w 380"/>
                  <a:gd name="T19" fmla="*/ 12 h 136"/>
                  <a:gd name="T20" fmla="*/ 356 w 380"/>
                  <a:gd name="T21" fmla="*/ 92 h 136"/>
                  <a:gd name="T22" fmla="*/ 342 w 380"/>
                  <a:gd name="T23" fmla="*/ 104 h 136"/>
                  <a:gd name="T24" fmla="*/ 342 w 380"/>
                  <a:gd name="T25" fmla="*/ 84 h 136"/>
                  <a:gd name="T26" fmla="*/ 326 w 380"/>
                  <a:gd name="T27" fmla="*/ 84 h 136"/>
                  <a:gd name="T28" fmla="*/ 318 w 380"/>
                  <a:gd name="T29" fmla="*/ 84 h 136"/>
                  <a:gd name="T30" fmla="*/ 330 w 380"/>
                  <a:gd name="T31" fmla="*/ 72 h 136"/>
                  <a:gd name="T32" fmla="*/ 328 w 380"/>
                  <a:gd name="T33" fmla="*/ 62 h 136"/>
                  <a:gd name="T34" fmla="*/ 308 w 380"/>
                  <a:gd name="T35" fmla="*/ 74 h 136"/>
                  <a:gd name="T36" fmla="*/ 310 w 380"/>
                  <a:gd name="T37" fmla="*/ 58 h 136"/>
                  <a:gd name="T38" fmla="*/ 286 w 380"/>
                  <a:gd name="T39" fmla="*/ 52 h 136"/>
                  <a:gd name="T40" fmla="*/ 274 w 380"/>
                  <a:gd name="T41" fmla="*/ 60 h 136"/>
                  <a:gd name="T42" fmla="*/ 268 w 380"/>
                  <a:gd name="T43" fmla="*/ 52 h 136"/>
                  <a:gd name="T44" fmla="*/ 254 w 380"/>
                  <a:gd name="T45" fmla="*/ 52 h 136"/>
                  <a:gd name="T46" fmla="*/ 250 w 380"/>
                  <a:gd name="T47" fmla="*/ 50 h 136"/>
                  <a:gd name="T48" fmla="*/ 254 w 380"/>
                  <a:gd name="T49" fmla="*/ 38 h 136"/>
                  <a:gd name="T50" fmla="*/ 240 w 380"/>
                  <a:gd name="T51" fmla="*/ 40 h 136"/>
                  <a:gd name="T52" fmla="*/ 230 w 380"/>
                  <a:gd name="T53" fmla="*/ 38 h 136"/>
                  <a:gd name="T54" fmla="*/ 244 w 380"/>
                  <a:gd name="T55" fmla="*/ 28 h 136"/>
                  <a:gd name="T56" fmla="*/ 240 w 380"/>
                  <a:gd name="T57" fmla="*/ 18 h 136"/>
                  <a:gd name="T58" fmla="*/ 218 w 380"/>
                  <a:gd name="T59" fmla="*/ 26 h 136"/>
                  <a:gd name="T60" fmla="*/ 224 w 380"/>
                  <a:gd name="T61" fmla="*/ 12 h 136"/>
                  <a:gd name="T62" fmla="*/ 200 w 380"/>
                  <a:gd name="T63" fmla="*/ 6 h 136"/>
                  <a:gd name="T64" fmla="*/ 198 w 380"/>
                  <a:gd name="T65" fmla="*/ 18 h 136"/>
                  <a:gd name="T66" fmla="*/ 166 w 380"/>
                  <a:gd name="T67" fmla="*/ 12 h 136"/>
                  <a:gd name="T68" fmla="*/ 166 w 380"/>
                  <a:gd name="T69" fmla="*/ 28 h 136"/>
                  <a:gd name="T70" fmla="*/ 156 w 380"/>
                  <a:gd name="T71" fmla="*/ 40 h 136"/>
                  <a:gd name="T72" fmla="*/ 152 w 380"/>
                  <a:gd name="T73" fmla="*/ 68 h 136"/>
                  <a:gd name="T74" fmla="*/ 124 w 380"/>
                  <a:gd name="T75" fmla="*/ 78 h 136"/>
                  <a:gd name="T76" fmla="*/ 116 w 380"/>
                  <a:gd name="T77" fmla="*/ 68 h 136"/>
                  <a:gd name="T78" fmla="*/ 126 w 380"/>
                  <a:gd name="T79" fmla="*/ 60 h 136"/>
                  <a:gd name="T80" fmla="*/ 112 w 380"/>
                  <a:gd name="T81" fmla="*/ 64 h 136"/>
                  <a:gd name="T82" fmla="*/ 102 w 380"/>
                  <a:gd name="T83" fmla="*/ 56 h 136"/>
                  <a:gd name="T84" fmla="*/ 100 w 380"/>
                  <a:gd name="T85" fmla="*/ 48 h 136"/>
                  <a:gd name="T86" fmla="*/ 92 w 380"/>
                  <a:gd name="T87" fmla="*/ 58 h 136"/>
                  <a:gd name="T88" fmla="*/ 74 w 380"/>
                  <a:gd name="T89" fmla="*/ 66 h 136"/>
                  <a:gd name="T90" fmla="*/ 54 w 380"/>
                  <a:gd name="T91" fmla="*/ 60 h 136"/>
                  <a:gd name="T92" fmla="*/ 58 w 380"/>
                  <a:gd name="T93" fmla="*/ 80 h 136"/>
                  <a:gd name="T94" fmla="*/ 44 w 380"/>
                  <a:gd name="T95" fmla="*/ 90 h 136"/>
                  <a:gd name="T96" fmla="*/ 30 w 380"/>
                  <a:gd name="T97" fmla="*/ 108 h 136"/>
                  <a:gd name="T98" fmla="*/ 18 w 380"/>
                  <a:gd name="T99" fmla="*/ 126 h 136"/>
                  <a:gd name="T100" fmla="*/ 372 w 380"/>
                  <a:gd name="T101" fmla="*/ 124 h 136"/>
                  <a:gd name="T102" fmla="*/ 374 w 380"/>
                  <a:gd name="T103" fmla="*/ 100 h 136"/>
                  <a:gd name="T104" fmla="*/ 116 w 380"/>
                  <a:gd name="T105" fmla="*/ 80 h 136"/>
                  <a:gd name="T106" fmla="*/ 134 w 380"/>
                  <a:gd name="T107" fmla="*/ 86 h 136"/>
                  <a:gd name="T108" fmla="*/ 280 w 380"/>
                  <a:gd name="T109" fmla="*/ 68 h 136"/>
                  <a:gd name="T110" fmla="*/ 286 w 380"/>
                  <a:gd name="T111" fmla="*/ 62 h 136"/>
                  <a:gd name="T112" fmla="*/ 62 w 380"/>
                  <a:gd name="T113" fmla="*/ 48 h 136"/>
                  <a:gd name="T114" fmla="*/ 124 w 380"/>
                  <a:gd name="T115" fmla="*/ 48 h 136"/>
                  <a:gd name="T116" fmla="*/ 74 w 380"/>
                  <a:gd name="T117" fmla="*/ 52 h 136"/>
                  <a:gd name="T118" fmla="*/ 82 w 380"/>
                  <a:gd name="T119" fmla="*/ 5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0" h="136">
                    <a:moveTo>
                      <a:pt x="198" y="4"/>
                    </a:moveTo>
                    <a:lnTo>
                      <a:pt x="198" y="4"/>
                    </a:lnTo>
                    <a:lnTo>
                      <a:pt x="198" y="2"/>
                    </a:lnTo>
                    <a:lnTo>
                      <a:pt x="198" y="0"/>
                    </a:lnTo>
                    <a:lnTo>
                      <a:pt x="196" y="0"/>
                    </a:lnTo>
                    <a:lnTo>
                      <a:pt x="196" y="0"/>
                    </a:lnTo>
                    <a:lnTo>
                      <a:pt x="196" y="4"/>
                    </a:lnTo>
                    <a:lnTo>
                      <a:pt x="196" y="4"/>
                    </a:lnTo>
                    <a:lnTo>
                      <a:pt x="198" y="4"/>
                    </a:lnTo>
                    <a:lnTo>
                      <a:pt x="198" y="4"/>
                    </a:lnTo>
                    <a:close/>
                    <a:moveTo>
                      <a:pt x="238" y="6"/>
                    </a:moveTo>
                    <a:lnTo>
                      <a:pt x="238" y="6"/>
                    </a:lnTo>
                    <a:lnTo>
                      <a:pt x="238" y="10"/>
                    </a:lnTo>
                    <a:lnTo>
                      <a:pt x="238" y="10"/>
                    </a:lnTo>
                    <a:lnTo>
                      <a:pt x="242" y="10"/>
                    </a:lnTo>
                    <a:lnTo>
                      <a:pt x="242" y="10"/>
                    </a:lnTo>
                    <a:lnTo>
                      <a:pt x="242" y="8"/>
                    </a:lnTo>
                    <a:lnTo>
                      <a:pt x="238" y="6"/>
                    </a:lnTo>
                    <a:lnTo>
                      <a:pt x="238" y="6"/>
                    </a:lnTo>
                    <a:close/>
                    <a:moveTo>
                      <a:pt x="278" y="36"/>
                    </a:moveTo>
                    <a:lnTo>
                      <a:pt x="278" y="36"/>
                    </a:lnTo>
                    <a:lnTo>
                      <a:pt x="274" y="36"/>
                    </a:lnTo>
                    <a:lnTo>
                      <a:pt x="274" y="36"/>
                    </a:lnTo>
                    <a:lnTo>
                      <a:pt x="272" y="38"/>
                    </a:lnTo>
                    <a:lnTo>
                      <a:pt x="272" y="38"/>
                    </a:lnTo>
                    <a:lnTo>
                      <a:pt x="276" y="38"/>
                    </a:lnTo>
                    <a:lnTo>
                      <a:pt x="278" y="36"/>
                    </a:lnTo>
                    <a:lnTo>
                      <a:pt x="278" y="36"/>
                    </a:lnTo>
                    <a:close/>
                    <a:moveTo>
                      <a:pt x="270" y="30"/>
                    </a:moveTo>
                    <a:lnTo>
                      <a:pt x="270" y="30"/>
                    </a:lnTo>
                    <a:lnTo>
                      <a:pt x="270" y="24"/>
                    </a:lnTo>
                    <a:lnTo>
                      <a:pt x="270" y="20"/>
                    </a:lnTo>
                    <a:lnTo>
                      <a:pt x="268" y="20"/>
                    </a:lnTo>
                    <a:lnTo>
                      <a:pt x="268" y="20"/>
                    </a:lnTo>
                    <a:lnTo>
                      <a:pt x="266" y="26"/>
                    </a:lnTo>
                    <a:lnTo>
                      <a:pt x="266" y="28"/>
                    </a:lnTo>
                    <a:lnTo>
                      <a:pt x="270" y="30"/>
                    </a:lnTo>
                    <a:lnTo>
                      <a:pt x="270" y="30"/>
                    </a:lnTo>
                    <a:close/>
                    <a:moveTo>
                      <a:pt x="194" y="10"/>
                    </a:moveTo>
                    <a:lnTo>
                      <a:pt x="194" y="10"/>
                    </a:lnTo>
                    <a:lnTo>
                      <a:pt x="196" y="12"/>
                    </a:lnTo>
                    <a:lnTo>
                      <a:pt x="198" y="12"/>
                    </a:lnTo>
                    <a:lnTo>
                      <a:pt x="198" y="12"/>
                    </a:lnTo>
                    <a:lnTo>
                      <a:pt x="198" y="10"/>
                    </a:lnTo>
                    <a:lnTo>
                      <a:pt x="196" y="8"/>
                    </a:lnTo>
                    <a:lnTo>
                      <a:pt x="194" y="8"/>
                    </a:lnTo>
                    <a:lnTo>
                      <a:pt x="194" y="10"/>
                    </a:lnTo>
                    <a:lnTo>
                      <a:pt x="194" y="10"/>
                    </a:lnTo>
                    <a:close/>
                    <a:moveTo>
                      <a:pt x="176" y="6"/>
                    </a:moveTo>
                    <a:lnTo>
                      <a:pt x="176" y="6"/>
                    </a:lnTo>
                    <a:lnTo>
                      <a:pt x="172" y="6"/>
                    </a:lnTo>
                    <a:lnTo>
                      <a:pt x="170" y="6"/>
                    </a:lnTo>
                    <a:lnTo>
                      <a:pt x="170" y="8"/>
                    </a:lnTo>
                    <a:lnTo>
                      <a:pt x="170" y="8"/>
                    </a:lnTo>
                    <a:lnTo>
                      <a:pt x="174" y="10"/>
                    </a:lnTo>
                    <a:lnTo>
                      <a:pt x="176" y="8"/>
                    </a:lnTo>
                    <a:lnTo>
                      <a:pt x="176" y="6"/>
                    </a:lnTo>
                    <a:lnTo>
                      <a:pt x="176" y="6"/>
                    </a:lnTo>
                    <a:close/>
                    <a:moveTo>
                      <a:pt x="190" y="14"/>
                    </a:moveTo>
                    <a:lnTo>
                      <a:pt x="190" y="14"/>
                    </a:lnTo>
                    <a:lnTo>
                      <a:pt x="190" y="10"/>
                    </a:lnTo>
                    <a:lnTo>
                      <a:pt x="190" y="8"/>
                    </a:lnTo>
                    <a:lnTo>
                      <a:pt x="190" y="6"/>
                    </a:lnTo>
                    <a:lnTo>
                      <a:pt x="190" y="6"/>
                    </a:lnTo>
                    <a:lnTo>
                      <a:pt x="186" y="6"/>
                    </a:lnTo>
                    <a:lnTo>
                      <a:pt x="182" y="6"/>
                    </a:lnTo>
                    <a:lnTo>
                      <a:pt x="182" y="8"/>
                    </a:lnTo>
                    <a:lnTo>
                      <a:pt x="182" y="8"/>
                    </a:lnTo>
                    <a:lnTo>
                      <a:pt x="186" y="10"/>
                    </a:lnTo>
                    <a:lnTo>
                      <a:pt x="186" y="12"/>
                    </a:lnTo>
                    <a:lnTo>
                      <a:pt x="188" y="14"/>
                    </a:lnTo>
                    <a:lnTo>
                      <a:pt x="190" y="14"/>
                    </a:lnTo>
                    <a:lnTo>
                      <a:pt x="190" y="14"/>
                    </a:lnTo>
                    <a:close/>
                    <a:moveTo>
                      <a:pt x="356" y="74"/>
                    </a:moveTo>
                    <a:lnTo>
                      <a:pt x="356" y="74"/>
                    </a:lnTo>
                    <a:lnTo>
                      <a:pt x="358" y="70"/>
                    </a:lnTo>
                    <a:lnTo>
                      <a:pt x="358" y="66"/>
                    </a:lnTo>
                    <a:lnTo>
                      <a:pt x="354" y="66"/>
                    </a:lnTo>
                    <a:lnTo>
                      <a:pt x="354" y="66"/>
                    </a:lnTo>
                    <a:lnTo>
                      <a:pt x="354" y="72"/>
                    </a:lnTo>
                    <a:lnTo>
                      <a:pt x="354" y="74"/>
                    </a:lnTo>
                    <a:lnTo>
                      <a:pt x="356" y="74"/>
                    </a:lnTo>
                    <a:lnTo>
                      <a:pt x="356" y="74"/>
                    </a:lnTo>
                    <a:close/>
                    <a:moveTo>
                      <a:pt x="378" y="136"/>
                    </a:moveTo>
                    <a:lnTo>
                      <a:pt x="380" y="136"/>
                    </a:lnTo>
                    <a:lnTo>
                      <a:pt x="380" y="136"/>
                    </a:lnTo>
                    <a:lnTo>
                      <a:pt x="380" y="134"/>
                    </a:lnTo>
                    <a:lnTo>
                      <a:pt x="380" y="134"/>
                    </a:lnTo>
                    <a:lnTo>
                      <a:pt x="378" y="136"/>
                    </a:lnTo>
                    <a:lnTo>
                      <a:pt x="378" y="136"/>
                    </a:lnTo>
                    <a:close/>
                    <a:moveTo>
                      <a:pt x="12" y="136"/>
                    </a:moveTo>
                    <a:lnTo>
                      <a:pt x="16" y="136"/>
                    </a:lnTo>
                    <a:lnTo>
                      <a:pt x="16" y="136"/>
                    </a:lnTo>
                    <a:lnTo>
                      <a:pt x="12" y="134"/>
                    </a:lnTo>
                    <a:lnTo>
                      <a:pt x="12" y="134"/>
                    </a:lnTo>
                    <a:lnTo>
                      <a:pt x="12" y="136"/>
                    </a:lnTo>
                    <a:lnTo>
                      <a:pt x="12" y="136"/>
                    </a:lnTo>
                    <a:close/>
                    <a:moveTo>
                      <a:pt x="364" y="82"/>
                    </a:moveTo>
                    <a:lnTo>
                      <a:pt x="364" y="82"/>
                    </a:lnTo>
                    <a:lnTo>
                      <a:pt x="362" y="82"/>
                    </a:lnTo>
                    <a:lnTo>
                      <a:pt x="360" y="82"/>
                    </a:lnTo>
                    <a:lnTo>
                      <a:pt x="360" y="82"/>
                    </a:lnTo>
                    <a:lnTo>
                      <a:pt x="360" y="82"/>
                    </a:lnTo>
                    <a:lnTo>
                      <a:pt x="362" y="84"/>
                    </a:lnTo>
                    <a:lnTo>
                      <a:pt x="364" y="82"/>
                    </a:lnTo>
                    <a:lnTo>
                      <a:pt x="364" y="82"/>
                    </a:lnTo>
                    <a:close/>
                    <a:moveTo>
                      <a:pt x="166" y="4"/>
                    </a:moveTo>
                    <a:lnTo>
                      <a:pt x="166" y="4"/>
                    </a:lnTo>
                    <a:lnTo>
                      <a:pt x="166" y="2"/>
                    </a:lnTo>
                    <a:lnTo>
                      <a:pt x="162" y="0"/>
                    </a:lnTo>
                    <a:lnTo>
                      <a:pt x="162" y="0"/>
                    </a:lnTo>
                    <a:lnTo>
                      <a:pt x="162" y="4"/>
                    </a:lnTo>
                    <a:lnTo>
                      <a:pt x="164" y="4"/>
                    </a:lnTo>
                    <a:lnTo>
                      <a:pt x="166" y="4"/>
                    </a:lnTo>
                    <a:lnTo>
                      <a:pt x="166" y="4"/>
                    </a:lnTo>
                    <a:close/>
                    <a:moveTo>
                      <a:pt x="326" y="52"/>
                    </a:moveTo>
                    <a:lnTo>
                      <a:pt x="326" y="52"/>
                    </a:lnTo>
                    <a:lnTo>
                      <a:pt x="324" y="56"/>
                    </a:lnTo>
                    <a:lnTo>
                      <a:pt x="324" y="56"/>
                    </a:lnTo>
                    <a:lnTo>
                      <a:pt x="328" y="56"/>
                    </a:lnTo>
                    <a:lnTo>
                      <a:pt x="328" y="56"/>
                    </a:lnTo>
                    <a:lnTo>
                      <a:pt x="328" y="54"/>
                    </a:lnTo>
                    <a:lnTo>
                      <a:pt x="326" y="52"/>
                    </a:lnTo>
                    <a:lnTo>
                      <a:pt x="326" y="52"/>
                    </a:lnTo>
                    <a:close/>
                    <a:moveTo>
                      <a:pt x="286" y="50"/>
                    </a:moveTo>
                    <a:lnTo>
                      <a:pt x="286" y="50"/>
                    </a:lnTo>
                    <a:lnTo>
                      <a:pt x="286" y="48"/>
                    </a:lnTo>
                    <a:lnTo>
                      <a:pt x="286" y="46"/>
                    </a:lnTo>
                    <a:lnTo>
                      <a:pt x="284" y="46"/>
                    </a:lnTo>
                    <a:lnTo>
                      <a:pt x="284" y="46"/>
                    </a:lnTo>
                    <a:lnTo>
                      <a:pt x="284" y="48"/>
                    </a:lnTo>
                    <a:lnTo>
                      <a:pt x="284" y="50"/>
                    </a:lnTo>
                    <a:lnTo>
                      <a:pt x="286" y="50"/>
                    </a:lnTo>
                    <a:lnTo>
                      <a:pt x="286" y="50"/>
                    </a:lnTo>
                    <a:close/>
                    <a:moveTo>
                      <a:pt x="34" y="82"/>
                    </a:moveTo>
                    <a:lnTo>
                      <a:pt x="34" y="82"/>
                    </a:lnTo>
                    <a:lnTo>
                      <a:pt x="30" y="82"/>
                    </a:lnTo>
                    <a:lnTo>
                      <a:pt x="28" y="84"/>
                    </a:lnTo>
                    <a:lnTo>
                      <a:pt x="30" y="86"/>
                    </a:lnTo>
                    <a:lnTo>
                      <a:pt x="30" y="86"/>
                    </a:lnTo>
                    <a:lnTo>
                      <a:pt x="32" y="84"/>
                    </a:lnTo>
                    <a:lnTo>
                      <a:pt x="34" y="82"/>
                    </a:lnTo>
                    <a:lnTo>
                      <a:pt x="34" y="82"/>
                    </a:lnTo>
                    <a:close/>
                    <a:moveTo>
                      <a:pt x="22" y="98"/>
                    </a:moveTo>
                    <a:lnTo>
                      <a:pt x="22" y="100"/>
                    </a:lnTo>
                    <a:lnTo>
                      <a:pt x="28" y="100"/>
                    </a:lnTo>
                    <a:lnTo>
                      <a:pt x="28" y="100"/>
                    </a:lnTo>
                    <a:lnTo>
                      <a:pt x="26" y="98"/>
                    </a:lnTo>
                    <a:lnTo>
                      <a:pt x="22" y="98"/>
                    </a:lnTo>
                    <a:lnTo>
                      <a:pt x="22" y="98"/>
                    </a:lnTo>
                    <a:close/>
                    <a:moveTo>
                      <a:pt x="40" y="54"/>
                    </a:moveTo>
                    <a:lnTo>
                      <a:pt x="36" y="54"/>
                    </a:lnTo>
                    <a:lnTo>
                      <a:pt x="36" y="54"/>
                    </a:lnTo>
                    <a:lnTo>
                      <a:pt x="36" y="56"/>
                    </a:lnTo>
                    <a:lnTo>
                      <a:pt x="36" y="58"/>
                    </a:lnTo>
                    <a:lnTo>
                      <a:pt x="36" y="58"/>
                    </a:lnTo>
                    <a:lnTo>
                      <a:pt x="40" y="56"/>
                    </a:lnTo>
                    <a:lnTo>
                      <a:pt x="40" y="54"/>
                    </a:lnTo>
                    <a:lnTo>
                      <a:pt x="40" y="54"/>
                    </a:lnTo>
                    <a:close/>
                    <a:moveTo>
                      <a:pt x="50" y="46"/>
                    </a:moveTo>
                    <a:lnTo>
                      <a:pt x="50" y="46"/>
                    </a:lnTo>
                    <a:lnTo>
                      <a:pt x="50" y="44"/>
                    </a:lnTo>
                    <a:lnTo>
                      <a:pt x="48" y="42"/>
                    </a:lnTo>
                    <a:lnTo>
                      <a:pt x="48" y="42"/>
                    </a:lnTo>
                    <a:lnTo>
                      <a:pt x="48" y="46"/>
                    </a:lnTo>
                    <a:lnTo>
                      <a:pt x="48" y="46"/>
                    </a:lnTo>
                    <a:lnTo>
                      <a:pt x="50" y="46"/>
                    </a:lnTo>
                    <a:lnTo>
                      <a:pt x="50" y="46"/>
                    </a:lnTo>
                    <a:close/>
                    <a:moveTo>
                      <a:pt x="0" y="120"/>
                    </a:moveTo>
                    <a:lnTo>
                      <a:pt x="0" y="120"/>
                    </a:lnTo>
                    <a:lnTo>
                      <a:pt x="4" y="122"/>
                    </a:lnTo>
                    <a:lnTo>
                      <a:pt x="4" y="124"/>
                    </a:lnTo>
                    <a:lnTo>
                      <a:pt x="6" y="126"/>
                    </a:lnTo>
                    <a:lnTo>
                      <a:pt x="8" y="126"/>
                    </a:lnTo>
                    <a:lnTo>
                      <a:pt x="8" y="126"/>
                    </a:lnTo>
                    <a:lnTo>
                      <a:pt x="8" y="122"/>
                    </a:lnTo>
                    <a:lnTo>
                      <a:pt x="6" y="120"/>
                    </a:lnTo>
                    <a:lnTo>
                      <a:pt x="6" y="120"/>
                    </a:lnTo>
                    <a:lnTo>
                      <a:pt x="2" y="120"/>
                    </a:lnTo>
                    <a:lnTo>
                      <a:pt x="2" y="120"/>
                    </a:lnTo>
                    <a:lnTo>
                      <a:pt x="0" y="120"/>
                    </a:lnTo>
                    <a:lnTo>
                      <a:pt x="0" y="120"/>
                    </a:lnTo>
                    <a:close/>
                    <a:moveTo>
                      <a:pt x="156" y="12"/>
                    </a:moveTo>
                    <a:lnTo>
                      <a:pt x="152" y="12"/>
                    </a:lnTo>
                    <a:lnTo>
                      <a:pt x="152" y="12"/>
                    </a:lnTo>
                    <a:lnTo>
                      <a:pt x="152" y="14"/>
                    </a:lnTo>
                    <a:lnTo>
                      <a:pt x="152" y="16"/>
                    </a:lnTo>
                    <a:lnTo>
                      <a:pt x="152" y="16"/>
                    </a:lnTo>
                    <a:lnTo>
                      <a:pt x="154" y="16"/>
                    </a:lnTo>
                    <a:lnTo>
                      <a:pt x="156" y="12"/>
                    </a:lnTo>
                    <a:lnTo>
                      <a:pt x="156" y="12"/>
                    </a:lnTo>
                    <a:close/>
                    <a:moveTo>
                      <a:pt x="370" y="104"/>
                    </a:moveTo>
                    <a:lnTo>
                      <a:pt x="370" y="104"/>
                    </a:lnTo>
                    <a:lnTo>
                      <a:pt x="368" y="108"/>
                    </a:lnTo>
                    <a:lnTo>
                      <a:pt x="362" y="108"/>
                    </a:lnTo>
                    <a:lnTo>
                      <a:pt x="362" y="108"/>
                    </a:lnTo>
                    <a:lnTo>
                      <a:pt x="360" y="106"/>
                    </a:lnTo>
                    <a:lnTo>
                      <a:pt x="362" y="102"/>
                    </a:lnTo>
                    <a:lnTo>
                      <a:pt x="362" y="94"/>
                    </a:lnTo>
                    <a:lnTo>
                      <a:pt x="362" y="94"/>
                    </a:lnTo>
                    <a:lnTo>
                      <a:pt x="360" y="96"/>
                    </a:lnTo>
                    <a:lnTo>
                      <a:pt x="358" y="96"/>
                    </a:lnTo>
                    <a:lnTo>
                      <a:pt x="356" y="98"/>
                    </a:lnTo>
                    <a:lnTo>
                      <a:pt x="354" y="98"/>
                    </a:lnTo>
                    <a:lnTo>
                      <a:pt x="354" y="98"/>
                    </a:lnTo>
                    <a:lnTo>
                      <a:pt x="352" y="94"/>
                    </a:lnTo>
                    <a:lnTo>
                      <a:pt x="352" y="90"/>
                    </a:lnTo>
                    <a:lnTo>
                      <a:pt x="352" y="90"/>
                    </a:lnTo>
                    <a:lnTo>
                      <a:pt x="356" y="92"/>
                    </a:lnTo>
                    <a:lnTo>
                      <a:pt x="358" y="90"/>
                    </a:lnTo>
                    <a:lnTo>
                      <a:pt x="362" y="90"/>
                    </a:lnTo>
                    <a:lnTo>
                      <a:pt x="362" y="88"/>
                    </a:lnTo>
                    <a:lnTo>
                      <a:pt x="362" y="88"/>
                    </a:lnTo>
                    <a:lnTo>
                      <a:pt x="360" y="88"/>
                    </a:lnTo>
                    <a:lnTo>
                      <a:pt x="358" y="88"/>
                    </a:lnTo>
                    <a:lnTo>
                      <a:pt x="352" y="86"/>
                    </a:lnTo>
                    <a:lnTo>
                      <a:pt x="352" y="86"/>
                    </a:lnTo>
                    <a:lnTo>
                      <a:pt x="352" y="88"/>
                    </a:lnTo>
                    <a:lnTo>
                      <a:pt x="350" y="90"/>
                    </a:lnTo>
                    <a:lnTo>
                      <a:pt x="350" y="90"/>
                    </a:lnTo>
                    <a:lnTo>
                      <a:pt x="344" y="92"/>
                    </a:lnTo>
                    <a:lnTo>
                      <a:pt x="342" y="94"/>
                    </a:lnTo>
                    <a:lnTo>
                      <a:pt x="340" y="98"/>
                    </a:lnTo>
                    <a:lnTo>
                      <a:pt x="340" y="98"/>
                    </a:lnTo>
                    <a:lnTo>
                      <a:pt x="342" y="100"/>
                    </a:lnTo>
                    <a:lnTo>
                      <a:pt x="344" y="102"/>
                    </a:lnTo>
                    <a:lnTo>
                      <a:pt x="344" y="102"/>
                    </a:lnTo>
                    <a:lnTo>
                      <a:pt x="342" y="104"/>
                    </a:lnTo>
                    <a:lnTo>
                      <a:pt x="336" y="104"/>
                    </a:lnTo>
                    <a:lnTo>
                      <a:pt x="334" y="102"/>
                    </a:lnTo>
                    <a:lnTo>
                      <a:pt x="332" y="98"/>
                    </a:lnTo>
                    <a:lnTo>
                      <a:pt x="332" y="98"/>
                    </a:lnTo>
                    <a:lnTo>
                      <a:pt x="336" y="96"/>
                    </a:lnTo>
                    <a:lnTo>
                      <a:pt x="336" y="96"/>
                    </a:lnTo>
                    <a:lnTo>
                      <a:pt x="336" y="92"/>
                    </a:lnTo>
                    <a:lnTo>
                      <a:pt x="336" y="90"/>
                    </a:lnTo>
                    <a:lnTo>
                      <a:pt x="336" y="88"/>
                    </a:lnTo>
                    <a:lnTo>
                      <a:pt x="336" y="88"/>
                    </a:lnTo>
                    <a:lnTo>
                      <a:pt x="338" y="88"/>
                    </a:lnTo>
                    <a:lnTo>
                      <a:pt x="338" y="90"/>
                    </a:lnTo>
                    <a:lnTo>
                      <a:pt x="340" y="90"/>
                    </a:lnTo>
                    <a:lnTo>
                      <a:pt x="340" y="90"/>
                    </a:lnTo>
                    <a:lnTo>
                      <a:pt x="340" y="90"/>
                    </a:lnTo>
                    <a:lnTo>
                      <a:pt x="344" y="88"/>
                    </a:lnTo>
                    <a:lnTo>
                      <a:pt x="344" y="88"/>
                    </a:lnTo>
                    <a:lnTo>
                      <a:pt x="344" y="86"/>
                    </a:lnTo>
                    <a:lnTo>
                      <a:pt x="342" y="84"/>
                    </a:lnTo>
                    <a:lnTo>
                      <a:pt x="342" y="84"/>
                    </a:lnTo>
                    <a:lnTo>
                      <a:pt x="342" y="82"/>
                    </a:lnTo>
                    <a:lnTo>
                      <a:pt x="342" y="82"/>
                    </a:lnTo>
                    <a:lnTo>
                      <a:pt x="344" y="80"/>
                    </a:lnTo>
                    <a:lnTo>
                      <a:pt x="346" y="78"/>
                    </a:lnTo>
                    <a:lnTo>
                      <a:pt x="346" y="78"/>
                    </a:lnTo>
                    <a:lnTo>
                      <a:pt x="340" y="74"/>
                    </a:lnTo>
                    <a:lnTo>
                      <a:pt x="340" y="74"/>
                    </a:lnTo>
                    <a:lnTo>
                      <a:pt x="338" y="76"/>
                    </a:lnTo>
                    <a:lnTo>
                      <a:pt x="336" y="76"/>
                    </a:lnTo>
                    <a:lnTo>
                      <a:pt x="336" y="76"/>
                    </a:lnTo>
                    <a:lnTo>
                      <a:pt x="334" y="76"/>
                    </a:lnTo>
                    <a:lnTo>
                      <a:pt x="332" y="76"/>
                    </a:lnTo>
                    <a:lnTo>
                      <a:pt x="328" y="78"/>
                    </a:lnTo>
                    <a:lnTo>
                      <a:pt x="328" y="78"/>
                    </a:lnTo>
                    <a:lnTo>
                      <a:pt x="328" y="80"/>
                    </a:lnTo>
                    <a:lnTo>
                      <a:pt x="326" y="82"/>
                    </a:lnTo>
                    <a:lnTo>
                      <a:pt x="326" y="82"/>
                    </a:lnTo>
                    <a:lnTo>
                      <a:pt x="326" y="84"/>
                    </a:lnTo>
                    <a:lnTo>
                      <a:pt x="326" y="86"/>
                    </a:lnTo>
                    <a:lnTo>
                      <a:pt x="326" y="86"/>
                    </a:lnTo>
                    <a:lnTo>
                      <a:pt x="320" y="88"/>
                    </a:lnTo>
                    <a:lnTo>
                      <a:pt x="316" y="88"/>
                    </a:lnTo>
                    <a:lnTo>
                      <a:pt x="312" y="88"/>
                    </a:lnTo>
                    <a:lnTo>
                      <a:pt x="312" y="88"/>
                    </a:lnTo>
                    <a:lnTo>
                      <a:pt x="312" y="90"/>
                    </a:lnTo>
                    <a:lnTo>
                      <a:pt x="310" y="92"/>
                    </a:lnTo>
                    <a:lnTo>
                      <a:pt x="310" y="92"/>
                    </a:lnTo>
                    <a:lnTo>
                      <a:pt x="308" y="90"/>
                    </a:lnTo>
                    <a:lnTo>
                      <a:pt x="306" y="88"/>
                    </a:lnTo>
                    <a:lnTo>
                      <a:pt x="306" y="88"/>
                    </a:lnTo>
                    <a:lnTo>
                      <a:pt x="304" y="88"/>
                    </a:lnTo>
                    <a:lnTo>
                      <a:pt x="302" y="86"/>
                    </a:lnTo>
                    <a:lnTo>
                      <a:pt x="302" y="86"/>
                    </a:lnTo>
                    <a:lnTo>
                      <a:pt x="302" y="84"/>
                    </a:lnTo>
                    <a:lnTo>
                      <a:pt x="302" y="84"/>
                    </a:lnTo>
                    <a:lnTo>
                      <a:pt x="310" y="86"/>
                    </a:lnTo>
                    <a:lnTo>
                      <a:pt x="318" y="84"/>
                    </a:lnTo>
                    <a:lnTo>
                      <a:pt x="318" y="84"/>
                    </a:lnTo>
                    <a:lnTo>
                      <a:pt x="318" y="82"/>
                    </a:lnTo>
                    <a:lnTo>
                      <a:pt x="320" y="80"/>
                    </a:lnTo>
                    <a:lnTo>
                      <a:pt x="320" y="80"/>
                    </a:lnTo>
                    <a:lnTo>
                      <a:pt x="326" y="78"/>
                    </a:lnTo>
                    <a:lnTo>
                      <a:pt x="326" y="78"/>
                    </a:lnTo>
                    <a:lnTo>
                      <a:pt x="328" y="76"/>
                    </a:lnTo>
                    <a:lnTo>
                      <a:pt x="328" y="76"/>
                    </a:lnTo>
                    <a:lnTo>
                      <a:pt x="322" y="74"/>
                    </a:lnTo>
                    <a:lnTo>
                      <a:pt x="318" y="72"/>
                    </a:lnTo>
                    <a:lnTo>
                      <a:pt x="318" y="72"/>
                    </a:lnTo>
                    <a:lnTo>
                      <a:pt x="320" y="66"/>
                    </a:lnTo>
                    <a:lnTo>
                      <a:pt x="324" y="66"/>
                    </a:lnTo>
                    <a:lnTo>
                      <a:pt x="324" y="66"/>
                    </a:lnTo>
                    <a:lnTo>
                      <a:pt x="324" y="66"/>
                    </a:lnTo>
                    <a:lnTo>
                      <a:pt x="324" y="68"/>
                    </a:lnTo>
                    <a:lnTo>
                      <a:pt x="324" y="68"/>
                    </a:lnTo>
                    <a:lnTo>
                      <a:pt x="328" y="70"/>
                    </a:lnTo>
                    <a:lnTo>
                      <a:pt x="330" y="72"/>
                    </a:lnTo>
                    <a:lnTo>
                      <a:pt x="330" y="72"/>
                    </a:lnTo>
                    <a:lnTo>
                      <a:pt x="332" y="74"/>
                    </a:lnTo>
                    <a:lnTo>
                      <a:pt x="332" y="74"/>
                    </a:lnTo>
                    <a:lnTo>
                      <a:pt x="334" y="72"/>
                    </a:lnTo>
                    <a:lnTo>
                      <a:pt x="336" y="70"/>
                    </a:lnTo>
                    <a:lnTo>
                      <a:pt x="336" y="70"/>
                    </a:lnTo>
                    <a:lnTo>
                      <a:pt x="330" y="68"/>
                    </a:lnTo>
                    <a:lnTo>
                      <a:pt x="328" y="64"/>
                    </a:lnTo>
                    <a:lnTo>
                      <a:pt x="328" y="64"/>
                    </a:lnTo>
                    <a:lnTo>
                      <a:pt x="328" y="64"/>
                    </a:lnTo>
                    <a:lnTo>
                      <a:pt x="330" y="64"/>
                    </a:lnTo>
                    <a:lnTo>
                      <a:pt x="330" y="64"/>
                    </a:lnTo>
                    <a:lnTo>
                      <a:pt x="330" y="62"/>
                    </a:lnTo>
                    <a:lnTo>
                      <a:pt x="330" y="62"/>
                    </a:lnTo>
                    <a:lnTo>
                      <a:pt x="330" y="60"/>
                    </a:lnTo>
                    <a:lnTo>
                      <a:pt x="328" y="58"/>
                    </a:lnTo>
                    <a:lnTo>
                      <a:pt x="328" y="60"/>
                    </a:lnTo>
                    <a:lnTo>
                      <a:pt x="328" y="60"/>
                    </a:lnTo>
                    <a:lnTo>
                      <a:pt x="328" y="62"/>
                    </a:lnTo>
                    <a:lnTo>
                      <a:pt x="328" y="64"/>
                    </a:lnTo>
                    <a:lnTo>
                      <a:pt x="328" y="64"/>
                    </a:lnTo>
                    <a:lnTo>
                      <a:pt x="326" y="62"/>
                    </a:lnTo>
                    <a:lnTo>
                      <a:pt x="324" y="62"/>
                    </a:lnTo>
                    <a:lnTo>
                      <a:pt x="324" y="58"/>
                    </a:lnTo>
                    <a:lnTo>
                      <a:pt x="324" y="58"/>
                    </a:lnTo>
                    <a:lnTo>
                      <a:pt x="320" y="62"/>
                    </a:lnTo>
                    <a:lnTo>
                      <a:pt x="314" y="66"/>
                    </a:lnTo>
                    <a:lnTo>
                      <a:pt x="314" y="66"/>
                    </a:lnTo>
                    <a:lnTo>
                      <a:pt x="310" y="64"/>
                    </a:lnTo>
                    <a:lnTo>
                      <a:pt x="308" y="64"/>
                    </a:lnTo>
                    <a:lnTo>
                      <a:pt x="306" y="64"/>
                    </a:lnTo>
                    <a:lnTo>
                      <a:pt x="306" y="64"/>
                    </a:lnTo>
                    <a:lnTo>
                      <a:pt x="306" y="66"/>
                    </a:lnTo>
                    <a:lnTo>
                      <a:pt x="308" y="68"/>
                    </a:lnTo>
                    <a:lnTo>
                      <a:pt x="310" y="72"/>
                    </a:lnTo>
                    <a:lnTo>
                      <a:pt x="310" y="72"/>
                    </a:lnTo>
                    <a:lnTo>
                      <a:pt x="308" y="74"/>
                    </a:lnTo>
                    <a:lnTo>
                      <a:pt x="308" y="74"/>
                    </a:lnTo>
                    <a:lnTo>
                      <a:pt x="304" y="72"/>
                    </a:lnTo>
                    <a:lnTo>
                      <a:pt x="302" y="70"/>
                    </a:lnTo>
                    <a:lnTo>
                      <a:pt x="302" y="68"/>
                    </a:lnTo>
                    <a:lnTo>
                      <a:pt x="302" y="68"/>
                    </a:lnTo>
                    <a:lnTo>
                      <a:pt x="304" y="66"/>
                    </a:lnTo>
                    <a:lnTo>
                      <a:pt x="304" y="62"/>
                    </a:lnTo>
                    <a:lnTo>
                      <a:pt x="304" y="62"/>
                    </a:lnTo>
                    <a:lnTo>
                      <a:pt x="302" y="60"/>
                    </a:lnTo>
                    <a:lnTo>
                      <a:pt x="304" y="58"/>
                    </a:lnTo>
                    <a:lnTo>
                      <a:pt x="304" y="58"/>
                    </a:lnTo>
                    <a:lnTo>
                      <a:pt x="306" y="58"/>
                    </a:lnTo>
                    <a:lnTo>
                      <a:pt x="306" y="60"/>
                    </a:lnTo>
                    <a:lnTo>
                      <a:pt x="310" y="60"/>
                    </a:lnTo>
                    <a:lnTo>
                      <a:pt x="310" y="60"/>
                    </a:lnTo>
                    <a:lnTo>
                      <a:pt x="314" y="62"/>
                    </a:lnTo>
                    <a:lnTo>
                      <a:pt x="316" y="58"/>
                    </a:lnTo>
                    <a:lnTo>
                      <a:pt x="316" y="58"/>
                    </a:lnTo>
                    <a:lnTo>
                      <a:pt x="314" y="58"/>
                    </a:lnTo>
                    <a:lnTo>
                      <a:pt x="310" y="58"/>
                    </a:lnTo>
                    <a:lnTo>
                      <a:pt x="310" y="58"/>
                    </a:lnTo>
                    <a:lnTo>
                      <a:pt x="310" y="56"/>
                    </a:lnTo>
                    <a:lnTo>
                      <a:pt x="310" y="56"/>
                    </a:lnTo>
                    <a:lnTo>
                      <a:pt x="306" y="58"/>
                    </a:lnTo>
                    <a:lnTo>
                      <a:pt x="306" y="58"/>
                    </a:lnTo>
                    <a:lnTo>
                      <a:pt x="304" y="54"/>
                    </a:lnTo>
                    <a:lnTo>
                      <a:pt x="302" y="52"/>
                    </a:lnTo>
                    <a:lnTo>
                      <a:pt x="300" y="50"/>
                    </a:lnTo>
                    <a:lnTo>
                      <a:pt x="300" y="50"/>
                    </a:lnTo>
                    <a:lnTo>
                      <a:pt x="300" y="52"/>
                    </a:lnTo>
                    <a:lnTo>
                      <a:pt x="298" y="52"/>
                    </a:lnTo>
                    <a:lnTo>
                      <a:pt x="296" y="56"/>
                    </a:lnTo>
                    <a:lnTo>
                      <a:pt x="296" y="56"/>
                    </a:lnTo>
                    <a:lnTo>
                      <a:pt x="296" y="56"/>
                    </a:lnTo>
                    <a:lnTo>
                      <a:pt x="294" y="56"/>
                    </a:lnTo>
                    <a:lnTo>
                      <a:pt x="294" y="56"/>
                    </a:lnTo>
                    <a:lnTo>
                      <a:pt x="290" y="54"/>
                    </a:lnTo>
                    <a:lnTo>
                      <a:pt x="288" y="52"/>
                    </a:lnTo>
                    <a:lnTo>
                      <a:pt x="286" y="52"/>
                    </a:lnTo>
                    <a:lnTo>
                      <a:pt x="286" y="52"/>
                    </a:lnTo>
                    <a:lnTo>
                      <a:pt x="286" y="54"/>
                    </a:lnTo>
                    <a:lnTo>
                      <a:pt x="286" y="54"/>
                    </a:lnTo>
                    <a:lnTo>
                      <a:pt x="284" y="58"/>
                    </a:lnTo>
                    <a:lnTo>
                      <a:pt x="284" y="58"/>
                    </a:lnTo>
                    <a:lnTo>
                      <a:pt x="284" y="56"/>
                    </a:lnTo>
                    <a:lnTo>
                      <a:pt x="284" y="54"/>
                    </a:lnTo>
                    <a:lnTo>
                      <a:pt x="282" y="54"/>
                    </a:lnTo>
                    <a:lnTo>
                      <a:pt x="280" y="56"/>
                    </a:lnTo>
                    <a:lnTo>
                      <a:pt x="280" y="56"/>
                    </a:lnTo>
                    <a:lnTo>
                      <a:pt x="282" y="56"/>
                    </a:lnTo>
                    <a:lnTo>
                      <a:pt x="284" y="58"/>
                    </a:lnTo>
                    <a:lnTo>
                      <a:pt x="284" y="58"/>
                    </a:lnTo>
                    <a:lnTo>
                      <a:pt x="284" y="58"/>
                    </a:lnTo>
                    <a:lnTo>
                      <a:pt x="284" y="58"/>
                    </a:lnTo>
                    <a:lnTo>
                      <a:pt x="280" y="62"/>
                    </a:lnTo>
                    <a:lnTo>
                      <a:pt x="276" y="64"/>
                    </a:lnTo>
                    <a:lnTo>
                      <a:pt x="276" y="64"/>
                    </a:lnTo>
                    <a:lnTo>
                      <a:pt x="274" y="60"/>
                    </a:lnTo>
                    <a:lnTo>
                      <a:pt x="274" y="58"/>
                    </a:lnTo>
                    <a:lnTo>
                      <a:pt x="274" y="58"/>
                    </a:lnTo>
                    <a:lnTo>
                      <a:pt x="276" y="60"/>
                    </a:lnTo>
                    <a:lnTo>
                      <a:pt x="278" y="60"/>
                    </a:lnTo>
                    <a:lnTo>
                      <a:pt x="278" y="60"/>
                    </a:lnTo>
                    <a:lnTo>
                      <a:pt x="276" y="56"/>
                    </a:lnTo>
                    <a:lnTo>
                      <a:pt x="276" y="54"/>
                    </a:lnTo>
                    <a:lnTo>
                      <a:pt x="276" y="52"/>
                    </a:lnTo>
                    <a:lnTo>
                      <a:pt x="276" y="52"/>
                    </a:lnTo>
                    <a:lnTo>
                      <a:pt x="276" y="52"/>
                    </a:lnTo>
                    <a:lnTo>
                      <a:pt x="276" y="52"/>
                    </a:lnTo>
                    <a:lnTo>
                      <a:pt x="276" y="50"/>
                    </a:lnTo>
                    <a:lnTo>
                      <a:pt x="276" y="50"/>
                    </a:lnTo>
                    <a:lnTo>
                      <a:pt x="272" y="50"/>
                    </a:lnTo>
                    <a:lnTo>
                      <a:pt x="272" y="50"/>
                    </a:lnTo>
                    <a:lnTo>
                      <a:pt x="270" y="52"/>
                    </a:lnTo>
                    <a:lnTo>
                      <a:pt x="270" y="52"/>
                    </a:lnTo>
                    <a:lnTo>
                      <a:pt x="270" y="52"/>
                    </a:lnTo>
                    <a:lnTo>
                      <a:pt x="268" y="52"/>
                    </a:lnTo>
                    <a:lnTo>
                      <a:pt x="268" y="52"/>
                    </a:lnTo>
                    <a:lnTo>
                      <a:pt x="266" y="50"/>
                    </a:lnTo>
                    <a:lnTo>
                      <a:pt x="266" y="44"/>
                    </a:lnTo>
                    <a:lnTo>
                      <a:pt x="266" y="44"/>
                    </a:lnTo>
                    <a:lnTo>
                      <a:pt x="268" y="46"/>
                    </a:lnTo>
                    <a:lnTo>
                      <a:pt x="272" y="46"/>
                    </a:lnTo>
                    <a:lnTo>
                      <a:pt x="274" y="44"/>
                    </a:lnTo>
                    <a:lnTo>
                      <a:pt x="276" y="42"/>
                    </a:lnTo>
                    <a:lnTo>
                      <a:pt x="276" y="42"/>
                    </a:lnTo>
                    <a:lnTo>
                      <a:pt x="272" y="42"/>
                    </a:lnTo>
                    <a:lnTo>
                      <a:pt x="270" y="42"/>
                    </a:lnTo>
                    <a:lnTo>
                      <a:pt x="264" y="40"/>
                    </a:lnTo>
                    <a:lnTo>
                      <a:pt x="264" y="40"/>
                    </a:lnTo>
                    <a:lnTo>
                      <a:pt x="264" y="42"/>
                    </a:lnTo>
                    <a:lnTo>
                      <a:pt x="264" y="44"/>
                    </a:lnTo>
                    <a:lnTo>
                      <a:pt x="264" y="44"/>
                    </a:lnTo>
                    <a:lnTo>
                      <a:pt x="258" y="46"/>
                    </a:lnTo>
                    <a:lnTo>
                      <a:pt x="254" y="48"/>
                    </a:lnTo>
                    <a:lnTo>
                      <a:pt x="254" y="52"/>
                    </a:lnTo>
                    <a:lnTo>
                      <a:pt x="254" y="52"/>
                    </a:lnTo>
                    <a:lnTo>
                      <a:pt x="256" y="54"/>
                    </a:lnTo>
                    <a:lnTo>
                      <a:pt x="256" y="56"/>
                    </a:lnTo>
                    <a:lnTo>
                      <a:pt x="256" y="56"/>
                    </a:lnTo>
                    <a:lnTo>
                      <a:pt x="256" y="58"/>
                    </a:lnTo>
                    <a:lnTo>
                      <a:pt x="256" y="58"/>
                    </a:lnTo>
                    <a:lnTo>
                      <a:pt x="252" y="56"/>
                    </a:lnTo>
                    <a:lnTo>
                      <a:pt x="252" y="56"/>
                    </a:lnTo>
                    <a:lnTo>
                      <a:pt x="252" y="58"/>
                    </a:lnTo>
                    <a:lnTo>
                      <a:pt x="254" y="58"/>
                    </a:lnTo>
                    <a:lnTo>
                      <a:pt x="254" y="58"/>
                    </a:lnTo>
                    <a:lnTo>
                      <a:pt x="248" y="56"/>
                    </a:lnTo>
                    <a:lnTo>
                      <a:pt x="246" y="54"/>
                    </a:lnTo>
                    <a:lnTo>
                      <a:pt x="244" y="52"/>
                    </a:lnTo>
                    <a:lnTo>
                      <a:pt x="244" y="52"/>
                    </a:lnTo>
                    <a:lnTo>
                      <a:pt x="250" y="50"/>
                    </a:lnTo>
                    <a:lnTo>
                      <a:pt x="250" y="50"/>
                    </a:lnTo>
                    <a:lnTo>
                      <a:pt x="250" y="50"/>
                    </a:lnTo>
                    <a:lnTo>
                      <a:pt x="250" y="50"/>
                    </a:lnTo>
                    <a:lnTo>
                      <a:pt x="250" y="50"/>
                    </a:lnTo>
                    <a:lnTo>
                      <a:pt x="252" y="50"/>
                    </a:lnTo>
                    <a:lnTo>
                      <a:pt x="252" y="50"/>
                    </a:lnTo>
                    <a:lnTo>
                      <a:pt x="252" y="48"/>
                    </a:lnTo>
                    <a:lnTo>
                      <a:pt x="250" y="46"/>
                    </a:lnTo>
                    <a:lnTo>
                      <a:pt x="250" y="46"/>
                    </a:lnTo>
                    <a:lnTo>
                      <a:pt x="250" y="48"/>
                    </a:lnTo>
                    <a:lnTo>
                      <a:pt x="250" y="48"/>
                    </a:lnTo>
                    <a:lnTo>
                      <a:pt x="248" y="46"/>
                    </a:lnTo>
                    <a:lnTo>
                      <a:pt x="250" y="44"/>
                    </a:lnTo>
                    <a:lnTo>
                      <a:pt x="250" y="44"/>
                    </a:lnTo>
                    <a:lnTo>
                      <a:pt x="252" y="44"/>
                    </a:lnTo>
                    <a:lnTo>
                      <a:pt x="254" y="44"/>
                    </a:lnTo>
                    <a:lnTo>
                      <a:pt x="254" y="44"/>
                    </a:lnTo>
                    <a:lnTo>
                      <a:pt x="256" y="42"/>
                    </a:lnTo>
                    <a:lnTo>
                      <a:pt x="256" y="42"/>
                    </a:lnTo>
                    <a:lnTo>
                      <a:pt x="256" y="40"/>
                    </a:lnTo>
                    <a:lnTo>
                      <a:pt x="256" y="38"/>
                    </a:lnTo>
                    <a:lnTo>
                      <a:pt x="254" y="38"/>
                    </a:lnTo>
                    <a:lnTo>
                      <a:pt x="254" y="36"/>
                    </a:lnTo>
                    <a:lnTo>
                      <a:pt x="254" y="36"/>
                    </a:lnTo>
                    <a:lnTo>
                      <a:pt x="256" y="34"/>
                    </a:lnTo>
                    <a:lnTo>
                      <a:pt x="258" y="32"/>
                    </a:lnTo>
                    <a:lnTo>
                      <a:pt x="258" y="32"/>
                    </a:lnTo>
                    <a:lnTo>
                      <a:pt x="254" y="28"/>
                    </a:lnTo>
                    <a:lnTo>
                      <a:pt x="254" y="28"/>
                    </a:lnTo>
                    <a:lnTo>
                      <a:pt x="252" y="30"/>
                    </a:lnTo>
                    <a:lnTo>
                      <a:pt x="250" y="30"/>
                    </a:lnTo>
                    <a:lnTo>
                      <a:pt x="250" y="30"/>
                    </a:lnTo>
                    <a:lnTo>
                      <a:pt x="248" y="30"/>
                    </a:lnTo>
                    <a:lnTo>
                      <a:pt x="246" y="32"/>
                    </a:lnTo>
                    <a:lnTo>
                      <a:pt x="242" y="32"/>
                    </a:lnTo>
                    <a:lnTo>
                      <a:pt x="242" y="32"/>
                    </a:lnTo>
                    <a:lnTo>
                      <a:pt x="240" y="36"/>
                    </a:lnTo>
                    <a:lnTo>
                      <a:pt x="238" y="36"/>
                    </a:lnTo>
                    <a:lnTo>
                      <a:pt x="238" y="36"/>
                    </a:lnTo>
                    <a:lnTo>
                      <a:pt x="238" y="38"/>
                    </a:lnTo>
                    <a:lnTo>
                      <a:pt x="240" y="40"/>
                    </a:lnTo>
                    <a:lnTo>
                      <a:pt x="240" y="40"/>
                    </a:lnTo>
                    <a:lnTo>
                      <a:pt x="232" y="42"/>
                    </a:lnTo>
                    <a:lnTo>
                      <a:pt x="228" y="42"/>
                    </a:lnTo>
                    <a:lnTo>
                      <a:pt x="226" y="42"/>
                    </a:lnTo>
                    <a:lnTo>
                      <a:pt x="226" y="42"/>
                    </a:lnTo>
                    <a:lnTo>
                      <a:pt x="224" y="46"/>
                    </a:lnTo>
                    <a:lnTo>
                      <a:pt x="222" y="46"/>
                    </a:lnTo>
                    <a:lnTo>
                      <a:pt x="222" y="46"/>
                    </a:lnTo>
                    <a:lnTo>
                      <a:pt x="220" y="44"/>
                    </a:lnTo>
                    <a:lnTo>
                      <a:pt x="218" y="42"/>
                    </a:lnTo>
                    <a:lnTo>
                      <a:pt x="218" y="42"/>
                    </a:lnTo>
                    <a:lnTo>
                      <a:pt x="216" y="42"/>
                    </a:lnTo>
                    <a:lnTo>
                      <a:pt x="214" y="42"/>
                    </a:lnTo>
                    <a:lnTo>
                      <a:pt x="214" y="40"/>
                    </a:lnTo>
                    <a:lnTo>
                      <a:pt x="216" y="38"/>
                    </a:lnTo>
                    <a:lnTo>
                      <a:pt x="216" y="38"/>
                    </a:lnTo>
                    <a:lnTo>
                      <a:pt x="222" y="40"/>
                    </a:lnTo>
                    <a:lnTo>
                      <a:pt x="230" y="38"/>
                    </a:lnTo>
                    <a:lnTo>
                      <a:pt x="230" y="38"/>
                    </a:lnTo>
                    <a:lnTo>
                      <a:pt x="232" y="36"/>
                    </a:lnTo>
                    <a:lnTo>
                      <a:pt x="234" y="34"/>
                    </a:lnTo>
                    <a:lnTo>
                      <a:pt x="234" y="34"/>
                    </a:lnTo>
                    <a:lnTo>
                      <a:pt x="238" y="34"/>
                    </a:lnTo>
                    <a:lnTo>
                      <a:pt x="240" y="32"/>
                    </a:lnTo>
                    <a:lnTo>
                      <a:pt x="240" y="30"/>
                    </a:lnTo>
                    <a:lnTo>
                      <a:pt x="240" y="30"/>
                    </a:lnTo>
                    <a:lnTo>
                      <a:pt x="236" y="28"/>
                    </a:lnTo>
                    <a:lnTo>
                      <a:pt x="232" y="26"/>
                    </a:lnTo>
                    <a:lnTo>
                      <a:pt x="232" y="26"/>
                    </a:lnTo>
                    <a:lnTo>
                      <a:pt x="232" y="22"/>
                    </a:lnTo>
                    <a:lnTo>
                      <a:pt x="236" y="20"/>
                    </a:lnTo>
                    <a:lnTo>
                      <a:pt x="236" y="20"/>
                    </a:lnTo>
                    <a:lnTo>
                      <a:pt x="238" y="22"/>
                    </a:lnTo>
                    <a:lnTo>
                      <a:pt x="238" y="24"/>
                    </a:lnTo>
                    <a:lnTo>
                      <a:pt x="238" y="24"/>
                    </a:lnTo>
                    <a:lnTo>
                      <a:pt x="240" y="24"/>
                    </a:lnTo>
                    <a:lnTo>
                      <a:pt x="242" y="26"/>
                    </a:lnTo>
                    <a:lnTo>
                      <a:pt x="244" y="28"/>
                    </a:lnTo>
                    <a:lnTo>
                      <a:pt x="246" y="28"/>
                    </a:lnTo>
                    <a:lnTo>
                      <a:pt x="246" y="28"/>
                    </a:lnTo>
                    <a:lnTo>
                      <a:pt x="248" y="28"/>
                    </a:lnTo>
                    <a:lnTo>
                      <a:pt x="248" y="24"/>
                    </a:lnTo>
                    <a:lnTo>
                      <a:pt x="248" y="24"/>
                    </a:lnTo>
                    <a:lnTo>
                      <a:pt x="244" y="22"/>
                    </a:lnTo>
                    <a:lnTo>
                      <a:pt x="240" y="18"/>
                    </a:lnTo>
                    <a:lnTo>
                      <a:pt x="240" y="18"/>
                    </a:lnTo>
                    <a:lnTo>
                      <a:pt x="242" y="18"/>
                    </a:lnTo>
                    <a:lnTo>
                      <a:pt x="242" y="18"/>
                    </a:lnTo>
                    <a:lnTo>
                      <a:pt x="244" y="18"/>
                    </a:lnTo>
                    <a:lnTo>
                      <a:pt x="244" y="18"/>
                    </a:lnTo>
                    <a:lnTo>
                      <a:pt x="244" y="18"/>
                    </a:lnTo>
                    <a:lnTo>
                      <a:pt x="242" y="14"/>
                    </a:lnTo>
                    <a:lnTo>
                      <a:pt x="242" y="14"/>
                    </a:lnTo>
                    <a:lnTo>
                      <a:pt x="240" y="14"/>
                    </a:lnTo>
                    <a:lnTo>
                      <a:pt x="240" y="14"/>
                    </a:lnTo>
                    <a:lnTo>
                      <a:pt x="242" y="16"/>
                    </a:lnTo>
                    <a:lnTo>
                      <a:pt x="240" y="18"/>
                    </a:lnTo>
                    <a:lnTo>
                      <a:pt x="240" y="18"/>
                    </a:lnTo>
                    <a:lnTo>
                      <a:pt x="238" y="16"/>
                    </a:lnTo>
                    <a:lnTo>
                      <a:pt x="238" y="16"/>
                    </a:lnTo>
                    <a:lnTo>
                      <a:pt x="238" y="12"/>
                    </a:lnTo>
                    <a:lnTo>
                      <a:pt x="238" y="12"/>
                    </a:lnTo>
                    <a:lnTo>
                      <a:pt x="232" y="18"/>
                    </a:lnTo>
                    <a:lnTo>
                      <a:pt x="228" y="22"/>
                    </a:lnTo>
                    <a:lnTo>
                      <a:pt x="228" y="22"/>
                    </a:lnTo>
                    <a:lnTo>
                      <a:pt x="224" y="18"/>
                    </a:lnTo>
                    <a:lnTo>
                      <a:pt x="222" y="18"/>
                    </a:lnTo>
                    <a:lnTo>
                      <a:pt x="220" y="18"/>
                    </a:lnTo>
                    <a:lnTo>
                      <a:pt x="220" y="18"/>
                    </a:lnTo>
                    <a:lnTo>
                      <a:pt x="220" y="20"/>
                    </a:lnTo>
                    <a:lnTo>
                      <a:pt x="220" y="22"/>
                    </a:lnTo>
                    <a:lnTo>
                      <a:pt x="222" y="26"/>
                    </a:lnTo>
                    <a:lnTo>
                      <a:pt x="222" y="26"/>
                    </a:lnTo>
                    <a:lnTo>
                      <a:pt x="220" y="28"/>
                    </a:lnTo>
                    <a:lnTo>
                      <a:pt x="220" y="28"/>
                    </a:lnTo>
                    <a:lnTo>
                      <a:pt x="218" y="26"/>
                    </a:lnTo>
                    <a:lnTo>
                      <a:pt x="216" y="24"/>
                    </a:lnTo>
                    <a:lnTo>
                      <a:pt x="216" y="22"/>
                    </a:lnTo>
                    <a:lnTo>
                      <a:pt x="216" y="22"/>
                    </a:lnTo>
                    <a:lnTo>
                      <a:pt x="216" y="20"/>
                    </a:lnTo>
                    <a:lnTo>
                      <a:pt x="218" y="18"/>
                    </a:lnTo>
                    <a:lnTo>
                      <a:pt x="218" y="18"/>
                    </a:lnTo>
                    <a:lnTo>
                      <a:pt x="216" y="14"/>
                    </a:lnTo>
                    <a:lnTo>
                      <a:pt x="216" y="12"/>
                    </a:lnTo>
                    <a:lnTo>
                      <a:pt x="216" y="12"/>
                    </a:lnTo>
                    <a:lnTo>
                      <a:pt x="218" y="12"/>
                    </a:lnTo>
                    <a:lnTo>
                      <a:pt x="220" y="14"/>
                    </a:lnTo>
                    <a:lnTo>
                      <a:pt x="220" y="14"/>
                    </a:lnTo>
                    <a:lnTo>
                      <a:pt x="222" y="16"/>
                    </a:lnTo>
                    <a:lnTo>
                      <a:pt x="222" y="16"/>
                    </a:lnTo>
                    <a:lnTo>
                      <a:pt x="226" y="16"/>
                    </a:lnTo>
                    <a:lnTo>
                      <a:pt x="230" y="12"/>
                    </a:lnTo>
                    <a:lnTo>
                      <a:pt x="230" y="12"/>
                    </a:lnTo>
                    <a:lnTo>
                      <a:pt x="226" y="12"/>
                    </a:lnTo>
                    <a:lnTo>
                      <a:pt x="224" y="12"/>
                    </a:lnTo>
                    <a:lnTo>
                      <a:pt x="224" y="12"/>
                    </a:lnTo>
                    <a:lnTo>
                      <a:pt x="222" y="10"/>
                    </a:lnTo>
                    <a:lnTo>
                      <a:pt x="222" y="10"/>
                    </a:lnTo>
                    <a:lnTo>
                      <a:pt x="218" y="12"/>
                    </a:lnTo>
                    <a:lnTo>
                      <a:pt x="218" y="12"/>
                    </a:lnTo>
                    <a:lnTo>
                      <a:pt x="216" y="8"/>
                    </a:lnTo>
                    <a:lnTo>
                      <a:pt x="216" y="6"/>
                    </a:lnTo>
                    <a:lnTo>
                      <a:pt x="214" y="4"/>
                    </a:lnTo>
                    <a:lnTo>
                      <a:pt x="214" y="4"/>
                    </a:lnTo>
                    <a:lnTo>
                      <a:pt x="212" y="6"/>
                    </a:lnTo>
                    <a:lnTo>
                      <a:pt x="212" y="8"/>
                    </a:lnTo>
                    <a:lnTo>
                      <a:pt x="210" y="10"/>
                    </a:lnTo>
                    <a:lnTo>
                      <a:pt x="210" y="10"/>
                    </a:lnTo>
                    <a:lnTo>
                      <a:pt x="208" y="10"/>
                    </a:lnTo>
                    <a:lnTo>
                      <a:pt x="206" y="10"/>
                    </a:lnTo>
                    <a:lnTo>
                      <a:pt x="206" y="10"/>
                    </a:lnTo>
                    <a:lnTo>
                      <a:pt x="204" y="8"/>
                    </a:lnTo>
                    <a:lnTo>
                      <a:pt x="202" y="6"/>
                    </a:lnTo>
                    <a:lnTo>
                      <a:pt x="200" y="6"/>
                    </a:lnTo>
                    <a:lnTo>
                      <a:pt x="200" y="6"/>
                    </a:lnTo>
                    <a:lnTo>
                      <a:pt x="200" y="10"/>
                    </a:lnTo>
                    <a:lnTo>
                      <a:pt x="198" y="12"/>
                    </a:lnTo>
                    <a:lnTo>
                      <a:pt x="198" y="14"/>
                    </a:lnTo>
                    <a:lnTo>
                      <a:pt x="198" y="16"/>
                    </a:lnTo>
                    <a:lnTo>
                      <a:pt x="198" y="16"/>
                    </a:lnTo>
                    <a:lnTo>
                      <a:pt x="208" y="18"/>
                    </a:lnTo>
                    <a:lnTo>
                      <a:pt x="208" y="18"/>
                    </a:lnTo>
                    <a:lnTo>
                      <a:pt x="210" y="14"/>
                    </a:lnTo>
                    <a:lnTo>
                      <a:pt x="210" y="12"/>
                    </a:lnTo>
                    <a:lnTo>
                      <a:pt x="214" y="12"/>
                    </a:lnTo>
                    <a:lnTo>
                      <a:pt x="214" y="12"/>
                    </a:lnTo>
                    <a:lnTo>
                      <a:pt x="214" y="16"/>
                    </a:lnTo>
                    <a:lnTo>
                      <a:pt x="212" y="18"/>
                    </a:lnTo>
                    <a:lnTo>
                      <a:pt x="212" y="18"/>
                    </a:lnTo>
                    <a:lnTo>
                      <a:pt x="208" y="20"/>
                    </a:lnTo>
                    <a:lnTo>
                      <a:pt x="202" y="22"/>
                    </a:lnTo>
                    <a:lnTo>
                      <a:pt x="202" y="22"/>
                    </a:lnTo>
                    <a:lnTo>
                      <a:pt x="198" y="18"/>
                    </a:lnTo>
                    <a:lnTo>
                      <a:pt x="192" y="18"/>
                    </a:lnTo>
                    <a:lnTo>
                      <a:pt x="192" y="18"/>
                    </a:lnTo>
                    <a:lnTo>
                      <a:pt x="194" y="22"/>
                    </a:lnTo>
                    <a:lnTo>
                      <a:pt x="198" y="24"/>
                    </a:lnTo>
                    <a:lnTo>
                      <a:pt x="198" y="24"/>
                    </a:lnTo>
                    <a:lnTo>
                      <a:pt x="188" y="24"/>
                    </a:lnTo>
                    <a:lnTo>
                      <a:pt x="188" y="24"/>
                    </a:lnTo>
                    <a:lnTo>
                      <a:pt x="188" y="22"/>
                    </a:lnTo>
                    <a:lnTo>
                      <a:pt x="188" y="20"/>
                    </a:lnTo>
                    <a:lnTo>
                      <a:pt x="188" y="20"/>
                    </a:lnTo>
                    <a:lnTo>
                      <a:pt x="184" y="20"/>
                    </a:lnTo>
                    <a:lnTo>
                      <a:pt x="182" y="20"/>
                    </a:lnTo>
                    <a:lnTo>
                      <a:pt x="176" y="18"/>
                    </a:lnTo>
                    <a:lnTo>
                      <a:pt x="176" y="18"/>
                    </a:lnTo>
                    <a:lnTo>
                      <a:pt x="170" y="14"/>
                    </a:lnTo>
                    <a:lnTo>
                      <a:pt x="168" y="12"/>
                    </a:lnTo>
                    <a:lnTo>
                      <a:pt x="164" y="10"/>
                    </a:lnTo>
                    <a:lnTo>
                      <a:pt x="164" y="10"/>
                    </a:lnTo>
                    <a:lnTo>
                      <a:pt x="166" y="12"/>
                    </a:lnTo>
                    <a:lnTo>
                      <a:pt x="168" y="14"/>
                    </a:lnTo>
                    <a:lnTo>
                      <a:pt x="168" y="14"/>
                    </a:lnTo>
                    <a:lnTo>
                      <a:pt x="168" y="18"/>
                    </a:lnTo>
                    <a:lnTo>
                      <a:pt x="168" y="18"/>
                    </a:lnTo>
                    <a:lnTo>
                      <a:pt x="168" y="18"/>
                    </a:lnTo>
                    <a:lnTo>
                      <a:pt x="168" y="18"/>
                    </a:lnTo>
                    <a:lnTo>
                      <a:pt x="168" y="18"/>
                    </a:lnTo>
                    <a:lnTo>
                      <a:pt x="166" y="20"/>
                    </a:lnTo>
                    <a:lnTo>
                      <a:pt x="166" y="20"/>
                    </a:lnTo>
                    <a:lnTo>
                      <a:pt x="164" y="18"/>
                    </a:lnTo>
                    <a:lnTo>
                      <a:pt x="162" y="16"/>
                    </a:lnTo>
                    <a:lnTo>
                      <a:pt x="162" y="16"/>
                    </a:lnTo>
                    <a:lnTo>
                      <a:pt x="160" y="18"/>
                    </a:lnTo>
                    <a:lnTo>
                      <a:pt x="158" y="22"/>
                    </a:lnTo>
                    <a:lnTo>
                      <a:pt x="158" y="22"/>
                    </a:lnTo>
                    <a:lnTo>
                      <a:pt x="164" y="24"/>
                    </a:lnTo>
                    <a:lnTo>
                      <a:pt x="166" y="26"/>
                    </a:lnTo>
                    <a:lnTo>
                      <a:pt x="166" y="28"/>
                    </a:lnTo>
                    <a:lnTo>
                      <a:pt x="166" y="28"/>
                    </a:lnTo>
                    <a:lnTo>
                      <a:pt x="170" y="32"/>
                    </a:lnTo>
                    <a:lnTo>
                      <a:pt x="170" y="32"/>
                    </a:lnTo>
                    <a:lnTo>
                      <a:pt x="170" y="34"/>
                    </a:lnTo>
                    <a:lnTo>
                      <a:pt x="170" y="34"/>
                    </a:lnTo>
                    <a:lnTo>
                      <a:pt x="172" y="36"/>
                    </a:lnTo>
                    <a:lnTo>
                      <a:pt x="172" y="36"/>
                    </a:lnTo>
                    <a:lnTo>
                      <a:pt x="172" y="38"/>
                    </a:lnTo>
                    <a:lnTo>
                      <a:pt x="172" y="38"/>
                    </a:lnTo>
                    <a:lnTo>
                      <a:pt x="170" y="38"/>
                    </a:lnTo>
                    <a:lnTo>
                      <a:pt x="170" y="38"/>
                    </a:lnTo>
                    <a:lnTo>
                      <a:pt x="168" y="38"/>
                    </a:lnTo>
                    <a:lnTo>
                      <a:pt x="164" y="36"/>
                    </a:lnTo>
                    <a:lnTo>
                      <a:pt x="164" y="36"/>
                    </a:lnTo>
                    <a:lnTo>
                      <a:pt x="164" y="38"/>
                    </a:lnTo>
                    <a:lnTo>
                      <a:pt x="162" y="38"/>
                    </a:lnTo>
                    <a:lnTo>
                      <a:pt x="162" y="38"/>
                    </a:lnTo>
                    <a:lnTo>
                      <a:pt x="158" y="38"/>
                    </a:lnTo>
                    <a:lnTo>
                      <a:pt x="158" y="38"/>
                    </a:lnTo>
                    <a:lnTo>
                      <a:pt x="156" y="40"/>
                    </a:lnTo>
                    <a:lnTo>
                      <a:pt x="156" y="40"/>
                    </a:lnTo>
                    <a:lnTo>
                      <a:pt x="160" y="42"/>
                    </a:lnTo>
                    <a:lnTo>
                      <a:pt x="162" y="42"/>
                    </a:lnTo>
                    <a:lnTo>
                      <a:pt x="162" y="44"/>
                    </a:lnTo>
                    <a:lnTo>
                      <a:pt x="162" y="44"/>
                    </a:lnTo>
                    <a:lnTo>
                      <a:pt x="160" y="48"/>
                    </a:lnTo>
                    <a:lnTo>
                      <a:pt x="158" y="48"/>
                    </a:lnTo>
                    <a:lnTo>
                      <a:pt x="154" y="52"/>
                    </a:lnTo>
                    <a:lnTo>
                      <a:pt x="154" y="52"/>
                    </a:lnTo>
                    <a:lnTo>
                      <a:pt x="148" y="52"/>
                    </a:lnTo>
                    <a:lnTo>
                      <a:pt x="148" y="52"/>
                    </a:lnTo>
                    <a:lnTo>
                      <a:pt x="148" y="56"/>
                    </a:lnTo>
                    <a:lnTo>
                      <a:pt x="150" y="60"/>
                    </a:lnTo>
                    <a:lnTo>
                      <a:pt x="150" y="60"/>
                    </a:lnTo>
                    <a:lnTo>
                      <a:pt x="148" y="64"/>
                    </a:lnTo>
                    <a:lnTo>
                      <a:pt x="148" y="66"/>
                    </a:lnTo>
                    <a:lnTo>
                      <a:pt x="148" y="66"/>
                    </a:lnTo>
                    <a:lnTo>
                      <a:pt x="152" y="68"/>
                    </a:lnTo>
                    <a:lnTo>
                      <a:pt x="152" y="68"/>
                    </a:lnTo>
                    <a:lnTo>
                      <a:pt x="152" y="70"/>
                    </a:lnTo>
                    <a:lnTo>
                      <a:pt x="152" y="70"/>
                    </a:lnTo>
                    <a:lnTo>
                      <a:pt x="150" y="72"/>
                    </a:lnTo>
                    <a:lnTo>
                      <a:pt x="150" y="72"/>
                    </a:lnTo>
                    <a:lnTo>
                      <a:pt x="144" y="70"/>
                    </a:lnTo>
                    <a:lnTo>
                      <a:pt x="144" y="70"/>
                    </a:lnTo>
                    <a:lnTo>
                      <a:pt x="144" y="68"/>
                    </a:lnTo>
                    <a:lnTo>
                      <a:pt x="142" y="64"/>
                    </a:lnTo>
                    <a:lnTo>
                      <a:pt x="142" y="64"/>
                    </a:lnTo>
                    <a:lnTo>
                      <a:pt x="136" y="68"/>
                    </a:lnTo>
                    <a:lnTo>
                      <a:pt x="128" y="72"/>
                    </a:lnTo>
                    <a:lnTo>
                      <a:pt x="128" y="72"/>
                    </a:lnTo>
                    <a:lnTo>
                      <a:pt x="128" y="74"/>
                    </a:lnTo>
                    <a:lnTo>
                      <a:pt x="128" y="74"/>
                    </a:lnTo>
                    <a:lnTo>
                      <a:pt x="126" y="74"/>
                    </a:lnTo>
                    <a:lnTo>
                      <a:pt x="126" y="74"/>
                    </a:lnTo>
                    <a:lnTo>
                      <a:pt x="126" y="76"/>
                    </a:lnTo>
                    <a:lnTo>
                      <a:pt x="124" y="78"/>
                    </a:lnTo>
                    <a:lnTo>
                      <a:pt x="124" y="78"/>
                    </a:lnTo>
                    <a:lnTo>
                      <a:pt x="124" y="80"/>
                    </a:lnTo>
                    <a:lnTo>
                      <a:pt x="124" y="82"/>
                    </a:lnTo>
                    <a:lnTo>
                      <a:pt x="124" y="82"/>
                    </a:lnTo>
                    <a:lnTo>
                      <a:pt x="122" y="82"/>
                    </a:lnTo>
                    <a:lnTo>
                      <a:pt x="122" y="82"/>
                    </a:lnTo>
                    <a:lnTo>
                      <a:pt x="120" y="78"/>
                    </a:lnTo>
                    <a:lnTo>
                      <a:pt x="120" y="78"/>
                    </a:lnTo>
                    <a:lnTo>
                      <a:pt x="116" y="78"/>
                    </a:lnTo>
                    <a:lnTo>
                      <a:pt x="116" y="78"/>
                    </a:lnTo>
                    <a:lnTo>
                      <a:pt x="118" y="76"/>
                    </a:lnTo>
                    <a:lnTo>
                      <a:pt x="118" y="76"/>
                    </a:lnTo>
                    <a:lnTo>
                      <a:pt x="118" y="76"/>
                    </a:lnTo>
                    <a:lnTo>
                      <a:pt x="124" y="74"/>
                    </a:lnTo>
                    <a:lnTo>
                      <a:pt x="126" y="74"/>
                    </a:lnTo>
                    <a:lnTo>
                      <a:pt x="126" y="72"/>
                    </a:lnTo>
                    <a:lnTo>
                      <a:pt x="126" y="72"/>
                    </a:lnTo>
                    <a:lnTo>
                      <a:pt x="120" y="70"/>
                    </a:lnTo>
                    <a:lnTo>
                      <a:pt x="116" y="68"/>
                    </a:lnTo>
                    <a:lnTo>
                      <a:pt x="116" y="68"/>
                    </a:lnTo>
                    <a:lnTo>
                      <a:pt x="118" y="64"/>
                    </a:lnTo>
                    <a:lnTo>
                      <a:pt x="118" y="64"/>
                    </a:lnTo>
                    <a:lnTo>
                      <a:pt x="120" y="62"/>
                    </a:lnTo>
                    <a:lnTo>
                      <a:pt x="120" y="62"/>
                    </a:lnTo>
                    <a:lnTo>
                      <a:pt x="122" y="62"/>
                    </a:lnTo>
                    <a:lnTo>
                      <a:pt x="122" y="62"/>
                    </a:lnTo>
                    <a:lnTo>
                      <a:pt x="122" y="62"/>
                    </a:lnTo>
                    <a:lnTo>
                      <a:pt x="122" y="64"/>
                    </a:lnTo>
                    <a:lnTo>
                      <a:pt x="122" y="64"/>
                    </a:lnTo>
                    <a:lnTo>
                      <a:pt x="126" y="66"/>
                    </a:lnTo>
                    <a:lnTo>
                      <a:pt x="128" y="68"/>
                    </a:lnTo>
                    <a:lnTo>
                      <a:pt x="128" y="68"/>
                    </a:lnTo>
                    <a:lnTo>
                      <a:pt x="130" y="70"/>
                    </a:lnTo>
                    <a:lnTo>
                      <a:pt x="130" y="70"/>
                    </a:lnTo>
                    <a:lnTo>
                      <a:pt x="132" y="68"/>
                    </a:lnTo>
                    <a:lnTo>
                      <a:pt x="134" y="66"/>
                    </a:lnTo>
                    <a:lnTo>
                      <a:pt x="134" y="66"/>
                    </a:lnTo>
                    <a:lnTo>
                      <a:pt x="128" y="64"/>
                    </a:lnTo>
                    <a:lnTo>
                      <a:pt x="126" y="60"/>
                    </a:lnTo>
                    <a:lnTo>
                      <a:pt x="126" y="60"/>
                    </a:lnTo>
                    <a:lnTo>
                      <a:pt x="126" y="60"/>
                    </a:lnTo>
                    <a:lnTo>
                      <a:pt x="128" y="60"/>
                    </a:lnTo>
                    <a:lnTo>
                      <a:pt x="128" y="60"/>
                    </a:lnTo>
                    <a:lnTo>
                      <a:pt x="130" y="58"/>
                    </a:lnTo>
                    <a:lnTo>
                      <a:pt x="130" y="58"/>
                    </a:lnTo>
                    <a:lnTo>
                      <a:pt x="128" y="56"/>
                    </a:lnTo>
                    <a:lnTo>
                      <a:pt x="126" y="54"/>
                    </a:lnTo>
                    <a:lnTo>
                      <a:pt x="126" y="56"/>
                    </a:lnTo>
                    <a:lnTo>
                      <a:pt x="126" y="56"/>
                    </a:lnTo>
                    <a:lnTo>
                      <a:pt x="126" y="58"/>
                    </a:lnTo>
                    <a:lnTo>
                      <a:pt x="126" y="60"/>
                    </a:lnTo>
                    <a:lnTo>
                      <a:pt x="126" y="60"/>
                    </a:lnTo>
                    <a:lnTo>
                      <a:pt x="124" y="58"/>
                    </a:lnTo>
                    <a:lnTo>
                      <a:pt x="122" y="58"/>
                    </a:lnTo>
                    <a:lnTo>
                      <a:pt x="122" y="54"/>
                    </a:lnTo>
                    <a:lnTo>
                      <a:pt x="122" y="54"/>
                    </a:lnTo>
                    <a:lnTo>
                      <a:pt x="118" y="58"/>
                    </a:lnTo>
                    <a:lnTo>
                      <a:pt x="112" y="64"/>
                    </a:lnTo>
                    <a:lnTo>
                      <a:pt x="112" y="64"/>
                    </a:lnTo>
                    <a:lnTo>
                      <a:pt x="108" y="60"/>
                    </a:lnTo>
                    <a:lnTo>
                      <a:pt x="106" y="60"/>
                    </a:lnTo>
                    <a:lnTo>
                      <a:pt x="104" y="60"/>
                    </a:lnTo>
                    <a:lnTo>
                      <a:pt x="104" y="60"/>
                    </a:lnTo>
                    <a:lnTo>
                      <a:pt x="104" y="62"/>
                    </a:lnTo>
                    <a:lnTo>
                      <a:pt x="106" y="64"/>
                    </a:lnTo>
                    <a:lnTo>
                      <a:pt x="108" y="68"/>
                    </a:lnTo>
                    <a:lnTo>
                      <a:pt x="108" y="68"/>
                    </a:lnTo>
                    <a:lnTo>
                      <a:pt x="106" y="70"/>
                    </a:lnTo>
                    <a:lnTo>
                      <a:pt x="106" y="70"/>
                    </a:lnTo>
                    <a:lnTo>
                      <a:pt x="102" y="68"/>
                    </a:lnTo>
                    <a:lnTo>
                      <a:pt x="100" y="66"/>
                    </a:lnTo>
                    <a:lnTo>
                      <a:pt x="100" y="64"/>
                    </a:lnTo>
                    <a:lnTo>
                      <a:pt x="100" y="64"/>
                    </a:lnTo>
                    <a:lnTo>
                      <a:pt x="102" y="62"/>
                    </a:lnTo>
                    <a:lnTo>
                      <a:pt x="102" y="58"/>
                    </a:lnTo>
                    <a:lnTo>
                      <a:pt x="102" y="58"/>
                    </a:lnTo>
                    <a:lnTo>
                      <a:pt x="102" y="56"/>
                    </a:lnTo>
                    <a:lnTo>
                      <a:pt x="102" y="54"/>
                    </a:lnTo>
                    <a:lnTo>
                      <a:pt x="102" y="54"/>
                    </a:lnTo>
                    <a:lnTo>
                      <a:pt x="104" y="54"/>
                    </a:lnTo>
                    <a:lnTo>
                      <a:pt x="104" y="56"/>
                    </a:lnTo>
                    <a:lnTo>
                      <a:pt x="106" y="56"/>
                    </a:lnTo>
                    <a:lnTo>
                      <a:pt x="108" y="56"/>
                    </a:lnTo>
                    <a:lnTo>
                      <a:pt x="108" y="56"/>
                    </a:lnTo>
                    <a:lnTo>
                      <a:pt x="112" y="58"/>
                    </a:lnTo>
                    <a:lnTo>
                      <a:pt x="114" y="54"/>
                    </a:lnTo>
                    <a:lnTo>
                      <a:pt x="114" y="54"/>
                    </a:lnTo>
                    <a:lnTo>
                      <a:pt x="112" y="54"/>
                    </a:lnTo>
                    <a:lnTo>
                      <a:pt x="110" y="54"/>
                    </a:lnTo>
                    <a:lnTo>
                      <a:pt x="110" y="54"/>
                    </a:lnTo>
                    <a:lnTo>
                      <a:pt x="108" y="52"/>
                    </a:lnTo>
                    <a:lnTo>
                      <a:pt x="108" y="52"/>
                    </a:lnTo>
                    <a:lnTo>
                      <a:pt x="104" y="54"/>
                    </a:lnTo>
                    <a:lnTo>
                      <a:pt x="104" y="54"/>
                    </a:lnTo>
                    <a:lnTo>
                      <a:pt x="102" y="50"/>
                    </a:lnTo>
                    <a:lnTo>
                      <a:pt x="100" y="48"/>
                    </a:lnTo>
                    <a:lnTo>
                      <a:pt x="98" y="46"/>
                    </a:lnTo>
                    <a:lnTo>
                      <a:pt x="98" y="46"/>
                    </a:lnTo>
                    <a:lnTo>
                      <a:pt x="98" y="48"/>
                    </a:lnTo>
                    <a:lnTo>
                      <a:pt x="96" y="48"/>
                    </a:lnTo>
                    <a:lnTo>
                      <a:pt x="96" y="52"/>
                    </a:lnTo>
                    <a:lnTo>
                      <a:pt x="96" y="52"/>
                    </a:lnTo>
                    <a:lnTo>
                      <a:pt x="94" y="52"/>
                    </a:lnTo>
                    <a:lnTo>
                      <a:pt x="92" y="52"/>
                    </a:lnTo>
                    <a:lnTo>
                      <a:pt x="92" y="52"/>
                    </a:lnTo>
                    <a:lnTo>
                      <a:pt x="88" y="50"/>
                    </a:lnTo>
                    <a:lnTo>
                      <a:pt x="86" y="48"/>
                    </a:lnTo>
                    <a:lnTo>
                      <a:pt x="84" y="48"/>
                    </a:lnTo>
                    <a:lnTo>
                      <a:pt x="84" y="48"/>
                    </a:lnTo>
                    <a:lnTo>
                      <a:pt x="84" y="50"/>
                    </a:lnTo>
                    <a:lnTo>
                      <a:pt x="84" y="54"/>
                    </a:lnTo>
                    <a:lnTo>
                      <a:pt x="84" y="56"/>
                    </a:lnTo>
                    <a:lnTo>
                      <a:pt x="84" y="58"/>
                    </a:lnTo>
                    <a:lnTo>
                      <a:pt x="84" y="58"/>
                    </a:lnTo>
                    <a:lnTo>
                      <a:pt x="92" y="58"/>
                    </a:lnTo>
                    <a:lnTo>
                      <a:pt x="92" y="58"/>
                    </a:lnTo>
                    <a:lnTo>
                      <a:pt x="94" y="56"/>
                    </a:lnTo>
                    <a:lnTo>
                      <a:pt x="96" y="54"/>
                    </a:lnTo>
                    <a:lnTo>
                      <a:pt x="98" y="54"/>
                    </a:lnTo>
                    <a:lnTo>
                      <a:pt x="98" y="54"/>
                    </a:lnTo>
                    <a:lnTo>
                      <a:pt x="98" y="58"/>
                    </a:lnTo>
                    <a:lnTo>
                      <a:pt x="96" y="60"/>
                    </a:lnTo>
                    <a:lnTo>
                      <a:pt x="96" y="60"/>
                    </a:lnTo>
                    <a:lnTo>
                      <a:pt x="92" y="62"/>
                    </a:lnTo>
                    <a:lnTo>
                      <a:pt x="88" y="64"/>
                    </a:lnTo>
                    <a:lnTo>
                      <a:pt x="88" y="64"/>
                    </a:lnTo>
                    <a:lnTo>
                      <a:pt x="84" y="60"/>
                    </a:lnTo>
                    <a:lnTo>
                      <a:pt x="76" y="60"/>
                    </a:lnTo>
                    <a:lnTo>
                      <a:pt x="76" y="60"/>
                    </a:lnTo>
                    <a:lnTo>
                      <a:pt x="80" y="64"/>
                    </a:lnTo>
                    <a:lnTo>
                      <a:pt x="82" y="66"/>
                    </a:lnTo>
                    <a:lnTo>
                      <a:pt x="82" y="66"/>
                    </a:lnTo>
                    <a:lnTo>
                      <a:pt x="74" y="66"/>
                    </a:lnTo>
                    <a:lnTo>
                      <a:pt x="74" y="66"/>
                    </a:lnTo>
                    <a:lnTo>
                      <a:pt x="72" y="64"/>
                    </a:lnTo>
                    <a:lnTo>
                      <a:pt x="72" y="62"/>
                    </a:lnTo>
                    <a:lnTo>
                      <a:pt x="72" y="62"/>
                    </a:lnTo>
                    <a:lnTo>
                      <a:pt x="70" y="62"/>
                    </a:lnTo>
                    <a:lnTo>
                      <a:pt x="66" y="62"/>
                    </a:lnTo>
                    <a:lnTo>
                      <a:pt x="60" y="60"/>
                    </a:lnTo>
                    <a:lnTo>
                      <a:pt x="60" y="60"/>
                    </a:lnTo>
                    <a:lnTo>
                      <a:pt x="56" y="56"/>
                    </a:lnTo>
                    <a:lnTo>
                      <a:pt x="54" y="52"/>
                    </a:lnTo>
                    <a:lnTo>
                      <a:pt x="50" y="52"/>
                    </a:lnTo>
                    <a:lnTo>
                      <a:pt x="50" y="52"/>
                    </a:lnTo>
                    <a:lnTo>
                      <a:pt x="50" y="54"/>
                    </a:lnTo>
                    <a:lnTo>
                      <a:pt x="52" y="56"/>
                    </a:lnTo>
                    <a:lnTo>
                      <a:pt x="52" y="56"/>
                    </a:lnTo>
                    <a:lnTo>
                      <a:pt x="52" y="58"/>
                    </a:lnTo>
                    <a:lnTo>
                      <a:pt x="52" y="58"/>
                    </a:lnTo>
                    <a:lnTo>
                      <a:pt x="54" y="60"/>
                    </a:lnTo>
                    <a:lnTo>
                      <a:pt x="54" y="60"/>
                    </a:lnTo>
                    <a:lnTo>
                      <a:pt x="54" y="60"/>
                    </a:lnTo>
                    <a:lnTo>
                      <a:pt x="50" y="62"/>
                    </a:lnTo>
                    <a:lnTo>
                      <a:pt x="50" y="62"/>
                    </a:lnTo>
                    <a:lnTo>
                      <a:pt x="48" y="60"/>
                    </a:lnTo>
                    <a:lnTo>
                      <a:pt x="46" y="58"/>
                    </a:lnTo>
                    <a:lnTo>
                      <a:pt x="46" y="58"/>
                    </a:lnTo>
                    <a:lnTo>
                      <a:pt x="44" y="60"/>
                    </a:lnTo>
                    <a:lnTo>
                      <a:pt x="44" y="64"/>
                    </a:lnTo>
                    <a:lnTo>
                      <a:pt x="44" y="64"/>
                    </a:lnTo>
                    <a:lnTo>
                      <a:pt x="48" y="64"/>
                    </a:lnTo>
                    <a:lnTo>
                      <a:pt x="50" y="66"/>
                    </a:lnTo>
                    <a:lnTo>
                      <a:pt x="50" y="70"/>
                    </a:lnTo>
                    <a:lnTo>
                      <a:pt x="50" y="70"/>
                    </a:lnTo>
                    <a:lnTo>
                      <a:pt x="56" y="74"/>
                    </a:lnTo>
                    <a:lnTo>
                      <a:pt x="56" y="74"/>
                    </a:lnTo>
                    <a:lnTo>
                      <a:pt x="56" y="76"/>
                    </a:lnTo>
                    <a:lnTo>
                      <a:pt x="56" y="76"/>
                    </a:lnTo>
                    <a:lnTo>
                      <a:pt x="58" y="76"/>
                    </a:lnTo>
                    <a:lnTo>
                      <a:pt x="58" y="78"/>
                    </a:lnTo>
                    <a:lnTo>
                      <a:pt x="58" y="80"/>
                    </a:lnTo>
                    <a:lnTo>
                      <a:pt x="58" y="80"/>
                    </a:lnTo>
                    <a:lnTo>
                      <a:pt x="56" y="80"/>
                    </a:lnTo>
                    <a:lnTo>
                      <a:pt x="56" y="80"/>
                    </a:lnTo>
                    <a:lnTo>
                      <a:pt x="52" y="80"/>
                    </a:lnTo>
                    <a:lnTo>
                      <a:pt x="50" y="78"/>
                    </a:lnTo>
                    <a:lnTo>
                      <a:pt x="50" y="78"/>
                    </a:lnTo>
                    <a:lnTo>
                      <a:pt x="48" y="80"/>
                    </a:lnTo>
                    <a:lnTo>
                      <a:pt x="48" y="80"/>
                    </a:lnTo>
                    <a:lnTo>
                      <a:pt x="48" y="80"/>
                    </a:lnTo>
                    <a:lnTo>
                      <a:pt x="44" y="80"/>
                    </a:lnTo>
                    <a:lnTo>
                      <a:pt x="42" y="80"/>
                    </a:lnTo>
                    <a:lnTo>
                      <a:pt x="42" y="82"/>
                    </a:lnTo>
                    <a:lnTo>
                      <a:pt x="42" y="82"/>
                    </a:lnTo>
                    <a:lnTo>
                      <a:pt x="46" y="84"/>
                    </a:lnTo>
                    <a:lnTo>
                      <a:pt x="46" y="84"/>
                    </a:lnTo>
                    <a:lnTo>
                      <a:pt x="48" y="86"/>
                    </a:lnTo>
                    <a:lnTo>
                      <a:pt x="48" y="86"/>
                    </a:lnTo>
                    <a:lnTo>
                      <a:pt x="46" y="88"/>
                    </a:lnTo>
                    <a:lnTo>
                      <a:pt x="44" y="90"/>
                    </a:lnTo>
                    <a:lnTo>
                      <a:pt x="40" y="94"/>
                    </a:lnTo>
                    <a:lnTo>
                      <a:pt x="40" y="94"/>
                    </a:lnTo>
                    <a:lnTo>
                      <a:pt x="34" y="94"/>
                    </a:lnTo>
                    <a:lnTo>
                      <a:pt x="34" y="94"/>
                    </a:lnTo>
                    <a:lnTo>
                      <a:pt x="34" y="98"/>
                    </a:lnTo>
                    <a:lnTo>
                      <a:pt x="34" y="102"/>
                    </a:lnTo>
                    <a:lnTo>
                      <a:pt x="34" y="102"/>
                    </a:lnTo>
                    <a:lnTo>
                      <a:pt x="34" y="106"/>
                    </a:lnTo>
                    <a:lnTo>
                      <a:pt x="34" y="108"/>
                    </a:lnTo>
                    <a:lnTo>
                      <a:pt x="34" y="108"/>
                    </a:lnTo>
                    <a:lnTo>
                      <a:pt x="36" y="110"/>
                    </a:lnTo>
                    <a:lnTo>
                      <a:pt x="38" y="110"/>
                    </a:lnTo>
                    <a:lnTo>
                      <a:pt x="38" y="112"/>
                    </a:lnTo>
                    <a:lnTo>
                      <a:pt x="38" y="112"/>
                    </a:lnTo>
                    <a:lnTo>
                      <a:pt x="36" y="114"/>
                    </a:lnTo>
                    <a:lnTo>
                      <a:pt x="34" y="112"/>
                    </a:lnTo>
                    <a:lnTo>
                      <a:pt x="30" y="112"/>
                    </a:lnTo>
                    <a:lnTo>
                      <a:pt x="30" y="112"/>
                    </a:lnTo>
                    <a:lnTo>
                      <a:pt x="30" y="108"/>
                    </a:lnTo>
                    <a:lnTo>
                      <a:pt x="28" y="106"/>
                    </a:lnTo>
                    <a:lnTo>
                      <a:pt x="28" y="106"/>
                    </a:lnTo>
                    <a:lnTo>
                      <a:pt x="20" y="110"/>
                    </a:lnTo>
                    <a:lnTo>
                      <a:pt x="12" y="114"/>
                    </a:lnTo>
                    <a:lnTo>
                      <a:pt x="12" y="114"/>
                    </a:lnTo>
                    <a:lnTo>
                      <a:pt x="14" y="116"/>
                    </a:lnTo>
                    <a:lnTo>
                      <a:pt x="14" y="118"/>
                    </a:lnTo>
                    <a:lnTo>
                      <a:pt x="14" y="118"/>
                    </a:lnTo>
                    <a:lnTo>
                      <a:pt x="14" y="122"/>
                    </a:lnTo>
                    <a:lnTo>
                      <a:pt x="14" y="126"/>
                    </a:lnTo>
                    <a:lnTo>
                      <a:pt x="14" y="126"/>
                    </a:lnTo>
                    <a:lnTo>
                      <a:pt x="12" y="128"/>
                    </a:lnTo>
                    <a:lnTo>
                      <a:pt x="12" y="130"/>
                    </a:lnTo>
                    <a:lnTo>
                      <a:pt x="12" y="130"/>
                    </a:lnTo>
                    <a:lnTo>
                      <a:pt x="14" y="130"/>
                    </a:lnTo>
                    <a:lnTo>
                      <a:pt x="18" y="130"/>
                    </a:lnTo>
                    <a:lnTo>
                      <a:pt x="18" y="130"/>
                    </a:lnTo>
                    <a:lnTo>
                      <a:pt x="18" y="128"/>
                    </a:lnTo>
                    <a:lnTo>
                      <a:pt x="18" y="126"/>
                    </a:lnTo>
                    <a:lnTo>
                      <a:pt x="16" y="126"/>
                    </a:lnTo>
                    <a:lnTo>
                      <a:pt x="16" y="124"/>
                    </a:lnTo>
                    <a:lnTo>
                      <a:pt x="22" y="124"/>
                    </a:lnTo>
                    <a:lnTo>
                      <a:pt x="22" y="124"/>
                    </a:lnTo>
                    <a:lnTo>
                      <a:pt x="24" y="132"/>
                    </a:lnTo>
                    <a:lnTo>
                      <a:pt x="24" y="132"/>
                    </a:lnTo>
                    <a:lnTo>
                      <a:pt x="26" y="130"/>
                    </a:lnTo>
                    <a:lnTo>
                      <a:pt x="30" y="130"/>
                    </a:lnTo>
                    <a:lnTo>
                      <a:pt x="30" y="130"/>
                    </a:lnTo>
                    <a:lnTo>
                      <a:pt x="30" y="132"/>
                    </a:lnTo>
                    <a:lnTo>
                      <a:pt x="30" y="136"/>
                    </a:lnTo>
                    <a:lnTo>
                      <a:pt x="370" y="136"/>
                    </a:lnTo>
                    <a:lnTo>
                      <a:pt x="370" y="136"/>
                    </a:lnTo>
                    <a:lnTo>
                      <a:pt x="368" y="132"/>
                    </a:lnTo>
                    <a:lnTo>
                      <a:pt x="368" y="132"/>
                    </a:lnTo>
                    <a:lnTo>
                      <a:pt x="372" y="128"/>
                    </a:lnTo>
                    <a:lnTo>
                      <a:pt x="372" y="128"/>
                    </a:lnTo>
                    <a:lnTo>
                      <a:pt x="370" y="126"/>
                    </a:lnTo>
                    <a:lnTo>
                      <a:pt x="372" y="124"/>
                    </a:lnTo>
                    <a:lnTo>
                      <a:pt x="372" y="122"/>
                    </a:lnTo>
                    <a:lnTo>
                      <a:pt x="374" y="118"/>
                    </a:lnTo>
                    <a:lnTo>
                      <a:pt x="374" y="118"/>
                    </a:lnTo>
                    <a:lnTo>
                      <a:pt x="370" y="118"/>
                    </a:lnTo>
                    <a:lnTo>
                      <a:pt x="368" y="118"/>
                    </a:lnTo>
                    <a:lnTo>
                      <a:pt x="368" y="118"/>
                    </a:lnTo>
                    <a:lnTo>
                      <a:pt x="368" y="116"/>
                    </a:lnTo>
                    <a:lnTo>
                      <a:pt x="368" y="114"/>
                    </a:lnTo>
                    <a:lnTo>
                      <a:pt x="368" y="114"/>
                    </a:lnTo>
                    <a:lnTo>
                      <a:pt x="370" y="110"/>
                    </a:lnTo>
                    <a:lnTo>
                      <a:pt x="372" y="108"/>
                    </a:lnTo>
                    <a:lnTo>
                      <a:pt x="372" y="106"/>
                    </a:lnTo>
                    <a:lnTo>
                      <a:pt x="372" y="106"/>
                    </a:lnTo>
                    <a:lnTo>
                      <a:pt x="374" y="106"/>
                    </a:lnTo>
                    <a:lnTo>
                      <a:pt x="376" y="104"/>
                    </a:lnTo>
                    <a:lnTo>
                      <a:pt x="378" y="102"/>
                    </a:lnTo>
                    <a:lnTo>
                      <a:pt x="376" y="100"/>
                    </a:lnTo>
                    <a:lnTo>
                      <a:pt x="376" y="100"/>
                    </a:lnTo>
                    <a:lnTo>
                      <a:pt x="374" y="100"/>
                    </a:lnTo>
                    <a:lnTo>
                      <a:pt x="372" y="100"/>
                    </a:lnTo>
                    <a:lnTo>
                      <a:pt x="370" y="104"/>
                    </a:lnTo>
                    <a:lnTo>
                      <a:pt x="370" y="104"/>
                    </a:lnTo>
                    <a:close/>
                    <a:moveTo>
                      <a:pt x="110" y="84"/>
                    </a:moveTo>
                    <a:lnTo>
                      <a:pt x="110" y="84"/>
                    </a:lnTo>
                    <a:lnTo>
                      <a:pt x="110" y="86"/>
                    </a:lnTo>
                    <a:lnTo>
                      <a:pt x="108" y="88"/>
                    </a:lnTo>
                    <a:lnTo>
                      <a:pt x="108" y="88"/>
                    </a:lnTo>
                    <a:lnTo>
                      <a:pt x="106" y="86"/>
                    </a:lnTo>
                    <a:lnTo>
                      <a:pt x="104" y="84"/>
                    </a:lnTo>
                    <a:lnTo>
                      <a:pt x="104" y="84"/>
                    </a:lnTo>
                    <a:lnTo>
                      <a:pt x="102" y="84"/>
                    </a:lnTo>
                    <a:lnTo>
                      <a:pt x="100" y="82"/>
                    </a:lnTo>
                    <a:lnTo>
                      <a:pt x="100" y="82"/>
                    </a:lnTo>
                    <a:lnTo>
                      <a:pt x="100" y="80"/>
                    </a:lnTo>
                    <a:lnTo>
                      <a:pt x="100" y="80"/>
                    </a:lnTo>
                    <a:lnTo>
                      <a:pt x="108" y="82"/>
                    </a:lnTo>
                    <a:lnTo>
                      <a:pt x="116" y="80"/>
                    </a:lnTo>
                    <a:lnTo>
                      <a:pt x="116" y="80"/>
                    </a:lnTo>
                    <a:lnTo>
                      <a:pt x="116" y="78"/>
                    </a:lnTo>
                    <a:lnTo>
                      <a:pt x="116" y="78"/>
                    </a:lnTo>
                    <a:lnTo>
                      <a:pt x="118" y="80"/>
                    </a:lnTo>
                    <a:lnTo>
                      <a:pt x="120" y="84"/>
                    </a:lnTo>
                    <a:lnTo>
                      <a:pt x="120" y="84"/>
                    </a:lnTo>
                    <a:lnTo>
                      <a:pt x="116" y="84"/>
                    </a:lnTo>
                    <a:lnTo>
                      <a:pt x="110" y="84"/>
                    </a:lnTo>
                    <a:lnTo>
                      <a:pt x="110" y="84"/>
                    </a:lnTo>
                    <a:close/>
                    <a:moveTo>
                      <a:pt x="142" y="96"/>
                    </a:moveTo>
                    <a:lnTo>
                      <a:pt x="142" y="96"/>
                    </a:lnTo>
                    <a:lnTo>
                      <a:pt x="134" y="98"/>
                    </a:lnTo>
                    <a:lnTo>
                      <a:pt x="134" y="98"/>
                    </a:lnTo>
                    <a:lnTo>
                      <a:pt x="132" y="96"/>
                    </a:lnTo>
                    <a:lnTo>
                      <a:pt x="130" y="94"/>
                    </a:lnTo>
                    <a:lnTo>
                      <a:pt x="130" y="94"/>
                    </a:lnTo>
                    <a:lnTo>
                      <a:pt x="134" y="92"/>
                    </a:lnTo>
                    <a:lnTo>
                      <a:pt x="134" y="92"/>
                    </a:lnTo>
                    <a:lnTo>
                      <a:pt x="134" y="88"/>
                    </a:lnTo>
                    <a:lnTo>
                      <a:pt x="134" y="86"/>
                    </a:lnTo>
                    <a:lnTo>
                      <a:pt x="134" y="84"/>
                    </a:lnTo>
                    <a:lnTo>
                      <a:pt x="134" y="84"/>
                    </a:lnTo>
                    <a:lnTo>
                      <a:pt x="136" y="86"/>
                    </a:lnTo>
                    <a:lnTo>
                      <a:pt x="138" y="86"/>
                    </a:lnTo>
                    <a:lnTo>
                      <a:pt x="138" y="86"/>
                    </a:lnTo>
                    <a:lnTo>
                      <a:pt x="138" y="90"/>
                    </a:lnTo>
                    <a:lnTo>
                      <a:pt x="138" y="90"/>
                    </a:lnTo>
                    <a:lnTo>
                      <a:pt x="140" y="90"/>
                    </a:lnTo>
                    <a:lnTo>
                      <a:pt x="142" y="88"/>
                    </a:lnTo>
                    <a:lnTo>
                      <a:pt x="142" y="88"/>
                    </a:lnTo>
                    <a:lnTo>
                      <a:pt x="140" y="90"/>
                    </a:lnTo>
                    <a:lnTo>
                      <a:pt x="138" y="94"/>
                    </a:lnTo>
                    <a:lnTo>
                      <a:pt x="138" y="94"/>
                    </a:lnTo>
                    <a:lnTo>
                      <a:pt x="142" y="96"/>
                    </a:lnTo>
                    <a:lnTo>
                      <a:pt x="142" y="96"/>
                    </a:lnTo>
                    <a:close/>
                    <a:moveTo>
                      <a:pt x="282" y="70"/>
                    </a:moveTo>
                    <a:lnTo>
                      <a:pt x="282" y="70"/>
                    </a:lnTo>
                    <a:lnTo>
                      <a:pt x="280" y="68"/>
                    </a:lnTo>
                    <a:lnTo>
                      <a:pt x="280" y="68"/>
                    </a:lnTo>
                    <a:lnTo>
                      <a:pt x="280" y="68"/>
                    </a:lnTo>
                    <a:lnTo>
                      <a:pt x="280" y="68"/>
                    </a:lnTo>
                    <a:lnTo>
                      <a:pt x="284" y="70"/>
                    </a:lnTo>
                    <a:lnTo>
                      <a:pt x="284" y="70"/>
                    </a:lnTo>
                    <a:lnTo>
                      <a:pt x="282" y="70"/>
                    </a:lnTo>
                    <a:lnTo>
                      <a:pt x="282" y="70"/>
                    </a:lnTo>
                    <a:close/>
                    <a:moveTo>
                      <a:pt x="298" y="64"/>
                    </a:moveTo>
                    <a:lnTo>
                      <a:pt x="298" y="64"/>
                    </a:lnTo>
                    <a:lnTo>
                      <a:pt x="294" y="66"/>
                    </a:lnTo>
                    <a:lnTo>
                      <a:pt x="290" y="66"/>
                    </a:lnTo>
                    <a:lnTo>
                      <a:pt x="290" y="66"/>
                    </a:lnTo>
                    <a:lnTo>
                      <a:pt x="284" y="64"/>
                    </a:lnTo>
                    <a:lnTo>
                      <a:pt x="284" y="64"/>
                    </a:lnTo>
                    <a:lnTo>
                      <a:pt x="284" y="60"/>
                    </a:lnTo>
                    <a:lnTo>
                      <a:pt x="284" y="60"/>
                    </a:lnTo>
                    <a:lnTo>
                      <a:pt x="284" y="60"/>
                    </a:lnTo>
                    <a:lnTo>
                      <a:pt x="284" y="60"/>
                    </a:lnTo>
                    <a:lnTo>
                      <a:pt x="286" y="62"/>
                    </a:lnTo>
                    <a:lnTo>
                      <a:pt x="286" y="62"/>
                    </a:lnTo>
                    <a:lnTo>
                      <a:pt x="294" y="62"/>
                    </a:lnTo>
                    <a:lnTo>
                      <a:pt x="294" y="62"/>
                    </a:lnTo>
                    <a:lnTo>
                      <a:pt x="296" y="60"/>
                    </a:lnTo>
                    <a:lnTo>
                      <a:pt x="298" y="58"/>
                    </a:lnTo>
                    <a:lnTo>
                      <a:pt x="300" y="58"/>
                    </a:lnTo>
                    <a:lnTo>
                      <a:pt x="300" y="58"/>
                    </a:lnTo>
                    <a:lnTo>
                      <a:pt x="300" y="62"/>
                    </a:lnTo>
                    <a:lnTo>
                      <a:pt x="298" y="64"/>
                    </a:lnTo>
                    <a:lnTo>
                      <a:pt x="298" y="64"/>
                    </a:lnTo>
                    <a:close/>
                    <a:moveTo>
                      <a:pt x="62" y="48"/>
                    </a:moveTo>
                    <a:lnTo>
                      <a:pt x="62" y="48"/>
                    </a:lnTo>
                    <a:lnTo>
                      <a:pt x="58" y="48"/>
                    </a:lnTo>
                    <a:lnTo>
                      <a:pt x="56" y="48"/>
                    </a:lnTo>
                    <a:lnTo>
                      <a:pt x="56" y="50"/>
                    </a:lnTo>
                    <a:lnTo>
                      <a:pt x="56" y="50"/>
                    </a:lnTo>
                    <a:lnTo>
                      <a:pt x="58" y="50"/>
                    </a:lnTo>
                    <a:lnTo>
                      <a:pt x="60" y="50"/>
                    </a:lnTo>
                    <a:lnTo>
                      <a:pt x="62" y="48"/>
                    </a:lnTo>
                    <a:lnTo>
                      <a:pt x="62" y="48"/>
                    </a:lnTo>
                    <a:close/>
                    <a:moveTo>
                      <a:pt x="4" y="104"/>
                    </a:moveTo>
                    <a:lnTo>
                      <a:pt x="4" y="104"/>
                    </a:lnTo>
                    <a:lnTo>
                      <a:pt x="2" y="104"/>
                    </a:lnTo>
                    <a:lnTo>
                      <a:pt x="0" y="104"/>
                    </a:lnTo>
                    <a:lnTo>
                      <a:pt x="0" y="104"/>
                    </a:lnTo>
                    <a:lnTo>
                      <a:pt x="0" y="106"/>
                    </a:lnTo>
                    <a:lnTo>
                      <a:pt x="2" y="106"/>
                    </a:lnTo>
                    <a:lnTo>
                      <a:pt x="4" y="104"/>
                    </a:lnTo>
                    <a:lnTo>
                      <a:pt x="4" y="104"/>
                    </a:lnTo>
                    <a:lnTo>
                      <a:pt x="4" y="104"/>
                    </a:lnTo>
                    <a:close/>
                    <a:moveTo>
                      <a:pt x="138" y="56"/>
                    </a:moveTo>
                    <a:lnTo>
                      <a:pt x="138" y="58"/>
                    </a:lnTo>
                    <a:lnTo>
                      <a:pt x="142" y="58"/>
                    </a:lnTo>
                    <a:lnTo>
                      <a:pt x="142" y="58"/>
                    </a:lnTo>
                    <a:lnTo>
                      <a:pt x="142" y="56"/>
                    </a:lnTo>
                    <a:lnTo>
                      <a:pt x="138" y="56"/>
                    </a:lnTo>
                    <a:lnTo>
                      <a:pt x="138" y="56"/>
                    </a:lnTo>
                    <a:close/>
                    <a:moveTo>
                      <a:pt x="124" y="48"/>
                    </a:moveTo>
                    <a:lnTo>
                      <a:pt x="124" y="48"/>
                    </a:lnTo>
                    <a:lnTo>
                      <a:pt x="122" y="52"/>
                    </a:lnTo>
                    <a:lnTo>
                      <a:pt x="122" y="52"/>
                    </a:lnTo>
                    <a:lnTo>
                      <a:pt x="126" y="52"/>
                    </a:lnTo>
                    <a:lnTo>
                      <a:pt x="126" y="52"/>
                    </a:lnTo>
                    <a:lnTo>
                      <a:pt x="126" y="50"/>
                    </a:lnTo>
                    <a:lnTo>
                      <a:pt x="124" y="48"/>
                    </a:lnTo>
                    <a:lnTo>
                      <a:pt x="124" y="48"/>
                    </a:lnTo>
                    <a:close/>
                    <a:moveTo>
                      <a:pt x="148" y="40"/>
                    </a:moveTo>
                    <a:lnTo>
                      <a:pt x="148" y="40"/>
                    </a:lnTo>
                    <a:lnTo>
                      <a:pt x="144" y="40"/>
                    </a:lnTo>
                    <a:lnTo>
                      <a:pt x="144" y="42"/>
                    </a:lnTo>
                    <a:lnTo>
                      <a:pt x="144" y="44"/>
                    </a:lnTo>
                    <a:lnTo>
                      <a:pt x="144" y="44"/>
                    </a:lnTo>
                    <a:lnTo>
                      <a:pt x="148" y="42"/>
                    </a:lnTo>
                    <a:lnTo>
                      <a:pt x="148" y="40"/>
                    </a:lnTo>
                    <a:lnTo>
                      <a:pt x="148" y="40"/>
                    </a:lnTo>
                    <a:close/>
                    <a:moveTo>
                      <a:pt x="76" y="56"/>
                    </a:moveTo>
                    <a:lnTo>
                      <a:pt x="76" y="56"/>
                    </a:lnTo>
                    <a:lnTo>
                      <a:pt x="74" y="52"/>
                    </a:lnTo>
                    <a:lnTo>
                      <a:pt x="74" y="50"/>
                    </a:lnTo>
                    <a:lnTo>
                      <a:pt x="76" y="48"/>
                    </a:lnTo>
                    <a:lnTo>
                      <a:pt x="76" y="48"/>
                    </a:lnTo>
                    <a:lnTo>
                      <a:pt x="72" y="46"/>
                    </a:lnTo>
                    <a:lnTo>
                      <a:pt x="68" y="48"/>
                    </a:lnTo>
                    <a:lnTo>
                      <a:pt x="68" y="50"/>
                    </a:lnTo>
                    <a:lnTo>
                      <a:pt x="68" y="50"/>
                    </a:lnTo>
                    <a:lnTo>
                      <a:pt x="70" y="52"/>
                    </a:lnTo>
                    <a:lnTo>
                      <a:pt x="72" y="54"/>
                    </a:lnTo>
                    <a:lnTo>
                      <a:pt x="74" y="56"/>
                    </a:lnTo>
                    <a:lnTo>
                      <a:pt x="76" y="56"/>
                    </a:lnTo>
                    <a:lnTo>
                      <a:pt x="76" y="56"/>
                    </a:lnTo>
                    <a:close/>
                    <a:moveTo>
                      <a:pt x="78" y="52"/>
                    </a:moveTo>
                    <a:lnTo>
                      <a:pt x="78" y="52"/>
                    </a:lnTo>
                    <a:lnTo>
                      <a:pt x="80" y="52"/>
                    </a:lnTo>
                    <a:lnTo>
                      <a:pt x="82" y="54"/>
                    </a:lnTo>
                    <a:lnTo>
                      <a:pt x="82" y="54"/>
                    </a:lnTo>
                    <a:lnTo>
                      <a:pt x="82" y="52"/>
                    </a:lnTo>
                    <a:lnTo>
                      <a:pt x="82" y="50"/>
                    </a:lnTo>
                    <a:lnTo>
                      <a:pt x="80" y="50"/>
                    </a:lnTo>
                    <a:lnTo>
                      <a:pt x="78" y="52"/>
                    </a:lnTo>
                    <a:lnTo>
                      <a:pt x="78" y="52"/>
                    </a:lnTo>
                    <a:close/>
                    <a:moveTo>
                      <a:pt x="84" y="46"/>
                    </a:moveTo>
                    <a:lnTo>
                      <a:pt x="84" y="46"/>
                    </a:lnTo>
                    <a:lnTo>
                      <a:pt x="84" y="44"/>
                    </a:lnTo>
                    <a:lnTo>
                      <a:pt x="84" y="42"/>
                    </a:lnTo>
                    <a:lnTo>
                      <a:pt x="82" y="42"/>
                    </a:lnTo>
                    <a:lnTo>
                      <a:pt x="82" y="42"/>
                    </a:lnTo>
                    <a:lnTo>
                      <a:pt x="82" y="46"/>
                    </a:lnTo>
                    <a:lnTo>
                      <a:pt x="82" y="46"/>
                    </a:lnTo>
                    <a:lnTo>
                      <a:pt x="84" y="46"/>
                    </a:lnTo>
                    <a:lnTo>
                      <a:pt x="84" y="46"/>
                    </a:lnTo>
                    <a:close/>
                  </a:path>
                </a:pathLst>
              </a:custGeom>
              <a:solidFill>
                <a:srgbClr val="C0BAA7"/>
              </a:solidFill>
              <a:ln>
                <a:noFill/>
              </a:ln>
            </p:spPr>
            <p:txBody>
              <a:bodyPr vert="horz" wrap="square" lIns="91440" tIns="45720" rIns="91440" bIns="45720" numCol="1" anchor="t" anchorCtr="0" compatLnSpc="1">
                <a:prstTxWarp prst="textNoShape">
                  <a:avLst/>
                </a:prstTxWarp>
              </a:bodyPr>
              <a:lstStyle/>
              <a:p>
                <a:endParaRPr lang="en-GB"/>
              </a:p>
            </p:txBody>
          </p:sp>
          <p:sp>
            <p:nvSpPr>
              <p:cNvPr id="71" name="Freeform 783"/>
              <p:cNvSpPr>
                <a:spLocks noEditPoints="1"/>
              </p:cNvSpPr>
              <p:nvPr/>
            </p:nvSpPr>
            <p:spPr bwMode="auto">
              <a:xfrm>
                <a:off x="1659831" y="3724553"/>
                <a:ext cx="2030685" cy="2216986"/>
              </a:xfrm>
              <a:custGeom>
                <a:avLst/>
                <a:gdLst>
                  <a:gd name="T0" fmla="*/ 144 w 218"/>
                  <a:gd name="T1" fmla="*/ 22 h 238"/>
                  <a:gd name="T2" fmla="*/ 124 w 218"/>
                  <a:gd name="T3" fmla="*/ 40 h 238"/>
                  <a:gd name="T4" fmla="*/ 146 w 218"/>
                  <a:gd name="T5" fmla="*/ 36 h 238"/>
                  <a:gd name="T6" fmla="*/ 164 w 218"/>
                  <a:gd name="T7" fmla="*/ 36 h 238"/>
                  <a:gd name="T8" fmla="*/ 152 w 218"/>
                  <a:gd name="T9" fmla="*/ 54 h 238"/>
                  <a:gd name="T10" fmla="*/ 186 w 218"/>
                  <a:gd name="T11" fmla="*/ 42 h 238"/>
                  <a:gd name="T12" fmla="*/ 186 w 218"/>
                  <a:gd name="T13" fmla="*/ 66 h 238"/>
                  <a:gd name="T14" fmla="*/ 194 w 218"/>
                  <a:gd name="T15" fmla="*/ 76 h 238"/>
                  <a:gd name="T16" fmla="*/ 204 w 218"/>
                  <a:gd name="T17" fmla="*/ 108 h 238"/>
                  <a:gd name="T18" fmla="*/ 218 w 218"/>
                  <a:gd name="T19" fmla="*/ 126 h 238"/>
                  <a:gd name="T20" fmla="*/ 204 w 218"/>
                  <a:gd name="T21" fmla="*/ 146 h 238"/>
                  <a:gd name="T22" fmla="*/ 196 w 218"/>
                  <a:gd name="T23" fmla="*/ 154 h 238"/>
                  <a:gd name="T24" fmla="*/ 160 w 218"/>
                  <a:gd name="T25" fmla="*/ 174 h 238"/>
                  <a:gd name="T26" fmla="*/ 154 w 218"/>
                  <a:gd name="T27" fmla="*/ 180 h 238"/>
                  <a:gd name="T28" fmla="*/ 130 w 218"/>
                  <a:gd name="T29" fmla="*/ 176 h 238"/>
                  <a:gd name="T30" fmla="*/ 112 w 218"/>
                  <a:gd name="T31" fmla="*/ 204 h 238"/>
                  <a:gd name="T32" fmla="*/ 48 w 218"/>
                  <a:gd name="T33" fmla="*/ 238 h 238"/>
                  <a:gd name="T34" fmla="*/ 100 w 218"/>
                  <a:gd name="T35" fmla="*/ 184 h 238"/>
                  <a:gd name="T36" fmla="*/ 60 w 218"/>
                  <a:gd name="T37" fmla="*/ 182 h 238"/>
                  <a:gd name="T38" fmla="*/ 56 w 218"/>
                  <a:gd name="T39" fmla="*/ 156 h 238"/>
                  <a:gd name="T40" fmla="*/ 48 w 218"/>
                  <a:gd name="T41" fmla="*/ 160 h 238"/>
                  <a:gd name="T42" fmla="*/ 4 w 218"/>
                  <a:gd name="T43" fmla="*/ 154 h 238"/>
                  <a:gd name="T44" fmla="*/ 16 w 218"/>
                  <a:gd name="T45" fmla="*/ 134 h 238"/>
                  <a:gd name="T46" fmla="*/ 20 w 218"/>
                  <a:gd name="T47" fmla="*/ 124 h 238"/>
                  <a:gd name="T48" fmla="*/ 50 w 218"/>
                  <a:gd name="T49" fmla="*/ 122 h 238"/>
                  <a:gd name="T50" fmla="*/ 18 w 218"/>
                  <a:gd name="T51" fmla="*/ 114 h 238"/>
                  <a:gd name="T52" fmla="*/ 40 w 218"/>
                  <a:gd name="T53" fmla="*/ 102 h 238"/>
                  <a:gd name="T54" fmla="*/ 20 w 218"/>
                  <a:gd name="T55" fmla="*/ 94 h 238"/>
                  <a:gd name="T56" fmla="*/ 48 w 218"/>
                  <a:gd name="T57" fmla="*/ 74 h 238"/>
                  <a:gd name="T58" fmla="*/ 54 w 218"/>
                  <a:gd name="T59" fmla="*/ 40 h 238"/>
                  <a:gd name="T60" fmla="*/ 68 w 218"/>
                  <a:gd name="T61" fmla="*/ 30 h 238"/>
                  <a:gd name="T62" fmla="*/ 66 w 218"/>
                  <a:gd name="T63" fmla="*/ 14 h 238"/>
                  <a:gd name="T64" fmla="*/ 100 w 218"/>
                  <a:gd name="T65" fmla="*/ 24 h 238"/>
                  <a:gd name="T66" fmla="*/ 100 w 218"/>
                  <a:gd name="T67" fmla="*/ 10 h 238"/>
                  <a:gd name="T68" fmla="*/ 124 w 218"/>
                  <a:gd name="T69" fmla="*/ 8 h 238"/>
                  <a:gd name="T70" fmla="*/ 120 w 218"/>
                  <a:gd name="T71" fmla="*/ 10 h 238"/>
                  <a:gd name="T72" fmla="*/ 132 w 218"/>
                  <a:gd name="T73" fmla="*/ 20 h 238"/>
                  <a:gd name="T74" fmla="*/ 152 w 218"/>
                  <a:gd name="T75" fmla="*/ 14 h 238"/>
                  <a:gd name="T76" fmla="*/ 80 w 218"/>
                  <a:gd name="T77" fmla="*/ 28 h 238"/>
                  <a:gd name="T78" fmla="*/ 96 w 218"/>
                  <a:gd name="T79" fmla="*/ 28 h 238"/>
                  <a:gd name="T80" fmla="*/ 136 w 218"/>
                  <a:gd name="T81" fmla="*/ 28 h 238"/>
                  <a:gd name="T82" fmla="*/ 98 w 218"/>
                  <a:gd name="T83" fmla="*/ 38 h 238"/>
                  <a:gd name="T84" fmla="*/ 76 w 218"/>
                  <a:gd name="T85" fmla="*/ 60 h 238"/>
                  <a:gd name="T86" fmla="*/ 172 w 218"/>
                  <a:gd name="T87" fmla="*/ 62 h 238"/>
                  <a:gd name="T88" fmla="*/ 150 w 218"/>
                  <a:gd name="T89" fmla="*/ 64 h 238"/>
                  <a:gd name="T90" fmla="*/ 172 w 218"/>
                  <a:gd name="T91" fmla="*/ 72 h 238"/>
                  <a:gd name="T92" fmla="*/ 34 w 218"/>
                  <a:gd name="T93" fmla="*/ 88 h 238"/>
                  <a:gd name="T94" fmla="*/ 120 w 218"/>
                  <a:gd name="T95" fmla="*/ 96 h 238"/>
                  <a:gd name="T96" fmla="*/ 166 w 218"/>
                  <a:gd name="T97" fmla="*/ 94 h 238"/>
                  <a:gd name="T98" fmla="*/ 84 w 218"/>
                  <a:gd name="T99" fmla="*/ 112 h 238"/>
                  <a:gd name="T100" fmla="*/ 108 w 218"/>
                  <a:gd name="T101" fmla="*/ 118 h 238"/>
                  <a:gd name="T102" fmla="*/ 60 w 218"/>
                  <a:gd name="T103" fmla="*/ 114 h 238"/>
                  <a:gd name="T104" fmla="*/ 150 w 218"/>
                  <a:gd name="T105" fmla="*/ 122 h 238"/>
                  <a:gd name="T106" fmla="*/ 162 w 218"/>
                  <a:gd name="T107" fmla="*/ 118 h 238"/>
                  <a:gd name="T108" fmla="*/ 72 w 218"/>
                  <a:gd name="T109" fmla="*/ 132 h 238"/>
                  <a:gd name="T110" fmla="*/ 162 w 218"/>
                  <a:gd name="T111" fmla="*/ 142 h 238"/>
                  <a:gd name="T112" fmla="*/ 126 w 218"/>
                  <a:gd name="T113" fmla="*/ 146 h 238"/>
                  <a:gd name="T114" fmla="*/ 132 w 218"/>
                  <a:gd name="T115" fmla="*/ 146 h 238"/>
                  <a:gd name="T116" fmla="*/ 148 w 218"/>
                  <a:gd name="T117" fmla="*/ 160 h 238"/>
                  <a:gd name="T118" fmla="*/ 162 w 218"/>
                  <a:gd name="T119" fmla="*/ 158 h 238"/>
                  <a:gd name="T120" fmla="*/ 78 w 218"/>
                  <a:gd name="T121" fmla="*/ 16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38">
                    <a:moveTo>
                      <a:pt x="152" y="14"/>
                    </a:moveTo>
                    <a:lnTo>
                      <a:pt x="152" y="14"/>
                    </a:lnTo>
                    <a:lnTo>
                      <a:pt x="152" y="16"/>
                    </a:lnTo>
                    <a:lnTo>
                      <a:pt x="150" y="16"/>
                    </a:lnTo>
                    <a:lnTo>
                      <a:pt x="148" y="16"/>
                    </a:lnTo>
                    <a:lnTo>
                      <a:pt x="148" y="16"/>
                    </a:lnTo>
                    <a:lnTo>
                      <a:pt x="148" y="16"/>
                    </a:lnTo>
                    <a:lnTo>
                      <a:pt x="148" y="18"/>
                    </a:lnTo>
                    <a:lnTo>
                      <a:pt x="150" y="20"/>
                    </a:lnTo>
                    <a:lnTo>
                      <a:pt x="156" y="24"/>
                    </a:lnTo>
                    <a:lnTo>
                      <a:pt x="156" y="24"/>
                    </a:lnTo>
                    <a:lnTo>
                      <a:pt x="156" y="26"/>
                    </a:lnTo>
                    <a:lnTo>
                      <a:pt x="154" y="28"/>
                    </a:lnTo>
                    <a:lnTo>
                      <a:pt x="154" y="28"/>
                    </a:lnTo>
                    <a:lnTo>
                      <a:pt x="150" y="26"/>
                    </a:lnTo>
                    <a:lnTo>
                      <a:pt x="150" y="24"/>
                    </a:lnTo>
                    <a:lnTo>
                      <a:pt x="148" y="22"/>
                    </a:lnTo>
                    <a:lnTo>
                      <a:pt x="144" y="22"/>
                    </a:lnTo>
                    <a:lnTo>
                      <a:pt x="144" y="22"/>
                    </a:lnTo>
                    <a:lnTo>
                      <a:pt x="144" y="20"/>
                    </a:lnTo>
                    <a:lnTo>
                      <a:pt x="142" y="18"/>
                    </a:lnTo>
                    <a:lnTo>
                      <a:pt x="142" y="18"/>
                    </a:lnTo>
                    <a:lnTo>
                      <a:pt x="140" y="18"/>
                    </a:lnTo>
                    <a:lnTo>
                      <a:pt x="138" y="20"/>
                    </a:lnTo>
                    <a:lnTo>
                      <a:pt x="138" y="24"/>
                    </a:lnTo>
                    <a:lnTo>
                      <a:pt x="138" y="24"/>
                    </a:lnTo>
                    <a:lnTo>
                      <a:pt x="142" y="28"/>
                    </a:lnTo>
                    <a:lnTo>
                      <a:pt x="148" y="30"/>
                    </a:lnTo>
                    <a:lnTo>
                      <a:pt x="148" y="30"/>
                    </a:lnTo>
                    <a:lnTo>
                      <a:pt x="146" y="32"/>
                    </a:lnTo>
                    <a:lnTo>
                      <a:pt x="146" y="32"/>
                    </a:lnTo>
                    <a:lnTo>
                      <a:pt x="140" y="32"/>
                    </a:lnTo>
                    <a:lnTo>
                      <a:pt x="140" y="32"/>
                    </a:lnTo>
                    <a:lnTo>
                      <a:pt x="138" y="36"/>
                    </a:lnTo>
                    <a:lnTo>
                      <a:pt x="136" y="38"/>
                    </a:lnTo>
                    <a:lnTo>
                      <a:pt x="136" y="38"/>
                    </a:lnTo>
                    <a:lnTo>
                      <a:pt x="128" y="40"/>
                    </a:lnTo>
                    <a:lnTo>
                      <a:pt x="124" y="40"/>
                    </a:lnTo>
                    <a:lnTo>
                      <a:pt x="120" y="38"/>
                    </a:lnTo>
                    <a:lnTo>
                      <a:pt x="120" y="38"/>
                    </a:lnTo>
                    <a:lnTo>
                      <a:pt x="118" y="40"/>
                    </a:lnTo>
                    <a:lnTo>
                      <a:pt x="118" y="42"/>
                    </a:lnTo>
                    <a:lnTo>
                      <a:pt x="120" y="42"/>
                    </a:lnTo>
                    <a:lnTo>
                      <a:pt x="124" y="42"/>
                    </a:lnTo>
                    <a:lnTo>
                      <a:pt x="124" y="42"/>
                    </a:lnTo>
                    <a:lnTo>
                      <a:pt x="124" y="46"/>
                    </a:lnTo>
                    <a:lnTo>
                      <a:pt x="126" y="48"/>
                    </a:lnTo>
                    <a:lnTo>
                      <a:pt x="126" y="48"/>
                    </a:lnTo>
                    <a:lnTo>
                      <a:pt x="130" y="46"/>
                    </a:lnTo>
                    <a:lnTo>
                      <a:pt x="130" y="42"/>
                    </a:lnTo>
                    <a:lnTo>
                      <a:pt x="130" y="42"/>
                    </a:lnTo>
                    <a:lnTo>
                      <a:pt x="134" y="44"/>
                    </a:lnTo>
                    <a:lnTo>
                      <a:pt x="138" y="42"/>
                    </a:lnTo>
                    <a:lnTo>
                      <a:pt x="146" y="40"/>
                    </a:lnTo>
                    <a:lnTo>
                      <a:pt x="146" y="40"/>
                    </a:lnTo>
                    <a:lnTo>
                      <a:pt x="146" y="38"/>
                    </a:lnTo>
                    <a:lnTo>
                      <a:pt x="146" y="36"/>
                    </a:lnTo>
                    <a:lnTo>
                      <a:pt x="146" y="36"/>
                    </a:lnTo>
                    <a:lnTo>
                      <a:pt x="148" y="34"/>
                    </a:lnTo>
                    <a:lnTo>
                      <a:pt x="148" y="32"/>
                    </a:lnTo>
                    <a:lnTo>
                      <a:pt x="148" y="32"/>
                    </a:lnTo>
                    <a:lnTo>
                      <a:pt x="152" y="32"/>
                    </a:lnTo>
                    <a:lnTo>
                      <a:pt x="154" y="30"/>
                    </a:lnTo>
                    <a:lnTo>
                      <a:pt x="156" y="30"/>
                    </a:lnTo>
                    <a:lnTo>
                      <a:pt x="158" y="30"/>
                    </a:lnTo>
                    <a:lnTo>
                      <a:pt x="158" y="30"/>
                    </a:lnTo>
                    <a:lnTo>
                      <a:pt x="160" y="28"/>
                    </a:lnTo>
                    <a:lnTo>
                      <a:pt x="162" y="26"/>
                    </a:lnTo>
                    <a:lnTo>
                      <a:pt x="162" y="26"/>
                    </a:lnTo>
                    <a:lnTo>
                      <a:pt x="166" y="28"/>
                    </a:lnTo>
                    <a:lnTo>
                      <a:pt x="168" y="30"/>
                    </a:lnTo>
                    <a:lnTo>
                      <a:pt x="168" y="30"/>
                    </a:lnTo>
                    <a:lnTo>
                      <a:pt x="168" y="32"/>
                    </a:lnTo>
                    <a:lnTo>
                      <a:pt x="166" y="34"/>
                    </a:lnTo>
                    <a:lnTo>
                      <a:pt x="164" y="36"/>
                    </a:lnTo>
                    <a:lnTo>
                      <a:pt x="164" y="36"/>
                    </a:lnTo>
                    <a:lnTo>
                      <a:pt x="164" y="38"/>
                    </a:lnTo>
                    <a:lnTo>
                      <a:pt x="164" y="38"/>
                    </a:lnTo>
                    <a:lnTo>
                      <a:pt x="166" y="40"/>
                    </a:lnTo>
                    <a:lnTo>
                      <a:pt x="166" y="42"/>
                    </a:lnTo>
                    <a:lnTo>
                      <a:pt x="166" y="42"/>
                    </a:lnTo>
                    <a:lnTo>
                      <a:pt x="164" y="44"/>
                    </a:lnTo>
                    <a:lnTo>
                      <a:pt x="162" y="46"/>
                    </a:lnTo>
                    <a:lnTo>
                      <a:pt x="162" y="46"/>
                    </a:lnTo>
                    <a:lnTo>
                      <a:pt x="160" y="46"/>
                    </a:lnTo>
                    <a:lnTo>
                      <a:pt x="160" y="44"/>
                    </a:lnTo>
                    <a:lnTo>
                      <a:pt x="158" y="44"/>
                    </a:lnTo>
                    <a:lnTo>
                      <a:pt x="158" y="44"/>
                    </a:lnTo>
                    <a:lnTo>
                      <a:pt x="158" y="44"/>
                    </a:lnTo>
                    <a:lnTo>
                      <a:pt x="156" y="46"/>
                    </a:lnTo>
                    <a:lnTo>
                      <a:pt x="156" y="48"/>
                    </a:lnTo>
                    <a:lnTo>
                      <a:pt x="158" y="50"/>
                    </a:lnTo>
                    <a:lnTo>
                      <a:pt x="158" y="52"/>
                    </a:lnTo>
                    <a:lnTo>
                      <a:pt x="158" y="52"/>
                    </a:lnTo>
                    <a:lnTo>
                      <a:pt x="152" y="54"/>
                    </a:lnTo>
                    <a:lnTo>
                      <a:pt x="152" y="54"/>
                    </a:lnTo>
                    <a:lnTo>
                      <a:pt x="154" y="58"/>
                    </a:lnTo>
                    <a:lnTo>
                      <a:pt x="158" y="60"/>
                    </a:lnTo>
                    <a:lnTo>
                      <a:pt x="162" y="60"/>
                    </a:lnTo>
                    <a:lnTo>
                      <a:pt x="166" y="58"/>
                    </a:lnTo>
                    <a:lnTo>
                      <a:pt x="166" y="58"/>
                    </a:lnTo>
                    <a:lnTo>
                      <a:pt x="164" y="56"/>
                    </a:lnTo>
                    <a:lnTo>
                      <a:pt x="162" y="54"/>
                    </a:lnTo>
                    <a:lnTo>
                      <a:pt x="162" y="54"/>
                    </a:lnTo>
                    <a:lnTo>
                      <a:pt x="164" y="50"/>
                    </a:lnTo>
                    <a:lnTo>
                      <a:pt x="166" y="48"/>
                    </a:lnTo>
                    <a:lnTo>
                      <a:pt x="174" y="44"/>
                    </a:lnTo>
                    <a:lnTo>
                      <a:pt x="174" y="44"/>
                    </a:lnTo>
                    <a:lnTo>
                      <a:pt x="174" y="44"/>
                    </a:lnTo>
                    <a:lnTo>
                      <a:pt x="174" y="40"/>
                    </a:lnTo>
                    <a:lnTo>
                      <a:pt x="174" y="40"/>
                    </a:lnTo>
                    <a:lnTo>
                      <a:pt x="180" y="42"/>
                    </a:lnTo>
                    <a:lnTo>
                      <a:pt x="184" y="42"/>
                    </a:lnTo>
                    <a:lnTo>
                      <a:pt x="186" y="42"/>
                    </a:lnTo>
                    <a:lnTo>
                      <a:pt x="186" y="42"/>
                    </a:lnTo>
                    <a:lnTo>
                      <a:pt x="186" y="44"/>
                    </a:lnTo>
                    <a:lnTo>
                      <a:pt x="182" y="46"/>
                    </a:lnTo>
                    <a:lnTo>
                      <a:pt x="180" y="46"/>
                    </a:lnTo>
                    <a:lnTo>
                      <a:pt x="176" y="46"/>
                    </a:lnTo>
                    <a:lnTo>
                      <a:pt x="176" y="46"/>
                    </a:lnTo>
                    <a:lnTo>
                      <a:pt x="174" y="48"/>
                    </a:lnTo>
                    <a:lnTo>
                      <a:pt x="176" y="50"/>
                    </a:lnTo>
                    <a:lnTo>
                      <a:pt x="178" y="54"/>
                    </a:lnTo>
                    <a:lnTo>
                      <a:pt x="178" y="54"/>
                    </a:lnTo>
                    <a:lnTo>
                      <a:pt x="180" y="54"/>
                    </a:lnTo>
                    <a:lnTo>
                      <a:pt x="182" y="52"/>
                    </a:lnTo>
                    <a:lnTo>
                      <a:pt x="184" y="50"/>
                    </a:lnTo>
                    <a:lnTo>
                      <a:pt x="186" y="50"/>
                    </a:lnTo>
                    <a:lnTo>
                      <a:pt x="186" y="50"/>
                    </a:lnTo>
                    <a:lnTo>
                      <a:pt x="186" y="58"/>
                    </a:lnTo>
                    <a:lnTo>
                      <a:pt x="186" y="62"/>
                    </a:lnTo>
                    <a:lnTo>
                      <a:pt x="186" y="66"/>
                    </a:lnTo>
                    <a:lnTo>
                      <a:pt x="186" y="66"/>
                    </a:lnTo>
                    <a:lnTo>
                      <a:pt x="192" y="64"/>
                    </a:lnTo>
                    <a:lnTo>
                      <a:pt x="196" y="62"/>
                    </a:lnTo>
                    <a:lnTo>
                      <a:pt x="196" y="62"/>
                    </a:lnTo>
                    <a:lnTo>
                      <a:pt x="198" y="58"/>
                    </a:lnTo>
                    <a:lnTo>
                      <a:pt x="200" y="56"/>
                    </a:lnTo>
                    <a:lnTo>
                      <a:pt x="202" y="56"/>
                    </a:lnTo>
                    <a:lnTo>
                      <a:pt x="202" y="56"/>
                    </a:lnTo>
                    <a:lnTo>
                      <a:pt x="204" y="58"/>
                    </a:lnTo>
                    <a:lnTo>
                      <a:pt x="202" y="60"/>
                    </a:lnTo>
                    <a:lnTo>
                      <a:pt x="200" y="62"/>
                    </a:lnTo>
                    <a:lnTo>
                      <a:pt x="198" y="62"/>
                    </a:lnTo>
                    <a:lnTo>
                      <a:pt x="198" y="62"/>
                    </a:lnTo>
                    <a:lnTo>
                      <a:pt x="198" y="66"/>
                    </a:lnTo>
                    <a:lnTo>
                      <a:pt x="196" y="68"/>
                    </a:lnTo>
                    <a:lnTo>
                      <a:pt x="192" y="72"/>
                    </a:lnTo>
                    <a:lnTo>
                      <a:pt x="192" y="72"/>
                    </a:lnTo>
                    <a:lnTo>
                      <a:pt x="194" y="74"/>
                    </a:lnTo>
                    <a:lnTo>
                      <a:pt x="194" y="76"/>
                    </a:lnTo>
                    <a:lnTo>
                      <a:pt x="194" y="76"/>
                    </a:lnTo>
                    <a:lnTo>
                      <a:pt x="196" y="76"/>
                    </a:lnTo>
                    <a:lnTo>
                      <a:pt x="200" y="76"/>
                    </a:lnTo>
                    <a:lnTo>
                      <a:pt x="200" y="76"/>
                    </a:lnTo>
                    <a:lnTo>
                      <a:pt x="198" y="80"/>
                    </a:lnTo>
                    <a:lnTo>
                      <a:pt x="196" y="82"/>
                    </a:lnTo>
                    <a:lnTo>
                      <a:pt x="196" y="84"/>
                    </a:lnTo>
                    <a:lnTo>
                      <a:pt x="198" y="88"/>
                    </a:lnTo>
                    <a:lnTo>
                      <a:pt x="198" y="88"/>
                    </a:lnTo>
                    <a:lnTo>
                      <a:pt x="194" y="92"/>
                    </a:lnTo>
                    <a:lnTo>
                      <a:pt x="194" y="92"/>
                    </a:lnTo>
                    <a:lnTo>
                      <a:pt x="196" y="96"/>
                    </a:lnTo>
                    <a:lnTo>
                      <a:pt x="200" y="98"/>
                    </a:lnTo>
                    <a:lnTo>
                      <a:pt x="200" y="98"/>
                    </a:lnTo>
                    <a:lnTo>
                      <a:pt x="202" y="98"/>
                    </a:lnTo>
                    <a:lnTo>
                      <a:pt x="206" y="96"/>
                    </a:lnTo>
                    <a:lnTo>
                      <a:pt x="206" y="96"/>
                    </a:lnTo>
                    <a:lnTo>
                      <a:pt x="200" y="104"/>
                    </a:lnTo>
                    <a:lnTo>
                      <a:pt x="200" y="104"/>
                    </a:lnTo>
                    <a:lnTo>
                      <a:pt x="204" y="108"/>
                    </a:lnTo>
                    <a:lnTo>
                      <a:pt x="206" y="112"/>
                    </a:lnTo>
                    <a:lnTo>
                      <a:pt x="206" y="112"/>
                    </a:lnTo>
                    <a:lnTo>
                      <a:pt x="210" y="110"/>
                    </a:lnTo>
                    <a:lnTo>
                      <a:pt x="212" y="108"/>
                    </a:lnTo>
                    <a:lnTo>
                      <a:pt x="214" y="110"/>
                    </a:lnTo>
                    <a:lnTo>
                      <a:pt x="214" y="110"/>
                    </a:lnTo>
                    <a:lnTo>
                      <a:pt x="214" y="114"/>
                    </a:lnTo>
                    <a:lnTo>
                      <a:pt x="212" y="114"/>
                    </a:lnTo>
                    <a:lnTo>
                      <a:pt x="210" y="116"/>
                    </a:lnTo>
                    <a:lnTo>
                      <a:pt x="210" y="116"/>
                    </a:lnTo>
                    <a:lnTo>
                      <a:pt x="210" y="116"/>
                    </a:lnTo>
                    <a:lnTo>
                      <a:pt x="210" y="118"/>
                    </a:lnTo>
                    <a:lnTo>
                      <a:pt x="212" y="120"/>
                    </a:lnTo>
                    <a:lnTo>
                      <a:pt x="214" y="122"/>
                    </a:lnTo>
                    <a:lnTo>
                      <a:pt x="214" y="124"/>
                    </a:lnTo>
                    <a:lnTo>
                      <a:pt x="214" y="124"/>
                    </a:lnTo>
                    <a:lnTo>
                      <a:pt x="218" y="124"/>
                    </a:lnTo>
                    <a:lnTo>
                      <a:pt x="218" y="126"/>
                    </a:lnTo>
                    <a:lnTo>
                      <a:pt x="218" y="126"/>
                    </a:lnTo>
                    <a:lnTo>
                      <a:pt x="218" y="128"/>
                    </a:lnTo>
                    <a:lnTo>
                      <a:pt x="216" y="128"/>
                    </a:lnTo>
                    <a:lnTo>
                      <a:pt x="214" y="128"/>
                    </a:lnTo>
                    <a:lnTo>
                      <a:pt x="214" y="128"/>
                    </a:lnTo>
                    <a:lnTo>
                      <a:pt x="214" y="128"/>
                    </a:lnTo>
                    <a:lnTo>
                      <a:pt x="212" y="134"/>
                    </a:lnTo>
                    <a:lnTo>
                      <a:pt x="212" y="138"/>
                    </a:lnTo>
                    <a:lnTo>
                      <a:pt x="212" y="138"/>
                    </a:lnTo>
                    <a:lnTo>
                      <a:pt x="214" y="140"/>
                    </a:lnTo>
                    <a:lnTo>
                      <a:pt x="214" y="140"/>
                    </a:lnTo>
                    <a:lnTo>
                      <a:pt x="212" y="142"/>
                    </a:lnTo>
                    <a:lnTo>
                      <a:pt x="212" y="148"/>
                    </a:lnTo>
                    <a:lnTo>
                      <a:pt x="212" y="148"/>
                    </a:lnTo>
                    <a:lnTo>
                      <a:pt x="208" y="148"/>
                    </a:lnTo>
                    <a:lnTo>
                      <a:pt x="208" y="146"/>
                    </a:lnTo>
                    <a:lnTo>
                      <a:pt x="206" y="146"/>
                    </a:lnTo>
                    <a:lnTo>
                      <a:pt x="204" y="146"/>
                    </a:lnTo>
                    <a:lnTo>
                      <a:pt x="204" y="146"/>
                    </a:lnTo>
                    <a:lnTo>
                      <a:pt x="204" y="146"/>
                    </a:lnTo>
                    <a:lnTo>
                      <a:pt x="204" y="148"/>
                    </a:lnTo>
                    <a:lnTo>
                      <a:pt x="206" y="150"/>
                    </a:lnTo>
                    <a:lnTo>
                      <a:pt x="204" y="152"/>
                    </a:lnTo>
                    <a:lnTo>
                      <a:pt x="204" y="152"/>
                    </a:lnTo>
                    <a:lnTo>
                      <a:pt x="202" y="150"/>
                    </a:lnTo>
                    <a:lnTo>
                      <a:pt x="202" y="150"/>
                    </a:lnTo>
                    <a:lnTo>
                      <a:pt x="200" y="148"/>
                    </a:lnTo>
                    <a:lnTo>
                      <a:pt x="200" y="148"/>
                    </a:lnTo>
                    <a:lnTo>
                      <a:pt x="194" y="148"/>
                    </a:lnTo>
                    <a:lnTo>
                      <a:pt x="190" y="146"/>
                    </a:lnTo>
                    <a:lnTo>
                      <a:pt x="186" y="146"/>
                    </a:lnTo>
                    <a:lnTo>
                      <a:pt x="184" y="150"/>
                    </a:lnTo>
                    <a:lnTo>
                      <a:pt x="184" y="150"/>
                    </a:lnTo>
                    <a:lnTo>
                      <a:pt x="184" y="150"/>
                    </a:lnTo>
                    <a:lnTo>
                      <a:pt x="184" y="152"/>
                    </a:lnTo>
                    <a:lnTo>
                      <a:pt x="186" y="154"/>
                    </a:lnTo>
                    <a:lnTo>
                      <a:pt x="186" y="154"/>
                    </a:lnTo>
                    <a:lnTo>
                      <a:pt x="196" y="154"/>
                    </a:lnTo>
                    <a:lnTo>
                      <a:pt x="196" y="154"/>
                    </a:lnTo>
                    <a:lnTo>
                      <a:pt x="200" y="158"/>
                    </a:lnTo>
                    <a:lnTo>
                      <a:pt x="206" y="160"/>
                    </a:lnTo>
                    <a:lnTo>
                      <a:pt x="206" y="160"/>
                    </a:lnTo>
                    <a:lnTo>
                      <a:pt x="204" y="160"/>
                    </a:lnTo>
                    <a:lnTo>
                      <a:pt x="202" y="160"/>
                    </a:lnTo>
                    <a:lnTo>
                      <a:pt x="202" y="160"/>
                    </a:lnTo>
                    <a:lnTo>
                      <a:pt x="194" y="168"/>
                    </a:lnTo>
                    <a:lnTo>
                      <a:pt x="190" y="170"/>
                    </a:lnTo>
                    <a:lnTo>
                      <a:pt x="182" y="170"/>
                    </a:lnTo>
                    <a:lnTo>
                      <a:pt x="182" y="170"/>
                    </a:lnTo>
                    <a:lnTo>
                      <a:pt x="180" y="172"/>
                    </a:lnTo>
                    <a:lnTo>
                      <a:pt x="180" y="172"/>
                    </a:lnTo>
                    <a:lnTo>
                      <a:pt x="178" y="174"/>
                    </a:lnTo>
                    <a:lnTo>
                      <a:pt x="176" y="174"/>
                    </a:lnTo>
                    <a:lnTo>
                      <a:pt x="176" y="174"/>
                    </a:lnTo>
                    <a:lnTo>
                      <a:pt x="168" y="172"/>
                    </a:lnTo>
                    <a:lnTo>
                      <a:pt x="164" y="172"/>
                    </a:lnTo>
                    <a:lnTo>
                      <a:pt x="160" y="174"/>
                    </a:lnTo>
                    <a:lnTo>
                      <a:pt x="160" y="174"/>
                    </a:lnTo>
                    <a:lnTo>
                      <a:pt x="174" y="180"/>
                    </a:lnTo>
                    <a:lnTo>
                      <a:pt x="174" y="180"/>
                    </a:lnTo>
                    <a:lnTo>
                      <a:pt x="178" y="178"/>
                    </a:lnTo>
                    <a:lnTo>
                      <a:pt x="180" y="178"/>
                    </a:lnTo>
                    <a:lnTo>
                      <a:pt x="180" y="178"/>
                    </a:lnTo>
                    <a:lnTo>
                      <a:pt x="182" y="180"/>
                    </a:lnTo>
                    <a:lnTo>
                      <a:pt x="182" y="184"/>
                    </a:lnTo>
                    <a:lnTo>
                      <a:pt x="182" y="184"/>
                    </a:lnTo>
                    <a:lnTo>
                      <a:pt x="184" y="186"/>
                    </a:lnTo>
                    <a:lnTo>
                      <a:pt x="186" y="188"/>
                    </a:lnTo>
                    <a:lnTo>
                      <a:pt x="186" y="190"/>
                    </a:lnTo>
                    <a:lnTo>
                      <a:pt x="186" y="190"/>
                    </a:lnTo>
                    <a:lnTo>
                      <a:pt x="180" y="190"/>
                    </a:lnTo>
                    <a:lnTo>
                      <a:pt x="176" y="188"/>
                    </a:lnTo>
                    <a:lnTo>
                      <a:pt x="172" y="186"/>
                    </a:lnTo>
                    <a:lnTo>
                      <a:pt x="168" y="188"/>
                    </a:lnTo>
                    <a:lnTo>
                      <a:pt x="168" y="188"/>
                    </a:lnTo>
                    <a:lnTo>
                      <a:pt x="160" y="184"/>
                    </a:lnTo>
                    <a:lnTo>
                      <a:pt x="154" y="180"/>
                    </a:lnTo>
                    <a:lnTo>
                      <a:pt x="154" y="180"/>
                    </a:lnTo>
                    <a:lnTo>
                      <a:pt x="148" y="182"/>
                    </a:lnTo>
                    <a:lnTo>
                      <a:pt x="144" y="184"/>
                    </a:lnTo>
                    <a:lnTo>
                      <a:pt x="144" y="184"/>
                    </a:lnTo>
                    <a:lnTo>
                      <a:pt x="142" y="182"/>
                    </a:lnTo>
                    <a:lnTo>
                      <a:pt x="142" y="180"/>
                    </a:lnTo>
                    <a:lnTo>
                      <a:pt x="144" y="174"/>
                    </a:lnTo>
                    <a:lnTo>
                      <a:pt x="144" y="174"/>
                    </a:lnTo>
                    <a:lnTo>
                      <a:pt x="142" y="174"/>
                    </a:lnTo>
                    <a:lnTo>
                      <a:pt x="140" y="172"/>
                    </a:lnTo>
                    <a:lnTo>
                      <a:pt x="140" y="172"/>
                    </a:lnTo>
                    <a:lnTo>
                      <a:pt x="138" y="172"/>
                    </a:lnTo>
                    <a:lnTo>
                      <a:pt x="138" y="174"/>
                    </a:lnTo>
                    <a:lnTo>
                      <a:pt x="138" y="176"/>
                    </a:lnTo>
                    <a:lnTo>
                      <a:pt x="138" y="178"/>
                    </a:lnTo>
                    <a:lnTo>
                      <a:pt x="138" y="178"/>
                    </a:lnTo>
                    <a:lnTo>
                      <a:pt x="134" y="176"/>
                    </a:lnTo>
                    <a:lnTo>
                      <a:pt x="130" y="176"/>
                    </a:lnTo>
                    <a:lnTo>
                      <a:pt x="130" y="176"/>
                    </a:lnTo>
                    <a:lnTo>
                      <a:pt x="128" y="176"/>
                    </a:lnTo>
                    <a:lnTo>
                      <a:pt x="128" y="178"/>
                    </a:lnTo>
                    <a:lnTo>
                      <a:pt x="126" y="180"/>
                    </a:lnTo>
                    <a:lnTo>
                      <a:pt x="124" y="180"/>
                    </a:lnTo>
                    <a:lnTo>
                      <a:pt x="124" y="180"/>
                    </a:lnTo>
                    <a:lnTo>
                      <a:pt x="122" y="176"/>
                    </a:lnTo>
                    <a:lnTo>
                      <a:pt x="122" y="174"/>
                    </a:lnTo>
                    <a:lnTo>
                      <a:pt x="118" y="172"/>
                    </a:lnTo>
                    <a:lnTo>
                      <a:pt x="118" y="172"/>
                    </a:lnTo>
                    <a:lnTo>
                      <a:pt x="116" y="174"/>
                    </a:lnTo>
                    <a:lnTo>
                      <a:pt x="116" y="174"/>
                    </a:lnTo>
                    <a:lnTo>
                      <a:pt x="118" y="178"/>
                    </a:lnTo>
                    <a:lnTo>
                      <a:pt x="118" y="180"/>
                    </a:lnTo>
                    <a:lnTo>
                      <a:pt x="118" y="182"/>
                    </a:lnTo>
                    <a:lnTo>
                      <a:pt x="118" y="182"/>
                    </a:lnTo>
                    <a:lnTo>
                      <a:pt x="114" y="184"/>
                    </a:lnTo>
                    <a:lnTo>
                      <a:pt x="110" y="184"/>
                    </a:lnTo>
                    <a:lnTo>
                      <a:pt x="110" y="184"/>
                    </a:lnTo>
                    <a:lnTo>
                      <a:pt x="112" y="204"/>
                    </a:lnTo>
                    <a:lnTo>
                      <a:pt x="114" y="226"/>
                    </a:lnTo>
                    <a:lnTo>
                      <a:pt x="114" y="226"/>
                    </a:lnTo>
                    <a:lnTo>
                      <a:pt x="118" y="228"/>
                    </a:lnTo>
                    <a:lnTo>
                      <a:pt x="122" y="230"/>
                    </a:lnTo>
                    <a:lnTo>
                      <a:pt x="122" y="230"/>
                    </a:lnTo>
                    <a:lnTo>
                      <a:pt x="128" y="232"/>
                    </a:lnTo>
                    <a:lnTo>
                      <a:pt x="128" y="232"/>
                    </a:lnTo>
                    <a:lnTo>
                      <a:pt x="140" y="232"/>
                    </a:lnTo>
                    <a:lnTo>
                      <a:pt x="154" y="232"/>
                    </a:lnTo>
                    <a:lnTo>
                      <a:pt x="154" y="232"/>
                    </a:lnTo>
                    <a:lnTo>
                      <a:pt x="164" y="234"/>
                    </a:lnTo>
                    <a:lnTo>
                      <a:pt x="172" y="236"/>
                    </a:lnTo>
                    <a:lnTo>
                      <a:pt x="172" y="236"/>
                    </a:lnTo>
                    <a:lnTo>
                      <a:pt x="170" y="238"/>
                    </a:lnTo>
                    <a:lnTo>
                      <a:pt x="170" y="238"/>
                    </a:lnTo>
                    <a:lnTo>
                      <a:pt x="166" y="238"/>
                    </a:lnTo>
                    <a:lnTo>
                      <a:pt x="166" y="238"/>
                    </a:lnTo>
                    <a:lnTo>
                      <a:pt x="108" y="238"/>
                    </a:lnTo>
                    <a:lnTo>
                      <a:pt x="48" y="238"/>
                    </a:lnTo>
                    <a:lnTo>
                      <a:pt x="48" y="238"/>
                    </a:lnTo>
                    <a:lnTo>
                      <a:pt x="50" y="236"/>
                    </a:lnTo>
                    <a:lnTo>
                      <a:pt x="54" y="234"/>
                    </a:lnTo>
                    <a:lnTo>
                      <a:pt x="62" y="232"/>
                    </a:lnTo>
                    <a:lnTo>
                      <a:pt x="62" y="232"/>
                    </a:lnTo>
                    <a:lnTo>
                      <a:pt x="76" y="232"/>
                    </a:lnTo>
                    <a:lnTo>
                      <a:pt x="76" y="232"/>
                    </a:lnTo>
                    <a:lnTo>
                      <a:pt x="80" y="230"/>
                    </a:lnTo>
                    <a:lnTo>
                      <a:pt x="80" y="230"/>
                    </a:lnTo>
                    <a:lnTo>
                      <a:pt x="94" y="232"/>
                    </a:lnTo>
                    <a:lnTo>
                      <a:pt x="100" y="232"/>
                    </a:lnTo>
                    <a:lnTo>
                      <a:pt x="104" y="228"/>
                    </a:lnTo>
                    <a:lnTo>
                      <a:pt x="104" y="228"/>
                    </a:lnTo>
                    <a:lnTo>
                      <a:pt x="104" y="212"/>
                    </a:lnTo>
                    <a:lnTo>
                      <a:pt x="104" y="212"/>
                    </a:lnTo>
                    <a:lnTo>
                      <a:pt x="104" y="198"/>
                    </a:lnTo>
                    <a:lnTo>
                      <a:pt x="104" y="188"/>
                    </a:lnTo>
                    <a:lnTo>
                      <a:pt x="104" y="188"/>
                    </a:lnTo>
                    <a:lnTo>
                      <a:pt x="100" y="184"/>
                    </a:lnTo>
                    <a:lnTo>
                      <a:pt x="96" y="180"/>
                    </a:lnTo>
                    <a:lnTo>
                      <a:pt x="96" y="180"/>
                    </a:lnTo>
                    <a:lnTo>
                      <a:pt x="92" y="182"/>
                    </a:lnTo>
                    <a:lnTo>
                      <a:pt x="88" y="180"/>
                    </a:lnTo>
                    <a:lnTo>
                      <a:pt x="78" y="180"/>
                    </a:lnTo>
                    <a:lnTo>
                      <a:pt x="78" y="180"/>
                    </a:lnTo>
                    <a:lnTo>
                      <a:pt x="76" y="180"/>
                    </a:lnTo>
                    <a:lnTo>
                      <a:pt x="74" y="178"/>
                    </a:lnTo>
                    <a:lnTo>
                      <a:pt x="72" y="176"/>
                    </a:lnTo>
                    <a:lnTo>
                      <a:pt x="72" y="176"/>
                    </a:lnTo>
                    <a:lnTo>
                      <a:pt x="70" y="178"/>
                    </a:lnTo>
                    <a:lnTo>
                      <a:pt x="70" y="182"/>
                    </a:lnTo>
                    <a:lnTo>
                      <a:pt x="70" y="182"/>
                    </a:lnTo>
                    <a:lnTo>
                      <a:pt x="66" y="182"/>
                    </a:lnTo>
                    <a:lnTo>
                      <a:pt x="64" y="182"/>
                    </a:lnTo>
                    <a:lnTo>
                      <a:pt x="62" y="184"/>
                    </a:lnTo>
                    <a:lnTo>
                      <a:pt x="60" y="186"/>
                    </a:lnTo>
                    <a:lnTo>
                      <a:pt x="60" y="186"/>
                    </a:lnTo>
                    <a:lnTo>
                      <a:pt x="60" y="182"/>
                    </a:lnTo>
                    <a:lnTo>
                      <a:pt x="62" y="178"/>
                    </a:lnTo>
                    <a:lnTo>
                      <a:pt x="66" y="176"/>
                    </a:lnTo>
                    <a:lnTo>
                      <a:pt x="68" y="172"/>
                    </a:lnTo>
                    <a:lnTo>
                      <a:pt x="68" y="172"/>
                    </a:lnTo>
                    <a:lnTo>
                      <a:pt x="68" y="172"/>
                    </a:lnTo>
                    <a:lnTo>
                      <a:pt x="66" y="170"/>
                    </a:lnTo>
                    <a:lnTo>
                      <a:pt x="64" y="170"/>
                    </a:lnTo>
                    <a:lnTo>
                      <a:pt x="64" y="170"/>
                    </a:lnTo>
                    <a:lnTo>
                      <a:pt x="66" y="164"/>
                    </a:lnTo>
                    <a:lnTo>
                      <a:pt x="70" y="160"/>
                    </a:lnTo>
                    <a:lnTo>
                      <a:pt x="70" y="160"/>
                    </a:lnTo>
                    <a:lnTo>
                      <a:pt x="68" y="156"/>
                    </a:lnTo>
                    <a:lnTo>
                      <a:pt x="68" y="156"/>
                    </a:lnTo>
                    <a:lnTo>
                      <a:pt x="64" y="156"/>
                    </a:lnTo>
                    <a:lnTo>
                      <a:pt x="60" y="154"/>
                    </a:lnTo>
                    <a:lnTo>
                      <a:pt x="58" y="152"/>
                    </a:lnTo>
                    <a:lnTo>
                      <a:pt x="54" y="154"/>
                    </a:lnTo>
                    <a:lnTo>
                      <a:pt x="54" y="154"/>
                    </a:lnTo>
                    <a:lnTo>
                      <a:pt x="56" y="156"/>
                    </a:lnTo>
                    <a:lnTo>
                      <a:pt x="58" y="158"/>
                    </a:lnTo>
                    <a:lnTo>
                      <a:pt x="62" y="158"/>
                    </a:lnTo>
                    <a:lnTo>
                      <a:pt x="66" y="158"/>
                    </a:lnTo>
                    <a:lnTo>
                      <a:pt x="66" y="158"/>
                    </a:lnTo>
                    <a:lnTo>
                      <a:pt x="64" y="162"/>
                    </a:lnTo>
                    <a:lnTo>
                      <a:pt x="62" y="164"/>
                    </a:lnTo>
                    <a:lnTo>
                      <a:pt x="60" y="166"/>
                    </a:lnTo>
                    <a:lnTo>
                      <a:pt x="58" y="168"/>
                    </a:lnTo>
                    <a:lnTo>
                      <a:pt x="58" y="168"/>
                    </a:lnTo>
                    <a:lnTo>
                      <a:pt x="56" y="168"/>
                    </a:lnTo>
                    <a:lnTo>
                      <a:pt x="54" y="168"/>
                    </a:lnTo>
                    <a:lnTo>
                      <a:pt x="50" y="168"/>
                    </a:lnTo>
                    <a:lnTo>
                      <a:pt x="48" y="166"/>
                    </a:lnTo>
                    <a:lnTo>
                      <a:pt x="48" y="166"/>
                    </a:lnTo>
                    <a:lnTo>
                      <a:pt x="50" y="166"/>
                    </a:lnTo>
                    <a:lnTo>
                      <a:pt x="52" y="162"/>
                    </a:lnTo>
                    <a:lnTo>
                      <a:pt x="52" y="162"/>
                    </a:lnTo>
                    <a:lnTo>
                      <a:pt x="50" y="160"/>
                    </a:lnTo>
                    <a:lnTo>
                      <a:pt x="48" y="160"/>
                    </a:lnTo>
                    <a:lnTo>
                      <a:pt x="48" y="160"/>
                    </a:lnTo>
                    <a:lnTo>
                      <a:pt x="38" y="162"/>
                    </a:lnTo>
                    <a:lnTo>
                      <a:pt x="38" y="162"/>
                    </a:lnTo>
                    <a:lnTo>
                      <a:pt x="34" y="162"/>
                    </a:lnTo>
                    <a:lnTo>
                      <a:pt x="30" y="162"/>
                    </a:lnTo>
                    <a:lnTo>
                      <a:pt x="22" y="164"/>
                    </a:lnTo>
                    <a:lnTo>
                      <a:pt x="22" y="164"/>
                    </a:lnTo>
                    <a:lnTo>
                      <a:pt x="14" y="164"/>
                    </a:lnTo>
                    <a:lnTo>
                      <a:pt x="4" y="162"/>
                    </a:lnTo>
                    <a:lnTo>
                      <a:pt x="4" y="162"/>
                    </a:lnTo>
                    <a:lnTo>
                      <a:pt x="4" y="158"/>
                    </a:lnTo>
                    <a:lnTo>
                      <a:pt x="4" y="158"/>
                    </a:lnTo>
                    <a:lnTo>
                      <a:pt x="4" y="156"/>
                    </a:lnTo>
                    <a:lnTo>
                      <a:pt x="2" y="154"/>
                    </a:lnTo>
                    <a:lnTo>
                      <a:pt x="0" y="154"/>
                    </a:lnTo>
                    <a:lnTo>
                      <a:pt x="0" y="152"/>
                    </a:lnTo>
                    <a:lnTo>
                      <a:pt x="0" y="152"/>
                    </a:lnTo>
                    <a:lnTo>
                      <a:pt x="2" y="152"/>
                    </a:lnTo>
                    <a:lnTo>
                      <a:pt x="4" y="154"/>
                    </a:lnTo>
                    <a:lnTo>
                      <a:pt x="6" y="156"/>
                    </a:lnTo>
                    <a:lnTo>
                      <a:pt x="6" y="156"/>
                    </a:lnTo>
                    <a:lnTo>
                      <a:pt x="16" y="156"/>
                    </a:lnTo>
                    <a:lnTo>
                      <a:pt x="20" y="156"/>
                    </a:lnTo>
                    <a:lnTo>
                      <a:pt x="22" y="154"/>
                    </a:lnTo>
                    <a:lnTo>
                      <a:pt x="22" y="154"/>
                    </a:lnTo>
                    <a:lnTo>
                      <a:pt x="22" y="150"/>
                    </a:lnTo>
                    <a:lnTo>
                      <a:pt x="20" y="148"/>
                    </a:lnTo>
                    <a:lnTo>
                      <a:pt x="16" y="146"/>
                    </a:lnTo>
                    <a:lnTo>
                      <a:pt x="16" y="146"/>
                    </a:lnTo>
                    <a:lnTo>
                      <a:pt x="18" y="144"/>
                    </a:lnTo>
                    <a:lnTo>
                      <a:pt x="20" y="140"/>
                    </a:lnTo>
                    <a:lnTo>
                      <a:pt x="20" y="140"/>
                    </a:lnTo>
                    <a:lnTo>
                      <a:pt x="18" y="138"/>
                    </a:lnTo>
                    <a:lnTo>
                      <a:pt x="18" y="138"/>
                    </a:lnTo>
                    <a:lnTo>
                      <a:pt x="14" y="138"/>
                    </a:lnTo>
                    <a:lnTo>
                      <a:pt x="14" y="138"/>
                    </a:lnTo>
                    <a:lnTo>
                      <a:pt x="14" y="136"/>
                    </a:lnTo>
                    <a:lnTo>
                      <a:pt x="16" y="134"/>
                    </a:lnTo>
                    <a:lnTo>
                      <a:pt x="18" y="134"/>
                    </a:lnTo>
                    <a:lnTo>
                      <a:pt x="18" y="132"/>
                    </a:lnTo>
                    <a:lnTo>
                      <a:pt x="18" y="132"/>
                    </a:lnTo>
                    <a:lnTo>
                      <a:pt x="22" y="132"/>
                    </a:lnTo>
                    <a:lnTo>
                      <a:pt x="26" y="132"/>
                    </a:lnTo>
                    <a:lnTo>
                      <a:pt x="26" y="132"/>
                    </a:lnTo>
                    <a:lnTo>
                      <a:pt x="26" y="130"/>
                    </a:lnTo>
                    <a:lnTo>
                      <a:pt x="24" y="130"/>
                    </a:lnTo>
                    <a:lnTo>
                      <a:pt x="20" y="128"/>
                    </a:lnTo>
                    <a:lnTo>
                      <a:pt x="20" y="128"/>
                    </a:lnTo>
                    <a:lnTo>
                      <a:pt x="18" y="130"/>
                    </a:lnTo>
                    <a:lnTo>
                      <a:pt x="18" y="132"/>
                    </a:lnTo>
                    <a:lnTo>
                      <a:pt x="18" y="132"/>
                    </a:lnTo>
                    <a:lnTo>
                      <a:pt x="16" y="130"/>
                    </a:lnTo>
                    <a:lnTo>
                      <a:pt x="14" y="128"/>
                    </a:lnTo>
                    <a:lnTo>
                      <a:pt x="12" y="126"/>
                    </a:lnTo>
                    <a:lnTo>
                      <a:pt x="14" y="122"/>
                    </a:lnTo>
                    <a:lnTo>
                      <a:pt x="14" y="122"/>
                    </a:lnTo>
                    <a:lnTo>
                      <a:pt x="20" y="124"/>
                    </a:lnTo>
                    <a:lnTo>
                      <a:pt x="22" y="124"/>
                    </a:lnTo>
                    <a:lnTo>
                      <a:pt x="26" y="122"/>
                    </a:lnTo>
                    <a:lnTo>
                      <a:pt x="26" y="122"/>
                    </a:lnTo>
                    <a:lnTo>
                      <a:pt x="28" y="126"/>
                    </a:lnTo>
                    <a:lnTo>
                      <a:pt x="30" y="128"/>
                    </a:lnTo>
                    <a:lnTo>
                      <a:pt x="30" y="128"/>
                    </a:lnTo>
                    <a:lnTo>
                      <a:pt x="34" y="128"/>
                    </a:lnTo>
                    <a:lnTo>
                      <a:pt x="36" y="126"/>
                    </a:lnTo>
                    <a:lnTo>
                      <a:pt x="36" y="126"/>
                    </a:lnTo>
                    <a:lnTo>
                      <a:pt x="38" y="128"/>
                    </a:lnTo>
                    <a:lnTo>
                      <a:pt x="38" y="128"/>
                    </a:lnTo>
                    <a:lnTo>
                      <a:pt x="38" y="130"/>
                    </a:lnTo>
                    <a:lnTo>
                      <a:pt x="40" y="130"/>
                    </a:lnTo>
                    <a:lnTo>
                      <a:pt x="40" y="130"/>
                    </a:lnTo>
                    <a:lnTo>
                      <a:pt x="48" y="128"/>
                    </a:lnTo>
                    <a:lnTo>
                      <a:pt x="52" y="122"/>
                    </a:lnTo>
                    <a:lnTo>
                      <a:pt x="52" y="122"/>
                    </a:lnTo>
                    <a:lnTo>
                      <a:pt x="50" y="122"/>
                    </a:lnTo>
                    <a:lnTo>
                      <a:pt x="50" y="122"/>
                    </a:lnTo>
                    <a:lnTo>
                      <a:pt x="48" y="124"/>
                    </a:lnTo>
                    <a:lnTo>
                      <a:pt x="44" y="124"/>
                    </a:lnTo>
                    <a:lnTo>
                      <a:pt x="44" y="124"/>
                    </a:lnTo>
                    <a:lnTo>
                      <a:pt x="44" y="122"/>
                    </a:lnTo>
                    <a:lnTo>
                      <a:pt x="46" y="120"/>
                    </a:lnTo>
                    <a:lnTo>
                      <a:pt x="48" y="120"/>
                    </a:lnTo>
                    <a:lnTo>
                      <a:pt x="48" y="120"/>
                    </a:lnTo>
                    <a:lnTo>
                      <a:pt x="48" y="118"/>
                    </a:lnTo>
                    <a:lnTo>
                      <a:pt x="46" y="116"/>
                    </a:lnTo>
                    <a:lnTo>
                      <a:pt x="46" y="116"/>
                    </a:lnTo>
                    <a:lnTo>
                      <a:pt x="42" y="116"/>
                    </a:lnTo>
                    <a:lnTo>
                      <a:pt x="38" y="120"/>
                    </a:lnTo>
                    <a:lnTo>
                      <a:pt x="38" y="120"/>
                    </a:lnTo>
                    <a:lnTo>
                      <a:pt x="34" y="118"/>
                    </a:lnTo>
                    <a:lnTo>
                      <a:pt x="32" y="114"/>
                    </a:lnTo>
                    <a:lnTo>
                      <a:pt x="32" y="114"/>
                    </a:lnTo>
                    <a:lnTo>
                      <a:pt x="24" y="114"/>
                    </a:lnTo>
                    <a:lnTo>
                      <a:pt x="18" y="114"/>
                    </a:lnTo>
                    <a:lnTo>
                      <a:pt x="18" y="114"/>
                    </a:lnTo>
                    <a:lnTo>
                      <a:pt x="16" y="112"/>
                    </a:lnTo>
                    <a:lnTo>
                      <a:pt x="14" y="110"/>
                    </a:lnTo>
                    <a:lnTo>
                      <a:pt x="12" y="108"/>
                    </a:lnTo>
                    <a:lnTo>
                      <a:pt x="10" y="106"/>
                    </a:lnTo>
                    <a:lnTo>
                      <a:pt x="10" y="106"/>
                    </a:lnTo>
                    <a:lnTo>
                      <a:pt x="10" y="104"/>
                    </a:lnTo>
                    <a:lnTo>
                      <a:pt x="12" y="104"/>
                    </a:lnTo>
                    <a:lnTo>
                      <a:pt x="14" y="104"/>
                    </a:lnTo>
                    <a:lnTo>
                      <a:pt x="16" y="104"/>
                    </a:lnTo>
                    <a:lnTo>
                      <a:pt x="16" y="104"/>
                    </a:lnTo>
                    <a:lnTo>
                      <a:pt x="20" y="100"/>
                    </a:lnTo>
                    <a:lnTo>
                      <a:pt x="20" y="100"/>
                    </a:lnTo>
                    <a:lnTo>
                      <a:pt x="24" y="100"/>
                    </a:lnTo>
                    <a:lnTo>
                      <a:pt x="24" y="102"/>
                    </a:lnTo>
                    <a:lnTo>
                      <a:pt x="28" y="104"/>
                    </a:lnTo>
                    <a:lnTo>
                      <a:pt x="28" y="104"/>
                    </a:lnTo>
                    <a:lnTo>
                      <a:pt x="36" y="104"/>
                    </a:lnTo>
                    <a:lnTo>
                      <a:pt x="40" y="102"/>
                    </a:lnTo>
                    <a:lnTo>
                      <a:pt x="40" y="102"/>
                    </a:lnTo>
                    <a:lnTo>
                      <a:pt x="42" y="98"/>
                    </a:lnTo>
                    <a:lnTo>
                      <a:pt x="40" y="94"/>
                    </a:lnTo>
                    <a:lnTo>
                      <a:pt x="40" y="94"/>
                    </a:lnTo>
                    <a:lnTo>
                      <a:pt x="38" y="94"/>
                    </a:lnTo>
                    <a:lnTo>
                      <a:pt x="36" y="96"/>
                    </a:lnTo>
                    <a:lnTo>
                      <a:pt x="34" y="96"/>
                    </a:lnTo>
                    <a:lnTo>
                      <a:pt x="34" y="96"/>
                    </a:lnTo>
                    <a:lnTo>
                      <a:pt x="30" y="88"/>
                    </a:lnTo>
                    <a:lnTo>
                      <a:pt x="30" y="88"/>
                    </a:lnTo>
                    <a:lnTo>
                      <a:pt x="26" y="88"/>
                    </a:lnTo>
                    <a:lnTo>
                      <a:pt x="26" y="88"/>
                    </a:lnTo>
                    <a:lnTo>
                      <a:pt x="24" y="90"/>
                    </a:lnTo>
                    <a:lnTo>
                      <a:pt x="26" y="90"/>
                    </a:lnTo>
                    <a:lnTo>
                      <a:pt x="28" y="92"/>
                    </a:lnTo>
                    <a:lnTo>
                      <a:pt x="26" y="94"/>
                    </a:lnTo>
                    <a:lnTo>
                      <a:pt x="26" y="94"/>
                    </a:lnTo>
                    <a:lnTo>
                      <a:pt x="24" y="94"/>
                    </a:lnTo>
                    <a:lnTo>
                      <a:pt x="20" y="94"/>
                    </a:lnTo>
                    <a:lnTo>
                      <a:pt x="20" y="94"/>
                    </a:lnTo>
                    <a:lnTo>
                      <a:pt x="20" y="92"/>
                    </a:lnTo>
                    <a:lnTo>
                      <a:pt x="24" y="90"/>
                    </a:lnTo>
                    <a:lnTo>
                      <a:pt x="24" y="90"/>
                    </a:lnTo>
                    <a:lnTo>
                      <a:pt x="22" y="86"/>
                    </a:lnTo>
                    <a:lnTo>
                      <a:pt x="24" y="82"/>
                    </a:lnTo>
                    <a:lnTo>
                      <a:pt x="24" y="82"/>
                    </a:lnTo>
                    <a:lnTo>
                      <a:pt x="22" y="80"/>
                    </a:lnTo>
                    <a:lnTo>
                      <a:pt x="20" y="76"/>
                    </a:lnTo>
                    <a:lnTo>
                      <a:pt x="20" y="76"/>
                    </a:lnTo>
                    <a:lnTo>
                      <a:pt x="30" y="72"/>
                    </a:lnTo>
                    <a:lnTo>
                      <a:pt x="38" y="68"/>
                    </a:lnTo>
                    <a:lnTo>
                      <a:pt x="38" y="68"/>
                    </a:lnTo>
                    <a:lnTo>
                      <a:pt x="40" y="70"/>
                    </a:lnTo>
                    <a:lnTo>
                      <a:pt x="40" y="74"/>
                    </a:lnTo>
                    <a:lnTo>
                      <a:pt x="40" y="74"/>
                    </a:lnTo>
                    <a:lnTo>
                      <a:pt x="46" y="76"/>
                    </a:lnTo>
                    <a:lnTo>
                      <a:pt x="48" y="76"/>
                    </a:lnTo>
                    <a:lnTo>
                      <a:pt x="48" y="74"/>
                    </a:lnTo>
                    <a:lnTo>
                      <a:pt x="48" y="74"/>
                    </a:lnTo>
                    <a:lnTo>
                      <a:pt x="48" y="72"/>
                    </a:lnTo>
                    <a:lnTo>
                      <a:pt x="46" y="72"/>
                    </a:lnTo>
                    <a:lnTo>
                      <a:pt x="44" y="70"/>
                    </a:lnTo>
                    <a:lnTo>
                      <a:pt x="44" y="70"/>
                    </a:lnTo>
                    <a:lnTo>
                      <a:pt x="44" y="66"/>
                    </a:lnTo>
                    <a:lnTo>
                      <a:pt x="46" y="64"/>
                    </a:lnTo>
                    <a:lnTo>
                      <a:pt x="46" y="64"/>
                    </a:lnTo>
                    <a:lnTo>
                      <a:pt x="44" y="60"/>
                    </a:lnTo>
                    <a:lnTo>
                      <a:pt x="44" y="54"/>
                    </a:lnTo>
                    <a:lnTo>
                      <a:pt x="44" y="54"/>
                    </a:lnTo>
                    <a:lnTo>
                      <a:pt x="50" y="54"/>
                    </a:lnTo>
                    <a:lnTo>
                      <a:pt x="50" y="54"/>
                    </a:lnTo>
                    <a:lnTo>
                      <a:pt x="56" y="50"/>
                    </a:lnTo>
                    <a:lnTo>
                      <a:pt x="58" y="48"/>
                    </a:lnTo>
                    <a:lnTo>
                      <a:pt x="60" y="46"/>
                    </a:lnTo>
                    <a:lnTo>
                      <a:pt x="60" y="46"/>
                    </a:lnTo>
                    <a:lnTo>
                      <a:pt x="60" y="44"/>
                    </a:lnTo>
                    <a:lnTo>
                      <a:pt x="58" y="42"/>
                    </a:lnTo>
                    <a:lnTo>
                      <a:pt x="54" y="40"/>
                    </a:lnTo>
                    <a:lnTo>
                      <a:pt x="54" y="40"/>
                    </a:lnTo>
                    <a:lnTo>
                      <a:pt x="54" y="38"/>
                    </a:lnTo>
                    <a:lnTo>
                      <a:pt x="56" y="38"/>
                    </a:lnTo>
                    <a:lnTo>
                      <a:pt x="60" y="38"/>
                    </a:lnTo>
                    <a:lnTo>
                      <a:pt x="60" y="38"/>
                    </a:lnTo>
                    <a:lnTo>
                      <a:pt x="60" y="38"/>
                    </a:lnTo>
                    <a:lnTo>
                      <a:pt x="62" y="36"/>
                    </a:lnTo>
                    <a:lnTo>
                      <a:pt x="62" y="36"/>
                    </a:lnTo>
                    <a:lnTo>
                      <a:pt x="62" y="36"/>
                    </a:lnTo>
                    <a:lnTo>
                      <a:pt x="66" y="38"/>
                    </a:lnTo>
                    <a:lnTo>
                      <a:pt x="70" y="38"/>
                    </a:lnTo>
                    <a:lnTo>
                      <a:pt x="70" y="38"/>
                    </a:lnTo>
                    <a:lnTo>
                      <a:pt x="72" y="38"/>
                    </a:lnTo>
                    <a:lnTo>
                      <a:pt x="72" y="38"/>
                    </a:lnTo>
                    <a:lnTo>
                      <a:pt x="72" y="36"/>
                    </a:lnTo>
                    <a:lnTo>
                      <a:pt x="70" y="34"/>
                    </a:lnTo>
                    <a:lnTo>
                      <a:pt x="68" y="32"/>
                    </a:lnTo>
                    <a:lnTo>
                      <a:pt x="68" y="32"/>
                    </a:lnTo>
                    <a:lnTo>
                      <a:pt x="68" y="30"/>
                    </a:lnTo>
                    <a:lnTo>
                      <a:pt x="68" y="30"/>
                    </a:lnTo>
                    <a:lnTo>
                      <a:pt x="64" y="28"/>
                    </a:lnTo>
                    <a:lnTo>
                      <a:pt x="64" y="28"/>
                    </a:lnTo>
                    <a:lnTo>
                      <a:pt x="64" y="24"/>
                    </a:lnTo>
                    <a:lnTo>
                      <a:pt x="62" y="22"/>
                    </a:lnTo>
                    <a:lnTo>
                      <a:pt x="56" y="20"/>
                    </a:lnTo>
                    <a:lnTo>
                      <a:pt x="56" y="20"/>
                    </a:lnTo>
                    <a:lnTo>
                      <a:pt x="56" y="16"/>
                    </a:lnTo>
                    <a:lnTo>
                      <a:pt x="58" y="14"/>
                    </a:lnTo>
                    <a:lnTo>
                      <a:pt x="58" y="14"/>
                    </a:lnTo>
                    <a:lnTo>
                      <a:pt x="62" y="16"/>
                    </a:lnTo>
                    <a:lnTo>
                      <a:pt x="64" y="18"/>
                    </a:lnTo>
                    <a:lnTo>
                      <a:pt x="64" y="18"/>
                    </a:lnTo>
                    <a:lnTo>
                      <a:pt x="68" y="16"/>
                    </a:lnTo>
                    <a:lnTo>
                      <a:pt x="68" y="16"/>
                    </a:lnTo>
                    <a:lnTo>
                      <a:pt x="68" y="16"/>
                    </a:lnTo>
                    <a:lnTo>
                      <a:pt x="66" y="14"/>
                    </a:lnTo>
                    <a:lnTo>
                      <a:pt x="66" y="14"/>
                    </a:lnTo>
                    <a:lnTo>
                      <a:pt x="66" y="14"/>
                    </a:lnTo>
                    <a:lnTo>
                      <a:pt x="66" y="10"/>
                    </a:lnTo>
                    <a:lnTo>
                      <a:pt x="66" y="10"/>
                    </a:lnTo>
                    <a:lnTo>
                      <a:pt x="64" y="8"/>
                    </a:lnTo>
                    <a:lnTo>
                      <a:pt x="62" y="8"/>
                    </a:lnTo>
                    <a:lnTo>
                      <a:pt x="62" y="6"/>
                    </a:lnTo>
                    <a:lnTo>
                      <a:pt x="62" y="6"/>
                    </a:lnTo>
                    <a:lnTo>
                      <a:pt x="66" y="8"/>
                    </a:lnTo>
                    <a:lnTo>
                      <a:pt x="70" y="10"/>
                    </a:lnTo>
                    <a:lnTo>
                      <a:pt x="74" y="16"/>
                    </a:lnTo>
                    <a:lnTo>
                      <a:pt x="74" y="16"/>
                    </a:lnTo>
                    <a:lnTo>
                      <a:pt x="82" y="18"/>
                    </a:lnTo>
                    <a:lnTo>
                      <a:pt x="84" y="18"/>
                    </a:lnTo>
                    <a:lnTo>
                      <a:pt x="88" y="18"/>
                    </a:lnTo>
                    <a:lnTo>
                      <a:pt x="88" y="18"/>
                    </a:lnTo>
                    <a:lnTo>
                      <a:pt x="88" y="20"/>
                    </a:lnTo>
                    <a:lnTo>
                      <a:pt x="88" y="22"/>
                    </a:lnTo>
                    <a:lnTo>
                      <a:pt x="88" y="22"/>
                    </a:lnTo>
                    <a:lnTo>
                      <a:pt x="100" y="24"/>
                    </a:lnTo>
                    <a:lnTo>
                      <a:pt x="100" y="24"/>
                    </a:lnTo>
                    <a:lnTo>
                      <a:pt x="96" y="20"/>
                    </a:lnTo>
                    <a:lnTo>
                      <a:pt x="92" y="16"/>
                    </a:lnTo>
                    <a:lnTo>
                      <a:pt x="92" y="16"/>
                    </a:lnTo>
                    <a:lnTo>
                      <a:pt x="100" y="16"/>
                    </a:lnTo>
                    <a:lnTo>
                      <a:pt x="106" y="20"/>
                    </a:lnTo>
                    <a:lnTo>
                      <a:pt x="106" y="20"/>
                    </a:lnTo>
                    <a:lnTo>
                      <a:pt x="110" y="18"/>
                    </a:lnTo>
                    <a:lnTo>
                      <a:pt x="116" y="16"/>
                    </a:lnTo>
                    <a:lnTo>
                      <a:pt x="116" y="16"/>
                    </a:lnTo>
                    <a:lnTo>
                      <a:pt x="118" y="12"/>
                    </a:lnTo>
                    <a:lnTo>
                      <a:pt x="118" y="10"/>
                    </a:lnTo>
                    <a:lnTo>
                      <a:pt x="118" y="10"/>
                    </a:lnTo>
                    <a:lnTo>
                      <a:pt x="114" y="10"/>
                    </a:lnTo>
                    <a:lnTo>
                      <a:pt x="112" y="10"/>
                    </a:lnTo>
                    <a:lnTo>
                      <a:pt x="110" y="14"/>
                    </a:lnTo>
                    <a:lnTo>
                      <a:pt x="110" y="14"/>
                    </a:lnTo>
                    <a:lnTo>
                      <a:pt x="100" y="14"/>
                    </a:lnTo>
                    <a:lnTo>
                      <a:pt x="100" y="14"/>
                    </a:lnTo>
                    <a:lnTo>
                      <a:pt x="100" y="10"/>
                    </a:lnTo>
                    <a:lnTo>
                      <a:pt x="100" y="8"/>
                    </a:lnTo>
                    <a:lnTo>
                      <a:pt x="102" y="6"/>
                    </a:lnTo>
                    <a:lnTo>
                      <a:pt x="102" y="2"/>
                    </a:lnTo>
                    <a:lnTo>
                      <a:pt x="102" y="2"/>
                    </a:lnTo>
                    <a:lnTo>
                      <a:pt x="104" y="2"/>
                    </a:lnTo>
                    <a:lnTo>
                      <a:pt x="106" y="4"/>
                    </a:lnTo>
                    <a:lnTo>
                      <a:pt x="110" y="8"/>
                    </a:lnTo>
                    <a:lnTo>
                      <a:pt x="110" y="8"/>
                    </a:lnTo>
                    <a:lnTo>
                      <a:pt x="112" y="6"/>
                    </a:lnTo>
                    <a:lnTo>
                      <a:pt x="114" y="6"/>
                    </a:lnTo>
                    <a:lnTo>
                      <a:pt x="114" y="6"/>
                    </a:lnTo>
                    <a:lnTo>
                      <a:pt x="114" y="4"/>
                    </a:lnTo>
                    <a:lnTo>
                      <a:pt x="116" y="2"/>
                    </a:lnTo>
                    <a:lnTo>
                      <a:pt x="118" y="0"/>
                    </a:lnTo>
                    <a:lnTo>
                      <a:pt x="118" y="0"/>
                    </a:lnTo>
                    <a:lnTo>
                      <a:pt x="120" y="2"/>
                    </a:lnTo>
                    <a:lnTo>
                      <a:pt x="120" y="4"/>
                    </a:lnTo>
                    <a:lnTo>
                      <a:pt x="122" y="6"/>
                    </a:lnTo>
                    <a:lnTo>
                      <a:pt x="124" y="8"/>
                    </a:lnTo>
                    <a:lnTo>
                      <a:pt x="124" y="8"/>
                    </a:lnTo>
                    <a:lnTo>
                      <a:pt x="126" y="6"/>
                    </a:lnTo>
                    <a:lnTo>
                      <a:pt x="126" y="6"/>
                    </a:lnTo>
                    <a:lnTo>
                      <a:pt x="128" y="8"/>
                    </a:lnTo>
                    <a:lnTo>
                      <a:pt x="128" y="8"/>
                    </a:lnTo>
                    <a:lnTo>
                      <a:pt x="132" y="8"/>
                    </a:lnTo>
                    <a:lnTo>
                      <a:pt x="134" y="8"/>
                    </a:lnTo>
                    <a:lnTo>
                      <a:pt x="134" y="10"/>
                    </a:lnTo>
                    <a:lnTo>
                      <a:pt x="134" y="10"/>
                    </a:lnTo>
                    <a:lnTo>
                      <a:pt x="132" y="12"/>
                    </a:lnTo>
                    <a:lnTo>
                      <a:pt x="130" y="14"/>
                    </a:lnTo>
                    <a:lnTo>
                      <a:pt x="126" y="12"/>
                    </a:lnTo>
                    <a:lnTo>
                      <a:pt x="126" y="12"/>
                    </a:lnTo>
                    <a:lnTo>
                      <a:pt x="126" y="12"/>
                    </a:lnTo>
                    <a:lnTo>
                      <a:pt x="124" y="10"/>
                    </a:lnTo>
                    <a:lnTo>
                      <a:pt x="122" y="10"/>
                    </a:lnTo>
                    <a:lnTo>
                      <a:pt x="120" y="10"/>
                    </a:lnTo>
                    <a:lnTo>
                      <a:pt x="120" y="10"/>
                    </a:lnTo>
                    <a:lnTo>
                      <a:pt x="120" y="10"/>
                    </a:lnTo>
                    <a:lnTo>
                      <a:pt x="120" y="12"/>
                    </a:lnTo>
                    <a:lnTo>
                      <a:pt x="122" y="14"/>
                    </a:lnTo>
                    <a:lnTo>
                      <a:pt x="122" y="14"/>
                    </a:lnTo>
                    <a:lnTo>
                      <a:pt x="120" y="18"/>
                    </a:lnTo>
                    <a:lnTo>
                      <a:pt x="120" y="20"/>
                    </a:lnTo>
                    <a:lnTo>
                      <a:pt x="120" y="20"/>
                    </a:lnTo>
                    <a:lnTo>
                      <a:pt x="120" y="22"/>
                    </a:lnTo>
                    <a:lnTo>
                      <a:pt x="122" y="24"/>
                    </a:lnTo>
                    <a:lnTo>
                      <a:pt x="126" y="26"/>
                    </a:lnTo>
                    <a:lnTo>
                      <a:pt x="126" y="26"/>
                    </a:lnTo>
                    <a:lnTo>
                      <a:pt x="128" y="24"/>
                    </a:lnTo>
                    <a:lnTo>
                      <a:pt x="128" y="24"/>
                    </a:lnTo>
                    <a:lnTo>
                      <a:pt x="126" y="20"/>
                    </a:lnTo>
                    <a:lnTo>
                      <a:pt x="124" y="18"/>
                    </a:lnTo>
                    <a:lnTo>
                      <a:pt x="124" y="16"/>
                    </a:lnTo>
                    <a:lnTo>
                      <a:pt x="124" y="16"/>
                    </a:lnTo>
                    <a:lnTo>
                      <a:pt x="126" y="16"/>
                    </a:lnTo>
                    <a:lnTo>
                      <a:pt x="128" y="16"/>
                    </a:lnTo>
                    <a:lnTo>
                      <a:pt x="132" y="20"/>
                    </a:lnTo>
                    <a:lnTo>
                      <a:pt x="132" y="20"/>
                    </a:lnTo>
                    <a:lnTo>
                      <a:pt x="136" y="18"/>
                    </a:lnTo>
                    <a:lnTo>
                      <a:pt x="138" y="14"/>
                    </a:lnTo>
                    <a:lnTo>
                      <a:pt x="142" y="12"/>
                    </a:lnTo>
                    <a:lnTo>
                      <a:pt x="144" y="10"/>
                    </a:lnTo>
                    <a:lnTo>
                      <a:pt x="144" y="10"/>
                    </a:lnTo>
                    <a:lnTo>
                      <a:pt x="144" y="12"/>
                    </a:lnTo>
                    <a:lnTo>
                      <a:pt x="144" y="14"/>
                    </a:lnTo>
                    <a:lnTo>
                      <a:pt x="148" y="16"/>
                    </a:lnTo>
                    <a:lnTo>
                      <a:pt x="148" y="16"/>
                    </a:lnTo>
                    <a:lnTo>
                      <a:pt x="148" y="14"/>
                    </a:lnTo>
                    <a:lnTo>
                      <a:pt x="148" y="12"/>
                    </a:lnTo>
                    <a:lnTo>
                      <a:pt x="148" y="12"/>
                    </a:lnTo>
                    <a:lnTo>
                      <a:pt x="148" y="10"/>
                    </a:lnTo>
                    <a:lnTo>
                      <a:pt x="148" y="10"/>
                    </a:lnTo>
                    <a:lnTo>
                      <a:pt x="148" y="10"/>
                    </a:lnTo>
                    <a:lnTo>
                      <a:pt x="150" y="10"/>
                    </a:lnTo>
                    <a:lnTo>
                      <a:pt x="152" y="14"/>
                    </a:lnTo>
                    <a:lnTo>
                      <a:pt x="152" y="14"/>
                    </a:lnTo>
                    <a:close/>
                    <a:moveTo>
                      <a:pt x="106" y="22"/>
                    </a:moveTo>
                    <a:lnTo>
                      <a:pt x="106" y="22"/>
                    </a:lnTo>
                    <a:lnTo>
                      <a:pt x="108" y="26"/>
                    </a:lnTo>
                    <a:lnTo>
                      <a:pt x="112" y="28"/>
                    </a:lnTo>
                    <a:lnTo>
                      <a:pt x="112" y="28"/>
                    </a:lnTo>
                    <a:lnTo>
                      <a:pt x="114" y="28"/>
                    </a:lnTo>
                    <a:lnTo>
                      <a:pt x="114" y="28"/>
                    </a:lnTo>
                    <a:lnTo>
                      <a:pt x="114" y="24"/>
                    </a:lnTo>
                    <a:lnTo>
                      <a:pt x="112" y="22"/>
                    </a:lnTo>
                    <a:lnTo>
                      <a:pt x="110" y="20"/>
                    </a:lnTo>
                    <a:lnTo>
                      <a:pt x="106" y="22"/>
                    </a:lnTo>
                    <a:lnTo>
                      <a:pt x="106" y="22"/>
                    </a:lnTo>
                    <a:close/>
                    <a:moveTo>
                      <a:pt x="74" y="28"/>
                    </a:moveTo>
                    <a:lnTo>
                      <a:pt x="74" y="28"/>
                    </a:lnTo>
                    <a:lnTo>
                      <a:pt x="76" y="30"/>
                    </a:lnTo>
                    <a:lnTo>
                      <a:pt x="76" y="30"/>
                    </a:lnTo>
                    <a:lnTo>
                      <a:pt x="80" y="30"/>
                    </a:lnTo>
                    <a:lnTo>
                      <a:pt x="80" y="30"/>
                    </a:lnTo>
                    <a:lnTo>
                      <a:pt x="80" y="28"/>
                    </a:lnTo>
                    <a:lnTo>
                      <a:pt x="80" y="28"/>
                    </a:lnTo>
                    <a:lnTo>
                      <a:pt x="82" y="28"/>
                    </a:lnTo>
                    <a:lnTo>
                      <a:pt x="82" y="28"/>
                    </a:lnTo>
                    <a:lnTo>
                      <a:pt x="78" y="26"/>
                    </a:lnTo>
                    <a:lnTo>
                      <a:pt x="74" y="24"/>
                    </a:lnTo>
                    <a:lnTo>
                      <a:pt x="72" y="22"/>
                    </a:lnTo>
                    <a:lnTo>
                      <a:pt x="68" y="22"/>
                    </a:lnTo>
                    <a:lnTo>
                      <a:pt x="68" y="22"/>
                    </a:lnTo>
                    <a:lnTo>
                      <a:pt x="68" y="24"/>
                    </a:lnTo>
                    <a:lnTo>
                      <a:pt x="70" y="26"/>
                    </a:lnTo>
                    <a:lnTo>
                      <a:pt x="74" y="28"/>
                    </a:lnTo>
                    <a:lnTo>
                      <a:pt x="74" y="28"/>
                    </a:lnTo>
                    <a:close/>
                    <a:moveTo>
                      <a:pt x="104" y="30"/>
                    </a:moveTo>
                    <a:lnTo>
                      <a:pt x="104" y="30"/>
                    </a:lnTo>
                    <a:lnTo>
                      <a:pt x="100" y="26"/>
                    </a:lnTo>
                    <a:lnTo>
                      <a:pt x="98" y="24"/>
                    </a:lnTo>
                    <a:lnTo>
                      <a:pt x="96" y="26"/>
                    </a:lnTo>
                    <a:lnTo>
                      <a:pt x="96" y="26"/>
                    </a:lnTo>
                    <a:lnTo>
                      <a:pt x="96" y="28"/>
                    </a:lnTo>
                    <a:lnTo>
                      <a:pt x="98" y="28"/>
                    </a:lnTo>
                    <a:lnTo>
                      <a:pt x="102" y="32"/>
                    </a:lnTo>
                    <a:lnTo>
                      <a:pt x="102" y="32"/>
                    </a:lnTo>
                    <a:lnTo>
                      <a:pt x="104" y="36"/>
                    </a:lnTo>
                    <a:lnTo>
                      <a:pt x="106" y="36"/>
                    </a:lnTo>
                    <a:lnTo>
                      <a:pt x="108" y="36"/>
                    </a:lnTo>
                    <a:lnTo>
                      <a:pt x="108" y="36"/>
                    </a:lnTo>
                    <a:lnTo>
                      <a:pt x="108" y="34"/>
                    </a:lnTo>
                    <a:lnTo>
                      <a:pt x="106" y="32"/>
                    </a:lnTo>
                    <a:lnTo>
                      <a:pt x="104" y="30"/>
                    </a:lnTo>
                    <a:lnTo>
                      <a:pt x="104" y="30"/>
                    </a:lnTo>
                    <a:close/>
                    <a:moveTo>
                      <a:pt x="128" y="28"/>
                    </a:moveTo>
                    <a:lnTo>
                      <a:pt x="128" y="28"/>
                    </a:lnTo>
                    <a:lnTo>
                      <a:pt x="130" y="30"/>
                    </a:lnTo>
                    <a:lnTo>
                      <a:pt x="134" y="32"/>
                    </a:lnTo>
                    <a:lnTo>
                      <a:pt x="134" y="32"/>
                    </a:lnTo>
                    <a:lnTo>
                      <a:pt x="136" y="30"/>
                    </a:lnTo>
                    <a:lnTo>
                      <a:pt x="136" y="28"/>
                    </a:lnTo>
                    <a:lnTo>
                      <a:pt x="136" y="28"/>
                    </a:lnTo>
                    <a:lnTo>
                      <a:pt x="132" y="26"/>
                    </a:lnTo>
                    <a:lnTo>
                      <a:pt x="128" y="28"/>
                    </a:lnTo>
                    <a:lnTo>
                      <a:pt x="128" y="28"/>
                    </a:lnTo>
                    <a:close/>
                    <a:moveTo>
                      <a:pt x="126" y="34"/>
                    </a:moveTo>
                    <a:lnTo>
                      <a:pt x="126" y="34"/>
                    </a:lnTo>
                    <a:lnTo>
                      <a:pt x="126" y="32"/>
                    </a:lnTo>
                    <a:lnTo>
                      <a:pt x="124" y="30"/>
                    </a:lnTo>
                    <a:lnTo>
                      <a:pt x="124" y="30"/>
                    </a:lnTo>
                    <a:lnTo>
                      <a:pt x="124" y="34"/>
                    </a:lnTo>
                    <a:lnTo>
                      <a:pt x="126" y="34"/>
                    </a:lnTo>
                    <a:lnTo>
                      <a:pt x="126" y="34"/>
                    </a:lnTo>
                    <a:close/>
                    <a:moveTo>
                      <a:pt x="90" y="40"/>
                    </a:moveTo>
                    <a:lnTo>
                      <a:pt x="90" y="40"/>
                    </a:lnTo>
                    <a:lnTo>
                      <a:pt x="92" y="42"/>
                    </a:lnTo>
                    <a:lnTo>
                      <a:pt x="96" y="42"/>
                    </a:lnTo>
                    <a:lnTo>
                      <a:pt x="98" y="42"/>
                    </a:lnTo>
                    <a:lnTo>
                      <a:pt x="100" y="40"/>
                    </a:lnTo>
                    <a:lnTo>
                      <a:pt x="100" y="40"/>
                    </a:lnTo>
                    <a:lnTo>
                      <a:pt x="98" y="38"/>
                    </a:lnTo>
                    <a:lnTo>
                      <a:pt x="96" y="38"/>
                    </a:lnTo>
                    <a:lnTo>
                      <a:pt x="90" y="40"/>
                    </a:lnTo>
                    <a:lnTo>
                      <a:pt x="90" y="40"/>
                    </a:lnTo>
                    <a:close/>
                    <a:moveTo>
                      <a:pt x="112" y="42"/>
                    </a:moveTo>
                    <a:lnTo>
                      <a:pt x="112" y="42"/>
                    </a:lnTo>
                    <a:lnTo>
                      <a:pt x="112" y="38"/>
                    </a:lnTo>
                    <a:lnTo>
                      <a:pt x="110" y="38"/>
                    </a:lnTo>
                    <a:lnTo>
                      <a:pt x="108" y="36"/>
                    </a:lnTo>
                    <a:lnTo>
                      <a:pt x="108" y="36"/>
                    </a:lnTo>
                    <a:lnTo>
                      <a:pt x="108" y="40"/>
                    </a:lnTo>
                    <a:lnTo>
                      <a:pt x="112" y="42"/>
                    </a:lnTo>
                    <a:lnTo>
                      <a:pt x="112" y="42"/>
                    </a:lnTo>
                    <a:close/>
                    <a:moveTo>
                      <a:pt x="84" y="62"/>
                    </a:moveTo>
                    <a:lnTo>
                      <a:pt x="84" y="62"/>
                    </a:lnTo>
                    <a:lnTo>
                      <a:pt x="84" y="58"/>
                    </a:lnTo>
                    <a:lnTo>
                      <a:pt x="82" y="58"/>
                    </a:lnTo>
                    <a:lnTo>
                      <a:pt x="76" y="56"/>
                    </a:lnTo>
                    <a:lnTo>
                      <a:pt x="76" y="56"/>
                    </a:lnTo>
                    <a:lnTo>
                      <a:pt x="76" y="60"/>
                    </a:lnTo>
                    <a:lnTo>
                      <a:pt x="78" y="62"/>
                    </a:lnTo>
                    <a:lnTo>
                      <a:pt x="84" y="62"/>
                    </a:lnTo>
                    <a:lnTo>
                      <a:pt x="84" y="62"/>
                    </a:lnTo>
                    <a:close/>
                    <a:moveTo>
                      <a:pt x="64" y="64"/>
                    </a:moveTo>
                    <a:lnTo>
                      <a:pt x="64" y="64"/>
                    </a:lnTo>
                    <a:lnTo>
                      <a:pt x="66" y="62"/>
                    </a:lnTo>
                    <a:lnTo>
                      <a:pt x="68" y="60"/>
                    </a:lnTo>
                    <a:lnTo>
                      <a:pt x="68" y="60"/>
                    </a:lnTo>
                    <a:lnTo>
                      <a:pt x="64" y="58"/>
                    </a:lnTo>
                    <a:lnTo>
                      <a:pt x="62" y="58"/>
                    </a:lnTo>
                    <a:lnTo>
                      <a:pt x="62" y="60"/>
                    </a:lnTo>
                    <a:lnTo>
                      <a:pt x="64" y="64"/>
                    </a:lnTo>
                    <a:lnTo>
                      <a:pt x="64" y="64"/>
                    </a:lnTo>
                    <a:close/>
                    <a:moveTo>
                      <a:pt x="168" y="64"/>
                    </a:moveTo>
                    <a:lnTo>
                      <a:pt x="168" y="64"/>
                    </a:lnTo>
                    <a:lnTo>
                      <a:pt x="170" y="66"/>
                    </a:lnTo>
                    <a:lnTo>
                      <a:pt x="172" y="64"/>
                    </a:lnTo>
                    <a:lnTo>
                      <a:pt x="172" y="64"/>
                    </a:lnTo>
                    <a:lnTo>
                      <a:pt x="172" y="62"/>
                    </a:lnTo>
                    <a:lnTo>
                      <a:pt x="172" y="60"/>
                    </a:lnTo>
                    <a:lnTo>
                      <a:pt x="172" y="60"/>
                    </a:lnTo>
                    <a:lnTo>
                      <a:pt x="168" y="60"/>
                    </a:lnTo>
                    <a:lnTo>
                      <a:pt x="168" y="64"/>
                    </a:lnTo>
                    <a:lnTo>
                      <a:pt x="168" y="64"/>
                    </a:lnTo>
                    <a:close/>
                    <a:moveTo>
                      <a:pt x="150" y="64"/>
                    </a:moveTo>
                    <a:lnTo>
                      <a:pt x="150" y="64"/>
                    </a:lnTo>
                    <a:lnTo>
                      <a:pt x="152" y="66"/>
                    </a:lnTo>
                    <a:lnTo>
                      <a:pt x="154" y="68"/>
                    </a:lnTo>
                    <a:lnTo>
                      <a:pt x="156" y="72"/>
                    </a:lnTo>
                    <a:lnTo>
                      <a:pt x="156" y="72"/>
                    </a:lnTo>
                    <a:lnTo>
                      <a:pt x="158" y="72"/>
                    </a:lnTo>
                    <a:lnTo>
                      <a:pt x="160" y="68"/>
                    </a:lnTo>
                    <a:lnTo>
                      <a:pt x="156" y="62"/>
                    </a:lnTo>
                    <a:lnTo>
                      <a:pt x="156" y="62"/>
                    </a:lnTo>
                    <a:lnTo>
                      <a:pt x="152" y="62"/>
                    </a:lnTo>
                    <a:lnTo>
                      <a:pt x="152" y="62"/>
                    </a:lnTo>
                    <a:lnTo>
                      <a:pt x="150" y="64"/>
                    </a:lnTo>
                    <a:lnTo>
                      <a:pt x="150" y="64"/>
                    </a:lnTo>
                    <a:close/>
                    <a:moveTo>
                      <a:pt x="104" y="72"/>
                    </a:moveTo>
                    <a:lnTo>
                      <a:pt x="104" y="72"/>
                    </a:lnTo>
                    <a:lnTo>
                      <a:pt x="106" y="72"/>
                    </a:lnTo>
                    <a:lnTo>
                      <a:pt x="108" y="70"/>
                    </a:lnTo>
                    <a:lnTo>
                      <a:pt x="108" y="66"/>
                    </a:lnTo>
                    <a:lnTo>
                      <a:pt x="108" y="66"/>
                    </a:lnTo>
                    <a:lnTo>
                      <a:pt x="104" y="66"/>
                    </a:lnTo>
                    <a:lnTo>
                      <a:pt x="104" y="68"/>
                    </a:lnTo>
                    <a:lnTo>
                      <a:pt x="102" y="70"/>
                    </a:lnTo>
                    <a:lnTo>
                      <a:pt x="104" y="72"/>
                    </a:lnTo>
                    <a:lnTo>
                      <a:pt x="104" y="72"/>
                    </a:lnTo>
                    <a:close/>
                    <a:moveTo>
                      <a:pt x="174" y="76"/>
                    </a:moveTo>
                    <a:lnTo>
                      <a:pt x="174" y="76"/>
                    </a:lnTo>
                    <a:lnTo>
                      <a:pt x="178" y="74"/>
                    </a:lnTo>
                    <a:lnTo>
                      <a:pt x="178" y="72"/>
                    </a:lnTo>
                    <a:lnTo>
                      <a:pt x="178" y="70"/>
                    </a:lnTo>
                    <a:lnTo>
                      <a:pt x="178" y="70"/>
                    </a:lnTo>
                    <a:lnTo>
                      <a:pt x="174" y="70"/>
                    </a:lnTo>
                    <a:lnTo>
                      <a:pt x="172" y="72"/>
                    </a:lnTo>
                    <a:lnTo>
                      <a:pt x="172" y="74"/>
                    </a:lnTo>
                    <a:lnTo>
                      <a:pt x="174" y="76"/>
                    </a:lnTo>
                    <a:lnTo>
                      <a:pt x="174" y="76"/>
                    </a:lnTo>
                    <a:close/>
                    <a:moveTo>
                      <a:pt x="90" y="82"/>
                    </a:moveTo>
                    <a:lnTo>
                      <a:pt x="90" y="82"/>
                    </a:lnTo>
                    <a:lnTo>
                      <a:pt x="94" y="82"/>
                    </a:lnTo>
                    <a:lnTo>
                      <a:pt x="94" y="82"/>
                    </a:lnTo>
                    <a:lnTo>
                      <a:pt x="94" y="78"/>
                    </a:lnTo>
                    <a:lnTo>
                      <a:pt x="94" y="76"/>
                    </a:lnTo>
                    <a:lnTo>
                      <a:pt x="92" y="76"/>
                    </a:lnTo>
                    <a:lnTo>
                      <a:pt x="92" y="76"/>
                    </a:lnTo>
                    <a:lnTo>
                      <a:pt x="90" y="78"/>
                    </a:lnTo>
                    <a:lnTo>
                      <a:pt x="90" y="80"/>
                    </a:lnTo>
                    <a:lnTo>
                      <a:pt x="90" y="82"/>
                    </a:lnTo>
                    <a:lnTo>
                      <a:pt x="90" y="82"/>
                    </a:lnTo>
                    <a:close/>
                    <a:moveTo>
                      <a:pt x="34" y="84"/>
                    </a:moveTo>
                    <a:lnTo>
                      <a:pt x="34" y="84"/>
                    </a:lnTo>
                    <a:lnTo>
                      <a:pt x="34" y="88"/>
                    </a:lnTo>
                    <a:lnTo>
                      <a:pt x="34" y="88"/>
                    </a:lnTo>
                    <a:lnTo>
                      <a:pt x="36" y="90"/>
                    </a:lnTo>
                    <a:lnTo>
                      <a:pt x="40" y="90"/>
                    </a:lnTo>
                    <a:lnTo>
                      <a:pt x="40" y="90"/>
                    </a:lnTo>
                    <a:lnTo>
                      <a:pt x="40" y="86"/>
                    </a:lnTo>
                    <a:lnTo>
                      <a:pt x="40" y="82"/>
                    </a:lnTo>
                    <a:lnTo>
                      <a:pt x="40" y="82"/>
                    </a:lnTo>
                    <a:lnTo>
                      <a:pt x="36" y="82"/>
                    </a:lnTo>
                    <a:lnTo>
                      <a:pt x="34" y="84"/>
                    </a:lnTo>
                    <a:lnTo>
                      <a:pt x="34" y="84"/>
                    </a:lnTo>
                    <a:close/>
                    <a:moveTo>
                      <a:pt x="120" y="96"/>
                    </a:moveTo>
                    <a:lnTo>
                      <a:pt x="120" y="96"/>
                    </a:lnTo>
                    <a:lnTo>
                      <a:pt x="118" y="92"/>
                    </a:lnTo>
                    <a:lnTo>
                      <a:pt x="118" y="90"/>
                    </a:lnTo>
                    <a:lnTo>
                      <a:pt x="114" y="86"/>
                    </a:lnTo>
                    <a:lnTo>
                      <a:pt x="114" y="86"/>
                    </a:lnTo>
                    <a:lnTo>
                      <a:pt x="112" y="88"/>
                    </a:lnTo>
                    <a:lnTo>
                      <a:pt x="112" y="92"/>
                    </a:lnTo>
                    <a:lnTo>
                      <a:pt x="114" y="96"/>
                    </a:lnTo>
                    <a:lnTo>
                      <a:pt x="120" y="96"/>
                    </a:lnTo>
                    <a:lnTo>
                      <a:pt x="120" y="96"/>
                    </a:lnTo>
                    <a:close/>
                    <a:moveTo>
                      <a:pt x="150" y="94"/>
                    </a:moveTo>
                    <a:lnTo>
                      <a:pt x="150" y="94"/>
                    </a:lnTo>
                    <a:lnTo>
                      <a:pt x="154" y="94"/>
                    </a:lnTo>
                    <a:lnTo>
                      <a:pt x="154" y="92"/>
                    </a:lnTo>
                    <a:lnTo>
                      <a:pt x="154" y="92"/>
                    </a:lnTo>
                    <a:lnTo>
                      <a:pt x="152" y="90"/>
                    </a:lnTo>
                    <a:lnTo>
                      <a:pt x="150" y="90"/>
                    </a:lnTo>
                    <a:lnTo>
                      <a:pt x="150" y="90"/>
                    </a:lnTo>
                    <a:lnTo>
                      <a:pt x="150" y="94"/>
                    </a:lnTo>
                    <a:lnTo>
                      <a:pt x="150" y="94"/>
                    </a:lnTo>
                    <a:close/>
                    <a:moveTo>
                      <a:pt x="156" y="104"/>
                    </a:moveTo>
                    <a:lnTo>
                      <a:pt x="156" y="104"/>
                    </a:lnTo>
                    <a:lnTo>
                      <a:pt x="162" y="104"/>
                    </a:lnTo>
                    <a:lnTo>
                      <a:pt x="162" y="104"/>
                    </a:lnTo>
                    <a:lnTo>
                      <a:pt x="160" y="100"/>
                    </a:lnTo>
                    <a:lnTo>
                      <a:pt x="162" y="98"/>
                    </a:lnTo>
                    <a:lnTo>
                      <a:pt x="164" y="96"/>
                    </a:lnTo>
                    <a:lnTo>
                      <a:pt x="166" y="94"/>
                    </a:lnTo>
                    <a:lnTo>
                      <a:pt x="166" y="94"/>
                    </a:lnTo>
                    <a:lnTo>
                      <a:pt x="162" y="94"/>
                    </a:lnTo>
                    <a:lnTo>
                      <a:pt x="158" y="94"/>
                    </a:lnTo>
                    <a:lnTo>
                      <a:pt x="158" y="94"/>
                    </a:lnTo>
                    <a:lnTo>
                      <a:pt x="158" y="98"/>
                    </a:lnTo>
                    <a:lnTo>
                      <a:pt x="156" y="100"/>
                    </a:lnTo>
                    <a:lnTo>
                      <a:pt x="156" y="100"/>
                    </a:lnTo>
                    <a:lnTo>
                      <a:pt x="152" y="98"/>
                    </a:lnTo>
                    <a:lnTo>
                      <a:pt x="150" y="98"/>
                    </a:lnTo>
                    <a:lnTo>
                      <a:pt x="150" y="100"/>
                    </a:lnTo>
                    <a:lnTo>
                      <a:pt x="150" y="100"/>
                    </a:lnTo>
                    <a:lnTo>
                      <a:pt x="156" y="100"/>
                    </a:lnTo>
                    <a:lnTo>
                      <a:pt x="156" y="102"/>
                    </a:lnTo>
                    <a:lnTo>
                      <a:pt x="156" y="104"/>
                    </a:lnTo>
                    <a:lnTo>
                      <a:pt x="156" y="104"/>
                    </a:lnTo>
                    <a:close/>
                    <a:moveTo>
                      <a:pt x="78" y="114"/>
                    </a:moveTo>
                    <a:lnTo>
                      <a:pt x="78" y="114"/>
                    </a:lnTo>
                    <a:lnTo>
                      <a:pt x="82" y="114"/>
                    </a:lnTo>
                    <a:lnTo>
                      <a:pt x="84" y="112"/>
                    </a:lnTo>
                    <a:lnTo>
                      <a:pt x="84" y="112"/>
                    </a:lnTo>
                    <a:lnTo>
                      <a:pt x="82" y="108"/>
                    </a:lnTo>
                    <a:lnTo>
                      <a:pt x="78" y="108"/>
                    </a:lnTo>
                    <a:lnTo>
                      <a:pt x="78" y="108"/>
                    </a:lnTo>
                    <a:lnTo>
                      <a:pt x="76" y="110"/>
                    </a:lnTo>
                    <a:lnTo>
                      <a:pt x="78" y="114"/>
                    </a:lnTo>
                    <a:lnTo>
                      <a:pt x="78" y="114"/>
                    </a:lnTo>
                    <a:close/>
                    <a:moveTo>
                      <a:pt x="48" y="112"/>
                    </a:moveTo>
                    <a:lnTo>
                      <a:pt x="48" y="112"/>
                    </a:lnTo>
                    <a:lnTo>
                      <a:pt x="46" y="110"/>
                    </a:lnTo>
                    <a:lnTo>
                      <a:pt x="44" y="110"/>
                    </a:lnTo>
                    <a:lnTo>
                      <a:pt x="38" y="110"/>
                    </a:lnTo>
                    <a:lnTo>
                      <a:pt x="38" y="110"/>
                    </a:lnTo>
                    <a:lnTo>
                      <a:pt x="38" y="112"/>
                    </a:lnTo>
                    <a:lnTo>
                      <a:pt x="42" y="114"/>
                    </a:lnTo>
                    <a:lnTo>
                      <a:pt x="46" y="114"/>
                    </a:lnTo>
                    <a:lnTo>
                      <a:pt x="48" y="112"/>
                    </a:lnTo>
                    <a:lnTo>
                      <a:pt x="48" y="112"/>
                    </a:lnTo>
                    <a:close/>
                    <a:moveTo>
                      <a:pt x="108" y="118"/>
                    </a:moveTo>
                    <a:lnTo>
                      <a:pt x="108" y="118"/>
                    </a:lnTo>
                    <a:lnTo>
                      <a:pt x="110" y="120"/>
                    </a:lnTo>
                    <a:lnTo>
                      <a:pt x="110" y="122"/>
                    </a:lnTo>
                    <a:lnTo>
                      <a:pt x="112" y="124"/>
                    </a:lnTo>
                    <a:lnTo>
                      <a:pt x="114" y="124"/>
                    </a:lnTo>
                    <a:lnTo>
                      <a:pt x="114" y="124"/>
                    </a:lnTo>
                    <a:lnTo>
                      <a:pt x="112" y="118"/>
                    </a:lnTo>
                    <a:lnTo>
                      <a:pt x="114" y="112"/>
                    </a:lnTo>
                    <a:lnTo>
                      <a:pt x="114" y="112"/>
                    </a:lnTo>
                    <a:lnTo>
                      <a:pt x="110" y="112"/>
                    </a:lnTo>
                    <a:lnTo>
                      <a:pt x="108" y="112"/>
                    </a:lnTo>
                    <a:lnTo>
                      <a:pt x="108" y="116"/>
                    </a:lnTo>
                    <a:lnTo>
                      <a:pt x="108" y="118"/>
                    </a:lnTo>
                    <a:lnTo>
                      <a:pt x="108" y="118"/>
                    </a:lnTo>
                    <a:close/>
                    <a:moveTo>
                      <a:pt x="56" y="120"/>
                    </a:moveTo>
                    <a:lnTo>
                      <a:pt x="56" y="120"/>
                    </a:lnTo>
                    <a:lnTo>
                      <a:pt x="60" y="120"/>
                    </a:lnTo>
                    <a:lnTo>
                      <a:pt x="60" y="116"/>
                    </a:lnTo>
                    <a:lnTo>
                      <a:pt x="60" y="114"/>
                    </a:lnTo>
                    <a:lnTo>
                      <a:pt x="58" y="112"/>
                    </a:lnTo>
                    <a:lnTo>
                      <a:pt x="58" y="112"/>
                    </a:lnTo>
                    <a:lnTo>
                      <a:pt x="58" y="116"/>
                    </a:lnTo>
                    <a:lnTo>
                      <a:pt x="56" y="120"/>
                    </a:lnTo>
                    <a:lnTo>
                      <a:pt x="56" y="120"/>
                    </a:lnTo>
                    <a:close/>
                    <a:moveTo>
                      <a:pt x="66" y="118"/>
                    </a:moveTo>
                    <a:lnTo>
                      <a:pt x="66" y="118"/>
                    </a:lnTo>
                    <a:lnTo>
                      <a:pt x="70" y="118"/>
                    </a:lnTo>
                    <a:lnTo>
                      <a:pt x="74" y="116"/>
                    </a:lnTo>
                    <a:lnTo>
                      <a:pt x="74" y="116"/>
                    </a:lnTo>
                    <a:lnTo>
                      <a:pt x="70" y="114"/>
                    </a:lnTo>
                    <a:lnTo>
                      <a:pt x="66" y="114"/>
                    </a:lnTo>
                    <a:lnTo>
                      <a:pt x="66" y="114"/>
                    </a:lnTo>
                    <a:lnTo>
                      <a:pt x="66" y="118"/>
                    </a:lnTo>
                    <a:lnTo>
                      <a:pt x="66" y="118"/>
                    </a:lnTo>
                    <a:close/>
                    <a:moveTo>
                      <a:pt x="154" y="122"/>
                    </a:moveTo>
                    <a:lnTo>
                      <a:pt x="154" y="122"/>
                    </a:lnTo>
                    <a:lnTo>
                      <a:pt x="152" y="122"/>
                    </a:lnTo>
                    <a:lnTo>
                      <a:pt x="150" y="122"/>
                    </a:lnTo>
                    <a:lnTo>
                      <a:pt x="150" y="122"/>
                    </a:lnTo>
                    <a:lnTo>
                      <a:pt x="150" y="126"/>
                    </a:lnTo>
                    <a:lnTo>
                      <a:pt x="150" y="126"/>
                    </a:lnTo>
                    <a:lnTo>
                      <a:pt x="152" y="128"/>
                    </a:lnTo>
                    <a:lnTo>
                      <a:pt x="152" y="126"/>
                    </a:lnTo>
                    <a:lnTo>
                      <a:pt x="154" y="126"/>
                    </a:lnTo>
                    <a:lnTo>
                      <a:pt x="156" y="126"/>
                    </a:lnTo>
                    <a:lnTo>
                      <a:pt x="156" y="126"/>
                    </a:lnTo>
                    <a:lnTo>
                      <a:pt x="152" y="128"/>
                    </a:lnTo>
                    <a:lnTo>
                      <a:pt x="152" y="132"/>
                    </a:lnTo>
                    <a:lnTo>
                      <a:pt x="152" y="132"/>
                    </a:lnTo>
                    <a:lnTo>
                      <a:pt x="156" y="132"/>
                    </a:lnTo>
                    <a:lnTo>
                      <a:pt x="156" y="132"/>
                    </a:lnTo>
                    <a:lnTo>
                      <a:pt x="158" y="128"/>
                    </a:lnTo>
                    <a:lnTo>
                      <a:pt x="158" y="128"/>
                    </a:lnTo>
                    <a:lnTo>
                      <a:pt x="160" y="126"/>
                    </a:lnTo>
                    <a:lnTo>
                      <a:pt x="162" y="124"/>
                    </a:lnTo>
                    <a:lnTo>
                      <a:pt x="162" y="118"/>
                    </a:lnTo>
                    <a:lnTo>
                      <a:pt x="162" y="118"/>
                    </a:lnTo>
                    <a:lnTo>
                      <a:pt x="156" y="120"/>
                    </a:lnTo>
                    <a:lnTo>
                      <a:pt x="154" y="122"/>
                    </a:lnTo>
                    <a:lnTo>
                      <a:pt x="154" y="122"/>
                    </a:lnTo>
                    <a:close/>
                    <a:moveTo>
                      <a:pt x="132" y="122"/>
                    </a:moveTo>
                    <a:lnTo>
                      <a:pt x="132" y="122"/>
                    </a:lnTo>
                    <a:lnTo>
                      <a:pt x="134" y="124"/>
                    </a:lnTo>
                    <a:lnTo>
                      <a:pt x="134" y="126"/>
                    </a:lnTo>
                    <a:lnTo>
                      <a:pt x="134" y="126"/>
                    </a:lnTo>
                    <a:lnTo>
                      <a:pt x="142" y="128"/>
                    </a:lnTo>
                    <a:lnTo>
                      <a:pt x="144" y="126"/>
                    </a:lnTo>
                    <a:lnTo>
                      <a:pt x="144" y="122"/>
                    </a:lnTo>
                    <a:lnTo>
                      <a:pt x="144" y="122"/>
                    </a:lnTo>
                    <a:lnTo>
                      <a:pt x="138" y="122"/>
                    </a:lnTo>
                    <a:lnTo>
                      <a:pt x="132" y="122"/>
                    </a:lnTo>
                    <a:lnTo>
                      <a:pt x="132" y="122"/>
                    </a:lnTo>
                    <a:close/>
                    <a:moveTo>
                      <a:pt x="72" y="130"/>
                    </a:moveTo>
                    <a:lnTo>
                      <a:pt x="72" y="130"/>
                    </a:lnTo>
                    <a:lnTo>
                      <a:pt x="72" y="132"/>
                    </a:lnTo>
                    <a:lnTo>
                      <a:pt x="72" y="132"/>
                    </a:lnTo>
                    <a:lnTo>
                      <a:pt x="76" y="132"/>
                    </a:lnTo>
                    <a:lnTo>
                      <a:pt x="76" y="132"/>
                    </a:lnTo>
                    <a:lnTo>
                      <a:pt x="76" y="130"/>
                    </a:lnTo>
                    <a:lnTo>
                      <a:pt x="74" y="128"/>
                    </a:lnTo>
                    <a:lnTo>
                      <a:pt x="72" y="130"/>
                    </a:lnTo>
                    <a:lnTo>
                      <a:pt x="72" y="130"/>
                    </a:lnTo>
                    <a:close/>
                    <a:moveTo>
                      <a:pt x="52" y="134"/>
                    </a:moveTo>
                    <a:lnTo>
                      <a:pt x="52" y="134"/>
                    </a:lnTo>
                    <a:lnTo>
                      <a:pt x="52" y="136"/>
                    </a:lnTo>
                    <a:lnTo>
                      <a:pt x="56" y="136"/>
                    </a:lnTo>
                    <a:lnTo>
                      <a:pt x="58" y="134"/>
                    </a:lnTo>
                    <a:lnTo>
                      <a:pt x="58" y="132"/>
                    </a:lnTo>
                    <a:lnTo>
                      <a:pt x="58" y="132"/>
                    </a:lnTo>
                    <a:lnTo>
                      <a:pt x="54" y="132"/>
                    </a:lnTo>
                    <a:lnTo>
                      <a:pt x="52" y="134"/>
                    </a:lnTo>
                    <a:lnTo>
                      <a:pt x="52" y="134"/>
                    </a:lnTo>
                    <a:close/>
                    <a:moveTo>
                      <a:pt x="160" y="138"/>
                    </a:moveTo>
                    <a:lnTo>
                      <a:pt x="160" y="138"/>
                    </a:lnTo>
                    <a:lnTo>
                      <a:pt x="162" y="142"/>
                    </a:lnTo>
                    <a:lnTo>
                      <a:pt x="162" y="142"/>
                    </a:lnTo>
                    <a:lnTo>
                      <a:pt x="164" y="142"/>
                    </a:lnTo>
                    <a:lnTo>
                      <a:pt x="166" y="138"/>
                    </a:lnTo>
                    <a:lnTo>
                      <a:pt x="166" y="138"/>
                    </a:lnTo>
                    <a:lnTo>
                      <a:pt x="160" y="138"/>
                    </a:lnTo>
                    <a:lnTo>
                      <a:pt x="160" y="138"/>
                    </a:lnTo>
                    <a:close/>
                    <a:moveTo>
                      <a:pt x="28" y="142"/>
                    </a:moveTo>
                    <a:lnTo>
                      <a:pt x="28" y="142"/>
                    </a:lnTo>
                    <a:lnTo>
                      <a:pt x="30" y="144"/>
                    </a:lnTo>
                    <a:lnTo>
                      <a:pt x="32" y="142"/>
                    </a:lnTo>
                    <a:lnTo>
                      <a:pt x="36" y="142"/>
                    </a:lnTo>
                    <a:lnTo>
                      <a:pt x="36" y="142"/>
                    </a:lnTo>
                    <a:lnTo>
                      <a:pt x="34" y="138"/>
                    </a:lnTo>
                    <a:lnTo>
                      <a:pt x="32" y="138"/>
                    </a:lnTo>
                    <a:lnTo>
                      <a:pt x="28" y="140"/>
                    </a:lnTo>
                    <a:lnTo>
                      <a:pt x="28" y="142"/>
                    </a:lnTo>
                    <a:lnTo>
                      <a:pt x="28" y="142"/>
                    </a:lnTo>
                    <a:close/>
                    <a:moveTo>
                      <a:pt x="126" y="146"/>
                    </a:moveTo>
                    <a:lnTo>
                      <a:pt x="126" y="146"/>
                    </a:lnTo>
                    <a:lnTo>
                      <a:pt x="124" y="144"/>
                    </a:lnTo>
                    <a:lnTo>
                      <a:pt x="124" y="144"/>
                    </a:lnTo>
                    <a:lnTo>
                      <a:pt x="120" y="144"/>
                    </a:lnTo>
                    <a:lnTo>
                      <a:pt x="120" y="144"/>
                    </a:lnTo>
                    <a:lnTo>
                      <a:pt x="120" y="148"/>
                    </a:lnTo>
                    <a:lnTo>
                      <a:pt x="122" y="150"/>
                    </a:lnTo>
                    <a:lnTo>
                      <a:pt x="124" y="148"/>
                    </a:lnTo>
                    <a:lnTo>
                      <a:pt x="126" y="146"/>
                    </a:lnTo>
                    <a:lnTo>
                      <a:pt x="126" y="146"/>
                    </a:lnTo>
                    <a:close/>
                    <a:moveTo>
                      <a:pt x="130" y="152"/>
                    </a:moveTo>
                    <a:lnTo>
                      <a:pt x="130" y="152"/>
                    </a:lnTo>
                    <a:lnTo>
                      <a:pt x="132" y="152"/>
                    </a:lnTo>
                    <a:lnTo>
                      <a:pt x="132" y="152"/>
                    </a:lnTo>
                    <a:lnTo>
                      <a:pt x="132" y="152"/>
                    </a:lnTo>
                    <a:lnTo>
                      <a:pt x="134" y="150"/>
                    </a:lnTo>
                    <a:lnTo>
                      <a:pt x="136" y="148"/>
                    </a:lnTo>
                    <a:lnTo>
                      <a:pt x="136" y="148"/>
                    </a:lnTo>
                    <a:lnTo>
                      <a:pt x="134" y="146"/>
                    </a:lnTo>
                    <a:lnTo>
                      <a:pt x="132" y="146"/>
                    </a:lnTo>
                    <a:lnTo>
                      <a:pt x="130" y="148"/>
                    </a:lnTo>
                    <a:lnTo>
                      <a:pt x="130" y="152"/>
                    </a:lnTo>
                    <a:lnTo>
                      <a:pt x="130" y="152"/>
                    </a:lnTo>
                    <a:close/>
                    <a:moveTo>
                      <a:pt x="72" y="152"/>
                    </a:moveTo>
                    <a:lnTo>
                      <a:pt x="72" y="152"/>
                    </a:lnTo>
                    <a:lnTo>
                      <a:pt x="74" y="154"/>
                    </a:lnTo>
                    <a:lnTo>
                      <a:pt x="78" y="152"/>
                    </a:lnTo>
                    <a:lnTo>
                      <a:pt x="84" y="150"/>
                    </a:lnTo>
                    <a:lnTo>
                      <a:pt x="84" y="150"/>
                    </a:lnTo>
                    <a:lnTo>
                      <a:pt x="84" y="148"/>
                    </a:lnTo>
                    <a:lnTo>
                      <a:pt x="82" y="148"/>
                    </a:lnTo>
                    <a:lnTo>
                      <a:pt x="78" y="148"/>
                    </a:lnTo>
                    <a:lnTo>
                      <a:pt x="74" y="148"/>
                    </a:lnTo>
                    <a:lnTo>
                      <a:pt x="72" y="152"/>
                    </a:lnTo>
                    <a:lnTo>
                      <a:pt x="72" y="152"/>
                    </a:lnTo>
                    <a:close/>
                    <a:moveTo>
                      <a:pt x="142" y="160"/>
                    </a:moveTo>
                    <a:lnTo>
                      <a:pt x="142" y="160"/>
                    </a:lnTo>
                    <a:lnTo>
                      <a:pt x="146" y="160"/>
                    </a:lnTo>
                    <a:lnTo>
                      <a:pt x="148" y="160"/>
                    </a:lnTo>
                    <a:lnTo>
                      <a:pt x="150" y="160"/>
                    </a:lnTo>
                    <a:lnTo>
                      <a:pt x="150" y="160"/>
                    </a:lnTo>
                    <a:lnTo>
                      <a:pt x="150" y="156"/>
                    </a:lnTo>
                    <a:lnTo>
                      <a:pt x="146" y="154"/>
                    </a:lnTo>
                    <a:lnTo>
                      <a:pt x="142" y="156"/>
                    </a:lnTo>
                    <a:lnTo>
                      <a:pt x="142" y="160"/>
                    </a:lnTo>
                    <a:lnTo>
                      <a:pt x="142" y="160"/>
                    </a:lnTo>
                    <a:close/>
                    <a:moveTo>
                      <a:pt x="190" y="156"/>
                    </a:moveTo>
                    <a:lnTo>
                      <a:pt x="190" y="156"/>
                    </a:lnTo>
                    <a:lnTo>
                      <a:pt x="184" y="156"/>
                    </a:lnTo>
                    <a:lnTo>
                      <a:pt x="184" y="156"/>
                    </a:lnTo>
                    <a:lnTo>
                      <a:pt x="184" y="158"/>
                    </a:lnTo>
                    <a:lnTo>
                      <a:pt x="186" y="158"/>
                    </a:lnTo>
                    <a:lnTo>
                      <a:pt x="188" y="158"/>
                    </a:lnTo>
                    <a:lnTo>
                      <a:pt x="190" y="156"/>
                    </a:lnTo>
                    <a:lnTo>
                      <a:pt x="190" y="156"/>
                    </a:lnTo>
                    <a:close/>
                    <a:moveTo>
                      <a:pt x="166" y="166"/>
                    </a:moveTo>
                    <a:lnTo>
                      <a:pt x="166" y="166"/>
                    </a:lnTo>
                    <a:lnTo>
                      <a:pt x="162" y="158"/>
                    </a:lnTo>
                    <a:lnTo>
                      <a:pt x="162" y="158"/>
                    </a:lnTo>
                    <a:lnTo>
                      <a:pt x="158" y="158"/>
                    </a:lnTo>
                    <a:lnTo>
                      <a:pt x="158" y="158"/>
                    </a:lnTo>
                    <a:lnTo>
                      <a:pt x="160" y="164"/>
                    </a:lnTo>
                    <a:lnTo>
                      <a:pt x="162" y="168"/>
                    </a:lnTo>
                    <a:lnTo>
                      <a:pt x="166" y="166"/>
                    </a:lnTo>
                    <a:lnTo>
                      <a:pt x="166" y="166"/>
                    </a:lnTo>
                    <a:close/>
                    <a:moveTo>
                      <a:pt x="178" y="162"/>
                    </a:moveTo>
                    <a:lnTo>
                      <a:pt x="178" y="162"/>
                    </a:lnTo>
                    <a:lnTo>
                      <a:pt x="178" y="162"/>
                    </a:lnTo>
                    <a:lnTo>
                      <a:pt x="176" y="162"/>
                    </a:lnTo>
                    <a:lnTo>
                      <a:pt x="172" y="160"/>
                    </a:lnTo>
                    <a:lnTo>
                      <a:pt x="172" y="160"/>
                    </a:lnTo>
                    <a:lnTo>
                      <a:pt x="172" y="164"/>
                    </a:lnTo>
                    <a:lnTo>
                      <a:pt x="174" y="166"/>
                    </a:lnTo>
                    <a:lnTo>
                      <a:pt x="178" y="166"/>
                    </a:lnTo>
                    <a:lnTo>
                      <a:pt x="178" y="162"/>
                    </a:lnTo>
                    <a:lnTo>
                      <a:pt x="178" y="162"/>
                    </a:lnTo>
                    <a:close/>
                    <a:moveTo>
                      <a:pt x="78" y="166"/>
                    </a:moveTo>
                    <a:lnTo>
                      <a:pt x="78" y="166"/>
                    </a:lnTo>
                    <a:lnTo>
                      <a:pt x="76" y="164"/>
                    </a:lnTo>
                    <a:lnTo>
                      <a:pt x="74" y="162"/>
                    </a:lnTo>
                    <a:lnTo>
                      <a:pt x="74" y="162"/>
                    </a:lnTo>
                    <a:lnTo>
                      <a:pt x="74" y="166"/>
                    </a:lnTo>
                    <a:lnTo>
                      <a:pt x="74" y="166"/>
                    </a:lnTo>
                    <a:lnTo>
                      <a:pt x="78" y="166"/>
                    </a:lnTo>
                    <a:lnTo>
                      <a:pt x="78" y="166"/>
                    </a:lnTo>
                    <a:close/>
                  </a:path>
                </a:pathLst>
              </a:custGeom>
              <a:solidFill>
                <a:srgbClr val="968C6D"/>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74" name="Group 73"/>
              <p:cNvGrpSpPr/>
              <p:nvPr/>
            </p:nvGrpSpPr>
            <p:grpSpPr>
              <a:xfrm>
                <a:off x="1057663" y="5131878"/>
                <a:ext cx="347946" cy="764845"/>
                <a:chOff x="4300538" y="3905250"/>
                <a:chExt cx="1041400" cy="2289175"/>
              </a:xfrm>
            </p:grpSpPr>
            <p:sp>
              <p:nvSpPr>
                <p:cNvPr id="75" name="Freeform 150"/>
                <p:cNvSpPr>
                  <a:spLocks noEditPoints="1"/>
                </p:cNvSpPr>
                <p:nvPr/>
              </p:nvSpPr>
              <p:spPr bwMode="auto">
                <a:xfrm>
                  <a:off x="4300538" y="3905250"/>
                  <a:ext cx="1041400" cy="2289175"/>
                </a:xfrm>
                <a:custGeom>
                  <a:avLst/>
                  <a:gdLst>
                    <a:gd name="T0" fmla="*/ 626 w 656"/>
                    <a:gd name="T1" fmla="*/ 1372 h 1442"/>
                    <a:gd name="T2" fmla="*/ 510 w 656"/>
                    <a:gd name="T3" fmla="*/ 1188 h 1442"/>
                    <a:gd name="T4" fmla="*/ 468 w 656"/>
                    <a:gd name="T5" fmla="*/ 1004 h 1442"/>
                    <a:gd name="T6" fmla="*/ 444 w 656"/>
                    <a:gd name="T7" fmla="*/ 882 h 1442"/>
                    <a:gd name="T8" fmla="*/ 444 w 656"/>
                    <a:gd name="T9" fmla="*/ 768 h 1442"/>
                    <a:gd name="T10" fmla="*/ 414 w 656"/>
                    <a:gd name="T11" fmla="*/ 686 h 1442"/>
                    <a:gd name="T12" fmla="*/ 418 w 656"/>
                    <a:gd name="T13" fmla="*/ 522 h 1442"/>
                    <a:gd name="T14" fmla="*/ 434 w 656"/>
                    <a:gd name="T15" fmla="*/ 462 h 1442"/>
                    <a:gd name="T16" fmla="*/ 396 w 656"/>
                    <a:gd name="T17" fmla="*/ 320 h 1442"/>
                    <a:gd name="T18" fmla="*/ 378 w 656"/>
                    <a:gd name="T19" fmla="*/ 280 h 1442"/>
                    <a:gd name="T20" fmla="*/ 362 w 656"/>
                    <a:gd name="T21" fmla="*/ 226 h 1442"/>
                    <a:gd name="T22" fmla="*/ 398 w 656"/>
                    <a:gd name="T23" fmla="*/ 182 h 1442"/>
                    <a:gd name="T24" fmla="*/ 412 w 656"/>
                    <a:gd name="T25" fmla="*/ 118 h 1442"/>
                    <a:gd name="T26" fmla="*/ 402 w 656"/>
                    <a:gd name="T27" fmla="*/ 72 h 1442"/>
                    <a:gd name="T28" fmla="*/ 390 w 656"/>
                    <a:gd name="T29" fmla="*/ 46 h 1442"/>
                    <a:gd name="T30" fmla="*/ 390 w 656"/>
                    <a:gd name="T31" fmla="*/ 22 h 1442"/>
                    <a:gd name="T32" fmla="*/ 344 w 656"/>
                    <a:gd name="T33" fmla="*/ 0 h 1442"/>
                    <a:gd name="T34" fmla="*/ 316 w 656"/>
                    <a:gd name="T35" fmla="*/ 6 h 1442"/>
                    <a:gd name="T36" fmla="*/ 252 w 656"/>
                    <a:gd name="T37" fmla="*/ 22 h 1442"/>
                    <a:gd name="T38" fmla="*/ 206 w 656"/>
                    <a:gd name="T39" fmla="*/ 96 h 1442"/>
                    <a:gd name="T40" fmla="*/ 168 w 656"/>
                    <a:gd name="T41" fmla="*/ 130 h 1442"/>
                    <a:gd name="T42" fmla="*/ 170 w 656"/>
                    <a:gd name="T43" fmla="*/ 144 h 1442"/>
                    <a:gd name="T44" fmla="*/ 168 w 656"/>
                    <a:gd name="T45" fmla="*/ 184 h 1442"/>
                    <a:gd name="T46" fmla="*/ 162 w 656"/>
                    <a:gd name="T47" fmla="*/ 200 h 1442"/>
                    <a:gd name="T48" fmla="*/ 174 w 656"/>
                    <a:gd name="T49" fmla="*/ 218 h 1442"/>
                    <a:gd name="T50" fmla="*/ 210 w 656"/>
                    <a:gd name="T51" fmla="*/ 222 h 1442"/>
                    <a:gd name="T52" fmla="*/ 252 w 656"/>
                    <a:gd name="T53" fmla="*/ 234 h 1442"/>
                    <a:gd name="T54" fmla="*/ 242 w 656"/>
                    <a:gd name="T55" fmla="*/ 266 h 1442"/>
                    <a:gd name="T56" fmla="*/ 206 w 656"/>
                    <a:gd name="T57" fmla="*/ 334 h 1442"/>
                    <a:gd name="T58" fmla="*/ 204 w 656"/>
                    <a:gd name="T59" fmla="*/ 464 h 1442"/>
                    <a:gd name="T60" fmla="*/ 202 w 656"/>
                    <a:gd name="T61" fmla="*/ 508 h 1442"/>
                    <a:gd name="T62" fmla="*/ 182 w 656"/>
                    <a:gd name="T63" fmla="*/ 612 h 1442"/>
                    <a:gd name="T64" fmla="*/ 164 w 656"/>
                    <a:gd name="T65" fmla="*/ 760 h 1442"/>
                    <a:gd name="T66" fmla="*/ 166 w 656"/>
                    <a:gd name="T67" fmla="*/ 812 h 1442"/>
                    <a:gd name="T68" fmla="*/ 72 w 656"/>
                    <a:gd name="T69" fmla="*/ 832 h 1442"/>
                    <a:gd name="T70" fmla="*/ 30 w 656"/>
                    <a:gd name="T71" fmla="*/ 936 h 1442"/>
                    <a:gd name="T72" fmla="*/ 4 w 656"/>
                    <a:gd name="T73" fmla="*/ 1096 h 1442"/>
                    <a:gd name="T74" fmla="*/ 96 w 656"/>
                    <a:gd name="T75" fmla="*/ 1232 h 1442"/>
                    <a:gd name="T76" fmla="*/ 74 w 656"/>
                    <a:gd name="T77" fmla="*/ 1296 h 1442"/>
                    <a:gd name="T78" fmla="*/ 54 w 656"/>
                    <a:gd name="T79" fmla="*/ 1348 h 1442"/>
                    <a:gd name="T80" fmla="*/ 74 w 656"/>
                    <a:gd name="T81" fmla="*/ 1424 h 1442"/>
                    <a:gd name="T82" fmla="*/ 84 w 656"/>
                    <a:gd name="T83" fmla="*/ 1400 h 1442"/>
                    <a:gd name="T84" fmla="*/ 106 w 656"/>
                    <a:gd name="T85" fmla="*/ 1382 h 1442"/>
                    <a:gd name="T86" fmla="*/ 142 w 656"/>
                    <a:gd name="T87" fmla="*/ 1440 h 1442"/>
                    <a:gd name="T88" fmla="*/ 224 w 656"/>
                    <a:gd name="T89" fmla="*/ 1418 h 1442"/>
                    <a:gd name="T90" fmla="*/ 162 w 656"/>
                    <a:gd name="T91" fmla="*/ 1384 h 1442"/>
                    <a:gd name="T92" fmla="*/ 152 w 656"/>
                    <a:gd name="T93" fmla="*/ 1268 h 1442"/>
                    <a:gd name="T94" fmla="*/ 262 w 656"/>
                    <a:gd name="T95" fmla="*/ 1164 h 1442"/>
                    <a:gd name="T96" fmla="*/ 366 w 656"/>
                    <a:gd name="T97" fmla="*/ 1100 h 1442"/>
                    <a:gd name="T98" fmla="*/ 416 w 656"/>
                    <a:gd name="T99" fmla="*/ 1162 h 1442"/>
                    <a:gd name="T100" fmla="*/ 484 w 656"/>
                    <a:gd name="T101" fmla="*/ 1302 h 1442"/>
                    <a:gd name="T102" fmla="*/ 484 w 656"/>
                    <a:gd name="T103" fmla="*/ 1370 h 1442"/>
                    <a:gd name="T104" fmla="*/ 522 w 656"/>
                    <a:gd name="T105" fmla="*/ 1440 h 1442"/>
                    <a:gd name="T106" fmla="*/ 514 w 656"/>
                    <a:gd name="T107" fmla="*/ 1378 h 1442"/>
                    <a:gd name="T108" fmla="*/ 558 w 656"/>
                    <a:gd name="T109" fmla="*/ 1406 h 1442"/>
                    <a:gd name="T110" fmla="*/ 622 w 656"/>
                    <a:gd name="T111" fmla="*/ 1416 h 1442"/>
                    <a:gd name="T112" fmla="*/ 650 w 656"/>
                    <a:gd name="T113" fmla="*/ 1368 h 1442"/>
                    <a:gd name="T114" fmla="*/ 410 w 656"/>
                    <a:gd name="T115" fmla="*/ 81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6" h="1442">
                      <a:moveTo>
                        <a:pt x="404" y="28"/>
                      </a:moveTo>
                      <a:lnTo>
                        <a:pt x="404" y="28"/>
                      </a:lnTo>
                      <a:lnTo>
                        <a:pt x="404" y="28"/>
                      </a:lnTo>
                      <a:close/>
                      <a:moveTo>
                        <a:pt x="650" y="1368"/>
                      </a:moveTo>
                      <a:lnTo>
                        <a:pt x="650" y="1368"/>
                      </a:lnTo>
                      <a:lnTo>
                        <a:pt x="638" y="1370"/>
                      </a:lnTo>
                      <a:lnTo>
                        <a:pt x="626" y="1372"/>
                      </a:lnTo>
                      <a:lnTo>
                        <a:pt x="604" y="1378"/>
                      </a:lnTo>
                      <a:lnTo>
                        <a:pt x="604" y="1378"/>
                      </a:lnTo>
                      <a:lnTo>
                        <a:pt x="568" y="1320"/>
                      </a:lnTo>
                      <a:lnTo>
                        <a:pt x="550" y="1284"/>
                      </a:lnTo>
                      <a:lnTo>
                        <a:pt x="534" y="1252"/>
                      </a:lnTo>
                      <a:lnTo>
                        <a:pt x="534" y="1252"/>
                      </a:lnTo>
                      <a:lnTo>
                        <a:pt x="510" y="1188"/>
                      </a:lnTo>
                      <a:lnTo>
                        <a:pt x="490" y="1124"/>
                      </a:lnTo>
                      <a:lnTo>
                        <a:pt x="476" y="1072"/>
                      </a:lnTo>
                      <a:lnTo>
                        <a:pt x="470" y="1050"/>
                      </a:lnTo>
                      <a:lnTo>
                        <a:pt x="470" y="1050"/>
                      </a:lnTo>
                      <a:lnTo>
                        <a:pt x="472" y="1042"/>
                      </a:lnTo>
                      <a:lnTo>
                        <a:pt x="472" y="1030"/>
                      </a:lnTo>
                      <a:lnTo>
                        <a:pt x="468" y="1004"/>
                      </a:lnTo>
                      <a:lnTo>
                        <a:pt x="466" y="982"/>
                      </a:lnTo>
                      <a:lnTo>
                        <a:pt x="466" y="974"/>
                      </a:lnTo>
                      <a:lnTo>
                        <a:pt x="466" y="970"/>
                      </a:lnTo>
                      <a:lnTo>
                        <a:pt x="466" y="970"/>
                      </a:lnTo>
                      <a:lnTo>
                        <a:pt x="460" y="940"/>
                      </a:lnTo>
                      <a:lnTo>
                        <a:pt x="452" y="912"/>
                      </a:lnTo>
                      <a:lnTo>
                        <a:pt x="444" y="882"/>
                      </a:lnTo>
                      <a:lnTo>
                        <a:pt x="436" y="852"/>
                      </a:lnTo>
                      <a:lnTo>
                        <a:pt x="460" y="836"/>
                      </a:lnTo>
                      <a:lnTo>
                        <a:pt x="462" y="802"/>
                      </a:lnTo>
                      <a:lnTo>
                        <a:pt x="452" y="786"/>
                      </a:lnTo>
                      <a:lnTo>
                        <a:pt x="452" y="786"/>
                      </a:lnTo>
                      <a:lnTo>
                        <a:pt x="448" y="778"/>
                      </a:lnTo>
                      <a:lnTo>
                        <a:pt x="444" y="768"/>
                      </a:lnTo>
                      <a:lnTo>
                        <a:pt x="430" y="730"/>
                      </a:lnTo>
                      <a:lnTo>
                        <a:pt x="430" y="730"/>
                      </a:lnTo>
                      <a:lnTo>
                        <a:pt x="426" y="718"/>
                      </a:lnTo>
                      <a:lnTo>
                        <a:pt x="424" y="708"/>
                      </a:lnTo>
                      <a:lnTo>
                        <a:pt x="420" y="698"/>
                      </a:lnTo>
                      <a:lnTo>
                        <a:pt x="414" y="686"/>
                      </a:lnTo>
                      <a:lnTo>
                        <a:pt x="414" y="686"/>
                      </a:lnTo>
                      <a:lnTo>
                        <a:pt x="418" y="676"/>
                      </a:lnTo>
                      <a:lnTo>
                        <a:pt x="422" y="662"/>
                      </a:lnTo>
                      <a:lnTo>
                        <a:pt x="424" y="636"/>
                      </a:lnTo>
                      <a:lnTo>
                        <a:pt x="424" y="608"/>
                      </a:lnTo>
                      <a:lnTo>
                        <a:pt x="422" y="578"/>
                      </a:lnTo>
                      <a:lnTo>
                        <a:pt x="418" y="550"/>
                      </a:lnTo>
                      <a:lnTo>
                        <a:pt x="418" y="522"/>
                      </a:lnTo>
                      <a:lnTo>
                        <a:pt x="418" y="494"/>
                      </a:lnTo>
                      <a:lnTo>
                        <a:pt x="420" y="482"/>
                      </a:lnTo>
                      <a:lnTo>
                        <a:pt x="424" y="472"/>
                      </a:lnTo>
                      <a:lnTo>
                        <a:pt x="424" y="472"/>
                      </a:lnTo>
                      <a:lnTo>
                        <a:pt x="428" y="470"/>
                      </a:lnTo>
                      <a:lnTo>
                        <a:pt x="432" y="468"/>
                      </a:lnTo>
                      <a:lnTo>
                        <a:pt x="434" y="462"/>
                      </a:lnTo>
                      <a:lnTo>
                        <a:pt x="436" y="452"/>
                      </a:lnTo>
                      <a:lnTo>
                        <a:pt x="434" y="440"/>
                      </a:lnTo>
                      <a:lnTo>
                        <a:pt x="426" y="416"/>
                      </a:lnTo>
                      <a:lnTo>
                        <a:pt x="418" y="394"/>
                      </a:lnTo>
                      <a:lnTo>
                        <a:pt x="418" y="394"/>
                      </a:lnTo>
                      <a:lnTo>
                        <a:pt x="402" y="340"/>
                      </a:lnTo>
                      <a:lnTo>
                        <a:pt x="396" y="320"/>
                      </a:lnTo>
                      <a:lnTo>
                        <a:pt x="396" y="312"/>
                      </a:lnTo>
                      <a:lnTo>
                        <a:pt x="396" y="308"/>
                      </a:lnTo>
                      <a:lnTo>
                        <a:pt x="396" y="308"/>
                      </a:lnTo>
                      <a:lnTo>
                        <a:pt x="396" y="300"/>
                      </a:lnTo>
                      <a:lnTo>
                        <a:pt x="392" y="294"/>
                      </a:lnTo>
                      <a:lnTo>
                        <a:pt x="386" y="286"/>
                      </a:lnTo>
                      <a:lnTo>
                        <a:pt x="378" y="280"/>
                      </a:lnTo>
                      <a:lnTo>
                        <a:pt x="364" y="268"/>
                      </a:lnTo>
                      <a:lnTo>
                        <a:pt x="360" y="260"/>
                      </a:lnTo>
                      <a:lnTo>
                        <a:pt x="358" y="254"/>
                      </a:lnTo>
                      <a:lnTo>
                        <a:pt x="358" y="254"/>
                      </a:lnTo>
                      <a:lnTo>
                        <a:pt x="362" y="238"/>
                      </a:lnTo>
                      <a:lnTo>
                        <a:pt x="362" y="232"/>
                      </a:lnTo>
                      <a:lnTo>
                        <a:pt x="362" y="226"/>
                      </a:lnTo>
                      <a:lnTo>
                        <a:pt x="362" y="226"/>
                      </a:lnTo>
                      <a:lnTo>
                        <a:pt x="364" y="212"/>
                      </a:lnTo>
                      <a:lnTo>
                        <a:pt x="366" y="204"/>
                      </a:lnTo>
                      <a:lnTo>
                        <a:pt x="382" y="196"/>
                      </a:lnTo>
                      <a:lnTo>
                        <a:pt x="382" y="196"/>
                      </a:lnTo>
                      <a:lnTo>
                        <a:pt x="392" y="188"/>
                      </a:lnTo>
                      <a:lnTo>
                        <a:pt x="398" y="182"/>
                      </a:lnTo>
                      <a:lnTo>
                        <a:pt x="400" y="178"/>
                      </a:lnTo>
                      <a:lnTo>
                        <a:pt x="400" y="176"/>
                      </a:lnTo>
                      <a:lnTo>
                        <a:pt x="400" y="176"/>
                      </a:lnTo>
                      <a:lnTo>
                        <a:pt x="402" y="170"/>
                      </a:lnTo>
                      <a:lnTo>
                        <a:pt x="406" y="154"/>
                      </a:lnTo>
                      <a:lnTo>
                        <a:pt x="412" y="118"/>
                      </a:lnTo>
                      <a:lnTo>
                        <a:pt x="412" y="118"/>
                      </a:lnTo>
                      <a:lnTo>
                        <a:pt x="412" y="112"/>
                      </a:lnTo>
                      <a:lnTo>
                        <a:pt x="408" y="104"/>
                      </a:lnTo>
                      <a:lnTo>
                        <a:pt x="406" y="100"/>
                      </a:lnTo>
                      <a:lnTo>
                        <a:pt x="406" y="100"/>
                      </a:lnTo>
                      <a:lnTo>
                        <a:pt x="404" y="84"/>
                      </a:lnTo>
                      <a:lnTo>
                        <a:pt x="404" y="84"/>
                      </a:lnTo>
                      <a:lnTo>
                        <a:pt x="402" y="72"/>
                      </a:lnTo>
                      <a:lnTo>
                        <a:pt x="400" y="60"/>
                      </a:lnTo>
                      <a:lnTo>
                        <a:pt x="394" y="50"/>
                      </a:lnTo>
                      <a:lnTo>
                        <a:pt x="394" y="50"/>
                      </a:lnTo>
                      <a:lnTo>
                        <a:pt x="394" y="50"/>
                      </a:lnTo>
                      <a:lnTo>
                        <a:pt x="392" y="46"/>
                      </a:lnTo>
                      <a:lnTo>
                        <a:pt x="392" y="46"/>
                      </a:lnTo>
                      <a:lnTo>
                        <a:pt x="390" y="46"/>
                      </a:lnTo>
                      <a:lnTo>
                        <a:pt x="390" y="46"/>
                      </a:lnTo>
                      <a:lnTo>
                        <a:pt x="398" y="40"/>
                      </a:lnTo>
                      <a:lnTo>
                        <a:pt x="404" y="36"/>
                      </a:lnTo>
                      <a:lnTo>
                        <a:pt x="404" y="32"/>
                      </a:lnTo>
                      <a:lnTo>
                        <a:pt x="404" y="28"/>
                      </a:lnTo>
                      <a:lnTo>
                        <a:pt x="404" y="28"/>
                      </a:lnTo>
                      <a:lnTo>
                        <a:pt x="390" y="22"/>
                      </a:lnTo>
                      <a:lnTo>
                        <a:pt x="390" y="22"/>
                      </a:lnTo>
                      <a:lnTo>
                        <a:pt x="390" y="22"/>
                      </a:lnTo>
                      <a:lnTo>
                        <a:pt x="384" y="18"/>
                      </a:lnTo>
                      <a:lnTo>
                        <a:pt x="370" y="8"/>
                      </a:lnTo>
                      <a:lnTo>
                        <a:pt x="360" y="4"/>
                      </a:lnTo>
                      <a:lnTo>
                        <a:pt x="352" y="2"/>
                      </a:lnTo>
                      <a:lnTo>
                        <a:pt x="344" y="0"/>
                      </a:lnTo>
                      <a:lnTo>
                        <a:pt x="338" y="2"/>
                      </a:lnTo>
                      <a:lnTo>
                        <a:pt x="338" y="2"/>
                      </a:lnTo>
                      <a:lnTo>
                        <a:pt x="330" y="2"/>
                      </a:lnTo>
                      <a:lnTo>
                        <a:pt x="324" y="4"/>
                      </a:lnTo>
                      <a:lnTo>
                        <a:pt x="318" y="6"/>
                      </a:lnTo>
                      <a:lnTo>
                        <a:pt x="318" y="6"/>
                      </a:lnTo>
                      <a:lnTo>
                        <a:pt x="316" y="6"/>
                      </a:lnTo>
                      <a:lnTo>
                        <a:pt x="316" y="6"/>
                      </a:lnTo>
                      <a:lnTo>
                        <a:pt x="304" y="6"/>
                      </a:lnTo>
                      <a:lnTo>
                        <a:pt x="292" y="6"/>
                      </a:lnTo>
                      <a:lnTo>
                        <a:pt x="282" y="8"/>
                      </a:lnTo>
                      <a:lnTo>
                        <a:pt x="270" y="10"/>
                      </a:lnTo>
                      <a:lnTo>
                        <a:pt x="260" y="16"/>
                      </a:lnTo>
                      <a:lnTo>
                        <a:pt x="252" y="22"/>
                      </a:lnTo>
                      <a:lnTo>
                        <a:pt x="244" y="30"/>
                      </a:lnTo>
                      <a:lnTo>
                        <a:pt x="238" y="38"/>
                      </a:lnTo>
                      <a:lnTo>
                        <a:pt x="238" y="38"/>
                      </a:lnTo>
                      <a:lnTo>
                        <a:pt x="224" y="58"/>
                      </a:lnTo>
                      <a:lnTo>
                        <a:pt x="214" y="76"/>
                      </a:lnTo>
                      <a:lnTo>
                        <a:pt x="206" y="96"/>
                      </a:lnTo>
                      <a:lnTo>
                        <a:pt x="206" y="96"/>
                      </a:lnTo>
                      <a:lnTo>
                        <a:pt x="192" y="120"/>
                      </a:lnTo>
                      <a:lnTo>
                        <a:pt x="182" y="140"/>
                      </a:lnTo>
                      <a:lnTo>
                        <a:pt x="182" y="140"/>
                      </a:lnTo>
                      <a:lnTo>
                        <a:pt x="174" y="138"/>
                      </a:lnTo>
                      <a:lnTo>
                        <a:pt x="170" y="136"/>
                      </a:lnTo>
                      <a:lnTo>
                        <a:pt x="168" y="132"/>
                      </a:lnTo>
                      <a:lnTo>
                        <a:pt x="168" y="130"/>
                      </a:lnTo>
                      <a:lnTo>
                        <a:pt x="170" y="122"/>
                      </a:lnTo>
                      <a:lnTo>
                        <a:pt x="172" y="120"/>
                      </a:lnTo>
                      <a:lnTo>
                        <a:pt x="172" y="120"/>
                      </a:lnTo>
                      <a:lnTo>
                        <a:pt x="166" y="128"/>
                      </a:lnTo>
                      <a:lnTo>
                        <a:pt x="164" y="134"/>
                      </a:lnTo>
                      <a:lnTo>
                        <a:pt x="166" y="138"/>
                      </a:lnTo>
                      <a:lnTo>
                        <a:pt x="170" y="144"/>
                      </a:lnTo>
                      <a:lnTo>
                        <a:pt x="178" y="150"/>
                      </a:lnTo>
                      <a:lnTo>
                        <a:pt x="182" y="150"/>
                      </a:lnTo>
                      <a:lnTo>
                        <a:pt x="182" y="150"/>
                      </a:lnTo>
                      <a:lnTo>
                        <a:pt x="172" y="160"/>
                      </a:lnTo>
                      <a:lnTo>
                        <a:pt x="168" y="168"/>
                      </a:lnTo>
                      <a:lnTo>
                        <a:pt x="166" y="176"/>
                      </a:lnTo>
                      <a:lnTo>
                        <a:pt x="168" y="184"/>
                      </a:lnTo>
                      <a:lnTo>
                        <a:pt x="170" y="190"/>
                      </a:lnTo>
                      <a:lnTo>
                        <a:pt x="174" y="196"/>
                      </a:lnTo>
                      <a:lnTo>
                        <a:pt x="178" y="200"/>
                      </a:lnTo>
                      <a:lnTo>
                        <a:pt x="178" y="200"/>
                      </a:lnTo>
                      <a:lnTo>
                        <a:pt x="168" y="202"/>
                      </a:lnTo>
                      <a:lnTo>
                        <a:pt x="162" y="200"/>
                      </a:lnTo>
                      <a:lnTo>
                        <a:pt x="162" y="200"/>
                      </a:lnTo>
                      <a:lnTo>
                        <a:pt x="172" y="204"/>
                      </a:lnTo>
                      <a:lnTo>
                        <a:pt x="182" y="206"/>
                      </a:lnTo>
                      <a:lnTo>
                        <a:pt x="190" y="204"/>
                      </a:lnTo>
                      <a:lnTo>
                        <a:pt x="182" y="218"/>
                      </a:lnTo>
                      <a:lnTo>
                        <a:pt x="182" y="218"/>
                      </a:lnTo>
                      <a:lnTo>
                        <a:pt x="176" y="220"/>
                      </a:lnTo>
                      <a:lnTo>
                        <a:pt x="174" y="218"/>
                      </a:lnTo>
                      <a:lnTo>
                        <a:pt x="174" y="218"/>
                      </a:lnTo>
                      <a:lnTo>
                        <a:pt x="182" y="222"/>
                      </a:lnTo>
                      <a:lnTo>
                        <a:pt x="190" y="224"/>
                      </a:lnTo>
                      <a:lnTo>
                        <a:pt x="190" y="224"/>
                      </a:lnTo>
                      <a:lnTo>
                        <a:pt x="204" y="224"/>
                      </a:lnTo>
                      <a:lnTo>
                        <a:pt x="204" y="224"/>
                      </a:lnTo>
                      <a:lnTo>
                        <a:pt x="210" y="222"/>
                      </a:lnTo>
                      <a:lnTo>
                        <a:pt x="214" y="220"/>
                      </a:lnTo>
                      <a:lnTo>
                        <a:pt x="218" y="226"/>
                      </a:lnTo>
                      <a:lnTo>
                        <a:pt x="218" y="226"/>
                      </a:lnTo>
                      <a:lnTo>
                        <a:pt x="244" y="228"/>
                      </a:lnTo>
                      <a:lnTo>
                        <a:pt x="244" y="228"/>
                      </a:lnTo>
                      <a:lnTo>
                        <a:pt x="250" y="230"/>
                      </a:lnTo>
                      <a:lnTo>
                        <a:pt x="252" y="234"/>
                      </a:lnTo>
                      <a:lnTo>
                        <a:pt x="252" y="240"/>
                      </a:lnTo>
                      <a:lnTo>
                        <a:pt x="254" y="248"/>
                      </a:lnTo>
                      <a:lnTo>
                        <a:pt x="256" y="248"/>
                      </a:lnTo>
                      <a:lnTo>
                        <a:pt x="256" y="248"/>
                      </a:lnTo>
                      <a:lnTo>
                        <a:pt x="254" y="252"/>
                      </a:lnTo>
                      <a:lnTo>
                        <a:pt x="254" y="252"/>
                      </a:lnTo>
                      <a:lnTo>
                        <a:pt x="242" y="266"/>
                      </a:lnTo>
                      <a:lnTo>
                        <a:pt x="230" y="282"/>
                      </a:lnTo>
                      <a:lnTo>
                        <a:pt x="230" y="282"/>
                      </a:lnTo>
                      <a:lnTo>
                        <a:pt x="222" y="292"/>
                      </a:lnTo>
                      <a:lnTo>
                        <a:pt x="216" y="304"/>
                      </a:lnTo>
                      <a:lnTo>
                        <a:pt x="210" y="318"/>
                      </a:lnTo>
                      <a:lnTo>
                        <a:pt x="206" y="334"/>
                      </a:lnTo>
                      <a:lnTo>
                        <a:pt x="206" y="334"/>
                      </a:lnTo>
                      <a:lnTo>
                        <a:pt x="200" y="384"/>
                      </a:lnTo>
                      <a:lnTo>
                        <a:pt x="198" y="406"/>
                      </a:lnTo>
                      <a:lnTo>
                        <a:pt x="200" y="418"/>
                      </a:lnTo>
                      <a:lnTo>
                        <a:pt x="200" y="418"/>
                      </a:lnTo>
                      <a:lnTo>
                        <a:pt x="200" y="442"/>
                      </a:lnTo>
                      <a:lnTo>
                        <a:pt x="204" y="464"/>
                      </a:lnTo>
                      <a:lnTo>
                        <a:pt x="204" y="464"/>
                      </a:lnTo>
                      <a:lnTo>
                        <a:pt x="204" y="488"/>
                      </a:lnTo>
                      <a:lnTo>
                        <a:pt x="202" y="508"/>
                      </a:lnTo>
                      <a:lnTo>
                        <a:pt x="202" y="508"/>
                      </a:lnTo>
                      <a:lnTo>
                        <a:pt x="202" y="510"/>
                      </a:lnTo>
                      <a:lnTo>
                        <a:pt x="202" y="510"/>
                      </a:lnTo>
                      <a:lnTo>
                        <a:pt x="202" y="508"/>
                      </a:lnTo>
                      <a:lnTo>
                        <a:pt x="202" y="508"/>
                      </a:lnTo>
                      <a:lnTo>
                        <a:pt x="198" y="514"/>
                      </a:lnTo>
                      <a:lnTo>
                        <a:pt x="194" y="522"/>
                      </a:lnTo>
                      <a:lnTo>
                        <a:pt x="194" y="522"/>
                      </a:lnTo>
                      <a:lnTo>
                        <a:pt x="188" y="552"/>
                      </a:lnTo>
                      <a:lnTo>
                        <a:pt x="184" y="580"/>
                      </a:lnTo>
                      <a:lnTo>
                        <a:pt x="184" y="580"/>
                      </a:lnTo>
                      <a:lnTo>
                        <a:pt x="182" y="612"/>
                      </a:lnTo>
                      <a:lnTo>
                        <a:pt x="176" y="646"/>
                      </a:lnTo>
                      <a:lnTo>
                        <a:pt x="164" y="710"/>
                      </a:lnTo>
                      <a:lnTo>
                        <a:pt x="164" y="710"/>
                      </a:lnTo>
                      <a:lnTo>
                        <a:pt x="162" y="718"/>
                      </a:lnTo>
                      <a:lnTo>
                        <a:pt x="162" y="724"/>
                      </a:lnTo>
                      <a:lnTo>
                        <a:pt x="166" y="728"/>
                      </a:lnTo>
                      <a:lnTo>
                        <a:pt x="164" y="760"/>
                      </a:lnTo>
                      <a:lnTo>
                        <a:pt x="164" y="760"/>
                      </a:lnTo>
                      <a:lnTo>
                        <a:pt x="168" y="776"/>
                      </a:lnTo>
                      <a:lnTo>
                        <a:pt x="172" y="790"/>
                      </a:lnTo>
                      <a:lnTo>
                        <a:pt x="174" y="790"/>
                      </a:lnTo>
                      <a:lnTo>
                        <a:pt x="174" y="790"/>
                      </a:lnTo>
                      <a:lnTo>
                        <a:pt x="170" y="802"/>
                      </a:lnTo>
                      <a:lnTo>
                        <a:pt x="166" y="812"/>
                      </a:lnTo>
                      <a:lnTo>
                        <a:pt x="166" y="812"/>
                      </a:lnTo>
                      <a:lnTo>
                        <a:pt x="132" y="812"/>
                      </a:lnTo>
                      <a:lnTo>
                        <a:pt x="116" y="814"/>
                      </a:lnTo>
                      <a:lnTo>
                        <a:pt x="102" y="818"/>
                      </a:lnTo>
                      <a:lnTo>
                        <a:pt x="92" y="822"/>
                      </a:lnTo>
                      <a:lnTo>
                        <a:pt x="80" y="826"/>
                      </a:lnTo>
                      <a:lnTo>
                        <a:pt x="72" y="832"/>
                      </a:lnTo>
                      <a:lnTo>
                        <a:pt x="64" y="840"/>
                      </a:lnTo>
                      <a:lnTo>
                        <a:pt x="56" y="848"/>
                      </a:lnTo>
                      <a:lnTo>
                        <a:pt x="50" y="858"/>
                      </a:lnTo>
                      <a:lnTo>
                        <a:pt x="42" y="880"/>
                      </a:lnTo>
                      <a:lnTo>
                        <a:pt x="34" y="906"/>
                      </a:lnTo>
                      <a:lnTo>
                        <a:pt x="30" y="936"/>
                      </a:lnTo>
                      <a:lnTo>
                        <a:pt x="30" y="936"/>
                      </a:lnTo>
                      <a:lnTo>
                        <a:pt x="26" y="960"/>
                      </a:lnTo>
                      <a:lnTo>
                        <a:pt x="20" y="980"/>
                      </a:lnTo>
                      <a:lnTo>
                        <a:pt x="6" y="1020"/>
                      </a:lnTo>
                      <a:lnTo>
                        <a:pt x="2" y="1040"/>
                      </a:lnTo>
                      <a:lnTo>
                        <a:pt x="0" y="1058"/>
                      </a:lnTo>
                      <a:lnTo>
                        <a:pt x="0" y="1078"/>
                      </a:lnTo>
                      <a:lnTo>
                        <a:pt x="4" y="1096"/>
                      </a:lnTo>
                      <a:lnTo>
                        <a:pt x="4" y="1096"/>
                      </a:lnTo>
                      <a:lnTo>
                        <a:pt x="50" y="1116"/>
                      </a:lnTo>
                      <a:lnTo>
                        <a:pt x="98" y="1132"/>
                      </a:lnTo>
                      <a:lnTo>
                        <a:pt x="98" y="1132"/>
                      </a:lnTo>
                      <a:lnTo>
                        <a:pt x="98" y="1164"/>
                      </a:lnTo>
                      <a:lnTo>
                        <a:pt x="96" y="1208"/>
                      </a:lnTo>
                      <a:lnTo>
                        <a:pt x="96" y="1232"/>
                      </a:lnTo>
                      <a:lnTo>
                        <a:pt x="92" y="1256"/>
                      </a:lnTo>
                      <a:lnTo>
                        <a:pt x="88" y="1280"/>
                      </a:lnTo>
                      <a:lnTo>
                        <a:pt x="82" y="1300"/>
                      </a:lnTo>
                      <a:lnTo>
                        <a:pt x="82" y="1300"/>
                      </a:lnTo>
                      <a:lnTo>
                        <a:pt x="78" y="1296"/>
                      </a:lnTo>
                      <a:lnTo>
                        <a:pt x="74" y="1296"/>
                      </a:lnTo>
                      <a:lnTo>
                        <a:pt x="74" y="1296"/>
                      </a:lnTo>
                      <a:lnTo>
                        <a:pt x="70" y="1296"/>
                      </a:lnTo>
                      <a:lnTo>
                        <a:pt x="66" y="1300"/>
                      </a:lnTo>
                      <a:lnTo>
                        <a:pt x="58" y="1312"/>
                      </a:lnTo>
                      <a:lnTo>
                        <a:pt x="54" y="1326"/>
                      </a:lnTo>
                      <a:lnTo>
                        <a:pt x="52" y="1338"/>
                      </a:lnTo>
                      <a:lnTo>
                        <a:pt x="52" y="1338"/>
                      </a:lnTo>
                      <a:lnTo>
                        <a:pt x="54" y="1348"/>
                      </a:lnTo>
                      <a:lnTo>
                        <a:pt x="60" y="1358"/>
                      </a:lnTo>
                      <a:lnTo>
                        <a:pt x="64" y="1370"/>
                      </a:lnTo>
                      <a:lnTo>
                        <a:pt x="68" y="1384"/>
                      </a:lnTo>
                      <a:lnTo>
                        <a:pt x="68" y="1384"/>
                      </a:lnTo>
                      <a:lnTo>
                        <a:pt x="74" y="1410"/>
                      </a:lnTo>
                      <a:lnTo>
                        <a:pt x="74" y="1410"/>
                      </a:lnTo>
                      <a:lnTo>
                        <a:pt x="74" y="1424"/>
                      </a:lnTo>
                      <a:lnTo>
                        <a:pt x="76" y="1430"/>
                      </a:lnTo>
                      <a:lnTo>
                        <a:pt x="78" y="1432"/>
                      </a:lnTo>
                      <a:lnTo>
                        <a:pt x="82" y="1434"/>
                      </a:lnTo>
                      <a:lnTo>
                        <a:pt x="82" y="1434"/>
                      </a:lnTo>
                      <a:lnTo>
                        <a:pt x="84" y="1426"/>
                      </a:lnTo>
                      <a:lnTo>
                        <a:pt x="84" y="1418"/>
                      </a:lnTo>
                      <a:lnTo>
                        <a:pt x="84" y="1400"/>
                      </a:lnTo>
                      <a:lnTo>
                        <a:pt x="84" y="1384"/>
                      </a:lnTo>
                      <a:lnTo>
                        <a:pt x="86" y="1376"/>
                      </a:lnTo>
                      <a:lnTo>
                        <a:pt x="90" y="1372"/>
                      </a:lnTo>
                      <a:lnTo>
                        <a:pt x="90" y="1372"/>
                      </a:lnTo>
                      <a:lnTo>
                        <a:pt x="94" y="1372"/>
                      </a:lnTo>
                      <a:lnTo>
                        <a:pt x="98" y="1374"/>
                      </a:lnTo>
                      <a:lnTo>
                        <a:pt x="106" y="1382"/>
                      </a:lnTo>
                      <a:lnTo>
                        <a:pt x="110" y="1390"/>
                      </a:lnTo>
                      <a:lnTo>
                        <a:pt x="114" y="1402"/>
                      </a:lnTo>
                      <a:lnTo>
                        <a:pt x="122" y="1422"/>
                      </a:lnTo>
                      <a:lnTo>
                        <a:pt x="126" y="1432"/>
                      </a:lnTo>
                      <a:lnTo>
                        <a:pt x="132" y="1438"/>
                      </a:lnTo>
                      <a:lnTo>
                        <a:pt x="132" y="1438"/>
                      </a:lnTo>
                      <a:lnTo>
                        <a:pt x="142" y="1440"/>
                      </a:lnTo>
                      <a:lnTo>
                        <a:pt x="156" y="1442"/>
                      </a:lnTo>
                      <a:lnTo>
                        <a:pt x="174" y="1442"/>
                      </a:lnTo>
                      <a:lnTo>
                        <a:pt x="190" y="1438"/>
                      </a:lnTo>
                      <a:lnTo>
                        <a:pt x="204" y="1434"/>
                      </a:lnTo>
                      <a:lnTo>
                        <a:pt x="216" y="1428"/>
                      </a:lnTo>
                      <a:lnTo>
                        <a:pt x="220" y="1422"/>
                      </a:lnTo>
                      <a:lnTo>
                        <a:pt x="224" y="1418"/>
                      </a:lnTo>
                      <a:lnTo>
                        <a:pt x="224" y="1414"/>
                      </a:lnTo>
                      <a:lnTo>
                        <a:pt x="224" y="1408"/>
                      </a:lnTo>
                      <a:lnTo>
                        <a:pt x="224" y="1408"/>
                      </a:lnTo>
                      <a:lnTo>
                        <a:pt x="176" y="1402"/>
                      </a:lnTo>
                      <a:lnTo>
                        <a:pt x="176" y="1402"/>
                      </a:lnTo>
                      <a:lnTo>
                        <a:pt x="168" y="1394"/>
                      </a:lnTo>
                      <a:lnTo>
                        <a:pt x="162" y="1384"/>
                      </a:lnTo>
                      <a:lnTo>
                        <a:pt x="158" y="1374"/>
                      </a:lnTo>
                      <a:lnTo>
                        <a:pt x="154" y="1364"/>
                      </a:lnTo>
                      <a:lnTo>
                        <a:pt x="148" y="1342"/>
                      </a:lnTo>
                      <a:lnTo>
                        <a:pt x="148" y="1320"/>
                      </a:lnTo>
                      <a:lnTo>
                        <a:pt x="148" y="1300"/>
                      </a:lnTo>
                      <a:lnTo>
                        <a:pt x="150" y="1284"/>
                      </a:lnTo>
                      <a:lnTo>
                        <a:pt x="152" y="1268"/>
                      </a:lnTo>
                      <a:lnTo>
                        <a:pt x="152" y="1268"/>
                      </a:lnTo>
                      <a:lnTo>
                        <a:pt x="160" y="1248"/>
                      </a:lnTo>
                      <a:lnTo>
                        <a:pt x="168" y="1220"/>
                      </a:lnTo>
                      <a:lnTo>
                        <a:pt x="186" y="1156"/>
                      </a:lnTo>
                      <a:lnTo>
                        <a:pt x="186" y="1156"/>
                      </a:lnTo>
                      <a:lnTo>
                        <a:pt x="224" y="1160"/>
                      </a:lnTo>
                      <a:lnTo>
                        <a:pt x="262" y="1164"/>
                      </a:lnTo>
                      <a:lnTo>
                        <a:pt x="300" y="1168"/>
                      </a:lnTo>
                      <a:lnTo>
                        <a:pt x="338" y="1168"/>
                      </a:lnTo>
                      <a:lnTo>
                        <a:pt x="338" y="1168"/>
                      </a:lnTo>
                      <a:lnTo>
                        <a:pt x="350" y="1154"/>
                      </a:lnTo>
                      <a:lnTo>
                        <a:pt x="358" y="1136"/>
                      </a:lnTo>
                      <a:lnTo>
                        <a:pt x="362" y="1118"/>
                      </a:lnTo>
                      <a:lnTo>
                        <a:pt x="366" y="1100"/>
                      </a:lnTo>
                      <a:lnTo>
                        <a:pt x="370" y="1058"/>
                      </a:lnTo>
                      <a:lnTo>
                        <a:pt x="374" y="1038"/>
                      </a:lnTo>
                      <a:lnTo>
                        <a:pt x="380" y="1016"/>
                      </a:lnTo>
                      <a:lnTo>
                        <a:pt x="380" y="1016"/>
                      </a:lnTo>
                      <a:lnTo>
                        <a:pt x="400" y="1104"/>
                      </a:lnTo>
                      <a:lnTo>
                        <a:pt x="410" y="1146"/>
                      </a:lnTo>
                      <a:lnTo>
                        <a:pt x="416" y="1162"/>
                      </a:lnTo>
                      <a:lnTo>
                        <a:pt x="422" y="1172"/>
                      </a:lnTo>
                      <a:lnTo>
                        <a:pt x="422" y="1172"/>
                      </a:lnTo>
                      <a:lnTo>
                        <a:pt x="444" y="1210"/>
                      </a:lnTo>
                      <a:lnTo>
                        <a:pt x="460" y="1246"/>
                      </a:lnTo>
                      <a:lnTo>
                        <a:pt x="474" y="1276"/>
                      </a:lnTo>
                      <a:lnTo>
                        <a:pt x="484" y="1302"/>
                      </a:lnTo>
                      <a:lnTo>
                        <a:pt x="484" y="1302"/>
                      </a:lnTo>
                      <a:lnTo>
                        <a:pt x="484" y="1302"/>
                      </a:lnTo>
                      <a:lnTo>
                        <a:pt x="472" y="1316"/>
                      </a:lnTo>
                      <a:lnTo>
                        <a:pt x="468" y="1328"/>
                      </a:lnTo>
                      <a:lnTo>
                        <a:pt x="468" y="1338"/>
                      </a:lnTo>
                      <a:lnTo>
                        <a:pt x="470" y="1350"/>
                      </a:lnTo>
                      <a:lnTo>
                        <a:pt x="476" y="1360"/>
                      </a:lnTo>
                      <a:lnTo>
                        <a:pt x="484" y="1370"/>
                      </a:lnTo>
                      <a:lnTo>
                        <a:pt x="498" y="1392"/>
                      </a:lnTo>
                      <a:lnTo>
                        <a:pt x="498" y="1392"/>
                      </a:lnTo>
                      <a:lnTo>
                        <a:pt x="504" y="1406"/>
                      </a:lnTo>
                      <a:lnTo>
                        <a:pt x="510" y="1420"/>
                      </a:lnTo>
                      <a:lnTo>
                        <a:pt x="514" y="1430"/>
                      </a:lnTo>
                      <a:lnTo>
                        <a:pt x="518" y="1436"/>
                      </a:lnTo>
                      <a:lnTo>
                        <a:pt x="522" y="1440"/>
                      </a:lnTo>
                      <a:lnTo>
                        <a:pt x="522" y="1440"/>
                      </a:lnTo>
                      <a:lnTo>
                        <a:pt x="524" y="1432"/>
                      </a:lnTo>
                      <a:lnTo>
                        <a:pt x="522" y="1422"/>
                      </a:lnTo>
                      <a:lnTo>
                        <a:pt x="516" y="1404"/>
                      </a:lnTo>
                      <a:lnTo>
                        <a:pt x="514" y="1394"/>
                      </a:lnTo>
                      <a:lnTo>
                        <a:pt x="512" y="1386"/>
                      </a:lnTo>
                      <a:lnTo>
                        <a:pt x="514" y="1378"/>
                      </a:lnTo>
                      <a:lnTo>
                        <a:pt x="520" y="1372"/>
                      </a:lnTo>
                      <a:lnTo>
                        <a:pt x="520" y="1372"/>
                      </a:lnTo>
                      <a:lnTo>
                        <a:pt x="528" y="1374"/>
                      </a:lnTo>
                      <a:lnTo>
                        <a:pt x="538" y="1380"/>
                      </a:lnTo>
                      <a:lnTo>
                        <a:pt x="544" y="1388"/>
                      </a:lnTo>
                      <a:lnTo>
                        <a:pt x="552" y="1398"/>
                      </a:lnTo>
                      <a:lnTo>
                        <a:pt x="558" y="1406"/>
                      </a:lnTo>
                      <a:lnTo>
                        <a:pt x="564" y="1416"/>
                      </a:lnTo>
                      <a:lnTo>
                        <a:pt x="574" y="1422"/>
                      </a:lnTo>
                      <a:lnTo>
                        <a:pt x="582" y="1426"/>
                      </a:lnTo>
                      <a:lnTo>
                        <a:pt x="582" y="1426"/>
                      </a:lnTo>
                      <a:lnTo>
                        <a:pt x="594" y="1426"/>
                      </a:lnTo>
                      <a:lnTo>
                        <a:pt x="608" y="1422"/>
                      </a:lnTo>
                      <a:lnTo>
                        <a:pt x="622" y="1416"/>
                      </a:lnTo>
                      <a:lnTo>
                        <a:pt x="636" y="1408"/>
                      </a:lnTo>
                      <a:lnTo>
                        <a:pt x="648" y="1398"/>
                      </a:lnTo>
                      <a:lnTo>
                        <a:pt x="654" y="1388"/>
                      </a:lnTo>
                      <a:lnTo>
                        <a:pt x="656" y="1384"/>
                      </a:lnTo>
                      <a:lnTo>
                        <a:pt x="656" y="1378"/>
                      </a:lnTo>
                      <a:lnTo>
                        <a:pt x="654" y="1374"/>
                      </a:lnTo>
                      <a:lnTo>
                        <a:pt x="650" y="1368"/>
                      </a:lnTo>
                      <a:lnTo>
                        <a:pt x="650" y="1368"/>
                      </a:lnTo>
                      <a:close/>
                      <a:moveTo>
                        <a:pt x="406" y="824"/>
                      </a:moveTo>
                      <a:lnTo>
                        <a:pt x="406" y="824"/>
                      </a:lnTo>
                      <a:lnTo>
                        <a:pt x="406" y="824"/>
                      </a:lnTo>
                      <a:lnTo>
                        <a:pt x="410" y="814"/>
                      </a:lnTo>
                      <a:lnTo>
                        <a:pt x="410" y="814"/>
                      </a:lnTo>
                      <a:lnTo>
                        <a:pt x="410" y="814"/>
                      </a:lnTo>
                      <a:lnTo>
                        <a:pt x="412" y="826"/>
                      </a:lnTo>
                      <a:lnTo>
                        <a:pt x="412" y="826"/>
                      </a:lnTo>
                      <a:lnTo>
                        <a:pt x="406" y="824"/>
                      </a:lnTo>
                      <a:lnTo>
                        <a:pt x="406" y="8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51"/>
                <p:cNvSpPr>
                  <a:spLocks/>
                </p:cNvSpPr>
                <p:nvPr/>
              </p:nvSpPr>
              <p:spPr bwMode="auto">
                <a:xfrm>
                  <a:off x="4700588" y="4273550"/>
                  <a:ext cx="304800" cy="317500"/>
                </a:xfrm>
                <a:custGeom>
                  <a:avLst/>
                  <a:gdLst>
                    <a:gd name="T0" fmla="*/ 102 w 192"/>
                    <a:gd name="T1" fmla="*/ 58 h 200"/>
                    <a:gd name="T2" fmla="*/ 78 w 192"/>
                    <a:gd name="T3" fmla="*/ 34 h 200"/>
                    <a:gd name="T4" fmla="*/ 74 w 192"/>
                    <a:gd name="T5" fmla="*/ 32 h 200"/>
                    <a:gd name="T6" fmla="*/ 58 w 192"/>
                    <a:gd name="T7" fmla="*/ 28 h 200"/>
                    <a:gd name="T8" fmla="*/ 22 w 192"/>
                    <a:gd name="T9" fmla="*/ 2 h 200"/>
                    <a:gd name="T10" fmla="*/ 12 w 192"/>
                    <a:gd name="T11" fmla="*/ 0 h 200"/>
                    <a:gd name="T12" fmla="*/ 8 w 192"/>
                    <a:gd name="T13" fmla="*/ 0 h 200"/>
                    <a:gd name="T14" fmla="*/ 0 w 192"/>
                    <a:gd name="T15" fmla="*/ 16 h 200"/>
                    <a:gd name="T16" fmla="*/ 6 w 192"/>
                    <a:gd name="T17" fmla="*/ 28 h 200"/>
                    <a:gd name="T18" fmla="*/ 40 w 192"/>
                    <a:gd name="T19" fmla="*/ 56 h 200"/>
                    <a:gd name="T20" fmla="*/ 44 w 192"/>
                    <a:gd name="T21" fmla="*/ 64 h 200"/>
                    <a:gd name="T22" fmla="*/ 52 w 192"/>
                    <a:gd name="T23" fmla="*/ 76 h 200"/>
                    <a:gd name="T24" fmla="*/ 56 w 192"/>
                    <a:gd name="T25" fmla="*/ 76 h 200"/>
                    <a:gd name="T26" fmla="*/ 74 w 192"/>
                    <a:gd name="T27" fmla="*/ 68 h 200"/>
                    <a:gd name="T28" fmla="*/ 86 w 192"/>
                    <a:gd name="T29" fmla="*/ 64 h 200"/>
                    <a:gd name="T30" fmla="*/ 94 w 192"/>
                    <a:gd name="T31" fmla="*/ 68 h 200"/>
                    <a:gd name="T32" fmla="*/ 102 w 192"/>
                    <a:gd name="T33" fmla="*/ 76 h 200"/>
                    <a:gd name="T34" fmla="*/ 132 w 192"/>
                    <a:gd name="T35" fmla="*/ 108 h 200"/>
                    <a:gd name="T36" fmla="*/ 158 w 192"/>
                    <a:gd name="T37" fmla="*/ 138 h 200"/>
                    <a:gd name="T38" fmla="*/ 164 w 192"/>
                    <a:gd name="T39" fmla="*/ 152 h 200"/>
                    <a:gd name="T40" fmla="*/ 174 w 192"/>
                    <a:gd name="T41" fmla="*/ 186 h 200"/>
                    <a:gd name="T42" fmla="*/ 178 w 192"/>
                    <a:gd name="T43" fmla="*/ 198 h 200"/>
                    <a:gd name="T44" fmla="*/ 180 w 192"/>
                    <a:gd name="T45" fmla="*/ 198 h 200"/>
                    <a:gd name="T46" fmla="*/ 168 w 192"/>
                    <a:gd name="T47" fmla="*/ 160 h 200"/>
                    <a:gd name="T48" fmla="*/ 150 w 192"/>
                    <a:gd name="T49" fmla="*/ 106 h 200"/>
                    <a:gd name="T50" fmla="*/ 150 w 192"/>
                    <a:gd name="T51" fmla="*/ 98 h 200"/>
                    <a:gd name="T52" fmla="*/ 156 w 192"/>
                    <a:gd name="T53" fmla="*/ 84 h 200"/>
                    <a:gd name="T54" fmla="*/ 166 w 192"/>
                    <a:gd name="T55" fmla="*/ 76 h 200"/>
                    <a:gd name="T56" fmla="*/ 190 w 192"/>
                    <a:gd name="T57" fmla="*/ 70 h 200"/>
                    <a:gd name="T58" fmla="*/ 192 w 192"/>
                    <a:gd name="T59" fmla="*/ 70 h 200"/>
                    <a:gd name="T60" fmla="*/ 182 w 192"/>
                    <a:gd name="T61" fmla="*/ 64 h 200"/>
                    <a:gd name="T62" fmla="*/ 156 w 192"/>
                    <a:gd name="T63" fmla="*/ 52 h 200"/>
                    <a:gd name="T64" fmla="*/ 120 w 192"/>
                    <a:gd name="T65" fmla="*/ 36 h 200"/>
                    <a:gd name="T66" fmla="*/ 112 w 192"/>
                    <a:gd name="T67" fmla="*/ 32 h 200"/>
                    <a:gd name="T68" fmla="*/ 112 w 192"/>
                    <a:gd name="T69" fmla="*/ 36 h 200"/>
                    <a:gd name="T70" fmla="*/ 118 w 192"/>
                    <a:gd name="T71" fmla="*/ 56 h 200"/>
                    <a:gd name="T72" fmla="*/ 130 w 192"/>
                    <a:gd name="T73" fmla="*/ 76 h 200"/>
                    <a:gd name="T74" fmla="*/ 136 w 192"/>
                    <a:gd name="T75" fmla="*/ 90 h 200"/>
                    <a:gd name="T76" fmla="*/ 132 w 192"/>
                    <a:gd name="T77" fmla="*/ 98 h 200"/>
                    <a:gd name="T78" fmla="*/ 128 w 192"/>
                    <a:gd name="T79" fmla="*/ 94 h 200"/>
                    <a:gd name="T80" fmla="*/ 102 w 192"/>
                    <a:gd name="T81" fmla="*/ 5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2" h="200">
                      <a:moveTo>
                        <a:pt x="102" y="58"/>
                      </a:moveTo>
                      <a:lnTo>
                        <a:pt x="102" y="58"/>
                      </a:lnTo>
                      <a:lnTo>
                        <a:pt x="84" y="38"/>
                      </a:lnTo>
                      <a:lnTo>
                        <a:pt x="78" y="34"/>
                      </a:lnTo>
                      <a:lnTo>
                        <a:pt x="74" y="32"/>
                      </a:lnTo>
                      <a:lnTo>
                        <a:pt x="74" y="32"/>
                      </a:lnTo>
                      <a:lnTo>
                        <a:pt x="66" y="32"/>
                      </a:lnTo>
                      <a:lnTo>
                        <a:pt x="58" y="28"/>
                      </a:lnTo>
                      <a:lnTo>
                        <a:pt x="40" y="14"/>
                      </a:lnTo>
                      <a:lnTo>
                        <a:pt x="22" y="2"/>
                      </a:lnTo>
                      <a:lnTo>
                        <a:pt x="14" y="0"/>
                      </a:lnTo>
                      <a:lnTo>
                        <a:pt x="12" y="0"/>
                      </a:lnTo>
                      <a:lnTo>
                        <a:pt x="8" y="0"/>
                      </a:lnTo>
                      <a:lnTo>
                        <a:pt x="8" y="0"/>
                      </a:lnTo>
                      <a:lnTo>
                        <a:pt x="2" y="8"/>
                      </a:lnTo>
                      <a:lnTo>
                        <a:pt x="0" y="16"/>
                      </a:lnTo>
                      <a:lnTo>
                        <a:pt x="0" y="22"/>
                      </a:lnTo>
                      <a:lnTo>
                        <a:pt x="6" y="28"/>
                      </a:lnTo>
                      <a:lnTo>
                        <a:pt x="20" y="40"/>
                      </a:lnTo>
                      <a:lnTo>
                        <a:pt x="40" y="56"/>
                      </a:lnTo>
                      <a:lnTo>
                        <a:pt x="40" y="56"/>
                      </a:lnTo>
                      <a:lnTo>
                        <a:pt x="44" y="64"/>
                      </a:lnTo>
                      <a:lnTo>
                        <a:pt x="48" y="70"/>
                      </a:lnTo>
                      <a:lnTo>
                        <a:pt x="52" y="76"/>
                      </a:lnTo>
                      <a:lnTo>
                        <a:pt x="54" y="78"/>
                      </a:lnTo>
                      <a:lnTo>
                        <a:pt x="56" y="76"/>
                      </a:lnTo>
                      <a:lnTo>
                        <a:pt x="56" y="76"/>
                      </a:lnTo>
                      <a:lnTo>
                        <a:pt x="74" y="68"/>
                      </a:lnTo>
                      <a:lnTo>
                        <a:pt x="80" y="66"/>
                      </a:lnTo>
                      <a:lnTo>
                        <a:pt x="86" y="64"/>
                      </a:lnTo>
                      <a:lnTo>
                        <a:pt x="90" y="66"/>
                      </a:lnTo>
                      <a:lnTo>
                        <a:pt x="94" y="68"/>
                      </a:lnTo>
                      <a:lnTo>
                        <a:pt x="102" y="76"/>
                      </a:lnTo>
                      <a:lnTo>
                        <a:pt x="102" y="76"/>
                      </a:lnTo>
                      <a:lnTo>
                        <a:pt x="116" y="92"/>
                      </a:lnTo>
                      <a:lnTo>
                        <a:pt x="132" y="108"/>
                      </a:lnTo>
                      <a:lnTo>
                        <a:pt x="146" y="122"/>
                      </a:lnTo>
                      <a:lnTo>
                        <a:pt x="158" y="138"/>
                      </a:lnTo>
                      <a:lnTo>
                        <a:pt x="158" y="138"/>
                      </a:lnTo>
                      <a:lnTo>
                        <a:pt x="164" y="152"/>
                      </a:lnTo>
                      <a:lnTo>
                        <a:pt x="170" y="170"/>
                      </a:lnTo>
                      <a:lnTo>
                        <a:pt x="174" y="186"/>
                      </a:lnTo>
                      <a:lnTo>
                        <a:pt x="178" y="198"/>
                      </a:lnTo>
                      <a:lnTo>
                        <a:pt x="178" y="198"/>
                      </a:lnTo>
                      <a:lnTo>
                        <a:pt x="180" y="200"/>
                      </a:lnTo>
                      <a:lnTo>
                        <a:pt x="180" y="198"/>
                      </a:lnTo>
                      <a:lnTo>
                        <a:pt x="178" y="192"/>
                      </a:lnTo>
                      <a:lnTo>
                        <a:pt x="168" y="160"/>
                      </a:lnTo>
                      <a:lnTo>
                        <a:pt x="154" y="122"/>
                      </a:lnTo>
                      <a:lnTo>
                        <a:pt x="150" y="106"/>
                      </a:lnTo>
                      <a:lnTo>
                        <a:pt x="150" y="98"/>
                      </a:lnTo>
                      <a:lnTo>
                        <a:pt x="150" y="98"/>
                      </a:lnTo>
                      <a:lnTo>
                        <a:pt x="152" y="90"/>
                      </a:lnTo>
                      <a:lnTo>
                        <a:pt x="156" y="84"/>
                      </a:lnTo>
                      <a:lnTo>
                        <a:pt x="160" y="80"/>
                      </a:lnTo>
                      <a:lnTo>
                        <a:pt x="166" y="76"/>
                      </a:lnTo>
                      <a:lnTo>
                        <a:pt x="180" y="72"/>
                      </a:lnTo>
                      <a:lnTo>
                        <a:pt x="190" y="70"/>
                      </a:lnTo>
                      <a:lnTo>
                        <a:pt x="190" y="70"/>
                      </a:lnTo>
                      <a:lnTo>
                        <a:pt x="192" y="70"/>
                      </a:lnTo>
                      <a:lnTo>
                        <a:pt x="192" y="68"/>
                      </a:lnTo>
                      <a:lnTo>
                        <a:pt x="182" y="64"/>
                      </a:lnTo>
                      <a:lnTo>
                        <a:pt x="156" y="52"/>
                      </a:lnTo>
                      <a:lnTo>
                        <a:pt x="156" y="52"/>
                      </a:lnTo>
                      <a:lnTo>
                        <a:pt x="134" y="44"/>
                      </a:lnTo>
                      <a:lnTo>
                        <a:pt x="120" y="36"/>
                      </a:lnTo>
                      <a:lnTo>
                        <a:pt x="114" y="32"/>
                      </a:lnTo>
                      <a:lnTo>
                        <a:pt x="112" y="32"/>
                      </a:lnTo>
                      <a:lnTo>
                        <a:pt x="112" y="36"/>
                      </a:lnTo>
                      <a:lnTo>
                        <a:pt x="112" y="36"/>
                      </a:lnTo>
                      <a:lnTo>
                        <a:pt x="114" y="46"/>
                      </a:lnTo>
                      <a:lnTo>
                        <a:pt x="118" y="56"/>
                      </a:lnTo>
                      <a:lnTo>
                        <a:pt x="130" y="76"/>
                      </a:lnTo>
                      <a:lnTo>
                        <a:pt x="130" y="76"/>
                      </a:lnTo>
                      <a:lnTo>
                        <a:pt x="134" y="84"/>
                      </a:lnTo>
                      <a:lnTo>
                        <a:pt x="136" y="90"/>
                      </a:lnTo>
                      <a:lnTo>
                        <a:pt x="136" y="96"/>
                      </a:lnTo>
                      <a:lnTo>
                        <a:pt x="132" y="98"/>
                      </a:lnTo>
                      <a:lnTo>
                        <a:pt x="132" y="98"/>
                      </a:lnTo>
                      <a:lnTo>
                        <a:pt x="128" y="94"/>
                      </a:lnTo>
                      <a:lnTo>
                        <a:pt x="122" y="84"/>
                      </a:lnTo>
                      <a:lnTo>
                        <a:pt x="102" y="58"/>
                      </a:lnTo>
                      <a:lnTo>
                        <a:pt x="10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7" name="Group 76"/>
              <p:cNvGrpSpPr/>
              <p:nvPr/>
            </p:nvGrpSpPr>
            <p:grpSpPr>
              <a:xfrm>
                <a:off x="8971294" y="5445323"/>
                <a:ext cx="560976" cy="597650"/>
                <a:chOff x="6389688" y="4340225"/>
                <a:chExt cx="1311275" cy="1397000"/>
              </a:xfrm>
            </p:grpSpPr>
            <p:sp>
              <p:nvSpPr>
                <p:cNvPr id="78" name="Freeform 85"/>
                <p:cNvSpPr>
                  <a:spLocks/>
                </p:cNvSpPr>
                <p:nvPr/>
              </p:nvSpPr>
              <p:spPr bwMode="auto">
                <a:xfrm>
                  <a:off x="7153276" y="4440238"/>
                  <a:ext cx="41275" cy="22225"/>
                </a:xfrm>
                <a:custGeom>
                  <a:avLst/>
                  <a:gdLst>
                    <a:gd name="T0" fmla="*/ 26 w 26"/>
                    <a:gd name="T1" fmla="*/ 9 h 14"/>
                    <a:gd name="T2" fmla="*/ 20 w 26"/>
                    <a:gd name="T3" fmla="*/ 0 h 14"/>
                    <a:gd name="T4" fmla="*/ 0 w 26"/>
                    <a:gd name="T5" fmla="*/ 14 h 14"/>
                    <a:gd name="T6" fmla="*/ 0 w 26"/>
                    <a:gd name="T7" fmla="*/ 14 h 14"/>
                    <a:gd name="T8" fmla="*/ 10 w 26"/>
                    <a:gd name="T9" fmla="*/ 14 h 14"/>
                    <a:gd name="T10" fmla="*/ 18 w 26"/>
                    <a:gd name="T11" fmla="*/ 11 h 14"/>
                    <a:gd name="T12" fmla="*/ 26 w 26"/>
                    <a:gd name="T13" fmla="*/ 9 h 14"/>
                    <a:gd name="T14" fmla="*/ 26 w 26"/>
                    <a:gd name="T15" fmla="*/ 9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4">
                      <a:moveTo>
                        <a:pt x="26" y="9"/>
                      </a:moveTo>
                      <a:lnTo>
                        <a:pt x="20" y="0"/>
                      </a:lnTo>
                      <a:lnTo>
                        <a:pt x="0" y="14"/>
                      </a:lnTo>
                      <a:lnTo>
                        <a:pt x="0" y="14"/>
                      </a:lnTo>
                      <a:lnTo>
                        <a:pt x="10" y="14"/>
                      </a:lnTo>
                      <a:lnTo>
                        <a:pt x="18" y="11"/>
                      </a:lnTo>
                      <a:lnTo>
                        <a:pt x="26" y="9"/>
                      </a:lnTo>
                      <a:lnTo>
                        <a:pt x="26" y="9"/>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86"/>
                <p:cNvSpPr>
                  <a:spLocks noEditPoints="1"/>
                </p:cNvSpPr>
                <p:nvPr/>
              </p:nvSpPr>
              <p:spPr bwMode="auto">
                <a:xfrm>
                  <a:off x="6973888" y="4351338"/>
                  <a:ext cx="195263" cy="120650"/>
                </a:xfrm>
                <a:custGeom>
                  <a:avLst/>
                  <a:gdLst>
                    <a:gd name="T0" fmla="*/ 123 w 123"/>
                    <a:gd name="T1" fmla="*/ 34 h 76"/>
                    <a:gd name="T2" fmla="*/ 123 w 123"/>
                    <a:gd name="T3" fmla="*/ 34 h 76"/>
                    <a:gd name="T4" fmla="*/ 119 w 123"/>
                    <a:gd name="T5" fmla="*/ 27 h 76"/>
                    <a:gd name="T6" fmla="*/ 113 w 123"/>
                    <a:gd name="T7" fmla="*/ 19 h 76"/>
                    <a:gd name="T8" fmla="*/ 106 w 123"/>
                    <a:gd name="T9" fmla="*/ 11 h 76"/>
                    <a:gd name="T10" fmla="*/ 106 w 123"/>
                    <a:gd name="T11" fmla="*/ 19 h 76"/>
                    <a:gd name="T12" fmla="*/ 106 w 123"/>
                    <a:gd name="T13" fmla="*/ 19 h 76"/>
                    <a:gd name="T14" fmla="*/ 100 w 123"/>
                    <a:gd name="T15" fmla="*/ 11 h 76"/>
                    <a:gd name="T16" fmla="*/ 94 w 123"/>
                    <a:gd name="T17" fmla="*/ 5 h 76"/>
                    <a:gd name="T18" fmla="*/ 88 w 123"/>
                    <a:gd name="T19" fmla="*/ 2 h 76"/>
                    <a:gd name="T20" fmla="*/ 80 w 123"/>
                    <a:gd name="T21" fmla="*/ 0 h 76"/>
                    <a:gd name="T22" fmla="*/ 73 w 123"/>
                    <a:gd name="T23" fmla="*/ 0 h 76"/>
                    <a:gd name="T24" fmla="*/ 66 w 123"/>
                    <a:gd name="T25" fmla="*/ 0 h 76"/>
                    <a:gd name="T26" fmla="*/ 51 w 123"/>
                    <a:gd name="T27" fmla="*/ 2 h 76"/>
                    <a:gd name="T28" fmla="*/ 51 w 123"/>
                    <a:gd name="T29" fmla="*/ 2 h 76"/>
                    <a:gd name="T30" fmla="*/ 45 w 123"/>
                    <a:gd name="T31" fmla="*/ 5 h 76"/>
                    <a:gd name="T32" fmla="*/ 39 w 123"/>
                    <a:gd name="T33" fmla="*/ 10 h 76"/>
                    <a:gd name="T34" fmla="*/ 34 w 123"/>
                    <a:gd name="T35" fmla="*/ 16 h 76"/>
                    <a:gd name="T36" fmla="*/ 29 w 123"/>
                    <a:gd name="T37" fmla="*/ 24 h 76"/>
                    <a:gd name="T38" fmla="*/ 25 w 123"/>
                    <a:gd name="T39" fmla="*/ 34 h 76"/>
                    <a:gd name="T40" fmla="*/ 22 w 123"/>
                    <a:gd name="T41" fmla="*/ 40 h 76"/>
                    <a:gd name="T42" fmla="*/ 22 w 123"/>
                    <a:gd name="T43" fmla="*/ 40 h 76"/>
                    <a:gd name="T44" fmla="*/ 23 w 123"/>
                    <a:gd name="T45" fmla="*/ 30 h 76"/>
                    <a:gd name="T46" fmla="*/ 26 w 123"/>
                    <a:gd name="T47" fmla="*/ 20 h 76"/>
                    <a:gd name="T48" fmla="*/ 29 w 123"/>
                    <a:gd name="T49" fmla="*/ 11 h 76"/>
                    <a:gd name="T50" fmla="*/ 29 w 123"/>
                    <a:gd name="T51" fmla="*/ 11 h 76"/>
                    <a:gd name="T52" fmla="*/ 25 w 123"/>
                    <a:gd name="T53" fmla="*/ 14 h 76"/>
                    <a:gd name="T54" fmla="*/ 20 w 123"/>
                    <a:gd name="T55" fmla="*/ 19 h 76"/>
                    <a:gd name="T56" fmla="*/ 17 w 123"/>
                    <a:gd name="T57" fmla="*/ 25 h 76"/>
                    <a:gd name="T58" fmla="*/ 16 w 123"/>
                    <a:gd name="T59" fmla="*/ 30 h 76"/>
                    <a:gd name="T60" fmla="*/ 11 w 123"/>
                    <a:gd name="T61" fmla="*/ 42 h 76"/>
                    <a:gd name="T62" fmla="*/ 9 w 123"/>
                    <a:gd name="T63" fmla="*/ 53 h 76"/>
                    <a:gd name="T64" fmla="*/ 9 w 123"/>
                    <a:gd name="T65" fmla="*/ 53 h 76"/>
                    <a:gd name="T66" fmla="*/ 6 w 123"/>
                    <a:gd name="T67" fmla="*/ 62 h 76"/>
                    <a:gd name="T68" fmla="*/ 3 w 123"/>
                    <a:gd name="T69" fmla="*/ 67 h 76"/>
                    <a:gd name="T70" fmla="*/ 0 w 123"/>
                    <a:gd name="T71" fmla="*/ 71 h 76"/>
                    <a:gd name="T72" fmla="*/ 16 w 123"/>
                    <a:gd name="T73" fmla="*/ 71 h 76"/>
                    <a:gd name="T74" fmla="*/ 16 w 123"/>
                    <a:gd name="T75" fmla="*/ 74 h 76"/>
                    <a:gd name="T76" fmla="*/ 69 w 123"/>
                    <a:gd name="T77" fmla="*/ 76 h 76"/>
                    <a:gd name="T78" fmla="*/ 123 w 123"/>
                    <a:gd name="T79" fmla="*/ 34 h 76"/>
                    <a:gd name="T80" fmla="*/ 25 w 123"/>
                    <a:gd name="T81" fmla="*/ 67 h 76"/>
                    <a:gd name="T82" fmla="*/ 25 w 123"/>
                    <a:gd name="T83" fmla="*/ 67 h 76"/>
                    <a:gd name="T84" fmla="*/ 25 w 123"/>
                    <a:gd name="T85" fmla="*/ 53 h 76"/>
                    <a:gd name="T86" fmla="*/ 45 w 123"/>
                    <a:gd name="T87" fmla="*/ 53 h 76"/>
                    <a:gd name="T88" fmla="*/ 45 w 123"/>
                    <a:gd name="T89" fmla="*/ 53 h 76"/>
                    <a:gd name="T90" fmla="*/ 36 w 123"/>
                    <a:gd name="T91" fmla="*/ 54 h 76"/>
                    <a:gd name="T92" fmla="*/ 29 w 123"/>
                    <a:gd name="T93" fmla="*/ 57 h 76"/>
                    <a:gd name="T94" fmla="*/ 26 w 123"/>
                    <a:gd name="T95" fmla="*/ 62 h 76"/>
                    <a:gd name="T96" fmla="*/ 25 w 123"/>
                    <a:gd name="T97" fmla="*/ 67 h 76"/>
                    <a:gd name="T98" fmla="*/ 25 w 123"/>
                    <a:gd name="T99" fmla="*/ 67 h 76"/>
                    <a:gd name="T100" fmla="*/ 68 w 123"/>
                    <a:gd name="T101" fmla="*/ 67 h 76"/>
                    <a:gd name="T102" fmla="*/ 68 w 123"/>
                    <a:gd name="T103" fmla="*/ 53 h 76"/>
                    <a:gd name="T104" fmla="*/ 88 w 123"/>
                    <a:gd name="T105" fmla="*/ 53 h 76"/>
                    <a:gd name="T106" fmla="*/ 88 w 123"/>
                    <a:gd name="T107" fmla="*/ 53 h 76"/>
                    <a:gd name="T108" fmla="*/ 79 w 123"/>
                    <a:gd name="T109" fmla="*/ 54 h 76"/>
                    <a:gd name="T110" fmla="*/ 74 w 123"/>
                    <a:gd name="T111" fmla="*/ 57 h 76"/>
                    <a:gd name="T112" fmla="*/ 71 w 123"/>
                    <a:gd name="T113" fmla="*/ 62 h 76"/>
                    <a:gd name="T114" fmla="*/ 69 w 123"/>
                    <a:gd name="T115" fmla="*/ 67 h 76"/>
                    <a:gd name="T116" fmla="*/ 68 w 123"/>
                    <a:gd name="T117"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76">
                      <a:moveTo>
                        <a:pt x="123" y="34"/>
                      </a:moveTo>
                      <a:lnTo>
                        <a:pt x="123" y="34"/>
                      </a:lnTo>
                      <a:lnTo>
                        <a:pt x="119" y="27"/>
                      </a:lnTo>
                      <a:lnTo>
                        <a:pt x="113" y="19"/>
                      </a:lnTo>
                      <a:lnTo>
                        <a:pt x="106" y="11"/>
                      </a:lnTo>
                      <a:lnTo>
                        <a:pt x="106" y="19"/>
                      </a:lnTo>
                      <a:lnTo>
                        <a:pt x="106" y="19"/>
                      </a:lnTo>
                      <a:lnTo>
                        <a:pt x="100" y="11"/>
                      </a:lnTo>
                      <a:lnTo>
                        <a:pt x="94" y="5"/>
                      </a:lnTo>
                      <a:lnTo>
                        <a:pt x="88" y="2"/>
                      </a:lnTo>
                      <a:lnTo>
                        <a:pt x="80" y="0"/>
                      </a:lnTo>
                      <a:lnTo>
                        <a:pt x="73" y="0"/>
                      </a:lnTo>
                      <a:lnTo>
                        <a:pt x="66" y="0"/>
                      </a:lnTo>
                      <a:lnTo>
                        <a:pt x="51" y="2"/>
                      </a:lnTo>
                      <a:lnTo>
                        <a:pt x="51" y="2"/>
                      </a:lnTo>
                      <a:lnTo>
                        <a:pt x="45" y="5"/>
                      </a:lnTo>
                      <a:lnTo>
                        <a:pt x="39" y="10"/>
                      </a:lnTo>
                      <a:lnTo>
                        <a:pt x="34" y="16"/>
                      </a:lnTo>
                      <a:lnTo>
                        <a:pt x="29" y="24"/>
                      </a:lnTo>
                      <a:lnTo>
                        <a:pt x="25" y="34"/>
                      </a:lnTo>
                      <a:lnTo>
                        <a:pt x="22" y="40"/>
                      </a:lnTo>
                      <a:lnTo>
                        <a:pt x="22" y="40"/>
                      </a:lnTo>
                      <a:lnTo>
                        <a:pt x="23" y="30"/>
                      </a:lnTo>
                      <a:lnTo>
                        <a:pt x="26" y="20"/>
                      </a:lnTo>
                      <a:lnTo>
                        <a:pt x="29" y="11"/>
                      </a:lnTo>
                      <a:lnTo>
                        <a:pt x="29" y="11"/>
                      </a:lnTo>
                      <a:lnTo>
                        <a:pt x="25" y="14"/>
                      </a:lnTo>
                      <a:lnTo>
                        <a:pt x="20" y="19"/>
                      </a:lnTo>
                      <a:lnTo>
                        <a:pt x="17" y="25"/>
                      </a:lnTo>
                      <a:lnTo>
                        <a:pt x="16" y="30"/>
                      </a:lnTo>
                      <a:lnTo>
                        <a:pt x="11" y="42"/>
                      </a:lnTo>
                      <a:lnTo>
                        <a:pt x="9" y="53"/>
                      </a:lnTo>
                      <a:lnTo>
                        <a:pt x="9" y="53"/>
                      </a:lnTo>
                      <a:lnTo>
                        <a:pt x="6" y="62"/>
                      </a:lnTo>
                      <a:lnTo>
                        <a:pt x="3" y="67"/>
                      </a:lnTo>
                      <a:lnTo>
                        <a:pt x="0" y="71"/>
                      </a:lnTo>
                      <a:lnTo>
                        <a:pt x="16" y="71"/>
                      </a:lnTo>
                      <a:lnTo>
                        <a:pt x="16" y="74"/>
                      </a:lnTo>
                      <a:lnTo>
                        <a:pt x="69" y="76"/>
                      </a:lnTo>
                      <a:lnTo>
                        <a:pt x="123" y="34"/>
                      </a:lnTo>
                      <a:close/>
                      <a:moveTo>
                        <a:pt x="25" y="67"/>
                      </a:moveTo>
                      <a:lnTo>
                        <a:pt x="25" y="67"/>
                      </a:lnTo>
                      <a:lnTo>
                        <a:pt x="25" y="53"/>
                      </a:lnTo>
                      <a:lnTo>
                        <a:pt x="45" y="53"/>
                      </a:lnTo>
                      <a:lnTo>
                        <a:pt x="45" y="53"/>
                      </a:lnTo>
                      <a:lnTo>
                        <a:pt x="36" y="54"/>
                      </a:lnTo>
                      <a:lnTo>
                        <a:pt x="29" y="57"/>
                      </a:lnTo>
                      <a:lnTo>
                        <a:pt x="26" y="62"/>
                      </a:lnTo>
                      <a:lnTo>
                        <a:pt x="25" y="67"/>
                      </a:lnTo>
                      <a:lnTo>
                        <a:pt x="25" y="67"/>
                      </a:lnTo>
                      <a:close/>
                      <a:moveTo>
                        <a:pt x="68" y="67"/>
                      </a:moveTo>
                      <a:lnTo>
                        <a:pt x="68" y="53"/>
                      </a:lnTo>
                      <a:lnTo>
                        <a:pt x="88" y="53"/>
                      </a:lnTo>
                      <a:lnTo>
                        <a:pt x="88" y="53"/>
                      </a:lnTo>
                      <a:lnTo>
                        <a:pt x="79" y="54"/>
                      </a:lnTo>
                      <a:lnTo>
                        <a:pt x="74" y="57"/>
                      </a:lnTo>
                      <a:lnTo>
                        <a:pt x="71" y="62"/>
                      </a:lnTo>
                      <a:lnTo>
                        <a:pt x="69" y="67"/>
                      </a:lnTo>
                      <a:lnTo>
                        <a:pt x="68" y="67"/>
                      </a:lnTo>
                      <a:close/>
                    </a:path>
                  </a:pathLst>
                </a:custGeom>
                <a:solidFill>
                  <a:srgbClr val="8F8F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87"/>
                <p:cNvSpPr>
                  <a:spLocks/>
                </p:cNvSpPr>
                <p:nvPr/>
              </p:nvSpPr>
              <p:spPr bwMode="auto">
                <a:xfrm>
                  <a:off x="7081838" y="4435475"/>
                  <a:ext cx="31750" cy="22225"/>
                </a:xfrm>
                <a:custGeom>
                  <a:avLst/>
                  <a:gdLst>
                    <a:gd name="T0" fmla="*/ 20 w 20"/>
                    <a:gd name="T1" fmla="*/ 0 h 14"/>
                    <a:gd name="T2" fmla="*/ 0 w 20"/>
                    <a:gd name="T3" fmla="*/ 0 h 14"/>
                    <a:gd name="T4" fmla="*/ 0 w 20"/>
                    <a:gd name="T5" fmla="*/ 14 h 14"/>
                    <a:gd name="T6" fmla="*/ 1 w 20"/>
                    <a:gd name="T7" fmla="*/ 14 h 14"/>
                    <a:gd name="T8" fmla="*/ 1 w 20"/>
                    <a:gd name="T9" fmla="*/ 14 h 14"/>
                    <a:gd name="T10" fmla="*/ 3 w 20"/>
                    <a:gd name="T11" fmla="*/ 9 h 14"/>
                    <a:gd name="T12" fmla="*/ 6 w 20"/>
                    <a:gd name="T13" fmla="*/ 4 h 14"/>
                    <a:gd name="T14" fmla="*/ 11 w 20"/>
                    <a:gd name="T15" fmla="*/ 1 h 14"/>
                    <a:gd name="T16" fmla="*/ 20 w 20"/>
                    <a:gd name="T17" fmla="*/ 0 h 14"/>
                    <a:gd name="T18" fmla="*/ 20 w 20"/>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4">
                      <a:moveTo>
                        <a:pt x="20" y="0"/>
                      </a:moveTo>
                      <a:lnTo>
                        <a:pt x="0" y="0"/>
                      </a:lnTo>
                      <a:lnTo>
                        <a:pt x="0" y="14"/>
                      </a:lnTo>
                      <a:lnTo>
                        <a:pt x="1" y="14"/>
                      </a:lnTo>
                      <a:lnTo>
                        <a:pt x="1" y="14"/>
                      </a:lnTo>
                      <a:lnTo>
                        <a:pt x="3" y="9"/>
                      </a:lnTo>
                      <a:lnTo>
                        <a:pt x="6" y="4"/>
                      </a:lnTo>
                      <a:lnTo>
                        <a:pt x="11" y="1"/>
                      </a:lnTo>
                      <a:lnTo>
                        <a:pt x="20" y="0"/>
                      </a:lnTo>
                      <a:lnTo>
                        <a:pt x="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88"/>
                <p:cNvSpPr>
                  <a:spLocks/>
                </p:cNvSpPr>
                <p:nvPr/>
              </p:nvSpPr>
              <p:spPr bwMode="auto">
                <a:xfrm>
                  <a:off x="7013576" y="4435475"/>
                  <a:ext cx="31750" cy="22225"/>
                </a:xfrm>
                <a:custGeom>
                  <a:avLst/>
                  <a:gdLst>
                    <a:gd name="T0" fmla="*/ 0 w 20"/>
                    <a:gd name="T1" fmla="*/ 14 h 14"/>
                    <a:gd name="T2" fmla="*/ 0 w 20"/>
                    <a:gd name="T3" fmla="*/ 14 h 14"/>
                    <a:gd name="T4" fmla="*/ 0 w 20"/>
                    <a:gd name="T5" fmla="*/ 14 h 14"/>
                    <a:gd name="T6" fmla="*/ 1 w 20"/>
                    <a:gd name="T7" fmla="*/ 9 h 14"/>
                    <a:gd name="T8" fmla="*/ 4 w 20"/>
                    <a:gd name="T9" fmla="*/ 4 h 14"/>
                    <a:gd name="T10" fmla="*/ 11 w 20"/>
                    <a:gd name="T11" fmla="*/ 1 h 14"/>
                    <a:gd name="T12" fmla="*/ 20 w 20"/>
                    <a:gd name="T13" fmla="*/ 0 h 14"/>
                    <a:gd name="T14" fmla="*/ 0 w 20"/>
                    <a:gd name="T15" fmla="*/ 0 h 14"/>
                    <a:gd name="T16" fmla="*/ 0 w 20"/>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4">
                      <a:moveTo>
                        <a:pt x="0" y="14"/>
                      </a:moveTo>
                      <a:lnTo>
                        <a:pt x="0" y="14"/>
                      </a:lnTo>
                      <a:lnTo>
                        <a:pt x="0" y="14"/>
                      </a:lnTo>
                      <a:lnTo>
                        <a:pt x="1" y="9"/>
                      </a:lnTo>
                      <a:lnTo>
                        <a:pt x="4" y="4"/>
                      </a:lnTo>
                      <a:lnTo>
                        <a:pt x="11" y="1"/>
                      </a:lnTo>
                      <a:lnTo>
                        <a:pt x="20" y="0"/>
                      </a:lnTo>
                      <a:lnTo>
                        <a:pt x="0"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89"/>
                <p:cNvSpPr>
                  <a:spLocks noEditPoints="1"/>
                </p:cNvSpPr>
                <p:nvPr/>
              </p:nvSpPr>
              <p:spPr bwMode="auto">
                <a:xfrm>
                  <a:off x="6389688" y="4340225"/>
                  <a:ext cx="1311275" cy="1397000"/>
                </a:xfrm>
                <a:custGeom>
                  <a:avLst/>
                  <a:gdLst>
                    <a:gd name="T0" fmla="*/ 743 w 826"/>
                    <a:gd name="T1" fmla="*/ 236 h 880"/>
                    <a:gd name="T2" fmla="*/ 561 w 826"/>
                    <a:gd name="T3" fmla="*/ 88 h 880"/>
                    <a:gd name="T4" fmla="*/ 508 w 826"/>
                    <a:gd name="T5" fmla="*/ 78 h 880"/>
                    <a:gd name="T6" fmla="*/ 507 w 826"/>
                    <a:gd name="T7" fmla="*/ 66 h 880"/>
                    <a:gd name="T8" fmla="*/ 498 w 826"/>
                    <a:gd name="T9" fmla="*/ 35 h 880"/>
                    <a:gd name="T10" fmla="*/ 428 w 826"/>
                    <a:gd name="T11" fmla="*/ 0 h 880"/>
                    <a:gd name="T12" fmla="*/ 370 w 826"/>
                    <a:gd name="T13" fmla="*/ 61 h 880"/>
                    <a:gd name="T14" fmla="*/ 347 w 826"/>
                    <a:gd name="T15" fmla="*/ 92 h 880"/>
                    <a:gd name="T16" fmla="*/ 382 w 826"/>
                    <a:gd name="T17" fmla="*/ 97 h 880"/>
                    <a:gd name="T18" fmla="*/ 388 w 826"/>
                    <a:gd name="T19" fmla="*/ 114 h 880"/>
                    <a:gd name="T20" fmla="*/ 388 w 826"/>
                    <a:gd name="T21" fmla="*/ 140 h 880"/>
                    <a:gd name="T22" fmla="*/ 396 w 826"/>
                    <a:gd name="T23" fmla="*/ 154 h 880"/>
                    <a:gd name="T24" fmla="*/ 416 w 826"/>
                    <a:gd name="T25" fmla="*/ 174 h 880"/>
                    <a:gd name="T26" fmla="*/ 413 w 826"/>
                    <a:gd name="T27" fmla="*/ 185 h 880"/>
                    <a:gd name="T28" fmla="*/ 317 w 826"/>
                    <a:gd name="T29" fmla="*/ 157 h 880"/>
                    <a:gd name="T30" fmla="*/ 305 w 826"/>
                    <a:gd name="T31" fmla="*/ 152 h 880"/>
                    <a:gd name="T32" fmla="*/ 283 w 826"/>
                    <a:gd name="T33" fmla="*/ 131 h 880"/>
                    <a:gd name="T34" fmla="*/ 199 w 826"/>
                    <a:gd name="T35" fmla="*/ 97 h 880"/>
                    <a:gd name="T36" fmla="*/ 228 w 826"/>
                    <a:gd name="T37" fmla="*/ 169 h 880"/>
                    <a:gd name="T38" fmla="*/ 225 w 826"/>
                    <a:gd name="T39" fmla="*/ 180 h 880"/>
                    <a:gd name="T40" fmla="*/ 206 w 826"/>
                    <a:gd name="T41" fmla="*/ 209 h 880"/>
                    <a:gd name="T42" fmla="*/ 78 w 826"/>
                    <a:gd name="T43" fmla="*/ 542 h 880"/>
                    <a:gd name="T44" fmla="*/ 64 w 826"/>
                    <a:gd name="T45" fmla="*/ 544 h 880"/>
                    <a:gd name="T46" fmla="*/ 57 w 826"/>
                    <a:gd name="T47" fmla="*/ 604 h 880"/>
                    <a:gd name="T48" fmla="*/ 29 w 826"/>
                    <a:gd name="T49" fmla="*/ 741 h 880"/>
                    <a:gd name="T50" fmla="*/ 115 w 826"/>
                    <a:gd name="T51" fmla="*/ 558 h 880"/>
                    <a:gd name="T52" fmla="*/ 206 w 826"/>
                    <a:gd name="T53" fmla="*/ 568 h 880"/>
                    <a:gd name="T54" fmla="*/ 217 w 826"/>
                    <a:gd name="T55" fmla="*/ 578 h 880"/>
                    <a:gd name="T56" fmla="*/ 222 w 826"/>
                    <a:gd name="T57" fmla="*/ 880 h 880"/>
                    <a:gd name="T58" fmla="*/ 257 w 826"/>
                    <a:gd name="T59" fmla="*/ 576 h 880"/>
                    <a:gd name="T60" fmla="*/ 276 w 826"/>
                    <a:gd name="T61" fmla="*/ 296 h 880"/>
                    <a:gd name="T62" fmla="*/ 380 w 826"/>
                    <a:gd name="T63" fmla="*/ 516 h 880"/>
                    <a:gd name="T64" fmla="*/ 447 w 826"/>
                    <a:gd name="T65" fmla="*/ 607 h 880"/>
                    <a:gd name="T66" fmla="*/ 411 w 826"/>
                    <a:gd name="T67" fmla="*/ 518 h 880"/>
                    <a:gd name="T68" fmla="*/ 421 w 826"/>
                    <a:gd name="T69" fmla="*/ 502 h 880"/>
                    <a:gd name="T70" fmla="*/ 407 w 826"/>
                    <a:gd name="T71" fmla="*/ 501 h 880"/>
                    <a:gd name="T72" fmla="*/ 283 w 826"/>
                    <a:gd name="T73" fmla="*/ 195 h 880"/>
                    <a:gd name="T74" fmla="*/ 293 w 826"/>
                    <a:gd name="T75" fmla="*/ 217 h 880"/>
                    <a:gd name="T76" fmla="*/ 417 w 826"/>
                    <a:gd name="T77" fmla="*/ 252 h 880"/>
                    <a:gd name="T78" fmla="*/ 471 w 826"/>
                    <a:gd name="T79" fmla="*/ 248 h 880"/>
                    <a:gd name="T80" fmla="*/ 482 w 826"/>
                    <a:gd name="T81" fmla="*/ 289 h 880"/>
                    <a:gd name="T82" fmla="*/ 496 w 826"/>
                    <a:gd name="T83" fmla="*/ 431 h 880"/>
                    <a:gd name="T84" fmla="*/ 612 w 826"/>
                    <a:gd name="T85" fmla="*/ 411 h 880"/>
                    <a:gd name="T86" fmla="*/ 618 w 826"/>
                    <a:gd name="T87" fmla="*/ 456 h 880"/>
                    <a:gd name="T88" fmla="*/ 604 w 826"/>
                    <a:gd name="T89" fmla="*/ 499 h 880"/>
                    <a:gd name="T90" fmla="*/ 595 w 826"/>
                    <a:gd name="T91" fmla="*/ 616 h 880"/>
                    <a:gd name="T92" fmla="*/ 581 w 826"/>
                    <a:gd name="T93" fmla="*/ 698 h 880"/>
                    <a:gd name="T94" fmla="*/ 513 w 826"/>
                    <a:gd name="T95" fmla="*/ 732 h 880"/>
                    <a:gd name="T96" fmla="*/ 516 w 826"/>
                    <a:gd name="T97" fmla="*/ 763 h 880"/>
                    <a:gd name="T98" fmla="*/ 596 w 826"/>
                    <a:gd name="T99" fmla="*/ 764 h 880"/>
                    <a:gd name="T100" fmla="*/ 629 w 826"/>
                    <a:gd name="T101" fmla="*/ 780 h 880"/>
                    <a:gd name="T102" fmla="*/ 602 w 826"/>
                    <a:gd name="T103" fmla="*/ 827 h 880"/>
                    <a:gd name="T104" fmla="*/ 686 w 826"/>
                    <a:gd name="T105" fmla="*/ 807 h 880"/>
                    <a:gd name="T106" fmla="*/ 704 w 826"/>
                    <a:gd name="T107" fmla="*/ 783 h 880"/>
                    <a:gd name="T108" fmla="*/ 700 w 826"/>
                    <a:gd name="T109" fmla="*/ 619 h 880"/>
                    <a:gd name="T110" fmla="*/ 746 w 826"/>
                    <a:gd name="T111" fmla="*/ 447 h 880"/>
                    <a:gd name="T112" fmla="*/ 784 w 826"/>
                    <a:gd name="T113" fmla="*/ 391 h 880"/>
                    <a:gd name="T114" fmla="*/ 820 w 826"/>
                    <a:gd name="T115" fmla="*/ 347 h 880"/>
                    <a:gd name="T116" fmla="*/ 481 w 826"/>
                    <a:gd name="T117" fmla="*/ 77 h 880"/>
                    <a:gd name="T118" fmla="*/ 377 w 826"/>
                    <a:gd name="T119" fmla="*/ 60 h 880"/>
                    <a:gd name="T120" fmla="*/ 390 w 826"/>
                    <a:gd name="T121" fmla="*/ 47 h 880"/>
                    <a:gd name="T122" fmla="*/ 441 w 826"/>
                    <a:gd name="T123" fmla="*/ 7 h 880"/>
                    <a:gd name="T124" fmla="*/ 491 w 826"/>
                    <a:gd name="T125" fmla="*/ 41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6" h="880">
                      <a:moveTo>
                        <a:pt x="824" y="330"/>
                      </a:moveTo>
                      <a:lnTo>
                        <a:pt x="824" y="330"/>
                      </a:lnTo>
                      <a:lnTo>
                        <a:pt x="821" y="322"/>
                      </a:lnTo>
                      <a:lnTo>
                        <a:pt x="815" y="311"/>
                      </a:lnTo>
                      <a:lnTo>
                        <a:pt x="806" y="299"/>
                      </a:lnTo>
                      <a:lnTo>
                        <a:pt x="797" y="286"/>
                      </a:lnTo>
                      <a:lnTo>
                        <a:pt x="774" y="263"/>
                      </a:lnTo>
                      <a:lnTo>
                        <a:pt x="754" y="245"/>
                      </a:lnTo>
                      <a:lnTo>
                        <a:pt x="754" y="245"/>
                      </a:lnTo>
                      <a:lnTo>
                        <a:pt x="743" y="236"/>
                      </a:lnTo>
                      <a:lnTo>
                        <a:pt x="730" y="223"/>
                      </a:lnTo>
                      <a:lnTo>
                        <a:pt x="700" y="189"/>
                      </a:lnTo>
                      <a:lnTo>
                        <a:pt x="669" y="152"/>
                      </a:lnTo>
                      <a:lnTo>
                        <a:pt x="639" y="123"/>
                      </a:lnTo>
                      <a:lnTo>
                        <a:pt x="639" y="123"/>
                      </a:lnTo>
                      <a:lnTo>
                        <a:pt x="627" y="112"/>
                      </a:lnTo>
                      <a:lnTo>
                        <a:pt x="613" y="104"/>
                      </a:lnTo>
                      <a:lnTo>
                        <a:pt x="599" y="97"/>
                      </a:lnTo>
                      <a:lnTo>
                        <a:pt x="585" y="92"/>
                      </a:lnTo>
                      <a:lnTo>
                        <a:pt x="561" y="88"/>
                      </a:lnTo>
                      <a:lnTo>
                        <a:pt x="547" y="84"/>
                      </a:lnTo>
                      <a:lnTo>
                        <a:pt x="547" y="84"/>
                      </a:lnTo>
                      <a:lnTo>
                        <a:pt x="522" y="83"/>
                      </a:lnTo>
                      <a:lnTo>
                        <a:pt x="522" y="83"/>
                      </a:lnTo>
                      <a:lnTo>
                        <a:pt x="519" y="80"/>
                      </a:lnTo>
                      <a:lnTo>
                        <a:pt x="516" y="78"/>
                      </a:lnTo>
                      <a:lnTo>
                        <a:pt x="510" y="78"/>
                      </a:lnTo>
                      <a:lnTo>
                        <a:pt x="510" y="78"/>
                      </a:lnTo>
                      <a:lnTo>
                        <a:pt x="508" y="78"/>
                      </a:lnTo>
                      <a:lnTo>
                        <a:pt x="508" y="78"/>
                      </a:lnTo>
                      <a:lnTo>
                        <a:pt x="508" y="77"/>
                      </a:lnTo>
                      <a:lnTo>
                        <a:pt x="508" y="77"/>
                      </a:lnTo>
                      <a:lnTo>
                        <a:pt x="518" y="74"/>
                      </a:lnTo>
                      <a:lnTo>
                        <a:pt x="518" y="74"/>
                      </a:lnTo>
                      <a:lnTo>
                        <a:pt x="519" y="72"/>
                      </a:lnTo>
                      <a:lnTo>
                        <a:pt x="518" y="72"/>
                      </a:lnTo>
                      <a:lnTo>
                        <a:pt x="516" y="71"/>
                      </a:lnTo>
                      <a:lnTo>
                        <a:pt x="516" y="71"/>
                      </a:lnTo>
                      <a:lnTo>
                        <a:pt x="507" y="66"/>
                      </a:lnTo>
                      <a:lnTo>
                        <a:pt x="507" y="66"/>
                      </a:lnTo>
                      <a:lnTo>
                        <a:pt x="505" y="61"/>
                      </a:lnTo>
                      <a:lnTo>
                        <a:pt x="505" y="60"/>
                      </a:lnTo>
                      <a:lnTo>
                        <a:pt x="505" y="60"/>
                      </a:lnTo>
                      <a:lnTo>
                        <a:pt x="507" y="58"/>
                      </a:lnTo>
                      <a:lnTo>
                        <a:pt x="507" y="55"/>
                      </a:lnTo>
                      <a:lnTo>
                        <a:pt x="507" y="55"/>
                      </a:lnTo>
                      <a:lnTo>
                        <a:pt x="501" y="38"/>
                      </a:lnTo>
                      <a:lnTo>
                        <a:pt x="501" y="38"/>
                      </a:lnTo>
                      <a:lnTo>
                        <a:pt x="499" y="37"/>
                      </a:lnTo>
                      <a:lnTo>
                        <a:pt x="498" y="35"/>
                      </a:lnTo>
                      <a:lnTo>
                        <a:pt x="496" y="37"/>
                      </a:lnTo>
                      <a:lnTo>
                        <a:pt x="496" y="37"/>
                      </a:lnTo>
                      <a:lnTo>
                        <a:pt x="491" y="27"/>
                      </a:lnTo>
                      <a:lnTo>
                        <a:pt x="487" y="20"/>
                      </a:lnTo>
                      <a:lnTo>
                        <a:pt x="481" y="14"/>
                      </a:lnTo>
                      <a:lnTo>
                        <a:pt x="474" y="9"/>
                      </a:lnTo>
                      <a:lnTo>
                        <a:pt x="467" y="4"/>
                      </a:lnTo>
                      <a:lnTo>
                        <a:pt x="456" y="3"/>
                      </a:lnTo>
                      <a:lnTo>
                        <a:pt x="444" y="0"/>
                      </a:lnTo>
                      <a:lnTo>
                        <a:pt x="428" y="0"/>
                      </a:lnTo>
                      <a:lnTo>
                        <a:pt x="428" y="0"/>
                      </a:lnTo>
                      <a:lnTo>
                        <a:pt x="421" y="0"/>
                      </a:lnTo>
                      <a:lnTo>
                        <a:pt x="413" y="1"/>
                      </a:lnTo>
                      <a:lnTo>
                        <a:pt x="407" y="4"/>
                      </a:lnTo>
                      <a:lnTo>
                        <a:pt x="402" y="6"/>
                      </a:lnTo>
                      <a:lnTo>
                        <a:pt x="391" y="14"/>
                      </a:lnTo>
                      <a:lnTo>
                        <a:pt x="385" y="23"/>
                      </a:lnTo>
                      <a:lnTo>
                        <a:pt x="379" y="34"/>
                      </a:lnTo>
                      <a:lnTo>
                        <a:pt x="376" y="43"/>
                      </a:lnTo>
                      <a:lnTo>
                        <a:pt x="370" y="61"/>
                      </a:lnTo>
                      <a:lnTo>
                        <a:pt x="370" y="61"/>
                      </a:lnTo>
                      <a:lnTo>
                        <a:pt x="365" y="72"/>
                      </a:lnTo>
                      <a:lnTo>
                        <a:pt x="360" y="78"/>
                      </a:lnTo>
                      <a:lnTo>
                        <a:pt x="354" y="81"/>
                      </a:lnTo>
                      <a:lnTo>
                        <a:pt x="350" y="83"/>
                      </a:lnTo>
                      <a:lnTo>
                        <a:pt x="350" y="83"/>
                      </a:lnTo>
                      <a:lnTo>
                        <a:pt x="347" y="84"/>
                      </a:lnTo>
                      <a:lnTo>
                        <a:pt x="347" y="88"/>
                      </a:lnTo>
                      <a:lnTo>
                        <a:pt x="347" y="92"/>
                      </a:lnTo>
                      <a:lnTo>
                        <a:pt x="347" y="92"/>
                      </a:lnTo>
                      <a:lnTo>
                        <a:pt x="350" y="94"/>
                      </a:lnTo>
                      <a:lnTo>
                        <a:pt x="360" y="92"/>
                      </a:lnTo>
                      <a:lnTo>
                        <a:pt x="360" y="92"/>
                      </a:lnTo>
                      <a:lnTo>
                        <a:pt x="373" y="89"/>
                      </a:lnTo>
                      <a:lnTo>
                        <a:pt x="377" y="88"/>
                      </a:lnTo>
                      <a:lnTo>
                        <a:pt x="377" y="88"/>
                      </a:lnTo>
                      <a:lnTo>
                        <a:pt x="377" y="91"/>
                      </a:lnTo>
                      <a:lnTo>
                        <a:pt x="377" y="91"/>
                      </a:lnTo>
                      <a:lnTo>
                        <a:pt x="379" y="94"/>
                      </a:lnTo>
                      <a:lnTo>
                        <a:pt x="382" y="97"/>
                      </a:lnTo>
                      <a:lnTo>
                        <a:pt x="382" y="97"/>
                      </a:lnTo>
                      <a:lnTo>
                        <a:pt x="384" y="100"/>
                      </a:lnTo>
                      <a:lnTo>
                        <a:pt x="384" y="103"/>
                      </a:lnTo>
                      <a:lnTo>
                        <a:pt x="384" y="108"/>
                      </a:lnTo>
                      <a:lnTo>
                        <a:pt x="384" y="108"/>
                      </a:lnTo>
                      <a:lnTo>
                        <a:pt x="384" y="109"/>
                      </a:lnTo>
                      <a:lnTo>
                        <a:pt x="385" y="111"/>
                      </a:lnTo>
                      <a:lnTo>
                        <a:pt x="388" y="112"/>
                      </a:lnTo>
                      <a:lnTo>
                        <a:pt x="388" y="112"/>
                      </a:lnTo>
                      <a:lnTo>
                        <a:pt x="388" y="114"/>
                      </a:lnTo>
                      <a:lnTo>
                        <a:pt x="387" y="117"/>
                      </a:lnTo>
                      <a:lnTo>
                        <a:pt x="382" y="125"/>
                      </a:lnTo>
                      <a:lnTo>
                        <a:pt x="382" y="125"/>
                      </a:lnTo>
                      <a:lnTo>
                        <a:pt x="379" y="131"/>
                      </a:lnTo>
                      <a:lnTo>
                        <a:pt x="377" y="134"/>
                      </a:lnTo>
                      <a:lnTo>
                        <a:pt x="379" y="135"/>
                      </a:lnTo>
                      <a:lnTo>
                        <a:pt x="379" y="135"/>
                      </a:lnTo>
                      <a:lnTo>
                        <a:pt x="380" y="137"/>
                      </a:lnTo>
                      <a:lnTo>
                        <a:pt x="384" y="138"/>
                      </a:lnTo>
                      <a:lnTo>
                        <a:pt x="388" y="140"/>
                      </a:lnTo>
                      <a:lnTo>
                        <a:pt x="388" y="140"/>
                      </a:lnTo>
                      <a:lnTo>
                        <a:pt x="391" y="140"/>
                      </a:lnTo>
                      <a:lnTo>
                        <a:pt x="391" y="145"/>
                      </a:lnTo>
                      <a:lnTo>
                        <a:pt x="391" y="145"/>
                      </a:lnTo>
                      <a:lnTo>
                        <a:pt x="393" y="148"/>
                      </a:lnTo>
                      <a:lnTo>
                        <a:pt x="396" y="149"/>
                      </a:lnTo>
                      <a:lnTo>
                        <a:pt x="396" y="149"/>
                      </a:lnTo>
                      <a:lnTo>
                        <a:pt x="397" y="151"/>
                      </a:lnTo>
                      <a:lnTo>
                        <a:pt x="396" y="154"/>
                      </a:lnTo>
                      <a:lnTo>
                        <a:pt x="396" y="154"/>
                      </a:lnTo>
                      <a:lnTo>
                        <a:pt x="396" y="155"/>
                      </a:lnTo>
                      <a:lnTo>
                        <a:pt x="397" y="158"/>
                      </a:lnTo>
                      <a:lnTo>
                        <a:pt x="404" y="162"/>
                      </a:lnTo>
                      <a:lnTo>
                        <a:pt x="404" y="162"/>
                      </a:lnTo>
                      <a:lnTo>
                        <a:pt x="405" y="163"/>
                      </a:lnTo>
                      <a:lnTo>
                        <a:pt x="407" y="166"/>
                      </a:lnTo>
                      <a:lnTo>
                        <a:pt x="410" y="172"/>
                      </a:lnTo>
                      <a:lnTo>
                        <a:pt x="410" y="172"/>
                      </a:lnTo>
                      <a:lnTo>
                        <a:pt x="413" y="174"/>
                      </a:lnTo>
                      <a:lnTo>
                        <a:pt x="416" y="174"/>
                      </a:lnTo>
                      <a:lnTo>
                        <a:pt x="425" y="171"/>
                      </a:lnTo>
                      <a:lnTo>
                        <a:pt x="425" y="171"/>
                      </a:lnTo>
                      <a:lnTo>
                        <a:pt x="431" y="169"/>
                      </a:lnTo>
                      <a:lnTo>
                        <a:pt x="437" y="169"/>
                      </a:lnTo>
                      <a:lnTo>
                        <a:pt x="437" y="169"/>
                      </a:lnTo>
                      <a:lnTo>
                        <a:pt x="436" y="171"/>
                      </a:lnTo>
                      <a:lnTo>
                        <a:pt x="431" y="175"/>
                      </a:lnTo>
                      <a:lnTo>
                        <a:pt x="424" y="178"/>
                      </a:lnTo>
                      <a:lnTo>
                        <a:pt x="413" y="185"/>
                      </a:lnTo>
                      <a:lnTo>
                        <a:pt x="413" y="185"/>
                      </a:lnTo>
                      <a:lnTo>
                        <a:pt x="405" y="186"/>
                      </a:lnTo>
                      <a:lnTo>
                        <a:pt x="399" y="186"/>
                      </a:lnTo>
                      <a:lnTo>
                        <a:pt x="387" y="185"/>
                      </a:lnTo>
                      <a:lnTo>
                        <a:pt x="377" y="182"/>
                      </a:lnTo>
                      <a:lnTo>
                        <a:pt x="374" y="182"/>
                      </a:lnTo>
                      <a:lnTo>
                        <a:pt x="339" y="168"/>
                      </a:lnTo>
                      <a:lnTo>
                        <a:pt x="339" y="168"/>
                      </a:lnTo>
                      <a:lnTo>
                        <a:pt x="320" y="158"/>
                      </a:lnTo>
                      <a:lnTo>
                        <a:pt x="320" y="158"/>
                      </a:lnTo>
                      <a:lnTo>
                        <a:pt x="317" y="157"/>
                      </a:lnTo>
                      <a:lnTo>
                        <a:pt x="316" y="157"/>
                      </a:lnTo>
                      <a:lnTo>
                        <a:pt x="316" y="157"/>
                      </a:lnTo>
                      <a:lnTo>
                        <a:pt x="316" y="157"/>
                      </a:lnTo>
                      <a:lnTo>
                        <a:pt x="316" y="157"/>
                      </a:lnTo>
                      <a:lnTo>
                        <a:pt x="314" y="158"/>
                      </a:lnTo>
                      <a:lnTo>
                        <a:pt x="311" y="162"/>
                      </a:lnTo>
                      <a:lnTo>
                        <a:pt x="311" y="162"/>
                      </a:lnTo>
                      <a:lnTo>
                        <a:pt x="302" y="152"/>
                      </a:lnTo>
                      <a:lnTo>
                        <a:pt x="302" y="152"/>
                      </a:lnTo>
                      <a:lnTo>
                        <a:pt x="305" y="152"/>
                      </a:lnTo>
                      <a:lnTo>
                        <a:pt x="306" y="149"/>
                      </a:lnTo>
                      <a:lnTo>
                        <a:pt x="306" y="120"/>
                      </a:lnTo>
                      <a:lnTo>
                        <a:pt x="306" y="120"/>
                      </a:lnTo>
                      <a:lnTo>
                        <a:pt x="305" y="120"/>
                      </a:lnTo>
                      <a:lnTo>
                        <a:pt x="303" y="118"/>
                      </a:lnTo>
                      <a:lnTo>
                        <a:pt x="300" y="118"/>
                      </a:lnTo>
                      <a:lnTo>
                        <a:pt x="293" y="128"/>
                      </a:lnTo>
                      <a:lnTo>
                        <a:pt x="288" y="128"/>
                      </a:lnTo>
                      <a:lnTo>
                        <a:pt x="288" y="131"/>
                      </a:lnTo>
                      <a:lnTo>
                        <a:pt x="283" y="131"/>
                      </a:lnTo>
                      <a:lnTo>
                        <a:pt x="273" y="81"/>
                      </a:lnTo>
                      <a:lnTo>
                        <a:pt x="273" y="81"/>
                      </a:lnTo>
                      <a:lnTo>
                        <a:pt x="273" y="80"/>
                      </a:lnTo>
                      <a:lnTo>
                        <a:pt x="269" y="78"/>
                      </a:lnTo>
                      <a:lnTo>
                        <a:pt x="215" y="81"/>
                      </a:lnTo>
                      <a:lnTo>
                        <a:pt x="215" y="81"/>
                      </a:lnTo>
                      <a:lnTo>
                        <a:pt x="212" y="81"/>
                      </a:lnTo>
                      <a:lnTo>
                        <a:pt x="212" y="84"/>
                      </a:lnTo>
                      <a:lnTo>
                        <a:pt x="212" y="97"/>
                      </a:lnTo>
                      <a:lnTo>
                        <a:pt x="199" y="97"/>
                      </a:lnTo>
                      <a:lnTo>
                        <a:pt x="212" y="138"/>
                      </a:lnTo>
                      <a:lnTo>
                        <a:pt x="212" y="162"/>
                      </a:lnTo>
                      <a:lnTo>
                        <a:pt x="212" y="162"/>
                      </a:lnTo>
                      <a:lnTo>
                        <a:pt x="214" y="165"/>
                      </a:lnTo>
                      <a:lnTo>
                        <a:pt x="214" y="165"/>
                      </a:lnTo>
                      <a:lnTo>
                        <a:pt x="215" y="165"/>
                      </a:lnTo>
                      <a:lnTo>
                        <a:pt x="239" y="165"/>
                      </a:lnTo>
                      <a:lnTo>
                        <a:pt x="239" y="169"/>
                      </a:lnTo>
                      <a:lnTo>
                        <a:pt x="228" y="169"/>
                      </a:lnTo>
                      <a:lnTo>
                        <a:pt x="228" y="169"/>
                      </a:lnTo>
                      <a:lnTo>
                        <a:pt x="225" y="171"/>
                      </a:lnTo>
                      <a:lnTo>
                        <a:pt x="223" y="174"/>
                      </a:lnTo>
                      <a:lnTo>
                        <a:pt x="223" y="174"/>
                      </a:lnTo>
                      <a:lnTo>
                        <a:pt x="225" y="177"/>
                      </a:lnTo>
                      <a:lnTo>
                        <a:pt x="228" y="178"/>
                      </a:lnTo>
                      <a:lnTo>
                        <a:pt x="262" y="178"/>
                      </a:lnTo>
                      <a:lnTo>
                        <a:pt x="262" y="178"/>
                      </a:lnTo>
                      <a:lnTo>
                        <a:pt x="263" y="180"/>
                      </a:lnTo>
                      <a:lnTo>
                        <a:pt x="225" y="180"/>
                      </a:lnTo>
                      <a:lnTo>
                        <a:pt x="225" y="180"/>
                      </a:lnTo>
                      <a:lnTo>
                        <a:pt x="222" y="182"/>
                      </a:lnTo>
                      <a:lnTo>
                        <a:pt x="220" y="185"/>
                      </a:lnTo>
                      <a:lnTo>
                        <a:pt x="220" y="185"/>
                      </a:lnTo>
                      <a:lnTo>
                        <a:pt x="219" y="192"/>
                      </a:lnTo>
                      <a:lnTo>
                        <a:pt x="217" y="191"/>
                      </a:lnTo>
                      <a:lnTo>
                        <a:pt x="217" y="191"/>
                      </a:lnTo>
                      <a:lnTo>
                        <a:pt x="215" y="191"/>
                      </a:lnTo>
                      <a:lnTo>
                        <a:pt x="214" y="192"/>
                      </a:lnTo>
                      <a:lnTo>
                        <a:pt x="206" y="209"/>
                      </a:lnTo>
                      <a:lnTo>
                        <a:pt x="206" y="209"/>
                      </a:lnTo>
                      <a:lnTo>
                        <a:pt x="206" y="211"/>
                      </a:lnTo>
                      <a:lnTo>
                        <a:pt x="206" y="211"/>
                      </a:lnTo>
                      <a:lnTo>
                        <a:pt x="208" y="211"/>
                      </a:lnTo>
                      <a:lnTo>
                        <a:pt x="211" y="212"/>
                      </a:lnTo>
                      <a:lnTo>
                        <a:pt x="78" y="542"/>
                      </a:lnTo>
                      <a:lnTo>
                        <a:pt x="78" y="542"/>
                      </a:lnTo>
                      <a:lnTo>
                        <a:pt x="78" y="542"/>
                      </a:lnTo>
                      <a:lnTo>
                        <a:pt x="78" y="542"/>
                      </a:lnTo>
                      <a:lnTo>
                        <a:pt x="78" y="542"/>
                      </a:lnTo>
                      <a:lnTo>
                        <a:pt x="78" y="542"/>
                      </a:lnTo>
                      <a:lnTo>
                        <a:pt x="77" y="541"/>
                      </a:lnTo>
                      <a:lnTo>
                        <a:pt x="77" y="541"/>
                      </a:lnTo>
                      <a:lnTo>
                        <a:pt x="75" y="541"/>
                      </a:lnTo>
                      <a:lnTo>
                        <a:pt x="74" y="542"/>
                      </a:lnTo>
                      <a:lnTo>
                        <a:pt x="72" y="545"/>
                      </a:lnTo>
                      <a:lnTo>
                        <a:pt x="67" y="544"/>
                      </a:lnTo>
                      <a:lnTo>
                        <a:pt x="67" y="544"/>
                      </a:lnTo>
                      <a:lnTo>
                        <a:pt x="66" y="544"/>
                      </a:lnTo>
                      <a:lnTo>
                        <a:pt x="64" y="544"/>
                      </a:lnTo>
                      <a:lnTo>
                        <a:pt x="64" y="544"/>
                      </a:lnTo>
                      <a:lnTo>
                        <a:pt x="64" y="545"/>
                      </a:lnTo>
                      <a:lnTo>
                        <a:pt x="66" y="547"/>
                      </a:lnTo>
                      <a:lnTo>
                        <a:pt x="72" y="550"/>
                      </a:lnTo>
                      <a:lnTo>
                        <a:pt x="69" y="556"/>
                      </a:lnTo>
                      <a:lnTo>
                        <a:pt x="69" y="558"/>
                      </a:lnTo>
                      <a:lnTo>
                        <a:pt x="69" y="558"/>
                      </a:lnTo>
                      <a:lnTo>
                        <a:pt x="71" y="561"/>
                      </a:lnTo>
                      <a:lnTo>
                        <a:pt x="74" y="562"/>
                      </a:lnTo>
                      <a:lnTo>
                        <a:pt x="74" y="562"/>
                      </a:lnTo>
                      <a:lnTo>
                        <a:pt x="57" y="604"/>
                      </a:lnTo>
                      <a:lnTo>
                        <a:pt x="57" y="604"/>
                      </a:lnTo>
                      <a:lnTo>
                        <a:pt x="38" y="653"/>
                      </a:lnTo>
                      <a:lnTo>
                        <a:pt x="38" y="653"/>
                      </a:lnTo>
                      <a:lnTo>
                        <a:pt x="37" y="659"/>
                      </a:lnTo>
                      <a:lnTo>
                        <a:pt x="37" y="659"/>
                      </a:lnTo>
                      <a:lnTo>
                        <a:pt x="37" y="661"/>
                      </a:lnTo>
                      <a:lnTo>
                        <a:pt x="38" y="664"/>
                      </a:lnTo>
                      <a:lnTo>
                        <a:pt x="9" y="733"/>
                      </a:lnTo>
                      <a:lnTo>
                        <a:pt x="0" y="781"/>
                      </a:lnTo>
                      <a:lnTo>
                        <a:pt x="29" y="741"/>
                      </a:lnTo>
                      <a:lnTo>
                        <a:pt x="57" y="670"/>
                      </a:lnTo>
                      <a:lnTo>
                        <a:pt x="57" y="670"/>
                      </a:lnTo>
                      <a:lnTo>
                        <a:pt x="63" y="667"/>
                      </a:lnTo>
                      <a:lnTo>
                        <a:pt x="66" y="664"/>
                      </a:lnTo>
                      <a:lnTo>
                        <a:pt x="66" y="664"/>
                      </a:lnTo>
                      <a:lnTo>
                        <a:pt x="106" y="559"/>
                      </a:lnTo>
                      <a:lnTo>
                        <a:pt x="106" y="559"/>
                      </a:lnTo>
                      <a:lnTo>
                        <a:pt x="106" y="559"/>
                      </a:lnTo>
                      <a:lnTo>
                        <a:pt x="115" y="558"/>
                      </a:lnTo>
                      <a:lnTo>
                        <a:pt x="115" y="558"/>
                      </a:lnTo>
                      <a:lnTo>
                        <a:pt x="117" y="556"/>
                      </a:lnTo>
                      <a:lnTo>
                        <a:pt x="123" y="541"/>
                      </a:lnTo>
                      <a:lnTo>
                        <a:pt x="123" y="541"/>
                      </a:lnTo>
                      <a:lnTo>
                        <a:pt x="123" y="539"/>
                      </a:lnTo>
                      <a:lnTo>
                        <a:pt x="123" y="539"/>
                      </a:lnTo>
                      <a:lnTo>
                        <a:pt x="121" y="538"/>
                      </a:lnTo>
                      <a:lnTo>
                        <a:pt x="215" y="302"/>
                      </a:lnTo>
                      <a:lnTo>
                        <a:pt x="215" y="302"/>
                      </a:lnTo>
                      <a:lnTo>
                        <a:pt x="206" y="565"/>
                      </a:lnTo>
                      <a:lnTo>
                        <a:pt x="206" y="568"/>
                      </a:lnTo>
                      <a:lnTo>
                        <a:pt x="217" y="568"/>
                      </a:lnTo>
                      <a:lnTo>
                        <a:pt x="217" y="573"/>
                      </a:lnTo>
                      <a:lnTo>
                        <a:pt x="212" y="573"/>
                      </a:lnTo>
                      <a:lnTo>
                        <a:pt x="212" y="573"/>
                      </a:lnTo>
                      <a:lnTo>
                        <a:pt x="211" y="575"/>
                      </a:lnTo>
                      <a:lnTo>
                        <a:pt x="209" y="575"/>
                      </a:lnTo>
                      <a:lnTo>
                        <a:pt x="209" y="575"/>
                      </a:lnTo>
                      <a:lnTo>
                        <a:pt x="211" y="576"/>
                      </a:lnTo>
                      <a:lnTo>
                        <a:pt x="212" y="578"/>
                      </a:lnTo>
                      <a:lnTo>
                        <a:pt x="217" y="578"/>
                      </a:lnTo>
                      <a:lnTo>
                        <a:pt x="212" y="686"/>
                      </a:lnTo>
                      <a:lnTo>
                        <a:pt x="212" y="686"/>
                      </a:lnTo>
                      <a:lnTo>
                        <a:pt x="212" y="686"/>
                      </a:lnTo>
                      <a:lnTo>
                        <a:pt x="212" y="686"/>
                      </a:lnTo>
                      <a:lnTo>
                        <a:pt x="212" y="689"/>
                      </a:lnTo>
                      <a:lnTo>
                        <a:pt x="214" y="692"/>
                      </a:lnTo>
                      <a:lnTo>
                        <a:pt x="214" y="692"/>
                      </a:lnTo>
                      <a:lnTo>
                        <a:pt x="217" y="693"/>
                      </a:lnTo>
                      <a:lnTo>
                        <a:pt x="214" y="815"/>
                      </a:lnTo>
                      <a:lnTo>
                        <a:pt x="222" y="880"/>
                      </a:lnTo>
                      <a:lnTo>
                        <a:pt x="237" y="814"/>
                      </a:lnTo>
                      <a:lnTo>
                        <a:pt x="240" y="693"/>
                      </a:lnTo>
                      <a:lnTo>
                        <a:pt x="240" y="693"/>
                      </a:lnTo>
                      <a:lnTo>
                        <a:pt x="245" y="690"/>
                      </a:lnTo>
                      <a:lnTo>
                        <a:pt x="246" y="687"/>
                      </a:lnTo>
                      <a:lnTo>
                        <a:pt x="246" y="687"/>
                      </a:lnTo>
                      <a:lnTo>
                        <a:pt x="251" y="578"/>
                      </a:lnTo>
                      <a:lnTo>
                        <a:pt x="257" y="578"/>
                      </a:lnTo>
                      <a:lnTo>
                        <a:pt x="257" y="578"/>
                      </a:lnTo>
                      <a:lnTo>
                        <a:pt x="257" y="576"/>
                      </a:lnTo>
                      <a:lnTo>
                        <a:pt x="259" y="575"/>
                      </a:lnTo>
                      <a:lnTo>
                        <a:pt x="259" y="575"/>
                      </a:lnTo>
                      <a:lnTo>
                        <a:pt x="257" y="573"/>
                      </a:lnTo>
                      <a:lnTo>
                        <a:pt x="257" y="573"/>
                      </a:lnTo>
                      <a:lnTo>
                        <a:pt x="251" y="573"/>
                      </a:lnTo>
                      <a:lnTo>
                        <a:pt x="251" y="568"/>
                      </a:lnTo>
                      <a:lnTo>
                        <a:pt x="260" y="568"/>
                      </a:lnTo>
                      <a:lnTo>
                        <a:pt x="260" y="565"/>
                      </a:lnTo>
                      <a:lnTo>
                        <a:pt x="260" y="565"/>
                      </a:lnTo>
                      <a:lnTo>
                        <a:pt x="276" y="296"/>
                      </a:lnTo>
                      <a:lnTo>
                        <a:pt x="365" y="498"/>
                      </a:lnTo>
                      <a:lnTo>
                        <a:pt x="365" y="498"/>
                      </a:lnTo>
                      <a:lnTo>
                        <a:pt x="363" y="498"/>
                      </a:lnTo>
                      <a:lnTo>
                        <a:pt x="363" y="498"/>
                      </a:lnTo>
                      <a:lnTo>
                        <a:pt x="362" y="499"/>
                      </a:lnTo>
                      <a:lnTo>
                        <a:pt x="370" y="513"/>
                      </a:lnTo>
                      <a:lnTo>
                        <a:pt x="370" y="513"/>
                      </a:lnTo>
                      <a:lnTo>
                        <a:pt x="371" y="515"/>
                      </a:lnTo>
                      <a:lnTo>
                        <a:pt x="371" y="515"/>
                      </a:lnTo>
                      <a:lnTo>
                        <a:pt x="380" y="516"/>
                      </a:lnTo>
                      <a:lnTo>
                        <a:pt x="380" y="516"/>
                      </a:lnTo>
                      <a:lnTo>
                        <a:pt x="380" y="516"/>
                      </a:lnTo>
                      <a:lnTo>
                        <a:pt x="419" y="607"/>
                      </a:lnTo>
                      <a:lnTo>
                        <a:pt x="419" y="607"/>
                      </a:lnTo>
                      <a:lnTo>
                        <a:pt x="424" y="610"/>
                      </a:lnTo>
                      <a:lnTo>
                        <a:pt x="428" y="613"/>
                      </a:lnTo>
                      <a:lnTo>
                        <a:pt x="456" y="675"/>
                      </a:lnTo>
                      <a:lnTo>
                        <a:pt x="484" y="709"/>
                      </a:lnTo>
                      <a:lnTo>
                        <a:pt x="474" y="667"/>
                      </a:lnTo>
                      <a:lnTo>
                        <a:pt x="447" y="607"/>
                      </a:lnTo>
                      <a:lnTo>
                        <a:pt x="447" y="607"/>
                      </a:lnTo>
                      <a:lnTo>
                        <a:pt x="448" y="605"/>
                      </a:lnTo>
                      <a:lnTo>
                        <a:pt x="448" y="602"/>
                      </a:lnTo>
                      <a:lnTo>
                        <a:pt x="448" y="602"/>
                      </a:lnTo>
                      <a:lnTo>
                        <a:pt x="447" y="598"/>
                      </a:lnTo>
                      <a:lnTo>
                        <a:pt x="447" y="598"/>
                      </a:lnTo>
                      <a:lnTo>
                        <a:pt x="428" y="555"/>
                      </a:lnTo>
                      <a:lnTo>
                        <a:pt x="428" y="555"/>
                      </a:lnTo>
                      <a:lnTo>
                        <a:pt x="411" y="518"/>
                      </a:lnTo>
                      <a:lnTo>
                        <a:pt x="411" y="518"/>
                      </a:lnTo>
                      <a:lnTo>
                        <a:pt x="414" y="516"/>
                      </a:lnTo>
                      <a:lnTo>
                        <a:pt x="416" y="515"/>
                      </a:lnTo>
                      <a:lnTo>
                        <a:pt x="416" y="513"/>
                      </a:lnTo>
                      <a:lnTo>
                        <a:pt x="413" y="507"/>
                      </a:lnTo>
                      <a:lnTo>
                        <a:pt x="419" y="505"/>
                      </a:lnTo>
                      <a:lnTo>
                        <a:pt x="419" y="505"/>
                      </a:lnTo>
                      <a:lnTo>
                        <a:pt x="421" y="504"/>
                      </a:lnTo>
                      <a:lnTo>
                        <a:pt x="421" y="502"/>
                      </a:lnTo>
                      <a:lnTo>
                        <a:pt x="421" y="502"/>
                      </a:lnTo>
                      <a:lnTo>
                        <a:pt x="421" y="502"/>
                      </a:lnTo>
                      <a:lnTo>
                        <a:pt x="419" y="502"/>
                      </a:lnTo>
                      <a:lnTo>
                        <a:pt x="413" y="504"/>
                      </a:lnTo>
                      <a:lnTo>
                        <a:pt x="411" y="501"/>
                      </a:lnTo>
                      <a:lnTo>
                        <a:pt x="411" y="501"/>
                      </a:lnTo>
                      <a:lnTo>
                        <a:pt x="410" y="499"/>
                      </a:lnTo>
                      <a:lnTo>
                        <a:pt x="410" y="499"/>
                      </a:lnTo>
                      <a:lnTo>
                        <a:pt x="408" y="501"/>
                      </a:lnTo>
                      <a:lnTo>
                        <a:pt x="408" y="501"/>
                      </a:lnTo>
                      <a:lnTo>
                        <a:pt x="407" y="501"/>
                      </a:lnTo>
                      <a:lnTo>
                        <a:pt x="407" y="501"/>
                      </a:lnTo>
                      <a:lnTo>
                        <a:pt x="407" y="501"/>
                      </a:lnTo>
                      <a:lnTo>
                        <a:pt x="279" y="217"/>
                      </a:lnTo>
                      <a:lnTo>
                        <a:pt x="279" y="217"/>
                      </a:lnTo>
                      <a:lnTo>
                        <a:pt x="279" y="212"/>
                      </a:lnTo>
                      <a:lnTo>
                        <a:pt x="279" y="212"/>
                      </a:lnTo>
                      <a:lnTo>
                        <a:pt x="277" y="195"/>
                      </a:lnTo>
                      <a:lnTo>
                        <a:pt x="277" y="195"/>
                      </a:lnTo>
                      <a:lnTo>
                        <a:pt x="280" y="195"/>
                      </a:lnTo>
                      <a:lnTo>
                        <a:pt x="283" y="195"/>
                      </a:lnTo>
                      <a:lnTo>
                        <a:pt x="283" y="195"/>
                      </a:lnTo>
                      <a:lnTo>
                        <a:pt x="286" y="195"/>
                      </a:lnTo>
                      <a:lnTo>
                        <a:pt x="291" y="197"/>
                      </a:lnTo>
                      <a:lnTo>
                        <a:pt x="291" y="197"/>
                      </a:lnTo>
                      <a:lnTo>
                        <a:pt x="291" y="197"/>
                      </a:lnTo>
                      <a:lnTo>
                        <a:pt x="291" y="197"/>
                      </a:lnTo>
                      <a:lnTo>
                        <a:pt x="291" y="206"/>
                      </a:lnTo>
                      <a:lnTo>
                        <a:pt x="291" y="212"/>
                      </a:lnTo>
                      <a:lnTo>
                        <a:pt x="293" y="215"/>
                      </a:lnTo>
                      <a:lnTo>
                        <a:pt x="293" y="217"/>
                      </a:lnTo>
                      <a:lnTo>
                        <a:pt x="293" y="217"/>
                      </a:lnTo>
                      <a:lnTo>
                        <a:pt x="328" y="229"/>
                      </a:lnTo>
                      <a:lnTo>
                        <a:pt x="356" y="237"/>
                      </a:lnTo>
                      <a:lnTo>
                        <a:pt x="376" y="243"/>
                      </a:lnTo>
                      <a:lnTo>
                        <a:pt x="376" y="243"/>
                      </a:lnTo>
                      <a:lnTo>
                        <a:pt x="387" y="246"/>
                      </a:lnTo>
                      <a:lnTo>
                        <a:pt x="394" y="251"/>
                      </a:lnTo>
                      <a:lnTo>
                        <a:pt x="402" y="254"/>
                      </a:lnTo>
                      <a:lnTo>
                        <a:pt x="407" y="256"/>
                      </a:lnTo>
                      <a:lnTo>
                        <a:pt x="407" y="256"/>
                      </a:lnTo>
                      <a:lnTo>
                        <a:pt x="417" y="252"/>
                      </a:lnTo>
                      <a:lnTo>
                        <a:pt x="434" y="245"/>
                      </a:lnTo>
                      <a:lnTo>
                        <a:pt x="464" y="232"/>
                      </a:lnTo>
                      <a:lnTo>
                        <a:pt x="464" y="232"/>
                      </a:lnTo>
                      <a:lnTo>
                        <a:pt x="468" y="231"/>
                      </a:lnTo>
                      <a:lnTo>
                        <a:pt x="471" y="231"/>
                      </a:lnTo>
                      <a:lnTo>
                        <a:pt x="471" y="234"/>
                      </a:lnTo>
                      <a:lnTo>
                        <a:pt x="470" y="240"/>
                      </a:lnTo>
                      <a:lnTo>
                        <a:pt x="470" y="240"/>
                      </a:lnTo>
                      <a:lnTo>
                        <a:pt x="470" y="245"/>
                      </a:lnTo>
                      <a:lnTo>
                        <a:pt x="471" y="248"/>
                      </a:lnTo>
                      <a:lnTo>
                        <a:pt x="474" y="248"/>
                      </a:lnTo>
                      <a:lnTo>
                        <a:pt x="478" y="248"/>
                      </a:lnTo>
                      <a:lnTo>
                        <a:pt x="478" y="248"/>
                      </a:lnTo>
                      <a:lnTo>
                        <a:pt x="481" y="249"/>
                      </a:lnTo>
                      <a:lnTo>
                        <a:pt x="481" y="254"/>
                      </a:lnTo>
                      <a:lnTo>
                        <a:pt x="481" y="254"/>
                      </a:lnTo>
                      <a:lnTo>
                        <a:pt x="481" y="254"/>
                      </a:lnTo>
                      <a:lnTo>
                        <a:pt x="481" y="256"/>
                      </a:lnTo>
                      <a:lnTo>
                        <a:pt x="481" y="256"/>
                      </a:lnTo>
                      <a:lnTo>
                        <a:pt x="482" y="289"/>
                      </a:lnTo>
                      <a:lnTo>
                        <a:pt x="485" y="316"/>
                      </a:lnTo>
                      <a:lnTo>
                        <a:pt x="488" y="342"/>
                      </a:lnTo>
                      <a:lnTo>
                        <a:pt x="488" y="342"/>
                      </a:lnTo>
                      <a:lnTo>
                        <a:pt x="491" y="363"/>
                      </a:lnTo>
                      <a:lnTo>
                        <a:pt x="493" y="384"/>
                      </a:lnTo>
                      <a:lnTo>
                        <a:pt x="493" y="417"/>
                      </a:lnTo>
                      <a:lnTo>
                        <a:pt x="493" y="417"/>
                      </a:lnTo>
                      <a:lnTo>
                        <a:pt x="493" y="424"/>
                      </a:lnTo>
                      <a:lnTo>
                        <a:pt x="495" y="428"/>
                      </a:lnTo>
                      <a:lnTo>
                        <a:pt x="496" y="431"/>
                      </a:lnTo>
                      <a:lnTo>
                        <a:pt x="498" y="433"/>
                      </a:lnTo>
                      <a:lnTo>
                        <a:pt x="502" y="433"/>
                      </a:lnTo>
                      <a:lnTo>
                        <a:pt x="508" y="434"/>
                      </a:lnTo>
                      <a:lnTo>
                        <a:pt x="508" y="434"/>
                      </a:lnTo>
                      <a:lnTo>
                        <a:pt x="518" y="434"/>
                      </a:lnTo>
                      <a:lnTo>
                        <a:pt x="530" y="433"/>
                      </a:lnTo>
                      <a:lnTo>
                        <a:pt x="564" y="425"/>
                      </a:lnTo>
                      <a:lnTo>
                        <a:pt x="564" y="425"/>
                      </a:lnTo>
                      <a:lnTo>
                        <a:pt x="606" y="411"/>
                      </a:lnTo>
                      <a:lnTo>
                        <a:pt x="612" y="411"/>
                      </a:lnTo>
                      <a:lnTo>
                        <a:pt x="612" y="411"/>
                      </a:lnTo>
                      <a:lnTo>
                        <a:pt x="618" y="433"/>
                      </a:lnTo>
                      <a:lnTo>
                        <a:pt x="618" y="433"/>
                      </a:lnTo>
                      <a:lnTo>
                        <a:pt x="621" y="442"/>
                      </a:lnTo>
                      <a:lnTo>
                        <a:pt x="624" y="448"/>
                      </a:lnTo>
                      <a:lnTo>
                        <a:pt x="624" y="448"/>
                      </a:lnTo>
                      <a:lnTo>
                        <a:pt x="622" y="448"/>
                      </a:lnTo>
                      <a:lnTo>
                        <a:pt x="622" y="448"/>
                      </a:lnTo>
                      <a:lnTo>
                        <a:pt x="618" y="453"/>
                      </a:lnTo>
                      <a:lnTo>
                        <a:pt x="618" y="456"/>
                      </a:lnTo>
                      <a:lnTo>
                        <a:pt x="616" y="457"/>
                      </a:lnTo>
                      <a:lnTo>
                        <a:pt x="616" y="457"/>
                      </a:lnTo>
                      <a:lnTo>
                        <a:pt x="616" y="467"/>
                      </a:lnTo>
                      <a:lnTo>
                        <a:pt x="615" y="474"/>
                      </a:lnTo>
                      <a:lnTo>
                        <a:pt x="615" y="474"/>
                      </a:lnTo>
                      <a:lnTo>
                        <a:pt x="613" y="479"/>
                      </a:lnTo>
                      <a:lnTo>
                        <a:pt x="613" y="479"/>
                      </a:lnTo>
                      <a:lnTo>
                        <a:pt x="613" y="481"/>
                      </a:lnTo>
                      <a:lnTo>
                        <a:pt x="613" y="481"/>
                      </a:lnTo>
                      <a:lnTo>
                        <a:pt x="604" y="499"/>
                      </a:lnTo>
                      <a:lnTo>
                        <a:pt x="604" y="499"/>
                      </a:lnTo>
                      <a:lnTo>
                        <a:pt x="601" y="505"/>
                      </a:lnTo>
                      <a:lnTo>
                        <a:pt x="601" y="511"/>
                      </a:lnTo>
                      <a:lnTo>
                        <a:pt x="604" y="525"/>
                      </a:lnTo>
                      <a:lnTo>
                        <a:pt x="604" y="525"/>
                      </a:lnTo>
                      <a:lnTo>
                        <a:pt x="604" y="538"/>
                      </a:lnTo>
                      <a:lnTo>
                        <a:pt x="604" y="553"/>
                      </a:lnTo>
                      <a:lnTo>
                        <a:pt x="599" y="595"/>
                      </a:lnTo>
                      <a:lnTo>
                        <a:pt x="599" y="595"/>
                      </a:lnTo>
                      <a:lnTo>
                        <a:pt x="595" y="616"/>
                      </a:lnTo>
                      <a:lnTo>
                        <a:pt x="590" y="638"/>
                      </a:lnTo>
                      <a:lnTo>
                        <a:pt x="582" y="667"/>
                      </a:lnTo>
                      <a:lnTo>
                        <a:pt x="582" y="667"/>
                      </a:lnTo>
                      <a:lnTo>
                        <a:pt x="581" y="675"/>
                      </a:lnTo>
                      <a:lnTo>
                        <a:pt x="581" y="679"/>
                      </a:lnTo>
                      <a:lnTo>
                        <a:pt x="582" y="683"/>
                      </a:lnTo>
                      <a:lnTo>
                        <a:pt x="584" y="683"/>
                      </a:lnTo>
                      <a:lnTo>
                        <a:pt x="584" y="683"/>
                      </a:lnTo>
                      <a:lnTo>
                        <a:pt x="581" y="698"/>
                      </a:lnTo>
                      <a:lnTo>
                        <a:pt x="581" y="698"/>
                      </a:lnTo>
                      <a:lnTo>
                        <a:pt x="579" y="701"/>
                      </a:lnTo>
                      <a:lnTo>
                        <a:pt x="576" y="704"/>
                      </a:lnTo>
                      <a:lnTo>
                        <a:pt x="567" y="709"/>
                      </a:lnTo>
                      <a:lnTo>
                        <a:pt x="567" y="709"/>
                      </a:lnTo>
                      <a:lnTo>
                        <a:pt x="564" y="712"/>
                      </a:lnTo>
                      <a:lnTo>
                        <a:pt x="564" y="715"/>
                      </a:lnTo>
                      <a:lnTo>
                        <a:pt x="565" y="716"/>
                      </a:lnTo>
                      <a:lnTo>
                        <a:pt x="565" y="716"/>
                      </a:lnTo>
                      <a:lnTo>
                        <a:pt x="542" y="724"/>
                      </a:lnTo>
                      <a:lnTo>
                        <a:pt x="513" y="732"/>
                      </a:lnTo>
                      <a:lnTo>
                        <a:pt x="513" y="732"/>
                      </a:lnTo>
                      <a:lnTo>
                        <a:pt x="504" y="733"/>
                      </a:lnTo>
                      <a:lnTo>
                        <a:pt x="499" y="738"/>
                      </a:lnTo>
                      <a:lnTo>
                        <a:pt x="498" y="743"/>
                      </a:lnTo>
                      <a:lnTo>
                        <a:pt x="498" y="749"/>
                      </a:lnTo>
                      <a:lnTo>
                        <a:pt x="498" y="749"/>
                      </a:lnTo>
                      <a:lnTo>
                        <a:pt x="498" y="753"/>
                      </a:lnTo>
                      <a:lnTo>
                        <a:pt x="499" y="758"/>
                      </a:lnTo>
                      <a:lnTo>
                        <a:pt x="505" y="760"/>
                      </a:lnTo>
                      <a:lnTo>
                        <a:pt x="516" y="763"/>
                      </a:lnTo>
                      <a:lnTo>
                        <a:pt x="516" y="763"/>
                      </a:lnTo>
                      <a:lnTo>
                        <a:pt x="530" y="764"/>
                      </a:lnTo>
                      <a:lnTo>
                        <a:pt x="541" y="764"/>
                      </a:lnTo>
                      <a:lnTo>
                        <a:pt x="552" y="763"/>
                      </a:lnTo>
                      <a:lnTo>
                        <a:pt x="564" y="761"/>
                      </a:lnTo>
                      <a:lnTo>
                        <a:pt x="564" y="761"/>
                      </a:lnTo>
                      <a:lnTo>
                        <a:pt x="576" y="760"/>
                      </a:lnTo>
                      <a:lnTo>
                        <a:pt x="587" y="760"/>
                      </a:lnTo>
                      <a:lnTo>
                        <a:pt x="596" y="760"/>
                      </a:lnTo>
                      <a:lnTo>
                        <a:pt x="596" y="764"/>
                      </a:lnTo>
                      <a:lnTo>
                        <a:pt x="609" y="767"/>
                      </a:lnTo>
                      <a:lnTo>
                        <a:pt x="609" y="767"/>
                      </a:lnTo>
                      <a:lnTo>
                        <a:pt x="609" y="772"/>
                      </a:lnTo>
                      <a:lnTo>
                        <a:pt x="610" y="774"/>
                      </a:lnTo>
                      <a:lnTo>
                        <a:pt x="613" y="777"/>
                      </a:lnTo>
                      <a:lnTo>
                        <a:pt x="618" y="777"/>
                      </a:lnTo>
                      <a:lnTo>
                        <a:pt x="627" y="777"/>
                      </a:lnTo>
                      <a:lnTo>
                        <a:pt x="630" y="777"/>
                      </a:lnTo>
                      <a:lnTo>
                        <a:pt x="630" y="777"/>
                      </a:lnTo>
                      <a:lnTo>
                        <a:pt x="629" y="780"/>
                      </a:lnTo>
                      <a:lnTo>
                        <a:pt x="627" y="783"/>
                      </a:lnTo>
                      <a:lnTo>
                        <a:pt x="619" y="789"/>
                      </a:lnTo>
                      <a:lnTo>
                        <a:pt x="602" y="800"/>
                      </a:lnTo>
                      <a:lnTo>
                        <a:pt x="602" y="800"/>
                      </a:lnTo>
                      <a:lnTo>
                        <a:pt x="599" y="804"/>
                      </a:lnTo>
                      <a:lnTo>
                        <a:pt x="598" y="811"/>
                      </a:lnTo>
                      <a:lnTo>
                        <a:pt x="598" y="821"/>
                      </a:lnTo>
                      <a:lnTo>
                        <a:pt x="598" y="821"/>
                      </a:lnTo>
                      <a:lnTo>
                        <a:pt x="599" y="824"/>
                      </a:lnTo>
                      <a:lnTo>
                        <a:pt x="602" y="827"/>
                      </a:lnTo>
                      <a:lnTo>
                        <a:pt x="609" y="827"/>
                      </a:lnTo>
                      <a:lnTo>
                        <a:pt x="619" y="827"/>
                      </a:lnTo>
                      <a:lnTo>
                        <a:pt x="619" y="827"/>
                      </a:lnTo>
                      <a:lnTo>
                        <a:pt x="646" y="827"/>
                      </a:lnTo>
                      <a:lnTo>
                        <a:pt x="656" y="826"/>
                      </a:lnTo>
                      <a:lnTo>
                        <a:pt x="667" y="823"/>
                      </a:lnTo>
                      <a:lnTo>
                        <a:pt x="667" y="823"/>
                      </a:lnTo>
                      <a:lnTo>
                        <a:pt x="676" y="818"/>
                      </a:lnTo>
                      <a:lnTo>
                        <a:pt x="681" y="812"/>
                      </a:lnTo>
                      <a:lnTo>
                        <a:pt x="686" y="807"/>
                      </a:lnTo>
                      <a:lnTo>
                        <a:pt x="687" y="804"/>
                      </a:lnTo>
                      <a:lnTo>
                        <a:pt x="687" y="804"/>
                      </a:lnTo>
                      <a:lnTo>
                        <a:pt x="689" y="801"/>
                      </a:lnTo>
                      <a:lnTo>
                        <a:pt x="692" y="800"/>
                      </a:lnTo>
                      <a:lnTo>
                        <a:pt x="698" y="798"/>
                      </a:lnTo>
                      <a:lnTo>
                        <a:pt x="698" y="798"/>
                      </a:lnTo>
                      <a:lnTo>
                        <a:pt x="701" y="795"/>
                      </a:lnTo>
                      <a:lnTo>
                        <a:pt x="703" y="792"/>
                      </a:lnTo>
                      <a:lnTo>
                        <a:pt x="704" y="783"/>
                      </a:lnTo>
                      <a:lnTo>
                        <a:pt x="704" y="783"/>
                      </a:lnTo>
                      <a:lnTo>
                        <a:pt x="701" y="770"/>
                      </a:lnTo>
                      <a:lnTo>
                        <a:pt x="700" y="761"/>
                      </a:lnTo>
                      <a:lnTo>
                        <a:pt x="700" y="761"/>
                      </a:lnTo>
                      <a:lnTo>
                        <a:pt x="704" y="761"/>
                      </a:lnTo>
                      <a:lnTo>
                        <a:pt x="707" y="758"/>
                      </a:lnTo>
                      <a:lnTo>
                        <a:pt x="707" y="752"/>
                      </a:lnTo>
                      <a:lnTo>
                        <a:pt x="707" y="740"/>
                      </a:lnTo>
                      <a:lnTo>
                        <a:pt x="707" y="740"/>
                      </a:lnTo>
                      <a:lnTo>
                        <a:pt x="700" y="619"/>
                      </a:lnTo>
                      <a:lnTo>
                        <a:pt x="700" y="619"/>
                      </a:lnTo>
                      <a:lnTo>
                        <a:pt x="700" y="604"/>
                      </a:lnTo>
                      <a:lnTo>
                        <a:pt x="700" y="590"/>
                      </a:lnTo>
                      <a:lnTo>
                        <a:pt x="703" y="567"/>
                      </a:lnTo>
                      <a:lnTo>
                        <a:pt x="707" y="544"/>
                      </a:lnTo>
                      <a:lnTo>
                        <a:pt x="713" y="519"/>
                      </a:lnTo>
                      <a:lnTo>
                        <a:pt x="713" y="519"/>
                      </a:lnTo>
                      <a:lnTo>
                        <a:pt x="721" y="496"/>
                      </a:lnTo>
                      <a:lnTo>
                        <a:pt x="727" y="478"/>
                      </a:lnTo>
                      <a:lnTo>
                        <a:pt x="735" y="462"/>
                      </a:lnTo>
                      <a:lnTo>
                        <a:pt x="746" y="447"/>
                      </a:lnTo>
                      <a:lnTo>
                        <a:pt x="746" y="447"/>
                      </a:lnTo>
                      <a:lnTo>
                        <a:pt x="750" y="437"/>
                      </a:lnTo>
                      <a:lnTo>
                        <a:pt x="755" y="428"/>
                      </a:lnTo>
                      <a:lnTo>
                        <a:pt x="763" y="410"/>
                      </a:lnTo>
                      <a:lnTo>
                        <a:pt x="769" y="390"/>
                      </a:lnTo>
                      <a:lnTo>
                        <a:pt x="769" y="390"/>
                      </a:lnTo>
                      <a:lnTo>
                        <a:pt x="772" y="393"/>
                      </a:lnTo>
                      <a:lnTo>
                        <a:pt x="775" y="393"/>
                      </a:lnTo>
                      <a:lnTo>
                        <a:pt x="780" y="393"/>
                      </a:lnTo>
                      <a:lnTo>
                        <a:pt x="784" y="391"/>
                      </a:lnTo>
                      <a:lnTo>
                        <a:pt x="792" y="387"/>
                      </a:lnTo>
                      <a:lnTo>
                        <a:pt x="798" y="382"/>
                      </a:lnTo>
                      <a:lnTo>
                        <a:pt x="798" y="382"/>
                      </a:lnTo>
                      <a:lnTo>
                        <a:pt x="801" y="376"/>
                      </a:lnTo>
                      <a:lnTo>
                        <a:pt x="803" y="367"/>
                      </a:lnTo>
                      <a:lnTo>
                        <a:pt x="804" y="357"/>
                      </a:lnTo>
                      <a:lnTo>
                        <a:pt x="804" y="357"/>
                      </a:lnTo>
                      <a:lnTo>
                        <a:pt x="809" y="356"/>
                      </a:lnTo>
                      <a:lnTo>
                        <a:pt x="817" y="350"/>
                      </a:lnTo>
                      <a:lnTo>
                        <a:pt x="820" y="347"/>
                      </a:lnTo>
                      <a:lnTo>
                        <a:pt x="823" y="342"/>
                      </a:lnTo>
                      <a:lnTo>
                        <a:pt x="826" y="336"/>
                      </a:lnTo>
                      <a:lnTo>
                        <a:pt x="824" y="330"/>
                      </a:lnTo>
                      <a:lnTo>
                        <a:pt x="824" y="330"/>
                      </a:lnTo>
                      <a:close/>
                      <a:moveTo>
                        <a:pt x="501" y="63"/>
                      </a:moveTo>
                      <a:lnTo>
                        <a:pt x="507" y="72"/>
                      </a:lnTo>
                      <a:lnTo>
                        <a:pt x="507" y="72"/>
                      </a:lnTo>
                      <a:lnTo>
                        <a:pt x="499" y="74"/>
                      </a:lnTo>
                      <a:lnTo>
                        <a:pt x="491" y="77"/>
                      </a:lnTo>
                      <a:lnTo>
                        <a:pt x="481" y="77"/>
                      </a:lnTo>
                      <a:lnTo>
                        <a:pt x="501" y="63"/>
                      </a:lnTo>
                      <a:close/>
                      <a:moveTo>
                        <a:pt x="437" y="83"/>
                      </a:moveTo>
                      <a:lnTo>
                        <a:pt x="384" y="81"/>
                      </a:lnTo>
                      <a:lnTo>
                        <a:pt x="384" y="78"/>
                      </a:lnTo>
                      <a:lnTo>
                        <a:pt x="368" y="78"/>
                      </a:lnTo>
                      <a:lnTo>
                        <a:pt x="368" y="78"/>
                      </a:lnTo>
                      <a:lnTo>
                        <a:pt x="371" y="74"/>
                      </a:lnTo>
                      <a:lnTo>
                        <a:pt x="374" y="69"/>
                      </a:lnTo>
                      <a:lnTo>
                        <a:pt x="377" y="60"/>
                      </a:lnTo>
                      <a:lnTo>
                        <a:pt x="377" y="60"/>
                      </a:lnTo>
                      <a:lnTo>
                        <a:pt x="379" y="49"/>
                      </a:lnTo>
                      <a:lnTo>
                        <a:pt x="384" y="37"/>
                      </a:lnTo>
                      <a:lnTo>
                        <a:pt x="385" y="32"/>
                      </a:lnTo>
                      <a:lnTo>
                        <a:pt x="388" y="26"/>
                      </a:lnTo>
                      <a:lnTo>
                        <a:pt x="393" y="21"/>
                      </a:lnTo>
                      <a:lnTo>
                        <a:pt x="397" y="18"/>
                      </a:lnTo>
                      <a:lnTo>
                        <a:pt x="397" y="18"/>
                      </a:lnTo>
                      <a:lnTo>
                        <a:pt x="394" y="27"/>
                      </a:lnTo>
                      <a:lnTo>
                        <a:pt x="391" y="37"/>
                      </a:lnTo>
                      <a:lnTo>
                        <a:pt x="390" y="47"/>
                      </a:lnTo>
                      <a:lnTo>
                        <a:pt x="390" y="47"/>
                      </a:lnTo>
                      <a:lnTo>
                        <a:pt x="393" y="41"/>
                      </a:lnTo>
                      <a:lnTo>
                        <a:pt x="397" y="31"/>
                      </a:lnTo>
                      <a:lnTo>
                        <a:pt x="402" y="23"/>
                      </a:lnTo>
                      <a:lnTo>
                        <a:pt x="407" y="17"/>
                      </a:lnTo>
                      <a:lnTo>
                        <a:pt x="413" y="12"/>
                      </a:lnTo>
                      <a:lnTo>
                        <a:pt x="419" y="9"/>
                      </a:lnTo>
                      <a:lnTo>
                        <a:pt x="419" y="9"/>
                      </a:lnTo>
                      <a:lnTo>
                        <a:pt x="434" y="7"/>
                      </a:lnTo>
                      <a:lnTo>
                        <a:pt x="441" y="7"/>
                      </a:lnTo>
                      <a:lnTo>
                        <a:pt x="448" y="7"/>
                      </a:lnTo>
                      <a:lnTo>
                        <a:pt x="456" y="9"/>
                      </a:lnTo>
                      <a:lnTo>
                        <a:pt x="462" y="12"/>
                      </a:lnTo>
                      <a:lnTo>
                        <a:pt x="468" y="18"/>
                      </a:lnTo>
                      <a:lnTo>
                        <a:pt x="474" y="26"/>
                      </a:lnTo>
                      <a:lnTo>
                        <a:pt x="474" y="18"/>
                      </a:lnTo>
                      <a:lnTo>
                        <a:pt x="474" y="18"/>
                      </a:lnTo>
                      <a:lnTo>
                        <a:pt x="481" y="26"/>
                      </a:lnTo>
                      <a:lnTo>
                        <a:pt x="487" y="34"/>
                      </a:lnTo>
                      <a:lnTo>
                        <a:pt x="491" y="41"/>
                      </a:lnTo>
                      <a:lnTo>
                        <a:pt x="437"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Freeform 682"/>
              <p:cNvSpPr>
                <a:spLocks noEditPoints="1"/>
              </p:cNvSpPr>
              <p:nvPr/>
            </p:nvSpPr>
            <p:spPr bwMode="auto">
              <a:xfrm>
                <a:off x="7290916" y="4519599"/>
                <a:ext cx="1512168" cy="1367693"/>
              </a:xfrm>
              <a:custGeom>
                <a:avLst/>
                <a:gdLst>
                  <a:gd name="T0" fmla="*/ 292 w 314"/>
                  <a:gd name="T1" fmla="*/ 134 h 284"/>
                  <a:gd name="T2" fmla="*/ 270 w 314"/>
                  <a:gd name="T3" fmla="*/ 116 h 284"/>
                  <a:gd name="T4" fmla="*/ 282 w 314"/>
                  <a:gd name="T5" fmla="*/ 94 h 284"/>
                  <a:gd name="T6" fmla="*/ 274 w 314"/>
                  <a:gd name="T7" fmla="*/ 52 h 284"/>
                  <a:gd name="T8" fmla="*/ 238 w 314"/>
                  <a:gd name="T9" fmla="*/ 70 h 284"/>
                  <a:gd name="T10" fmla="*/ 232 w 314"/>
                  <a:gd name="T11" fmla="*/ 52 h 284"/>
                  <a:gd name="T12" fmla="*/ 224 w 314"/>
                  <a:gd name="T13" fmla="*/ 30 h 284"/>
                  <a:gd name="T14" fmla="*/ 190 w 314"/>
                  <a:gd name="T15" fmla="*/ 14 h 284"/>
                  <a:gd name="T16" fmla="*/ 176 w 314"/>
                  <a:gd name="T17" fmla="*/ 8 h 284"/>
                  <a:gd name="T18" fmla="*/ 124 w 314"/>
                  <a:gd name="T19" fmla="*/ 2 h 284"/>
                  <a:gd name="T20" fmla="*/ 114 w 314"/>
                  <a:gd name="T21" fmla="*/ 22 h 284"/>
                  <a:gd name="T22" fmla="*/ 108 w 314"/>
                  <a:gd name="T23" fmla="*/ 50 h 284"/>
                  <a:gd name="T24" fmla="*/ 84 w 314"/>
                  <a:gd name="T25" fmla="*/ 34 h 284"/>
                  <a:gd name="T26" fmla="*/ 56 w 314"/>
                  <a:gd name="T27" fmla="*/ 80 h 284"/>
                  <a:gd name="T28" fmla="*/ 30 w 314"/>
                  <a:gd name="T29" fmla="*/ 128 h 284"/>
                  <a:gd name="T30" fmla="*/ 38 w 314"/>
                  <a:gd name="T31" fmla="*/ 164 h 284"/>
                  <a:gd name="T32" fmla="*/ 12 w 314"/>
                  <a:gd name="T33" fmla="*/ 226 h 284"/>
                  <a:gd name="T34" fmla="*/ 26 w 314"/>
                  <a:gd name="T35" fmla="*/ 266 h 284"/>
                  <a:gd name="T36" fmla="*/ 266 w 314"/>
                  <a:gd name="T37" fmla="*/ 276 h 284"/>
                  <a:gd name="T38" fmla="*/ 240 w 314"/>
                  <a:gd name="T39" fmla="*/ 248 h 284"/>
                  <a:gd name="T40" fmla="*/ 276 w 314"/>
                  <a:gd name="T41" fmla="*/ 246 h 284"/>
                  <a:gd name="T42" fmla="*/ 294 w 314"/>
                  <a:gd name="T43" fmla="*/ 206 h 284"/>
                  <a:gd name="T44" fmla="*/ 264 w 314"/>
                  <a:gd name="T45" fmla="*/ 178 h 284"/>
                  <a:gd name="T46" fmla="*/ 274 w 314"/>
                  <a:gd name="T47" fmla="*/ 152 h 284"/>
                  <a:gd name="T48" fmla="*/ 296 w 314"/>
                  <a:gd name="T49" fmla="*/ 154 h 284"/>
                  <a:gd name="T50" fmla="*/ 268 w 314"/>
                  <a:gd name="T51" fmla="*/ 82 h 284"/>
                  <a:gd name="T52" fmla="*/ 204 w 314"/>
                  <a:gd name="T53" fmla="*/ 214 h 284"/>
                  <a:gd name="T54" fmla="*/ 136 w 314"/>
                  <a:gd name="T55" fmla="*/ 88 h 284"/>
                  <a:gd name="T56" fmla="*/ 160 w 314"/>
                  <a:gd name="T57" fmla="*/ 104 h 284"/>
                  <a:gd name="T58" fmla="*/ 200 w 314"/>
                  <a:gd name="T59" fmla="*/ 96 h 284"/>
                  <a:gd name="T60" fmla="*/ 222 w 314"/>
                  <a:gd name="T61" fmla="*/ 110 h 284"/>
                  <a:gd name="T62" fmla="*/ 168 w 314"/>
                  <a:gd name="T63" fmla="*/ 112 h 284"/>
                  <a:gd name="T64" fmla="*/ 184 w 314"/>
                  <a:gd name="T65" fmla="*/ 114 h 284"/>
                  <a:gd name="T66" fmla="*/ 216 w 314"/>
                  <a:gd name="T67" fmla="*/ 102 h 284"/>
                  <a:gd name="T68" fmla="*/ 168 w 314"/>
                  <a:gd name="T69" fmla="*/ 96 h 284"/>
                  <a:gd name="T70" fmla="*/ 94 w 314"/>
                  <a:gd name="T71" fmla="*/ 114 h 284"/>
                  <a:gd name="T72" fmla="*/ 86 w 314"/>
                  <a:gd name="T73" fmla="*/ 96 h 284"/>
                  <a:gd name="T74" fmla="*/ 122 w 314"/>
                  <a:gd name="T75" fmla="*/ 198 h 284"/>
                  <a:gd name="T76" fmla="*/ 236 w 314"/>
                  <a:gd name="T77" fmla="*/ 118 h 284"/>
                  <a:gd name="T78" fmla="*/ 228 w 314"/>
                  <a:gd name="T79" fmla="*/ 64 h 284"/>
                  <a:gd name="T80" fmla="*/ 218 w 314"/>
                  <a:gd name="T81" fmla="*/ 68 h 284"/>
                  <a:gd name="T82" fmla="*/ 200 w 314"/>
                  <a:gd name="T83" fmla="*/ 36 h 284"/>
                  <a:gd name="T84" fmla="*/ 188 w 314"/>
                  <a:gd name="T85" fmla="*/ 64 h 284"/>
                  <a:gd name="T86" fmla="*/ 168 w 314"/>
                  <a:gd name="T87" fmla="*/ 58 h 284"/>
                  <a:gd name="T88" fmla="*/ 150 w 314"/>
                  <a:gd name="T89" fmla="*/ 90 h 284"/>
                  <a:gd name="T90" fmla="*/ 146 w 314"/>
                  <a:gd name="T91" fmla="*/ 36 h 284"/>
                  <a:gd name="T92" fmla="*/ 126 w 314"/>
                  <a:gd name="T93" fmla="*/ 40 h 284"/>
                  <a:gd name="T94" fmla="*/ 74 w 314"/>
                  <a:gd name="T95" fmla="*/ 54 h 284"/>
                  <a:gd name="T96" fmla="*/ 48 w 314"/>
                  <a:gd name="T97" fmla="*/ 84 h 284"/>
                  <a:gd name="T98" fmla="*/ 56 w 314"/>
                  <a:gd name="T99" fmla="*/ 228 h 284"/>
                  <a:gd name="T100" fmla="*/ 80 w 314"/>
                  <a:gd name="T101" fmla="*/ 240 h 284"/>
                  <a:gd name="T102" fmla="*/ 98 w 314"/>
                  <a:gd name="T103" fmla="*/ 278 h 284"/>
                  <a:gd name="T104" fmla="*/ 100 w 314"/>
                  <a:gd name="T105" fmla="*/ 256 h 284"/>
                  <a:gd name="T106" fmla="*/ 166 w 314"/>
                  <a:gd name="T107" fmla="*/ 226 h 284"/>
                  <a:gd name="T108" fmla="*/ 194 w 314"/>
                  <a:gd name="T109" fmla="*/ 202 h 284"/>
                  <a:gd name="T110" fmla="*/ 214 w 314"/>
                  <a:gd name="T111" fmla="*/ 202 h 284"/>
                  <a:gd name="T112" fmla="*/ 220 w 314"/>
                  <a:gd name="T113" fmla="*/ 202 h 284"/>
                  <a:gd name="T114" fmla="*/ 232 w 314"/>
                  <a:gd name="T115" fmla="*/ 238 h 284"/>
                  <a:gd name="T116" fmla="*/ 280 w 314"/>
                  <a:gd name="T117" fmla="*/ 230 h 284"/>
                  <a:gd name="T118" fmla="*/ 254 w 314"/>
                  <a:gd name="T119" fmla="*/ 220 h 284"/>
                  <a:gd name="T120" fmla="*/ 266 w 314"/>
                  <a:gd name="T121" fmla="*/ 202 h 284"/>
                  <a:gd name="T122" fmla="*/ 298 w 314"/>
                  <a:gd name="T123" fmla="*/ 13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4" h="284">
                    <a:moveTo>
                      <a:pt x="314" y="126"/>
                    </a:moveTo>
                    <a:lnTo>
                      <a:pt x="314" y="126"/>
                    </a:lnTo>
                    <a:lnTo>
                      <a:pt x="312" y="124"/>
                    </a:lnTo>
                    <a:lnTo>
                      <a:pt x="310" y="122"/>
                    </a:lnTo>
                    <a:lnTo>
                      <a:pt x="306" y="120"/>
                    </a:lnTo>
                    <a:lnTo>
                      <a:pt x="306" y="120"/>
                    </a:lnTo>
                    <a:lnTo>
                      <a:pt x="306" y="116"/>
                    </a:lnTo>
                    <a:lnTo>
                      <a:pt x="306" y="114"/>
                    </a:lnTo>
                    <a:lnTo>
                      <a:pt x="306" y="114"/>
                    </a:lnTo>
                    <a:lnTo>
                      <a:pt x="296" y="116"/>
                    </a:lnTo>
                    <a:lnTo>
                      <a:pt x="290" y="120"/>
                    </a:lnTo>
                    <a:lnTo>
                      <a:pt x="290" y="120"/>
                    </a:lnTo>
                    <a:lnTo>
                      <a:pt x="292" y="122"/>
                    </a:lnTo>
                    <a:lnTo>
                      <a:pt x="292" y="124"/>
                    </a:lnTo>
                    <a:lnTo>
                      <a:pt x="292" y="124"/>
                    </a:lnTo>
                    <a:lnTo>
                      <a:pt x="290" y="126"/>
                    </a:lnTo>
                    <a:lnTo>
                      <a:pt x="288" y="128"/>
                    </a:lnTo>
                    <a:lnTo>
                      <a:pt x="288" y="128"/>
                    </a:lnTo>
                    <a:lnTo>
                      <a:pt x="282" y="128"/>
                    </a:lnTo>
                    <a:lnTo>
                      <a:pt x="280" y="130"/>
                    </a:lnTo>
                    <a:lnTo>
                      <a:pt x="280" y="130"/>
                    </a:lnTo>
                    <a:lnTo>
                      <a:pt x="282" y="130"/>
                    </a:lnTo>
                    <a:lnTo>
                      <a:pt x="284" y="132"/>
                    </a:lnTo>
                    <a:lnTo>
                      <a:pt x="284" y="132"/>
                    </a:lnTo>
                    <a:lnTo>
                      <a:pt x="286" y="132"/>
                    </a:lnTo>
                    <a:lnTo>
                      <a:pt x="288" y="130"/>
                    </a:lnTo>
                    <a:lnTo>
                      <a:pt x="288" y="128"/>
                    </a:lnTo>
                    <a:lnTo>
                      <a:pt x="290" y="128"/>
                    </a:lnTo>
                    <a:lnTo>
                      <a:pt x="290" y="128"/>
                    </a:lnTo>
                    <a:lnTo>
                      <a:pt x="292" y="130"/>
                    </a:lnTo>
                    <a:lnTo>
                      <a:pt x="292" y="134"/>
                    </a:lnTo>
                    <a:lnTo>
                      <a:pt x="292" y="134"/>
                    </a:lnTo>
                    <a:lnTo>
                      <a:pt x="288" y="134"/>
                    </a:lnTo>
                    <a:lnTo>
                      <a:pt x="284" y="136"/>
                    </a:lnTo>
                    <a:lnTo>
                      <a:pt x="282" y="138"/>
                    </a:lnTo>
                    <a:lnTo>
                      <a:pt x="282" y="138"/>
                    </a:lnTo>
                    <a:lnTo>
                      <a:pt x="278" y="136"/>
                    </a:lnTo>
                    <a:lnTo>
                      <a:pt x="274" y="136"/>
                    </a:lnTo>
                    <a:lnTo>
                      <a:pt x="270" y="136"/>
                    </a:lnTo>
                    <a:lnTo>
                      <a:pt x="268" y="138"/>
                    </a:lnTo>
                    <a:lnTo>
                      <a:pt x="268" y="138"/>
                    </a:lnTo>
                    <a:lnTo>
                      <a:pt x="266" y="136"/>
                    </a:lnTo>
                    <a:lnTo>
                      <a:pt x="264" y="136"/>
                    </a:lnTo>
                    <a:lnTo>
                      <a:pt x="264" y="134"/>
                    </a:lnTo>
                    <a:lnTo>
                      <a:pt x="264" y="132"/>
                    </a:lnTo>
                    <a:lnTo>
                      <a:pt x="264" y="132"/>
                    </a:lnTo>
                    <a:lnTo>
                      <a:pt x="258" y="130"/>
                    </a:lnTo>
                    <a:lnTo>
                      <a:pt x="256" y="130"/>
                    </a:lnTo>
                    <a:lnTo>
                      <a:pt x="254" y="128"/>
                    </a:lnTo>
                    <a:lnTo>
                      <a:pt x="254" y="128"/>
                    </a:lnTo>
                    <a:lnTo>
                      <a:pt x="256" y="128"/>
                    </a:lnTo>
                    <a:lnTo>
                      <a:pt x="262" y="128"/>
                    </a:lnTo>
                    <a:lnTo>
                      <a:pt x="262" y="128"/>
                    </a:lnTo>
                    <a:lnTo>
                      <a:pt x="262" y="124"/>
                    </a:lnTo>
                    <a:lnTo>
                      <a:pt x="262" y="122"/>
                    </a:lnTo>
                    <a:lnTo>
                      <a:pt x="268" y="122"/>
                    </a:lnTo>
                    <a:lnTo>
                      <a:pt x="268" y="122"/>
                    </a:lnTo>
                    <a:lnTo>
                      <a:pt x="266" y="120"/>
                    </a:lnTo>
                    <a:lnTo>
                      <a:pt x="266" y="118"/>
                    </a:lnTo>
                    <a:lnTo>
                      <a:pt x="266" y="116"/>
                    </a:lnTo>
                    <a:lnTo>
                      <a:pt x="270" y="116"/>
                    </a:lnTo>
                    <a:lnTo>
                      <a:pt x="270" y="116"/>
                    </a:lnTo>
                    <a:lnTo>
                      <a:pt x="270" y="118"/>
                    </a:lnTo>
                    <a:lnTo>
                      <a:pt x="272" y="118"/>
                    </a:lnTo>
                    <a:lnTo>
                      <a:pt x="274" y="116"/>
                    </a:lnTo>
                    <a:lnTo>
                      <a:pt x="274" y="116"/>
                    </a:lnTo>
                    <a:lnTo>
                      <a:pt x="272" y="116"/>
                    </a:lnTo>
                    <a:lnTo>
                      <a:pt x="270" y="116"/>
                    </a:lnTo>
                    <a:lnTo>
                      <a:pt x="272" y="114"/>
                    </a:lnTo>
                    <a:lnTo>
                      <a:pt x="272" y="114"/>
                    </a:lnTo>
                    <a:lnTo>
                      <a:pt x="272" y="114"/>
                    </a:lnTo>
                    <a:lnTo>
                      <a:pt x="276" y="114"/>
                    </a:lnTo>
                    <a:lnTo>
                      <a:pt x="278" y="116"/>
                    </a:lnTo>
                    <a:lnTo>
                      <a:pt x="278" y="118"/>
                    </a:lnTo>
                    <a:lnTo>
                      <a:pt x="282" y="120"/>
                    </a:lnTo>
                    <a:lnTo>
                      <a:pt x="282" y="120"/>
                    </a:lnTo>
                    <a:lnTo>
                      <a:pt x="282" y="118"/>
                    </a:lnTo>
                    <a:lnTo>
                      <a:pt x="282" y="118"/>
                    </a:lnTo>
                    <a:lnTo>
                      <a:pt x="284" y="114"/>
                    </a:lnTo>
                    <a:lnTo>
                      <a:pt x="284" y="114"/>
                    </a:lnTo>
                    <a:lnTo>
                      <a:pt x="278" y="112"/>
                    </a:lnTo>
                    <a:lnTo>
                      <a:pt x="278" y="110"/>
                    </a:lnTo>
                    <a:lnTo>
                      <a:pt x="280" y="108"/>
                    </a:lnTo>
                    <a:lnTo>
                      <a:pt x="280" y="108"/>
                    </a:lnTo>
                    <a:lnTo>
                      <a:pt x="276" y="108"/>
                    </a:lnTo>
                    <a:lnTo>
                      <a:pt x="276" y="104"/>
                    </a:lnTo>
                    <a:lnTo>
                      <a:pt x="276" y="104"/>
                    </a:lnTo>
                    <a:lnTo>
                      <a:pt x="276" y="102"/>
                    </a:lnTo>
                    <a:lnTo>
                      <a:pt x="278" y="96"/>
                    </a:lnTo>
                    <a:lnTo>
                      <a:pt x="278" y="96"/>
                    </a:lnTo>
                    <a:lnTo>
                      <a:pt x="278" y="94"/>
                    </a:lnTo>
                    <a:lnTo>
                      <a:pt x="280" y="94"/>
                    </a:lnTo>
                    <a:lnTo>
                      <a:pt x="282" y="94"/>
                    </a:lnTo>
                    <a:lnTo>
                      <a:pt x="284" y="92"/>
                    </a:lnTo>
                    <a:lnTo>
                      <a:pt x="284" y="92"/>
                    </a:lnTo>
                    <a:lnTo>
                      <a:pt x="280" y="88"/>
                    </a:lnTo>
                    <a:lnTo>
                      <a:pt x="274" y="86"/>
                    </a:lnTo>
                    <a:lnTo>
                      <a:pt x="274" y="86"/>
                    </a:lnTo>
                    <a:lnTo>
                      <a:pt x="274" y="84"/>
                    </a:lnTo>
                    <a:lnTo>
                      <a:pt x="272" y="82"/>
                    </a:lnTo>
                    <a:lnTo>
                      <a:pt x="270" y="82"/>
                    </a:lnTo>
                    <a:lnTo>
                      <a:pt x="268" y="78"/>
                    </a:lnTo>
                    <a:lnTo>
                      <a:pt x="268" y="78"/>
                    </a:lnTo>
                    <a:lnTo>
                      <a:pt x="272" y="78"/>
                    </a:lnTo>
                    <a:lnTo>
                      <a:pt x="274" y="78"/>
                    </a:lnTo>
                    <a:lnTo>
                      <a:pt x="280" y="80"/>
                    </a:lnTo>
                    <a:lnTo>
                      <a:pt x="280" y="80"/>
                    </a:lnTo>
                    <a:lnTo>
                      <a:pt x="280" y="78"/>
                    </a:lnTo>
                    <a:lnTo>
                      <a:pt x="282" y="78"/>
                    </a:lnTo>
                    <a:lnTo>
                      <a:pt x="286" y="76"/>
                    </a:lnTo>
                    <a:lnTo>
                      <a:pt x="286" y="76"/>
                    </a:lnTo>
                    <a:lnTo>
                      <a:pt x="284" y="72"/>
                    </a:lnTo>
                    <a:lnTo>
                      <a:pt x="286" y="70"/>
                    </a:lnTo>
                    <a:lnTo>
                      <a:pt x="286" y="70"/>
                    </a:lnTo>
                    <a:lnTo>
                      <a:pt x="282" y="70"/>
                    </a:lnTo>
                    <a:lnTo>
                      <a:pt x="280" y="66"/>
                    </a:lnTo>
                    <a:lnTo>
                      <a:pt x="280" y="66"/>
                    </a:lnTo>
                    <a:lnTo>
                      <a:pt x="280" y="64"/>
                    </a:lnTo>
                    <a:lnTo>
                      <a:pt x="282" y="64"/>
                    </a:lnTo>
                    <a:lnTo>
                      <a:pt x="282" y="62"/>
                    </a:lnTo>
                    <a:lnTo>
                      <a:pt x="284" y="60"/>
                    </a:lnTo>
                    <a:lnTo>
                      <a:pt x="284" y="60"/>
                    </a:lnTo>
                    <a:lnTo>
                      <a:pt x="278" y="56"/>
                    </a:lnTo>
                    <a:lnTo>
                      <a:pt x="274" y="52"/>
                    </a:lnTo>
                    <a:lnTo>
                      <a:pt x="274" y="52"/>
                    </a:lnTo>
                    <a:lnTo>
                      <a:pt x="270" y="56"/>
                    </a:lnTo>
                    <a:lnTo>
                      <a:pt x="270" y="58"/>
                    </a:lnTo>
                    <a:lnTo>
                      <a:pt x="268" y="58"/>
                    </a:lnTo>
                    <a:lnTo>
                      <a:pt x="268" y="54"/>
                    </a:lnTo>
                    <a:lnTo>
                      <a:pt x="268" y="54"/>
                    </a:lnTo>
                    <a:lnTo>
                      <a:pt x="264" y="54"/>
                    </a:lnTo>
                    <a:lnTo>
                      <a:pt x="264" y="56"/>
                    </a:lnTo>
                    <a:lnTo>
                      <a:pt x="262" y="58"/>
                    </a:lnTo>
                    <a:lnTo>
                      <a:pt x="262" y="58"/>
                    </a:lnTo>
                    <a:lnTo>
                      <a:pt x="258" y="58"/>
                    </a:lnTo>
                    <a:lnTo>
                      <a:pt x="256" y="60"/>
                    </a:lnTo>
                    <a:lnTo>
                      <a:pt x="252" y="64"/>
                    </a:lnTo>
                    <a:lnTo>
                      <a:pt x="252" y="64"/>
                    </a:lnTo>
                    <a:lnTo>
                      <a:pt x="258" y="64"/>
                    </a:lnTo>
                    <a:lnTo>
                      <a:pt x="260" y="66"/>
                    </a:lnTo>
                    <a:lnTo>
                      <a:pt x="260" y="66"/>
                    </a:lnTo>
                    <a:lnTo>
                      <a:pt x="258" y="70"/>
                    </a:lnTo>
                    <a:lnTo>
                      <a:pt x="254" y="74"/>
                    </a:lnTo>
                    <a:lnTo>
                      <a:pt x="254" y="74"/>
                    </a:lnTo>
                    <a:lnTo>
                      <a:pt x="252" y="74"/>
                    </a:lnTo>
                    <a:lnTo>
                      <a:pt x="252" y="72"/>
                    </a:lnTo>
                    <a:lnTo>
                      <a:pt x="252" y="66"/>
                    </a:lnTo>
                    <a:lnTo>
                      <a:pt x="252" y="66"/>
                    </a:lnTo>
                    <a:lnTo>
                      <a:pt x="250" y="68"/>
                    </a:lnTo>
                    <a:lnTo>
                      <a:pt x="248" y="70"/>
                    </a:lnTo>
                    <a:lnTo>
                      <a:pt x="244" y="72"/>
                    </a:lnTo>
                    <a:lnTo>
                      <a:pt x="244" y="72"/>
                    </a:lnTo>
                    <a:lnTo>
                      <a:pt x="242" y="70"/>
                    </a:lnTo>
                    <a:lnTo>
                      <a:pt x="240" y="70"/>
                    </a:lnTo>
                    <a:lnTo>
                      <a:pt x="238" y="70"/>
                    </a:lnTo>
                    <a:lnTo>
                      <a:pt x="238" y="70"/>
                    </a:lnTo>
                    <a:lnTo>
                      <a:pt x="238" y="72"/>
                    </a:lnTo>
                    <a:lnTo>
                      <a:pt x="240" y="74"/>
                    </a:lnTo>
                    <a:lnTo>
                      <a:pt x="242" y="76"/>
                    </a:lnTo>
                    <a:lnTo>
                      <a:pt x="242" y="78"/>
                    </a:lnTo>
                    <a:lnTo>
                      <a:pt x="242" y="78"/>
                    </a:lnTo>
                    <a:lnTo>
                      <a:pt x="238" y="78"/>
                    </a:lnTo>
                    <a:lnTo>
                      <a:pt x="238" y="78"/>
                    </a:lnTo>
                    <a:lnTo>
                      <a:pt x="236" y="74"/>
                    </a:lnTo>
                    <a:lnTo>
                      <a:pt x="232" y="70"/>
                    </a:lnTo>
                    <a:lnTo>
                      <a:pt x="232" y="70"/>
                    </a:lnTo>
                    <a:lnTo>
                      <a:pt x="236" y="64"/>
                    </a:lnTo>
                    <a:lnTo>
                      <a:pt x="238" y="62"/>
                    </a:lnTo>
                    <a:lnTo>
                      <a:pt x="240" y="60"/>
                    </a:lnTo>
                    <a:lnTo>
                      <a:pt x="240" y="60"/>
                    </a:lnTo>
                    <a:lnTo>
                      <a:pt x="242" y="62"/>
                    </a:lnTo>
                    <a:lnTo>
                      <a:pt x="242" y="66"/>
                    </a:lnTo>
                    <a:lnTo>
                      <a:pt x="242" y="66"/>
                    </a:lnTo>
                    <a:lnTo>
                      <a:pt x="246" y="66"/>
                    </a:lnTo>
                    <a:lnTo>
                      <a:pt x="248" y="64"/>
                    </a:lnTo>
                    <a:lnTo>
                      <a:pt x="248" y="64"/>
                    </a:lnTo>
                    <a:lnTo>
                      <a:pt x="244" y="58"/>
                    </a:lnTo>
                    <a:lnTo>
                      <a:pt x="238" y="52"/>
                    </a:lnTo>
                    <a:lnTo>
                      <a:pt x="238" y="52"/>
                    </a:lnTo>
                    <a:lnTo>
                      <a:pt x="236" y="48"/>
                    </a:lnTo>
                    <a:lnTo>
                      <a:pt x="234" y="46"/>
                    </a:lnTo>
                    <a:lnTo>
                      <a:pt x="230" y="46"/>
                    </a:lnTo>
                    <a:lnTo>
                      <a:pt x="230" y="46"/>
                    </a:lnTo>
                    <a:lnTo>
                      <a:pt x="230" y="48"/>
                    </a:lnTo>
                    <a:lnTo>
                      <a:pt x="232" y="50"/>
                    </a:lnTo>
                    <a:lnTo>
                      <a:pt x="232" y="52"/>
                    </a:lnTo>
                    <a:lnTo>
                      <a:pt x="230" y="54"/>
                    </a:lnTo>
                    <a:lnTo>
                      <a:pt x="230" y="54"/>
                    </a:lnTo>
                    <a:lnTo>
                      <a:pt x="228" y="52"/>
                    </a:lnTo>
                    <a:lnTo>
                      <a:pt x="226" y="50"/>
                    </a:lnTo>
                    <a:lnTo>
                      <a:pt x="224" y="44"/>
                    </a:lnTo>
                    <a:lnTo>
                      <a:pt x="224" y="44"/>
                    </a:lnTo>
                    <a:lnTo>
                      <a:pt x="220" y="44"/>
                    </a:lnTo>
                    <a:lnTo>
                      <a:pt x="216" y="46"/>
                    </a:lnTo>
                    <a:lnTo>
                      <a:pt x="212" y="46"/>
                    </a:lnTo>
                    <a:lnTo>
                      <a:pt x="208" y="44"/>
                    </a:lnTo>
                    <a:lnTo>
                      <a:pt x="208" y="44"/>
                    </a:lnTo>
                    <a:lnTo>
                      <a:pt x="212" y="42"/>
                    </a:lnTo>
                    <a:lnTo>
                      <a:pt x="218" y="42"/>
                    </a:lnTo>
                    <a:lnTo>
                      <a:pt x="218" y="42"/>
                    </a:lnTo>
                    <a:lnTo>
                      <a:pt x="220" y="40"/>
                    </a:lnTo>
                    <a:lnTo>
                      <a:pt x="220" y="38"/>
                    </a:lnTo>
                    <a:lnTo>
                      <a:pt x="222" y="38"/>
                    </a:lnTo>
                    <a:lnTo>
                      <a:pt x="222" y="38"/>
                    </a:lnTo>
                    <a:lnTo>
                      <a:pt x="226" y="42"/>
                    </a:lnTo>
                    <a:lnTo>
                      <a:pt x="230" y="44"/>
                    </a:lnTo>
                    <a:lnTo>
                      <a:pt x="230" y="44"/>
                    </a:lnTo>
                    <a:lnTo>
                      <a:pt x="232" y="40"/>
                    </a:lnTo>
                    <a:lnTo>
                      <a:pt x="232" y="40"/>
                    </a:lnTo>
                    <a:lnTo>
                      <a:pt x="228" y="40"/>
                    </a:lnTo>
                    <a:lnTo>
                      <a:pt x="228" y="38"/>
                    </a:lnTo>
                    <a:lnTo>
                      <a:pt x="230" y="34"/>
                    </a:lnTo>
                    <a:lnTo>
                      <a:pt x="230" y="34"/>
                    </a:lnTo>
                    <a:lnTo>
                      <a:pt x="226" y="32"/>
                    </a:lnTo>
                    <a:lnTo>
                      <a:pt x="224" y="30"/>
                    </a:lnTo>
                    <a:lnTo>
                      <a:pt x="224" y="30"/>
                    </a:lnTo>
                    <a:lnTo>
                      <a:pt x="224" y="30"/>
                    </a:lnTo>
                    <a:lnTo>
                      <a:pt x="226" y="28"/>
                    </a:lnTo>
                    <a:lnTo>
                      <a:pt x="228" y="28"/>
                    </a:lnTo>
                    <a:lnTo>
                      <a:pt x="228" y="26"/>
                    </a:lnTo>
                    <a:lnTo>
                      <a:pt x="228" y="26"/>
                    </a:lnTo>
                    <a:lnTo>
                      <a:pt x="226" y="24"/>
                    </a:lnTo>
                    <a:lnTo>
                      <a:pt x="222" y="24"/>
                    </a:lnTo>
                    <a:lnTo>
                      <a:pt x="222" y="24"/>
                    </a:lnTo>
                    <a:lnTo>
                      <a:pt x="222" y="26"/>
                    </a:lnTo>
                    <a:lnTo>
                      <a:pt x="222" y="28"/>
                    </a:lnTo>
                    <a:lnTo>
                      <a:pt x="222" y="30"/>
                    </a:lnTo>
                    <a:lnTo>
                      <a:pt x="220" y="30"/>
                    </a:lnTo>
                    <a:lnTo>
                      <a:pt x="220" y="30"/>
                    </a:lnTo>
                    <a:lnTo>
                      <a:pt x="218" y="30"/>
                    </a:lnTo>
                    <a:lnTo>
                      <a:pt x="214" y="28"/>
                    </a:lnTo>
                    <a:lnTo>
                      <a:pt x="210" y="22"/>
                    </a:lnTo>
                    <a:lnTo>
                      <a:pt x="204" y="22"/>
                    </a:lnTo>
                    <a:lnTo>
                      <a:pt x="204" y="22"/>
                    </a:lnTo>
                    <a:lnTo>
                      <a:pt x="202" y="26"/>
                    </a:lnTo>
                    <a:lnTo>
                      <a:pt x="202" y="26"/>
                    </a:lnTo>
                    <a:lnTo>
                      <a:pt x="200" y="26"/>
                    </a:lnTo>
                    <a:lnTo>
                      <a:pt x="200" y="26"/>
                    </a:lnTo>
                    <a:lnTo>
                      <a:pt x="194" y="24"/>
                    </a:lnTo>
                    <a:lnTo>
                      <a:pt x="192" y="18"/>
                    </a:lnTo>
                    <a:lnTo>
                      <a:pt x="192" y="18"/>
                    </a:lnTo>
                    <a:lnTo>
                      <a:pt x="194" y="16"/>
                    </a:lnTo>
                    <a:lnTo>
                      <a:pt x="194" y="12"/>
                    </a:lnTo>
                    <a:lnTo>
                      <a:pt x="194" y="12"/>
                    </a:lnTo>
                    <a:lnTo>
                      <a:pt x="188" y="10"/>
                    </a:lnTo>
                    <a:lnTo>
                      <a:pt x="188" y="10"/>
                    </a:lnTo>
                    <a:lnTo>
                      <a:pt x="190" y="12"/>
                    </a:lnTo>
                    <a:lnTo>
                      <a:pt x="190" y="14"/>
                    </a:lnTo>
                    <a:lnTo>
                      <a:pt x="190" y="14"/>
                    </a:lnTo>
                    <a:lnTo>
                      <a:pt x="188" y="16"/>
                    </a:lnTo>
                    <a:lnTo>
                      <a:pt x="184" y="18"/>
                    </a:lnTo>
                    <a:lnTo>
                      <a:pt x="184" y="18"/>
                    </a:lnTo>
                    <a:lnTo>
                      <a:pt x="182" y="16"/>
                    </a:lnTo>
                    <a:lnTo>
                      <a:pt x="178" y="14"/>
                    </a:lnTo>
                    <a:lnTo>
                      <a:pt x="178" y="14"/>
                    </a:lnTo>
                    <a:lnTo>
                      <a:pt x="178" y="14"/>
                    </a:lnTo>
                    <a:lnTo>
                      <a:pt x="176" y="14"/>
                    </a:lnTo>
                    <a:lnTo>
                      <a:pt x="174" y="14"/>
                    </a:lnTo>
                    <a:lnTo>
                      <a:pt x="174" y="16"/>
                    </a:lnTo>
                    <a:lnTo>
                      <a:pt x="174" y="16"/>
                    </a:lnTo>
                    <a:lnTo>
                      <a:pt x="178" y="18"/>
                    </a:lnTo>
                    <a:lnTo>
                      <a:pt x="178" y="20"/>
                    </a:lnTo>
                    <a:lnTo>
                      <a:pt x="178" y="22"/>
                    </a:lnTo>
                    <a:lnTo>
                      <a:pt x="178" y="22"/>
                    </a:lnTo>
                    <a:lnTo>
                      <a:pt x="170" y="20"/>
                    </a:lnTo>
                    <a:lnTo>
                      <a:pt x="170" y="20"/>
                    </a:lnTo>
                    <a:lnTo>
                      <a:pt x="170" y="18"/>
                    </a:lnTo>
                    <a:lnTo>
                      <a:pt x="170" y="16"/>
                    </a:lnTo>
                    <a:lnTo>
                      <a:pt x="168" y="14"/>
                    </a:lnTo>
                    <a:lnTo>
                      <a:pt x="168" y="12"/>
                    </a:lnTo>
                    <a:lnTo>
                      <a:pt x="168" y="12"/>
                    </a:lnTo>
                    <a:lnTo>
                      <a:pt x="168" y="10"/>
                    </a:lnTo>
                    <a:lnTo>
                      <a:pt x="170" y="10"/>
                    </a:lnTo>
                    <a:lnTo>
                      <a:pt x="170" y="10"/>
                    </a:lnTo>
                    <a:lnTo>
                      <a:pt x="174" y="12"/>
                    </a:lnTo>
                    <a:lnTo>
                      <a:pt x="174" y="12"/>
                    </a:lnTo>
                    <a:lnTo>
                      <a:pt x="176" y="10"/>
                    </a:lnTo>
                    <a:lnTo>
                      <a:pt x="176" y="10"/>
                    </a:lnTo>
                    <a:lnTo>
                      <a:pt x="176" y="8"/>
                    </a:lnTo>
                    <a:lnTo>
                      <a:pt x="172" y="6"/>
                    </a:lnTo>
                    <a:lnTo>
                      <a:pt x="172" y="6"/>
                    </a:lnTo>
                    <a:lnTo>
                      <a:pt x="170" y="6"/>
                    </a:lnTo>
                    <a:lnTo>
                      <a:pt x="168" y="8"/>
                    </a:lnTo>
                    <a:lnTo>
                      <a:pt x="168" y="8"/>
                    </a:lnTo>
                    <a:lnTo>
                      <a:pt x="166" y="8"/>
                    </a:lnTo>
                    <a:lnTo>
                      <a:pt x="166" y="8"/>
                    </a:lnTo>
                    <a:lnTo>
                      <a:pt x="166" y="4"/>
                    </a:lnTo>
                    <a:lnTo>
                      <a:pt x="166" y="0"/>
                    </a:lnTo>
                    <a:lnTo>
                      <a:pt x="166" y="0"/>
                    </a:lnTo>
                    <a:lnTo>
                      <a:pt x="162" y="2"/>
                    </a:lnTo>
                    <a:lnTo>
                      <a:pt x="158" y="4"/>
                    </a:lnTo>
                    <a:lnTo>
                      <a:pt x="158" y="4"/>
                    </a:lnTo>
                    <a:lnTo>
                      <a:pt x="152" y="4"/>
                    </a:lnTo>
                    <a:lnTo>
                      <a:pt x="152" y="4"/>
                    </a:lnTo>
                    <a:lnTo>
                      <a:pt x="148" y="6"/>
                    </a:lnTo>
                    <a:lnTo>
                      <a:pt x="148" y="6"/>
                    </a:lnTo>
                    <a:lnTo>
                      <a:pt x="146" y="6"/>
                    </a:lnTo>
                    <a:lnTo>
                      <a:pt x="144" y="6"/>
                    </a:lnTo>
                    <a:lnTo>
                      <a:pt x="144" y="6"/>
                    </a:lnTo>
                    <a:lnTo>
                      <a:pt x="144" y="10"/>
                    </a:lnTo>
                    <a:lnTo>
                      <a:pt x="142" y="12"/>
                    </a:lnTo>
                    <a:lnTo>
                      <a:pt x="140" y="14"/>
                    </a:lnTo>
                    <a:lnTo>
                      <a:pt x="140" y="14"/>
                    </a:lnTo>
                    <a:lnTo>
                      <a:pt x="136" y="10"/>
                    </a:lnTo>
                    <a:lnTo>
                      <a:pt x="130" y="8"/>
                    </a:lnTo>
                    <a:lnTo>
                      <a:pt x="130" y="8"/>
                    </a:lnTo>
                    <a:lnTo>
                      <a:pt x="128" y="4"/>
                    </a:lnTo>
                    <a:lnTo>
                      <a:pt x="126" y="4"/>
                    </a:lnTo>
                    <a:lnTo>
                      <a:pt x="124" y="2"/>
                    </a:lnTo>
                    <a:lnTo>
                      <a:pt x="124" y="2"/>
                    </a:lnTo>
                    <a:lnTo>
                      <a:pt x="124" y="8"/>
                    </a:lnTo>
                    <a:lnTo>
                      <a:pt x="128" y="14"/>
                    </a:lnTo>
                    <a:lnTo>
                      <a:pt x="130" y="18"/>
                    </a:lnTo>
                    <a:lnTo>
                      <a:pt x="128" y="22"/>
                    </a:lnTo>
                    <a:lnTo>
                      <a:pt x="126" y="24"/>
                    </a:lnTo>
                    <a:lnTo>
                      <a:pt x="126" y="24"/>
                    </a:lnTo>
                    <a:lnTo>
                      <a:pt x="124" y="22"/>
                    </a:lnTo>
                    <a:lnTo>
                      <a:pt x="122" y="22"/>
                    </a:lnTo>
                    <a:lnTo>
                      <a:pt x="120" y="22"/>
                    </a:lnTo>
                    <a:lnTo>
                      <a:pt x="120" y="22"/>
                    </a:lnTo>
                    <a:lnTo>
                      <a:pt x="120" y="22"/>
                    </a:lnTo>
                    <a:lnTo>
                      <a:pt x="120" y="18"/>
                    </a:lnTo>
                    <a:lnTo>
                      <a:pt x="118" y="14"/>
                    </a:lnTo>
                    <a:lnTo>
                      <a:pt x="118" y="14"/>
                    </a:lnTo>
                    <a:lnTo>
                      <a:pt x="116" y="14"/>
                    </a:lnTo>
                    <a:lnTo>
                      <a:pt x="112" y="14"/>
                    </a:lnTo>
                    <a:lnTo>
                      <a:pt x="110" y="12"/>
                    </a:lnTo>
                    <a:lnTo>
                      <a:pt x="108" y="14"/>
                    </a:lnTo>
                    <a:lnTo>
                      <a:pt x="108" y="14"/>
                    </a:lnTo>
                    <a:lnTo>
                      <a:pt x="106" y="12"/>
                    </a:lnTo>
                    <a:lnTo>
                      <a:pt x="104" y="10"/>
                    </a:lnTo>
                    <a:lnTo>
                      <a:pt x="102" y="12"/>
                    </a:lnTo>
                    <a:lnTo>
                      <a:pt x="102" y="12"/>
                    </a:lnTo>
                    <a:lnTo>
                      <a:pt x="106" y="16"/>
                    </a:lnTo>
                    <a:lnTo>
                      <a:pt x="108" y="22"/>
                    </a:lnTo>
                    <a:lnTo>
                      <a:pt x="108" y="22"/>
                    </a:lnTo>
                    <a:lnTo>
                      <a:pt x="110" y="22"/>
                    </a:lnTo>
                    <a:lnTo>
                      <a:pt x="112" y="22"/>
                    </a:lnTo>
                    <a:lnTo>
                      <a:pt x="114" y="22"/>
                    </a:lnTo>
                    <a:lnTo>
                      <a:pt x="114" y="22"/>
                    </a:lnTo>
                    <a:lnTo>
                      <a:pt x="114" y="22"/>
                    </a:lnTo>
                    <a:lnTo>
                      <a:pt x="114" y="26"/>
                    </a:lnTo>
                    <a:lnTo>
                      <a:pt x="112" y="26"/>
                    </a:lnTo>
                    <a:lnTo>
                      <a:pt x="110" y="26"/>
                    </a:lnTo>
                    <a:lnTo>
                      <a:pt x="110" y="28"/>
                    </a:lnTo>
                    <a:lnTo>
                      <a:pt x="110" y="28"/>
                    </a:lnTo>
                    <a:lnTo>
                      <a:pt x="112" y="32"/>
                    </a:lnTo>
                    <a:lnTo>
                      <a:pt x="116" y="30"/>
                    </a:lnTo>
                    <a:lnTo>
                      <a:pt x="120" y="30"/>
                    </a:lnTo>
                    <a:lnTo>
                      <a:pt x="122" y="30"/>
                    </a:lnTo>
                    <a:lnTo>
                      <a:pt x="122" y="30"/>
                    </a:lnTo>
                    <a:lnTo>
                      <a:pt x="122" y="32"/>
                    </a:lnTo>
                    <a:lnTo>
                      <a:pt x="122" y="34"/>
                    </a:lnTo>
                    <a:lnTo>
                      <a:pt x="118" y="34"/>
                    </a:lnTo>
                    <a:lnTo>
                      <a:pt x="114" y="34"/>
                    </a:lnTo>
                    <a:lnTo>
                      <a:pt x="112" y="34"/>
                    </a:lnTo>
                    <a:lnTo>
                      <a:pt x="112" y="36"/>
                    </a:lnTo>
                    <a:lnTo>
                      <a:pt x="112" y="36"/>
                    </a:lnTo>
                    <a:lnTo>
                      <a:pt x="114" y="36"/>
                    </a:lnTo>
                    <a:lnTo>
                      <a:pt x="116" y="38"/>
                    </a:lnTo>
                    <a:lnTo>
                      <a:pt x="116" y="38"/>
                    </a:lnTo>
                    <a:lnTo>
                      <a:pt x="116" y="40"/>
                    </a:lnTo>
                    <a:lnTo>
                      <a:pt x="118" y="42"/>
                    </a:lnTo>
                    <a:lnTo>
                      <a:pt x="120" y="46"/>
                    </a:lnTo>
                    <a:lnTo>
                      <a:pt x="120" y="46"/>
                    </a:lnTo>
                    <a:lnTo>
                      <a:pt x="118" y="48"/>
                    </a:lnTo>
                    <a:lnTo>
                      <a:pt x="116" y="50"/>
                    </a:lnTo>
                    <a:lnTo>
                      <a:pt x="116" y="50"/>
                    </a:lnTo>
                    <a:lnTo>
                      <a:pt x="114" y="48"/>
                    </a:lnTo>
                    <a:lnTo>
                      <a:pt x="112" y="48"/>
                    </a:lnTo>
                    <a:lnTo>
                      <a:pt x="108" y="50"/>
                    </a:lnTo>
                    <a:lnTo>
                      <a:pt x="108" y="50"/>
                    </a:lnTo>
                    <a:lnTo>
                      <a:pt x="108" y="48"/>
                    </a:lnTo>
                    <a:lnTo>
                      <a:pt x="108" y="46"/>
                    </a:lnTo>
                    <a:lnTo>
                      <a:pt x="108" y="46"/>
                    </a:lnTo>
                    <a:lnTo>
                      <a:pt x="104" y="44"/>
                    </a:lnTo>
                    <a:lnTo>
                      <a:pt x="102" y="40"/>
                    </a:lnTo>
                    <a:lnTo>
                      <a:pt x="102" y="40"/>
                    </a:lnTo>
                    <a:lnTo>
                      <a:pt x="102" y="38"/>
                    </a:lnTo>
                    <a:lnTo>
                      <a:pt x="102" y="36"/>
                    </a:lnTo>
                    <a:lnTo>
                      <a:pt x="102" y="36"/>
                    </a:lnTo>
                    <a:lnTo>
                      <a:pt x="100" y="34"/>
                    </a:lnTo>
                    <a:lnTo>
                      <a:pt x="98" y="32"/>
                    </a:lnTo>
                    <a:lnTo>
                      <a:pt x="98" y="32"/>
                    </a:lnTo>
                    <a:lnTo>
                      <a:pt x="98" y="30"/>
                    </a:lnTo>
                    <a:lnTo>
                      <a:pt x="98" y="30"/>
                    </a:lnTo>
                    <a:lnTo>
                      <a:pt x="104" y="30"/>
                    </a:lnTo>
                    <a:lnTo>
                      <a:pt x="108" y="28"/>
                    </a:lnTo>
                    <a:lnTo>
                      <a:pt x="108" y="26"/>
                    </a:lnTo>
                    <a:lnTo>
                      <a:pt x="108" y="26"/>
                    </a:lnTo>
                    <a:lnTo>
                      <a:pt x="106" y="24"/>
                    </a:lnTo>
                    <a:lnTo>
                      <a:pt x="104" y="24"/>
                    </a:lnTo>
                    <a:lnTo>
                      <a:pt x="100" y="26"/>
                    </a:lnTo>
                    <a:lnTo>
                      <a:pt x="100" y="26"/>
                    </a:lnTo>
                    <a:lnTo>
                      <a:pt x="98" y="24"/>
                    </a:lnTo>
                    <a:lnTo>
                      <a:pt x="94" y="22"/>
                    </a:lnTo>
                    <a:lnTo>
                      <a:pt x="90" y="22"/>
                    </a:lnTo>
                    <a:lnTo>
                      <a:pt x="86" y="24"/>
                    </a:lnTo>
                    <a:lnTo>
                      <a:pt x="86" y="24"/>
                    </a:lnTo>
                    <a:lnTo>
                      <a:pt x="86" y="28"/>
                    </a:lnTo>
                    <a:lnTo>
                      <a:pt x="88" y="32"/>
                    </a:lnTo>
                    <a:lnTo>
                      <a:pt x="88" y="32"/>
                    </a:lnTo>
                    <a:lnTo>
                      <a:pt x="84" y="34"/>
                    </a:lnTo>
                    <a:lnTo>
                      <a:pt x="80" y="34"/>
                    </a:lnTo>
                    <a:lnTo>
                      <a:pt x="80" y="34"/>
                    </a:lnTo>
                    <a:lnTo>
                      <a:pt x="80" y="40"/>
                    </a:lnTo>
                    <a:lnTo>
                      <a:pt x="76" y="42"/>
                    </a:lnTo>
                    <a:lnTo>
                      <a:pt x="76" y="42"/>
                    </a:lnTo>
                    <a:lnTo>
                      <a:pt x="76" y="48"/>
                    </a:lnTo>
                    <a:lnTo>
                      <a:pt x="74" y="50"/>
                    </a:lnTo>
                    <a:lnTo>
                      <a:pt x="74" y="50"/>
                    </a:lnTo>
                    <a:lnTo>
                      <a:pt x="70" y="50"/>
                    </a:lnTo>
                    <a:lnTo>
                      <a:pt x="68" y="48"/>
                    </a:lnTo>
                    <a:lnTo>
                      <a:pt x="68" y="48"/>
                    </a:lnTo>
                    <a:lnTo>
                      <a:pt x="66" y="56"/>
                    </a:lnTo>
                    <a:lnTo>
                      <a:pt x="64" y="58"/>
                    </a:lnTo>
                    <a:lnTo>
                      <a:pt x="62" y="58"/>
                    </a:lnTo>
                    <a:lnTo>
                      <a:pt x="62" y="58"/>
                    </a:lnTo>
                    <a:lnTo>
                      <a:pt x="62" y="60"/>
                    </a:lnTo>
                    <a:lnTo>
                      <a:pt x="62" y="62"/>
                    </a:lnTo>
                    <a:lnTo>
                      <a:pt x="64" y="62"/>
                    </a:lnTo>
                    <a:lnTo>
                      <a:pt x="64" y="64"/>
                    </a:lnTo>
                    <a:lnTo>
                      <a:pt x="64" y="64"/>
                    </a:lnTo>
                    <a:lnTo>
                      <a:pt x="62" y="66"/>
                    </a:lnTo>
                    <a:lnTo>
                      <a:pt x="56" y="68"/>
                    </a:lnTo>
                    <a:lnTo>
                      <a:pt x="52" y="68"/>
                    </a:lnTo>
                    <a:lnTo>
                      <a:pt x="50" y="64"/>
                    </a:lnTo>
                    <a:lnTo>
                      <a:pt x="50" y="64"/>
                    </a:lnTo>
                    <a:lnTo>
                      <a:pt x="50" y="70"/>
                    </a:lnTo>
                    <a:lnTo>
                      <a:pt x="48" y="72"/>
                    </a:lnTo>
                    <a:lnTo>
                      <a:pt x="48" y="72"/>
                    </a:lnTo>
                    <a:lnTo>
                      <a:pt x="54" y="76"/>
                    </a:lnTo>
                    <a:lnTo>
                      <a:pt x="56" y="76"/>
                    </a:lnTo>
                    <a:lnTo>
                      <a:pt x="56" y="80"/>
                    </a:lnTo>
                    <a:lnTo>
                      <a:pt x="56" y="80"/>
                    </a:lnTo>
                    <a:lnTo>
                      <a:pt x="54" y="82"/>
                    </a:lnTo>
                    <a:lnTo>
                      <a:pt x="54" y="82"/>
                    </a:lnTo>
                    <a:lnTo>
                      <a:pt x="52" y="82"/>
                    </a:lnTo>
                    <a:lnTo>
                      <a:pt x="50" y="80"/>
                    </a:lnTo>
                    <a:lnTo>
                      <a:pt x="48" y="78"/>
                    </a:lnTo>
                    <a:lnTo>
                      <a:pt x="46" y="78"/>
                    </a:lnTo>
                    <a:lnTo>
                      <a:pt x="46" y="78"/>
                    </a:lnTo>
                    <a:lnTo>
                      <a:pt x="44" y="80"/>
                    </a:lnTo>
                    <a:lnTo>
                      <a:pt x="42" y="80"/>
                    </a:lnTo>
                    <a:lnTo>
                      <a:pt x="36" y="78"/>
                    </a:lnTo>
                    <a:lnTo>
                      <a:pt x="36" y="78"/>
                    </a:lnTo>
                    <a:lnTo>
                      <a:pt x="34" y="84"/>
                    </a:lnTo>
                    <a:lnTo>
                      <a:pt x="34" y="84"/>
                    </a:lnTo>
                    <a:lnTo>
                      <a:pt x="36" y="86"/>
                    </a:lnTo>
                    <a:lnTo>
                      <a:pt x="36" y="88"/>
                    </a:lnTo>
                    <a:lnTo>
                      <a:pt x="36" y="88"/>
                    </a:lnTo>
                    <a:lnTo>
                      <a:pt x="34" y="90"/>
                    </a:lnTo>
                    <a:lnTo>
                      <a:pt x="34" y="90"/>
                    </a:lnTo>
                    <a:lnTo>
                      <a:pt x="34" y="92"/>
                    </a:lnTo>
                    <a:lnTo>
                      <a:pt x="34" y="92"/>
                    </a:lnTo>
                    <a:lnTo>
                      <a:pt x="36" y="94"/>
                    </a:lnTo>
                    <a:lnTo>
                      <a:pt x="40" y="96"/>
                    </a:lnTo>
                    <a:lnTo>
                      <a:pt x="40" y="96"/>
                    </a:lnTo>
                    <a:lnTo>
                      <a:pt x="36" y="98"/>
                    </a:lnTo>
                    <a:lnTo>
                      <a:pt x="34" y="100"/>
                    </a:lnTo>
                    <a:lnTo>
                      <a:pt x="32" y="108"/>
                    </a:lnTo>
                    <a:lnTo>
                      <a:pt x="30" y="116"/>
                    </a:lnTo>
                    <a:lnTo>
                      <a:pt x="28" y="124"/>
                    </a:lnTo>
                    <a:lnTo>
                      <a:pt x="28" y="124"/>
                    </a:lnTo>
                    <a:lnTo>
                      <a:pt x="30" y="128"/>
                    </a:lnTo>
                    <a:lnTo>
                      <a:pt x="30" y="132"/>
                    </a:lnTo>
                    <a:lnTo>
                      <a:pt x="28" y="142"/>
                    </a:lnTo>
                    <a:lnTo>
                      <a:pt x="28" y="142"/>
                    </a:lnTo>
                    <a:lnTo>
                      <a:pt x="26" y="144"/>
                    </a:lnTo>
                    <a:lnTo>
                      <a:pt x="24" y="144"/>
                    </a:lnTo>
                    <a:lnTo>
                      <a:pt x="24" y="144"/>
                    </a:lnTo>
                    <a:lnTo>
                      <a:pt x="26" y="146"/>
                    </a:lnTo>
                    <a:lnTo>
                      <a:pt x="28" y="148"/>
                    </a:lnTo>
                    <a:lnTo>
                      <a:pt x="28" y="148"/>
                    </a:lnTo>
                    <a:lnTo>
                      <a:pt x="16" y="152"/>
                    </a:lnTo>
                    <a:lnTo>
                      <a:pt x="16" y="160"/>
                    </a:lnTo>
                    <a:lnTo>
                      <a:pt x="16" y="160"/>
                    </a:lnTo>
                    <a:lnTo>
                      <a:pt x="20" y="160"/>
                    </a:lnTo>
                    <a:lnTo>
                      <a:pt x="22" y="158"/>
                    </a:lnTo>
                    <a:lnTo>
                      <a:pt x="24" y="154"/>
                    </a:lnTo>
                    <a:lnTo>
                      <a:pt x="24" y="154"/>
                    </a:lnTo>
                    <a:lnTo>
                      <a:pt x="26" y="156"/>
                    </a:lnTo>
                    <a:lnTo>
                      <a:pt x="26" y="156"/>
                    </a:lnTo>
                    <a:lnTo>
                      <a:pt x="26" y="158"/>
                    </a:lnTo>
                    <a:lnTo>
                      <a:pt x="26" y="158"/>
                    </a:lnTo>
                    <a:lnTo>
                      <a:pt x="30" y="158"/>
                    </a:lnTo>
                    <a:lnTo>
                      <a:pt x="32" y="158"/>
                    </a:lnTo>
                    <a:lnTo>
                      <a:pt x="32" y="158"/>
                    </a:lnTo>
                    <a:lnTo>
                      <a:pt x="32" y="160"/>
                    </a:lnTo>
                    <a:lnTo>
                      <a:pt x="34" y="162"/>
                    </a:lnTo>
                    <a:lnTo>
                      <a:pt x="40" y="162"/>
                    </a:lnTo>
                    <a:lnTo>
                      <a:pt x="40" y="162"/>
                    </a:lnTo>
                    <a:lnTo>
                      <a:pt x="40" y="164"/>
                    </a:lnTo>
                    <a:lnTo>
                      <a:pt x="40" y="164"/>
                    </a:lnTo>
                    <a:lnTo>
                      <a:pt x="38" y="164"/>
                    </a:lnTo>
                    <a:lnTo>
                      <a:pt x="38" y="164"/>
                    </a:lnTo>
                    <a:lnTo>
                      <a:pt x="36" y="164"/>
                    </a:lnTo>
                    <a:lnTo>
                      <a:pt x="34" y="164"/>
                    </a:lnTo>
                    <a:lnTo>
                      <a:pt x="32" y="162"/>
                    </a:lnTo>
                    <a:lnTo>
                      <a:pt x="30" y="160"/>
                    </a:lnTo>
                    <a:lnTo>
                      <a:pt x="30" y="160"/>
                    </a:lnTo>
                    <a:lnTo>
                      <a:pt x="28" y="162"/>
                    </a:lnTo>
                    <a:lnTo>
                      <a:pt x="26" y="162"/>
                    </a:lnTo>
                    <a:lnTo>
                      <a:pt x="20" y="160"/>
                    </a:lnTo>
                    <a:lnTo>
                      <a:pt x="20" y="160"/>
                    </a:lnTo>
                    <a:lnTo>
                      <a:pt x="18" y="166"/>
                    </a:lnTo>
                    <a:lnTo>
                      <a:pt x="18" y="166"/>
                    </a:lnTo>
                    <a:lnTo>
                      <a:pt x="20" y="168"/>
                    </a:lnTo>
                    <a:lnTo>
                      <a:pt x="20" y="172"/>
                    </a:lnTo>
                    <a:lnTo>
                      <a:pt x="20" y="172"/>
                    </a:lnTo>
                    <a:lnTo>
                      <a:pt x="18" y="174"/>
                    </a:lnTo>
                    <a:lnTo>
                      <a:pt x="18" y="174"/>
                    </a:lnTo>
                    <a:lnTo>
                      <a:pt x="18" y="176"/>
                    </a:lnTo>
                    <a:lnTo>
                      <a:pt x="18" y="176"/>
                    </a:lnTo>
                    <a:lnTo>
                      <a:pt x="20" y="178"/>
                    </a:lnTo>
                    <a:lnTo>
                      <a:pt x="24" y="180"/>
                    </a:lnTo>
                    <a:lnTo>
                      <a:pt x="24" y="180"/>
                    </a:lnTo>
                    <a:lnTo>
                      <a:pt x="20" y="182"/>
                    </a:lnTo>
                    <a:lnTo>
                      <a:pt x="18" y="184"/>
                    </a:lnTo>
                    <a:lnTo>
                      <a:pt x="16" y="192"/>
                    </a:lnTo>
                    <a:lnTo>
                      <a:pt x="14" y="200"/>
                    </a:lnTo>
                    <a:lnTo>
                      <a:pt x="12" y="206"/>
                    </a:lnTo>
                    <a:lnTo>
                      <a:pt x="12" y="206"/>
                    </a:lnTo>
                    <a:lnTo>
                      <a:pt x="14" y="212"/>
                    </a:lnTo>
                    <a:lnTo>
                      <a:pt x="14" y="216"/>
                    </a:lnTo>
                    <a:lnTo>
                      <a:pt x="12" y="226"/>
                    </a:lnTo>
                    <a:lnTo>
                      <a:pt x="12" y="226"/>
                    </a:lnTo>
                    <a:lnTo>
                      <a:pt x="10" y="226"/>
                    </a:lnTo>
                    <a:lnTo>
                      <a:pt x="8" y="228"/>
                    </a:lnTo>
                    <a:lnTo>
                      <a:pt x="8" y="228"/>
                    </a:lnTo>
                    <a:lnTo>
                      <a:pt x="10" y="228"/>
                    </a:lnTo>
                    <a:lnTo>
                      <a:pt x="12" y="230"/>
                    </a:lnTo>
                    <a:lnTo>
                      <a:pt x="12" y="230"/>
                    </a:lnTo>
                    <a:lnTo>
                      <a:pt x="0" y="234"/>
                    </a:lnTo>
                    <a:lnTo>
                      <a:pt x="0" y="242"/>
                    </a:lnTo>
                    <a:lnTo>
                      <a:pt x="0" y="242"/>
                    </a:lnTo>
                    <a:lnTo>
                      <a:pt x="4" y="244"/>
                    </a:lnTo>
                    <a:lnTo>
                      <a:pt x="6" y="242"/>
                    </a:lnTo>
                    <a:lnTo>
                      <a:pt x="8" y="238"/>
                    </a:lnTo>
                    <a:lnTo>
                      <a:pt x="8" y="238"/>
                    </a:lnTo>
                    <a:lnTo>
                      <a:pt x="10" y="238"/>
                    </a:lnTo>
                    <a:lnTo>
                      <a:pt x="10" y="240"/>
                    </a:lnTo>
                    <a:lnTo>
                      <a:pt x="10" y="242"/>
                    </a:lnTo>
                    <a:lnTo>
                      <a:pt x="10" y="242"/>
                    </a:lnTo>
                    <a:lnTo>
                      <a:pt x="12" y="242"/>
                    </a:lnTo>
                    <a:lnTo>
                      <a:pt x="16" y="240"/>
                    </a:lnTo>
                    <a:lnTo>
                      <a:pt x="16" y="240"/>
                    </a:lnTo>
                    <a:lnTo>
                      <a:pt x="16" y="244"/>
                    </a:lnTo>
                    <a:lnTo>
                      <a:pt x="18" y="244"/>
                    </a:lnTo>
                    <a:lnTo>
                      <a:pt x="24" y="244"/>
                    </a:lnTo>
                    <a:lnTo>
                      <a:pt x="24" y="244"/>
                    </a:lnTo>
                    <a:lnTo>
                      <a:pt x="26" y="250"/>
                    </a:lnTo>
                    <a:lnTo>
                      <a:pt x="28" y="256"/>
                    </a:lnTo>
                    <a:lnTo>
                      <a:pt x="28" y="256"/>
                    </a:lnTo>
                    <a:lnTo>
                      <a:pt x="28" y="260"/>
                    </a:lnTo>
                    <a:lnTo>
                      <a:pt x="26" y="262"/>
                    </a:lnTo>
                    <a:lnTo>
                      <a:pt x="26" y="262"/>
                    </a:lnTo>
                    <a:lnTo>
                      <a:pt x="26" y="266"/>
                    </a:lnTo>
                    <a:lnTo>
                      <a:pt x="26" y="268"/>
                    </a:lnTo>
                    <a:lnTo>
                      <a:pt x="24" y="268"/>
                    </a:lnTo>
                    <a:lnTo>
                      <a:pt x="24" y="268"/>
                    </a:lnTo>
                    <a:lnTo>
                      <a:pt x="26" y="272"/>
                    </a:lnTo>
                    <a:lnTo>
                      <a:pt x="28" y="276"/>
                    </a:lnTo>
                    <a:lnTo>
                      <a:pt x="28" y="276"/>
                    </a:lnTo>
                    <a:lnTo>
                      <a:pt x="28" y="280"/>
                    </a:lnTo>
                    <a:lnTo>
                      <a:pt x="26" y="284"/>
                    </a:lnTo>
                    <a:lnTo>
                      <a:pt x="30" y="284"/>
                    </a:lnTo>
                    <a:lnTo>
                      <a:pt x="30" y="284"/>
                    </a:lnTo>
                    <a:lnTo>
                      <a:pt x="32" y="284"/>
                    </a:lnTo>
                    <a:lnTo>
                      <a:pt x="34" y="284"/>
                    </a:lnTo>
                    <a:lnTo>
                      <a:pt x="34" y="284"/>
                    </a:lnTo>
                    <a:lnTo>
                      <a:pt x="34" y="284"/>
                    </a:lnTo>
                    <a:lnTo>
                      <a:pt x="244" y="284"/>
                    </a:lnTo>
                    <a:lnTo>
                      <a:pt x="244" y="284"/>
                    </a:lnTo>
                    <a:lnTo>
                      <a:pt x="242" y="282"/>
                    </a:lnTo>
                    <a:lnTo>
                      <a:pt x="242" y="280"/>
                    </a:lnTo>
                    <a:lnTo>
                      <a:pt x="242" y="280"/>
                    </a:lnTo>
                    <a:lnTo>
                      <a:pt x="244" y="278"/>
                    </a:lnTo>
                    <a:lnTo>
                      <a:pt x="246" y="280"/>
                    </a:lnTo>
                    <a:lnTo>
                      <a:pt x="246" y="280"/>
                    </a:lnTo>
                    <a:lnTo>
                      <a:pt x="246" y="282"/>
                    </a:lnTo>
                    <a:lnTo>
                      <a:pt x="246" y="284"/>
                    </a:lnTo>
                    <a:lnTo>
                      <a:pt x="262" y="284"/>
                    </a:lnTo>
                    <a:lnTo>
                      <a:pt x="262" y="284"/>
                    </a:lnTo>
                    <a:lnTo>
                      <a:pt x="262" y="282"/>
                    </a:lnTo>
                    <a:lnTo>
                      <a:pt x="262" y="282"/>
                    </a:lnTo>
                    <a:lnTo>
                      <a:pt x="262" y="282"/>
                    </a:lnTo>
                    <a:lnTo>
                      <a:pt x="264" y="278"/>
                    </a:lnTo>
                    <a:lnTo>
                      <a:pt x="266" y="276"/>
                    </a:lnTo>
                    <a:lnTo>
                      <a:pt x="266" y="274"/>
                    </a:lnTo>
                    <a:lnTo>
                      <a:pt x="266" y="274"/>
                    </a:lnTo>
                    <a:lnTo>
                      <a:pt x="260" y="270"/>
                    </a:lnTo>
                    <a:lnTo>
                      <a:pt x="258" y="270"/>
                    </a:lnTo>
                    <a:lnTo>
                      <a:pt x="254" y="272"/>
                    </a:lnTo>
                    <a:lnTo>
                      <a:pt x="254" y="272"/>
                    </a:lnTo>
                    <a:lnTo>
                      <a:pt x="254" y="272"/>
                    </a:lnTo>
                    <a:lnTo>
                      <a:pt x="256" y="274"/>
                    </a:lnTo>
                    <a:lnTo>
                      <a:pt x="256" y="276"/>
                    </a:lnTo>
                    <a:lnTo>
                      <a:pt x="254" y="278"/>
                    </a:lnTo>
                    <a:lnTo>
                      <a:pt x="254" y="278"/>
                    </a:lnTo>
                    <a:lnTo>
                      <a:pt x="250" y="274"/>
                    </a:lnTo>
                    <a:lnTo>
                      <a:pt x="246" y="268"/>
                    </a:lnTo>
                    <a:lnTo>
                      <a:pt x="244" y="262"/>
                    </a:lnTo>
                    <a:lnTo>
                      <a:pt x="244" y="254"/>
                    </a:lnTo>
                    <a:lnTo>
                      <a:pt x="244" y="254"/>
                    </a:lnTo>
                    <a:lnTo>
                      <a:pt x="242" y="254"/>
                    </a:lnTo>
                    <a:lnTo>
                      <a:pt x="240" y="256"/>
                    </a:lnTo>
                    <a:lnTo>
                      <a:pt x="238" y="256"/>
                    </a:lnTo>
                    <a:lnTo>
                      <a:pt x="236" y="254"/>
                    </a:lnTo>
                    <a:lnTo>
                      <a:pt x="236" y="254"/>
                    </a:lnTo>
                    <a:lnTo>
                      <a:pt x="238" y="252"/>
                    </a:lnTo>
                    <a:lnTo>
                      <a:pt x="236" y="250"/>
                    </a:lnTo>
                    <a:lnTo>
                      <a:pt x="234" y="246"/>
                    </a:lnTo>
                    <a:lnTo>
                      <a:pt x="234" y="244"/>
                    </a:lnTo>
                    <a:lnTo>
                      <a:pt x="234" y="244"/>
                    </a:lnTo>
                    <a:lnTo>
                      <a:pt x="236" y="244"/>
                    </a:lnTo>
                    <a:lnTo>
                      <a:pt x="238" y="246"/>
                    </a:lnTo>
                    <a:lnTo>
                      <a:pt x="240" y="248"/>
                    </a:lnTo>
                    <a:lnTo>
                      <a:pt x="240" y="248"/>
                    </a:lnTo>
                    <a:lnTo>
                      <a:pt x="240" y="248"/>
                    </a:lnTo>
                    <a:lnTo>
                      <a:pt x="242" y="246"/>
                    </a:lnTo>
                    <a:lnTo>
                      <a:pt x="244" y="242"/>
                    </a:lnTo>
                    <a:lnTo>
                      <a:pt x="246" y="240"/>
                    </a:lnTo>
                    <a:lnTo>
                      <a:pt x="248" y="238"/>
                    </a:lnTo>
                    <a:lnTo>
                      <a:pt x="248" y="238"/>
                    </a:lnTo>
                    <a:lnTo>
                      <a:pt x="250" y="240"/>
                    </a:lnTo>
                    <a:lnTo>
                      <a:pt x="250" y="242"/>
                    </a:lnTo>
                    <a:lnTo>
                      <a:pt x="250" y="242"/>
                    </a:lnTo>
                    <a:lnTo>
                      <a:pt x="256" y="242"/>
                    </a:lnTo>
                    <a:lnTo>
                      <a:pt x="258" y="240"/>
                    </a:lnTo>
                    <a:lnTo>
                      <a:pt x="258" y="240"/>
                    </a:lnTo>
                    <a:lnTo>
                      <a:pt x="258" y="238"/>
                    </a:lnTo>
                    <a:lnTo>
                      <a:pt x="256" y="234"/>
                    </a:lnTo>
                    <a:lnTo>
                      <a:pt x="256" y="234"/>
                    </a:lnTo>
                    <a:lnTo>
                      <a:pt x="260" y="234"/>
                    </a:lnTo>
                    <a:lnTo>
                      <a:pt x="262" y="232"/>
                    </a:lnTo>
                    <a:lnTo>
                      <a:pt x="264" y="232"/>
                    </a:lnTo>
                    <a:lnTo>
                      <a:pt x="266" y="230"/>
                    </a:lnTo>
                    <a:lnTo>
                      <a:pt x="266" y="230"/>
                    </a:lnTo>
                    <a:lnTo>
                      <a:pt x="268" y="232"/>
                    </a:lnTo>
                    <a:lnTo>
                      <a:pt x="268" y="234"/>
                    </a:lnTo>
                    <a:lnTo>
                      <a:pt x="266" y="238"/>
                    </a:lnTo>
                    <a:lnTo>
                      <a:pt x="266" y="238"/>
                    </a:lnTo>
                    <a:lnTo>
                      <a:pt x="268" y="240"/>
                    </a:lnTo>
                    <a:lnTo>
                      <a:pt x="268" y="240"/>
                    </a:lnTo>
                    <a:lnTo>
                      <a:pt x="266" y="244"/>
                    </a:lnTo>
                    <a:lnTo>
                      <a:pt x="266" y="244"/>
                    </a:lnTo>
                    <a:lnTo>
                      <a:pt x="270" y="246"/>
                    </a:lnTo>
                    <a:lnTo>
                      <a:pt x="274" y="246"/>
                    </a:lnTo>
                    <a:lnTo>
                      <a:pt x="274" y="246"/>
                    </a:lnTo>
                    <a:lnTo>
                      <a:pt x="276" y="246"/>
                    </a:lnTo>
                    <a:lnTo>
                      <a:pt x="278" y="246"/>
                    </a:lnTo>
                    <a:lnTo>
                      <a:pt x="278" y="244"/>
                    </a:lnTo>
                    <a:lnTo>
                      <a:pt x="278" y="244"/>
                    </a:lnTo>
                    <a:lnTo>
                      <a:pt x="276" y="244"/>
                    </a:lnTo>
                    <a:lnTo>
                      <a:pt x="274" y="242"/>
                    </a:lnTo>
                    <a:lnTo>
                      <a:pt x="272" y="240"/>
                    </a:lnTo>
                    <a:lnTo>
                      <a:pt x="274" y="238"/>
                    </a:lnTo>
                    <a:lnTo>
                      <a:pt x="274" y="238"/>
                    </a:lnTo>
                    <a:lnTo>
                      <a:pt x="276" y="238"/>
                    </a:lnTo>
                    <a:lnTo>
                      <a:pt x="276" y="240"/>
                    </a:lnTo>
                    <a:lnTo>
                      <a:pt x="278" y="242"/>
                    </a:lnTo>
                    <a:lnTo>
                      <a:pt x="280" y="242"/>
                    </a:lnTo>
                    <a:lnTo>
                      <a:pt x="280" y="242"/>
                    </a:lnTo>
                    <a:lnTo>
                      <a:pt x="280" y="238"/>
                    </a:lnTo>
                    <a:lnTo>
                      <a:pt x="282" y="234"/>
                    </a:lnTo>
                    <a:lnTo>
                      <a:pt x="290" y="230"/>
                    </a:lnTo>
                    <a:lnTo>
                      <a:pt x="290" y="230"/>
                    </a:lnTo>
                    <a:lnTo>
                      <a:pt x="288" y="228"/>
                    </a:lnTo>
                    <a:lnTo>
                      <a:pt x="288" y="224"/>
                    </a:lnTo>
                    <a:lnTo>
                      <a:pt x="288" y="224"/>
                    </a:lnTo>
                    <a:lnTo>
                      <a:pt x="292" y="224"/>
                    </a:lnTo>
                    <a:lnTo>
                      <a:pt x="294" y="222"/>
                    </a:lnTo>
                    <a:lnTo>
                      <a:pt x="296" y="220"/>
                    </a:lnTo>
                    <a:lnTo>
                      <a:pt x="296" y="220"/>
                    </a:lnTo>
                    <a:lnTo>
                      <a:pt x="292" y="216"/>
                    </a:lnTo>
                    <a:lnTo>
                      <a:pt x="292" y="216"/>
                    </a:lnTo>
                    <a:lnTo>
                      <a:pt x="296" y="214"/>
                    </a:lnTo>
                    <a:lnTo>
                      <a:pt x="298" y="208"/>
                    </a:lnTo>
                    <a:lnTo>
                      <a:pt x="298" y="208"/>
                    </a:lnTo>
                    <a:lnTo>
                      <a:pt x="296" y="206"/>
                    </a:lnTo>
                    <a:lnTo>
                      <a:pt x="294" y="206"/>
                    </a:lnTo>
                    <a:lnTo>
                      <a:pt x="290" y="202"/>
                    </a:lnTo>
                    <a:lnTo>
                      <a:pt x="290" y="202"/>
                    </a:lnTo>
                    <a:lnTo>
                      <a:pt x="290" y="200"/>
                    </a:lnTo>
                    <a:lnTo>
                      <a:pt x="290" y="198"/>
                    </a:lnTo>
                    <a:lnTo>
                      <a:pt x="290" y="198"/>
                    </a:lnTo>
                    <a:lnTo>
                      <a:pt x="284" y="198"/>
                    </a:lnTo>
                    <a:lnTo>
                      <a:pt x="278" y="200"/>
                    </a:lnTo>
                    <a:lnTo>
                      <a:pt x="278" y="200"/>
                    </a:lnTo>
                    <a:lnTo>
                      <a:pt x="278" y="198"/>
                    </a:lnTo>
                    <a:lnTo>
                      <a:pt x="278" y="198"/>
                    </a:lnTo>
                    <a:lnTo>
                      <a:pt x="280" y="196"/>
                    </a:lnTo>
                    <a:lnTo>
                      <a:pt x="282" y="194"/>
                    </a:lnTo>
                    <a:lnTo>
                      <a:pt x="282" y="190"/>
                    </a:lnTo>
                    <a:lnTo>
                      <a:pt x="282" y="190"/>
                    </a:lnTo>
                    <a:lnTo>
                      <a:pt x="276" y="188"/>
                    </a:lnTo>
                    <a:lnTo>
                      <a:pt x="274" y="186"/>
                    </a:lnTo>
                    <a:lnTo>
                      <a:pt x="270" y="188"/>
                    </a:lnTo>
                    <a:lnTo>
                      <a:pt x="270" y="188"/>
                    </a:lnTo>
                    <a:lnTo>
                      <a:pt x="270" y="190"/>
                    </a:lnTo>
                    <a:lnTo>
                      <a:pt x="272" y="192"/>
                    </a:lnTo>
                    <a:lnTo>
                      <a:pt x="272" y="192"/>
                    </a:lnTo>
                    <a:lnTo>
                      <a:pt x="272" y="194"/>
                    </a:lnTo>
                    <a:lnTo>
                      <a:pt x="272" y="194"/>
                    </a:lnTo>
                    <a:lnTo>
                      <a:pt x="268" y="192"/>
                    </a:lnTo>
                    <a:lnTo>
                      <a:pt x="264" y="188"/>
                    </a:lnTo>
                    <a:lnTo>
                      <a:pt x="260" y="180"/>
                    </a:lnTo>
                    <a:lnTo>
                      <a:pt x="260" y="180"/>
                    </a:lnTo>
                    <a:lnTo>
                      <a:pt x="260" y="178"/>
                    </a:lnTo>
                    <a:lnTo>
                      <a:pt x="260" y="178"/>
                    </a:lnTo>
                    <a:lnTo>
                      <a:pt x="262" y="178"/>
                    </a:lnTo>
                    <a:lnTo>
                      <a:pt x="264" y="178"/>
                    </a:lnTo>
                    <a:lnTo>
                      <a:pt x="266" y="176"/>
                    </a:lnTo>
                    <a:lnTo>
                      <a:pt x="266" y="174"/>
                    </a:lnTo>
                    <a:lnTo>
                      <a:pt x="266" y="174"/>
                    </a:lnTo>
                    <a:lnTo>
                      <a:pt x="264" y="172"/>
                    </a:lnTo>
                    <a:lnTo>
                      <a:pt x="258" y="170"/>
                    </a:lnTo>
                    <a:lnTo>
                      <a:pt x="258" y="170"/>
                    </a:lnTo>
                    <a:lnTo>
                      <a:pt x="258" y="166"/>
                    </a:lnTo>
                    <a:lnTo>
                      <a:pt x="256" y="166"/>
                    </a:lnTo>
                    <a:lnTo>
                      <a:pt x="252" y="164"/>
                    </a:lnTo>
                    <a:lnTo>
                      <a:pt x="252" y="162"/>
                    </a:lnTo>
                    <a:lnTo>
                      <a:pt x="252" y="162"/>
                    </a:lnTo>
                    <a:lnTo>
                      <a:pt x="252" y="162"/>
                    </a:lnTo>
                    <a:lnTo>
                      <a:pt x="252" y="162"/>
                    </a:lnTo>
                    <a:lnTo>
                      <a:pt x="254" y="164"/>
                    </a:lnTo>
                    <a:lnTo>
                      <a:pt x="256" y="166"/>
                    </a:lnTo>
                    <a:lnTo>
                      <a:pt x="256" y="166"/>
                    </a:lnTo>
                    <a:lnTo>
                      <a:pt x="260" y="160"/>
                    </a:lnTo>
                    <a:lnTo>
                      <a:pt x="260" y="160"/>
                    </a:lnTo>
                    <a:lnTo>
                      <a:pt x="264" y="162"/>
                    </a:lnTo>
                    <a:lnTo>
                      <a:pt x="264" y="162"/>
                    </a:lnTo>
                    <a:lnTo>
                      <a:pt x="264" y="162"/>
                    </a:lnTo>
                    <a:lnTo>
                      <a:pt x="266" y="160"/>
                    </a:lnTo>
                    <a:lnTo>
                      <a:pt x="270" y="160"/>
                    </a:lnTo>
                    <a:lnTo>
                      <a:pt x="270" y="160"/>
                    </a:lnTo>
                    <a:lnTo>
                      <a:pt x="268" y="158"/>
                    </a:lnTo>
                    <a:lnTo>
                      <a:pt x="268" y="158"/>
                    </a:lnTo>
                    <a:lnTo>
                      <a:pt x="276" y="156"/>
                    </a:lnTo>
                    <a:lnTo>
                      <a:pt x="276" y="156"/>
                    </a:lnTo>
                    <a:lnTo>
                      <a:pt x="274" y="156"/>
                    </a:lnTo>
                    <a:lnTo>
                      <a:pt x="274" y="152"/>
                    </a:lnTo>
                    <a:lnTo>
                      <a:pt x="274" y="152"/>
                    </a:lnTo>
                    <a:lnTo>
                      <a:pt x="276" y="152"/>
                    </a:lnTo>
                    <a:lnTo>
                      <a:pt x="278" y="150"/>
                    </a:lnTo>
                    <a:lnTo>
                      <a:pt x="280" y="148"/>
                    </a:lnTo>
                    <a:lnTo>
                      <a:pt x="284" y="148"/>
                    </a:lnTo>
                    <a:lnTo>
                      <a:pt x="284" y="148"/>
                    </a:lnTo>
                    <a:lnTo>
                      <a:pt x="284" y="150"/>
                    </a:lnTo>
                    <a:lnTo>
                      <a:pt x="284" y="152"/>
                    </a:lnTo>
                    <a:lnTo>
                      <a:pt x="282" y="154"/>
                    </a:lnTo>
                    <a:lnTo>
                      <a:pt x="282" y="154"/>
                    </a:lnTo>
                    <a:lnTo>
                      <a:pt x="284" y="156"/>
                    </a:lnTo>
                    <a:lnTo>
                      <a:pt x="284" y="158"/>
                    </a:lnTo>
                    <a:lnTo>
                      <a:pt x="284" y="162"/>
                    </a:lnTo>
                    <a:lnTo>
                      <a:pt x="284" y="162"/>
                    </a:lnTo>
                    <a:lnTo>
                      <a:pt x="286" y="164"/>
                    </a:lnTo>
                    <a:lnTo>
                      <a:pt x="290" y="164"/>
                    </a:lnTo>
                    <a:lnTo>
                      <a:pt x="290" y="164"/>
                    </a:lnTo>
                    <a:lnTo>
                      <a:pt x="292" y="164"/>
                    </a:lnTo>
                    <a:lnTo>
                      <a:pt x="294" y="164"/>
                    </a:lnTo>
                    <a:lnTo>
                      <a:pt x="294" y="162"/>
                    </a:lnTo>
                    <a:lnTo>
                      <a:pt x="294" y="162"/>
                    </a:lnTo>
                    <a:lnTo>
                      <a:pt x="292" y="162"/>
                    </a:lnTo>
                    <a:lnTo>
                      <a:pt x="290" y="158"/>
                    </a:lnTo>
                    <a:lnTo>
                      <a:pt x="288" y="156"/>
                    </a:lnTo>
                    <a:lnTo>
                      <a:pt x="290" y="154"/>
                    </a:lnTo>
                    <a:lnTo>
                      <a:pt x="290" y="154"/>
                    </a:lnTo>
                    <a:lnTo>
                      <a:pt x="292" y="156"/>
                    </a:lnTo>
                    <a:lnTo>
                      <a:pt x="292" y="158"/>
                    </a:lnTo>
                    <a:lnTo>
                      <a:pt x="294" y="160"/>
                    </a:lnTo>
                    <a:lnTo>
                      <a:pt x="296" y="160"/>
                    </a:lnTo>
                    <a:lnTo>
                      <a:pt x="296" y="160"/>
                    </a:lnTo>
                    <a:lnTo>
                      <a:pt x="296" y="154"/>
                    </a:lnTo>
                    <a:lnTo>
                      <a:pt x="298" y="150"/>
                    </a:lnTo>
                    <a:lnTo>
                      <a:pt x="306" y="146"/>
                    </a:lnTo>
                    <a:lnTo>
                      <a:pt x="306" y="146"/>
                    </a:lnTo>
                    <a:lnTo>
                      <a:pt x="304" y="144"/>
                    </a:lnTo>
                    <a:lnTo>
                      <a:pt x="304" y="142"/>
                    </a:lnTo>
                    <a:lnTo>
                      <a:pt x="304" y="142"/>
                    </a:lnTo>
                    <a:lnTo>
                      <a:pt x="308" y="140"/>
                    </a:lnTo>
                    <a:lnTo>
                      <a:pt x="310" y="140"/>
                    </a:lnTo>
                    <a:lnTo>
                      <a:pt x="312" y="138"/>
                    </a:lnTo>
                    <a:lnTo>
                      <a:pt x="312" y="138"/>
                    </a:lnTo>
                    <a:lnTo>
                      <a:pt x="308" y="134"/>
                    </a:lnTo>
                    <a:lnTo>
                      <a:pt x="308" y="134"/>
                    </a:lnTo>
                    <a:lnTo>
                      <a:pt x="312" y="130"/>
                    </a:lnTo>
                    <a:lnTo>
                      <a:pt x="314" y="126"/>
                    </a:lnTo>
                    <a:lnTo>
                      <a:pt x="314" y="126"/>
                    </a:lnTo>
                    <a:close/>
                    <a:moveTo>
                      <a:pt x="278" y="70"/>
                    </a:moveTo>
                    <a:lnTo>
                      <a:pt x="278" y="70"/>
                    </a:lnTo>
                    <a:lnTo>
                      <a:pt x="274" y="70"/>
                    </a:lnTo>
                    <a:lnTo>
                      <a:pt x="272" y="68"/>
                    </a:lnTo>
                    <a:lnTo>
                      <a:pt x="272" y="68"/>
                    </a:lnTo>
                    <a:lnTo>
                      <a:pt x="274" y="66"/>
                    </a:lnTo>
                    <a:lnTo>
                      <a:pt x="276" y="66"/>
                    </a:lnTo>
                    <a:lnTo>
                      <a:pt x="278" y="68"/>
                    </a:lnTo>
                    <a:lnTo>
                      <a:pt x="278" y="70"/>
                    </a:lnTo>
                    <a:lnTo>
                      <a:pt x="278" y="70"/>
                    </a:lnTo>
                    <a:close/>
                    <a:moveTo>
                      <a:pt x="274" y="86"/>
                    </a:moveTo>
                    <a:lnTo>
                      <a:pt x="274" y="86"/>
                    </a:lnTo>
                    <a:lnTo>
                      <a:pt x="270" y="92"/>
                    </a:lnTo>
                    <a:lnTo>
                      <a:pt x="270" y="92"/>
                    </a:lnTo>
                    <a:lnTo>
                      <a:pt x="268" y="88"/>
                    </a:lnTo>
                    <a:lnTo>
                      <a:pt x="268" y="82"/>
                    </a:lnTo>
                    <a:lnTo>
                      <a:pt x="268" y="82"/>
                    </a:lnTo>
                    <a:lnTo>
                      <a:pt x="270" y="86"/>
                    </a:lnTo>
                    <a:lnTo>
                      <a:pt x="274" y="86"/>
                    </a:lnTo>
                    <a:lnTo>
                      <a:pt x="274" y="86"/>
                    </a:lnTo>
                    <a:close/>
                    <a:moveTo>
                      <a:pt x="18" y="210"/>
                    </a:moveTo>
                    <a:lnTo>
                      <a:pt x="18" y="210"/>
                    </a:lnTo>
                    <a:lnTo>
                      <a:pt x="16" y="208"/>
                    </a:lnTo>
                    <a:lnTo>
                      <a:pt x="18" y="206"/>
                    </a:lnTo>
                    <a:lnTo>
                      <a:pt x="20" y="202"/>
                    </a:lnTo>
                    <a:lnTo>
                      <a:pt x="20" y="202"/>
                    </a:lnTo>
                    <a:lnTo>
                      <a:pt x="22" y="204"/>
                    </a:lnTo>
                    <a:lnTo>
                      <a:pt x="22" y="208"/>
                    </a:lnTo>
                    <a:lnTo>
                      <a:pt x="20" y="210"/>
                    </a:lnTo>
                    <a:lnTo>
                      <a:pt x="18" y="210"/>
                    </a:lnTo>
                    <a:lnTo>
                      <a:pt x="18" y="210"/>
                    </a:lnTo>
                    <a:close/>
                    <a:moveTo>
                      <a:pt x="290" y="208"/>
                    </a:moveTo>
                    <a:lnTo>
                      <a:pt x="294" y="208"/>
                    </a:lnTo>
                    <a:lnTo>
                      <a:pt x="294" y="208"/>
                    </a:lnTo>
                    <a:lnTo>
                      <a:pt x="294" y="210"/>
                    </a:lnTo>
                    <a:lnTo>
                      <a:pt x="294" y="214"/>
                    </a:lnTo>
                    <a:lnTo>
                      <a:pt x="294" y="214"/>
                    </a:lnTo>
                    <a:lnTo>
                      <a:pt x="290" y="214"/>
                    </a:lnTo>
                    <a:lnTo>
                      <a:pt x="288" y="212"/>
                    </a:lnTo>
                    <a:lnTo>
                      <a:pt x="288" y="210"/>
                    </a:lnTo>
                    <a:lnTo>
                      <a:pt x="290" y="208"/>
                    </a:lnTo>
                    <a:lnTo>
                      <a:pt x="290" y="208"/>
                    </a:lnTo>
                    <a:close/>
                    <a:moveTo>
                      <a:pt x="208" y="208"/>
                    </a:moveTo>
                    <a:lnTo>
                      <a:pt x="208" y="208"/>
                    </a:lnTo>
                    <a:lnTo>
                      <a:pt x="206" y="214"/>
                    </a:lnTo>
                    <a:lnTo>
                      <a:pt x="206" y="214"/>
                    </a:lnTo>
                    <a:lnTo>
                      <a:pt x="204" y="214"/>
                    </a:lnTo>
                    <a:lnTo>
                      <a:pt x="202" y="212"/>
                    </a:lnTo>
                    <a:lnTo>
                      <a:pt x="202" y="208"/>
                    </a:lnTo>
                    <a:lnTo>
                      <a:pt x="208" y="208"/>
                    </a:lnTo>
                    <a:close/>
                    <a:moveTo>
                      <a:pt x="56" y="216"/>
                    </a:moveTo>
                    <a:lnTo>
                      <a:pt x="56" y="216"/>
                    </a:lnTo>
                    <a:lnTo>
                      <a:pt x="54" y="216"/>
                    </a:lnTo>
                    <a:lnTo>
                      <a:pt x="54" y="214"/>
                    </a:lnTo>
                    <a:lnTo>
                      <a:pt x="52" y="212"/>
                    </a:lnTo>
                    <a:lnTo>
                      <a:pt x="52" y="212"/>
                    </a:lnTo>
                    <a:lnTo>
                      <a:pt x="52" y="212"/>
                    </a:lnTo>
                    <a:lnTo>
                      <a:pt x="52" y="210"/>
                    </a:lnTo>
                    <a:lnTo>
                      <a:pt x="54" y="208"/>
                    </a:lnTo>
                    <a:lnTo>
                      <a:pt x="56" y="208"/>
                    </a:lnTo>
                    <a:lnTo>
                      <a:pt x="56" y="208"/>
                    </a:lnTo>
                    <a:lnTo>
                      <a:pt x="54" y="212"/>
                    </a:lnTo>
                    <a:lnTo>
                      <a:pt x="56" y="216"/>
                    </a:lnTo>
                    <a:lnTo>
                      <a:pt x="56" y="216"/>
                    </a:lnTo>
                    <a:close/>
                    <a:moveTo>
                      <a:pt x="134" y="86"/>
                    </a:moveTo>
                    <a:lnTo>
                      <a:pt x="134" y="86"/>
                    </a:lnTo>
                    <a:lnTo>
                      <a:pt x="136" y="86"/>
                    </a:lnTo>
                    <a:lnTo>
                      <a:pt x="138" y="86"/>
                    </a:lnTo>
                    <a:lnTo>
                      <a:pt x="142" y="84"/>
                    </a:lnTo>
                    <a:lnTo>
                      <a:pt x="142" y="84"/>
                    </a:lnTo>
                    <a:lnTo>
                      <a:pt x="146" y="82"/>
                    </a:lnTo>
                    <a:lnTo>
                      <a:pt x="146" y="82"/>
                    </a:lnTo>
                    <a:lnTo>
                      <a:pt x="148" y="84"/>
                    </a:lnTo>
                    <a:lnTo>
                      <a:pt x="148" y="84"/>
                    </a:lnTo>
                    <a:lnTo>
                      <a:pt x="142" y="88"/>
                    </a:lnTo>
                    <a:lnTo>
                      <a:pt x="142" y="88"/>
                    </a:lnTo>
                    <a:lnTo>
                      <a:pt x="136" y="88"/>
                    </a:lnTo>
                    <a:lnTo>
                      <a:pt x="136" y="88"/>
                    </a:lnTo>
                    <a:lnTo>
                      <a:pt x="136" y="88"/>
                    </a:lnTo>
                    <a:lnTo>
                      <a:pt x="136" y="88"/>
                    </a:lnTo>
                    <a:lnTo>
                      <a:pt x="134" y="86"/>
                    </a:lnTo>
                    <a:lnTo>
                      <a:pt x="134" y="86"/>
                    </a:lnTo>
                    <a:close/>
                    <a:moveTo>
                      <a:pt x="136" y="78"/>
                    </a:moveTo>
                    <a:lnTo>
                      <a:pt x="136" y="78"/>
                    </a:lnTo>
                    <a:lnTo>
                      <a:pt x="138" y="78"/>
                    </a:lnTo>
                    <a:lnTo>
                      <a:pt x="138" y="80"/>
                    </a:lnTo>
                    <a:lnTo>
                      <a:pt x="140" y="82"/>
                    </a:lnTo>
                    <a:lnTo>
                      <a:pt x="140" y="82"/>
                    </a:lnTo>
                    <a:lnTo>
                      <a:pt x="140" y="84"/>
                    </a:lnTo>
                    <a:lnTo>
                      <a:pt x="138" y="84"/>
                    </a:lnTo>
                    <a:lnTo>
                      <a:pt x="134" y="84"/>
                    </a:lnTo>
                    <a:lnTo>
                      <a:pt x="134" y="84"/>
                    </a:lnTo>
                    <a:lnTo>
                      <a:pt x="134" y="82"/>
                    </a:lnTo>
                    <a:lnTo>
                      <a:pt x="136" y="78"/>
                    </a:lnTo>
                    <a:lnTo>
                      <a:pt x="136" y="78"/>
                    </a:lnTo>
                    <a:close/>
                    <a:moveTo>
                      <a:pt x="154" y="94"/>
                    </a:moveTo>
                    <a:lnTo>
                      <a:pt x="154" y="94"/>
                    </a:lnTo>
                    <a:lnTo>
                      <a:pt x="156" y="96"/>
                    </a:lnTo>
                    <a:lnTo>
                      <a:pt x="156" y="100"/>
                    </a:lnTo>
                    <a:lnTo>
                      <a:pt x="156" y="100"/>
                    </a:lnTo>
                    <a:lnTo>
                      <a:pt x="158" y="100"/>
                    </a:lnTo>
                    <a:lnTo>
                      <a:pt x="160" y="100"/>
                    </a:lnTo>
                    <a:lnTo>
                      <a:pt x="160" y="100"/>
                    </a:lnTo>
                    <a:lnTo>
                      <a:pt x="160" y="102"/>
                    </a:lnTo>
                    <a:lnTo>
                      <a:pt x="160" y="102"/>
                    </a:lnTo>
                    <a:lnTo>
                      <a:pt x="162" y="106"/>
                    </a:lnTo>
                    <a:lnTo>
                      <a:pt x="162" y="106"/>
                    </a:lnTo>
                    <a:lnTo>
                      <a:pt x="160" y="104"/>
                    </a:lnTo>
                    <a:lnTo>
                      <a:pt x="160" y="104"/>
                    </a:lnTo>
                    <a:lnTo>
                      <a:pt x="160" y="104"/>
                    </a:lnTo>
                    <a:lnTo>
                      <a:pt x="160" y="104"/>
                    </a:lnTo>
                    <a:lnTo>
                      <a:pt x="154" y="102"/>
                    </a:lnTo>
                    <a:lnTo>
                      <a:pt x="154" y="102"/>
                    </a:lnTo>
                    <a:lnTo>
                      <a:pt x="152" y="98"/>
                    </a:lnTo>
                    <a:lnTo>
                      <a:pt x="152" y="94"/>
                    </a:lnTo>
                    <a:lnTo>
                      <a:pt x="152" y="94"/>
                    </a:lnTo>
                    <a:lnTo>
                      <a:pt x="154" y="94"/>
                    </a:lnTo>
                    <a:lnTo>
                      <a:pt x="154" y="94"/>
                    </a:lnTo>
                    <a:close/>
                    <a:moveTo>
                      <a:pt x="174" y="78"/>
                    </a:moveTo>
                    <a:lnTo>
                      <a:pt x="174" y="78"/>
                    </a:lnTo>
                    <a:lnTo>
                      <a:pt x="178" y="78"/>
                    </a:lnTo>
                    <a:lnTo>
                      <a:pt x="178" y="78"/>
                    </a:lnTo>
                    <a:lnTo>
                      <a:pt x="178" y="86"/>
                    </a:lnTo>
                    <a:lnTo>
                      <a:pt x="174" y="90"/>
                    </a:lnTo>
                    <a:lnTo>
                      <a:pt x="174" y="90"/>
                    </a:lnTo>
                    <a:lnTo>
                      <a:pt x="174" y="84"/>
                    </a:lnTo>
                    <a:lnTo>
                      <a:pt x="174" y="78"/>
                    </a:lnTo>
                    <a:lnTo>
                      <a:pt x="174" y="78"/>
                    </a:lnTo>
                    <a:close/>
                    <a:moveTo>
                      <a:pt x="174" y="68"/>
                    </a:moveTo>
                    <a:lnTo>
                      <a:pt x="174" y="68"/>
                    </a:lnTo>
                    <a:lnTo>
                      <a:pt x="178" y="68"/>
                    </a:lnTo>
                    <a:lnTo>
                      <a:pt x="178" y="72"/>
                    </a:lnTo>
                    <a:lnTo>
                      <a:pt x="174" y="72"/>
                    </a:lnTo>
                    <a:lnTo>
                      <a:pt x="174" y="72"/>
                    </a:lnTo>
                    <a:lnTo>
                      <a:pt x="174" y="70"/>
                    </a:lnTo>
                    <a:lnTo>
                      <a:pt x="174" y="68"/>
                    </a:lnTo>
                    <a:lnTo>
                      <a:pt x="174" y="68"/>
                    </a:lnTo>
                    <a:close/>
                    <a:moveTo>
                      <a:pt x="196" y="94"/>
                    </a:moveTo>
                    <a:lnTo>
                      <a:pt x="196" y="94"/>
                    </a:lnTo>
                    <a:lnTo>
                      <a:pt x="200" y="96"/>
                    </a:lnTo>
                    <a:lnTo>
                      <a:pt x="200" y="98"/>
                    </a:lnTo>
                    <a:lnTo>
                      <a:pt x="200" y="98"/>
                    </a:lnTo>
                    <a:lnTo>
                      <a:pt x="198" y="98"/>
                    </a:lnTo>
                    <a:lnTo>
                      <a:pt x="196" y="96"/>
                    </a:lnTo>
                    <a:lnTo>
                      <a:pt x="196" y="94"/>
                    </a:lnTo>
                    <a:lnTo>
                      <a:pt x="196" y="94"/>
                    </a:lnTo>
                    <a:close/>
                    <a:moveTo>
                      <a:pt x="202" y="110"/>
                    </a:moveTo>
                    <a:lnTo>
                      <a:pt x="202" y="110"/>
                    </a:lnTo>
                    <a:lnTo>
                      <a:pt x="204" y="114"/>
                    </a:lnTo>
                    <a:lnTo>
                      <a:pt x="204" y="114"/>
                    </a:lnTo>
                    <a:lnTo>
                      <a:pt x="200" y="112"/>
                    </a:lnTo>
                    <a:lnTo>
                      <a:pt x="198" y="110"/>
                    </a:lnTo>
                    <a:lnTo>
                      <a:pt x="202" y="110"/>
                    </a:lnTo>
                    <a:close/>
                    <a:moveTo>
                      <a:pt x="230" y="122"/>
                    </a:moveTo>
                    <a:lnTo>
                      <a:pt x="230" y="122"/>
                    </a:lnTo>
                    <a:lnTo>
                      <a:pt x="232" y="124"/>
                    </a:lnTo>
                    <a:lnTo>
                      <a:pt x="234" y="124"/>
                    </a:lnTo>
                    <a:lnTo>
                      <a:pt x="234" y="132"/>
                    </a:lnTo>
                    <a:lnTo>
                      <a:pt x="234" y="132"/>
                    </a:lnTo>
                    <a:lnTo>
                      <a:pt x="232" y="130"/>
                    </a:lnTo>
                    <a:lnTo>
                      <a:pt x="230" y="128"/>
                    </a:lnTo>
                    <a:lnTo>
                      <a:pt x="230" y="128"/>
                    </a:lnTo>
                    <a:lnTo>
                      <a:pt x="228" y="128"/>
                    </a:lnTo>
                    <a:lnTo>
                      <a:pt x="228" y="126"/>
                    </a:lnTo>
                    <a:lnTo>
                      <a:pt x="224" y="124"/>
                    </a:lnTo>
                    <a:lnTo>
                      <a:pt x="224" y="124"/>
                    </a:lnTo>
                    <a:lnTo>
                      <a:pt x="224" y="120"/>
                    </a:lnTo>
                    <a:lnTo>
                      <a:pt x="224" y="114"/>
                    </a:lnTo>
                    <a:lnTo>
                      <a:pt x="224" y="114"/>
                    </a:lnTo>
                    <a:lnTo>
                      <a:pt x="224" y="112"/>
                    </a:lnTo>
                    <a:lnTo>
                      <a:pt x="222" y="110"/>
                    </a:lnTo>
                    <a:lnTo>
                      <a:pt x="220" y="110"/>
                    </a:lnTo>
                    <a:lnTo>
                      <a:pt x="220" y="106"/>
                    </a:lnTo>
                    <a:lnTo>
                      <a:pt x="220" y="106"/>
                    </a:lnTo>
                    <a:lnTo>
                      <a:pt x="224" y="108"/>
                    </a:lnTo>
                    <a:lnTo>
                      <a:pt x="224" y="110"/>
                    </a:lnTo>
                    <a:lnTo>
                      <a:pt x="228" y="112"/>
                    </a:lnTo>
                    <a:lnTo>
                      <a:pt x="228" y="112"/>
                    </a:lnTo>
                    <a:lnTo>
                      <a:pt x="230" y="118"/>
                    </a:lnTo>
                    <a:lnTo>
                      <a:pt x="230" y="122"/>
                    </a:lnTo>
                    <a:lnTo>
                      <a:pt x="230" y="122"/>
                    </a:lnTo>
                    <a:close/>
                    <a:moveTo>
                      <a:pt x="240" y="156"/>
                    </a:moveTo>
                    <a:lnTo>
                      <a:pt x="240" y="156"/>
                    </a:lnTo>
                    <a:lnTo>
                      <a:pt x="240" y="154"/>
                    </a:lnTo>
                    <a:lnTo>
                      <a:pt x="240" y="152"/>
                    </a:lnTo>
                    <a:lnTo>
                      <a:pt x="240" y="152"/>
                    </a:lnTo>
                    <a:lnTo>
                      <a:pt x="242" y="154"/>
                    </a:lnTo>
                    <a:lnTo>
                      <a:pt x="242" y="154"/>
                    </a:lnTo>
                    <a:lnTo>
                      <a:pt x="240" y="156"/>
                    </a:lnTo>
                    <a:lnTo>
                      <a:pt x="240" y="156"/>
                    </a:lnTo>
                    <a:close/>
                    <a:moveTo>
                      <a:pt x="168" y="112"/>
                    </a:moveTo>
                    <a:lnTo>
                      <a:pt x="168" y="112"/>
                    </a:lnTo>
                    <a:lnTo>
                      <a:pt x="168" y="114"/>
                    </a:lnTo>
                    <a:lnTo>
                      <a:pt x="168" y="114"/>
                    </a:lnTo>
                    <a:lnTo>
                      <a:pt x="166" y="114"/>
                    </a:lnTo>
                    <a:lnTo>
                      <a:pt x="166" y="114"/>
                    </a:lnTo>
                    <a:lnTo>
                      <a:pt x="166" y="114"/>
                    </a:lnTo>
                    <a:lnTo>
                      <a:pt x="166" y="114"/>
                    </a:lnTo>
                    <a:lnTo>
                      <a:pt x="168" y="112"/>
                    </a:lnTo>
                    <a:lnTo>
                      <a:pt x="168" y="112"/>
                    </a:lnTo>
                    <a:lnTo>
                      <a:pt x="168" y="112"/>
                    </a:lnTo>
                    <a:lnTo>
                      <a:pt x="168" y="112"/>
                    </a:lnTo>
                    <a:close/>
                    <a:moveTo>
                      <a:pt x="162" y="108"/>
                    </a:moveTo>
                    <a:lnTo>
                      <a:pt x="162" y="108"/>
                    </a:lnTo>
                    <a:lnTo>
                      <a:pt x="162" y="108"/>
                    </a:lnTo>
                    <a:lnTo>
                      <a:pt x="162" y="108"/>
                    </a:lnTo>
                    <a:lnTo>
                      <a:pt x="162" y="106"/>
                    </a:lnTo>
                    <a:lnTo>
                      <a:pt x="162" y="106"/>
                    </a:lnTo>
                    <a:lnTo>
                      <a:pt x="162" y="106"/>
                    </a:lnTo>
                    <a:lnTo>
                      <a:pt x="162" y="106"/>
                    </a:lnTo>
                    <a:lnTo>
                      <a:pt x="162" y="108"/>
                    </a:lnTo>
                    <a:lnTo>
                      <a:pt x="162" y="108"/>
                    </a:lnTo>
                    <a:close/>
                    <a:moveTo>
                      <a:pt x="130" y="178"/>
                    </a:moveTo>
                    <a:lnTo>
                      <a:pt x="130" y="178"/>
                    </a:lnTo>
                    <a:lnTo>
                      <a:pt x="130" y="176"/>
                    </a:lnTo>
                    <a:lnTo>
                      <a:pt x="126" y="174"/>
                    </a:lnTo>
                    <a:lnTo>
                      <a:pt x="126" y="174"/>
                    </a:lnTo>
                    <a:lnTo>
                      <a:pt x="128" y="172"/>
                    </a:lnTo>
                    <a:lnTo>
                      <a:pt x="128" y="172"/>
                    </a:lnTo>
                    <a:lnTo>
                      <a:pt x="132" y="172"/>
                    </a:lnTo>
                    <a:lnTo>
                      <a:pt x="134" y="174"/>
                    </a:lnTo>
                    <a:lnTo>
                      <a:pt x="134" y="174"/>
                    </a:lnTo>
                    <a:lnTo>
                      <a:pt x="132" y="178"/>
                    </a:lnTo>
                    <a:lnTo>
                      <a:pt x="132" y="178"/>
                    </a:lnTo>
                    <a:lnTo>
                      <a:pt x="132" y="178"/>
                    </a:lnTo>
                    <a:lnTo>
                      <a:pt x="130" y="178"/>
                    </a:lnTo>
                    <a:lnTo>
                      <a:pt x="130" y="178"/>
                    </a:lnTo>
                    <a:close/>
                    <a:moveTo>
                      <a:pt x="176" y="116"/>
                    </a:moveTo>
                    <a:lnTo>
                      <a:pt x="176" y="116"/>
                    </a:lnTo>
                    <a:lnTo>
                      <a:pt x="180" y="116"/>
                    </a:lnTo>
                    <a:lnTo>
                      <a:pt x="182" y="112"/>
                    </a:lnTo>
                    <a:lnTo>
                      <a:pt x="182" y="112"/>
                    </a:lnTo>
                    <a:lnTo>
                      <a:pt x="184" y="114"/>
                    </a:lnTo>
                    <a:lnTo>
                      <a:pt x="184" y="114"/>
                    </a:lnTo>
                    <a:lnTo>
                      <a:pt x="182" y="118"/>
                    </a:lnTo>
                    <a:lnTo>
                      <a:pt x="182" y="118"/>
                    </a:lnTo>
                    <a:lnTo>
                      <a:pt x="176" y="118"/>
                    </a:lnTo>
                    <a:lnTo>
                      <a:pt x="176" y="118"/>
                    </a:lnTo>
                    <a:lnTo>
                      <a:pt x="176" y="116"/>
                    </a:lnTo>
                    <a:lnTo>
                      <a:pt x="176" y="116"/>
                    </a:lnTo>
                    <a:close/>
                    <a:moveTo>
                      <a:pt x="218" y="124"/>
                    </a:moveTo>
                    <a:lnTo>
                      <a:pt x="224" y="124"/>
                    </a:lnTo>
                    <a:lnTo>
                      <a:pt x="224" y="124"/>
                    </a:lnTo>
                    <a:lnTo>
                      <a:pt x="222" y="132"/>
                    </a:lnTo>
                    <a:lnTo>
                      <a:pt x="222" y="132"/>
                    </a:lnTo>
                    <a:lnTo>
                      <a:pt x="220" y="132"/>
                    </a:lnTo>
                    <a:lnTo>
                      <a:pt x="220" y="132"/>
                    </a:lnTo>
                    <a:lnTo>
                      <a:pt x="218" y="130"/>
                    </a:lnTo>
                    <a:lnTo>
                      <a:pt x="218" y="130"/>
                    </a:lnTo>
                    <a:lnTo>
                      <a:pt x="218" y="124"/>
                    </a:lnTo>
                    <a:lnTo>
                      <a:pt x="218" y="124"/>
                    </a:lnTo>
                    <a:close/>
                    <a:moveTo>
                      <a:pt x="206" y="122"/>
                    </a:moveTo>
                    <a:lnTo>
                      <a:pt x="206" y="122"/>
                    </a:lnTo>
                    <a:lnTo>
                      <a:pt x="206" y="122"/>
                    </a:lnTo>
                    <a:lnTo>
                      <a:pt x="206" y="122"/>
                    </a:lnTo>
                    <a:lnTo>
                      <a:pt x="206" y="122"/>
                    </a:lnTo>
                    <a:lnTo>
                      <a:pt x="206" y="122"/>
                    </a:lnTo>
                    <a:lnTo>
                      <a:pt x="206" y="122"/>
                    </a:lnTo>
                    <a:lnTo>
                      <a:pt x="206" y="122"/>
                    </a:lnTo>
                    <a:lnTo>
                      <a:pt x="206" y="122"/>
                    </a:lnTo>
                    <a:close/>
                    <a:moveTo>
                      <a:pt x="218" y="96"/>
                    </a:moveTo>
                    <a:lnTo>
                      <a:pt x="218" y="102"/>
                    </a:lnTo>
                    <a:lnTo>
                      <a:pt x="218" y="102"/>
                    </a:lnTo>
                    <a:lnTo>
                      <a:pt x="216" y="102"/>
                    </a:lnTo>
                    <a:lnTo>
                      <a:pt x="216" y="100"/>
                    </a:lnTo>
                    <a:lnTo>
                      <a:pt x="216" y="96"/>
                    </a:lnTo>
                    <a:lnTo>
                      <a:pt x="216" y="96"/>
                    </a:lnTo>
                    <a:lnTo>
                      <a:pt x="216" y="94"/>
                    </a:lnTo>
                    <a:lnTo>
                      <a:pt x="214" y="90"/>
                    </a:lnTo>
                    <a:lnTo>
                      <a:pt x="214" y="90"/>
                    </a:lnTo>
                    <a:lnTo>
                      <a:pt x="220" y="92"/>
                    </a:lnTo>
                    <a:lnTo>
                      <a:pt x="222" y="94"/>
                    </a:lnTo>
                    <a:lnTo>
                      <a:pt x="222" y="94"/>
                    </a:lnTo>
                    <a:lnTo>
                      <a:pt x="222" y="96"/>
                    </a:lnTo>
                    <a:lnTo>
                      <a:pt x="218" y="96"/>
                    </a:lnTo>
                    <a:lnTo>
                      <a:pt x="218" y="96"/>
                    </a:lnTo>
                    <a:close/>
                    <a:moveTo>
                      <a:pt x="184" y="110"/>
                    </a:moveTo>
                    <a:lnTo>
                      <a:pt x="184" y="110"/>
                    </a:lnTo>
                    <a:lnTo>
                      <a:pt x="184" y="110"/>
                    </a:lnTo>
                    <a:lnTo>
                      <a:pt x="184" y="110"/>
                    </a:lnTo>
                    <a:lnTo>
                      <a:pt x="184" y="108"/>
                    </a:lnTo>
                    <a:lnTo>
                      <a:pt x="184" y="108"/>
                    </a:lnTo>
                    <a:lnTo>
                      <a:pt x="186" y="108"/>
                    </a:lnTo>
                    <a:lnTo>
                      <a:pt x="186" y="108"/>
                    </a:lnTo>
                    <a:lnTo>
                      <a:pt x="184" y="110"/>
                    </a:lnTo>
                    <a:lnTo>
                      <a:pt x="184" y="110"/>
                    </a:lnTo>
                    <a:close/>
                    <a:moveTo>
                      <a:pt x="172" y="92"/>
                    </a:moveTo>
                    <a:lnTo>
                      <a:pt x="172" y="92"/>
                    </a:lnTo>
                    <a:lnTo>
                      <a:pt x="172" y="92"/>
                    </a:lnTo>
                    <a:lnTo>
                      <a:pt x="172" y="92"/>
                    </a:lnTo>
                    <a:lnTo>
                      <a:pt x="172" y="94"/>
                    </a:lnTo>
                    <a:lnTo>
                      <a:pt x="172" y="94"/>
                    </a:lnTo>
                    <a:lnTo>
                      <a:pt x="172" y="96"/>
                    </a:lnTo>
                    <a:lnTo>
                      <a:pt x="168" y="96"/>
                    </a:lnTo>
                    <a:lnTo>
                      <a:pt x="168" y="96"/>
                    </a:lnTo>
                    <a:lnTo>
                      <a:pt x="168" y="92"/>
                    </a:lnTo>
                    <a:lnTo>
                      <a:pt x="166" y="90"/>
                    </a:lnTo>
                    <a:lnTo>
                      <a:pt x="164" y="90"/>
                    </a:lnTo>
                    <a:lnTo>
                      <a:pt x="160" y="88"/>
                    </a:lnTo>
                    <a:lnTo>
                      <a:pt x="160" y="88"/>
                    </a:lnTo>
                    <a:lnTo>
                      <a:pt x="162" y="86"/>
                    </a:lnTo>
                    <a:lnTo>
                      <a:pt x="162" y="86"/>
                    </a:lnTo>
                    <a:lnTo>
                      <a:pt x="166" y="84"/>
                    </a:lnTo>
                    <a:lnTo>
                      <a:pt x="166" y="84"/>
                    </a:lnTo>
                    <a:lnTo>
                      <a:pt x="168" y="84"/>
                    </a:lnTo>
                    <a:lnTo>
                      <a:pt x="168" y="86"/>
                    </a:lnTo>
                    <a:lnTo>
                      <a:pt x="168" y="86"/>
                    </a:lnTo>
                    <a:lnTo>
                      <a:pt x="172" y="88"/>
                    </a:lnTo>
                    <a:lnTo>
                      <a:pt x="172" y="88"/>
                    </a:lnTo>
                    <a:lnTo>
                      <a:pt x="172" y="92"/>
                    </a:lnTo>
                    <a:lnTo>
                      <a:pt x="172" y="92"/>
                    </a:lnTo>
                    <a:close/>
                    <a:moveTo>
                      <a:pt x="110" y="106"/>
                    </a:moveTo>
                    <a:lnTo>
                      <a:pt x="110" y="106"/>
                    </a:lnTo>
                    <a:lnTo>
                      <a:pt x="110" y="104"/>
                    </a:lnTo>
                    <a:lnTo>
                      <a:pt x="112" y="104"/>
                    </a:lnTo>
                    <a:lnTo>
                      <a:pt x="112" y="104"/>
                    </a:lnTo>
                    <a:lnTo>
                      <a:pt x="110" y="106"/>
                    </a:lnTo>
                    <a:lnTo>
                      <a:pt x="110" y="106"/>
                    </a:lnTo>
                    <a:close/>
                    <a:moveTo>
                      <a:pt x="94" y="114"/>
                    </a:moveTo>
                    <a:lnTo>
                      <a:pt x="94" y="114"/>
                    </a:lnTo>
                    <a:lnTo>
                      <a:pt x="94" y="114"/>
                    </a:lnTo>
                    <a:lnTo>
                      <a:pt x="94" y="114"/>
                    </a:lnTo>
                    <a:lnTo>
                      <a:pt x="96" y="114"/>
                    </a:lnTo>
                    <a:lnTo>
                      <a:pt x="96" y="114"/>
                    </a:lnTo>
                    <a:lnTo>
                      <a:pt x="94" y="114"/>
                    </a:lnTo>
                    <a:lnTo>
                      <a:pt x="94" y="114"/>
                    </a:lnTo>
                    <a:close/>
                    <a:moveTo>
                      <a:pt x="98" y="108"/>
                    </a:moveTo>
                    <a:lnTo>
                      <a:pt x="98" y="108"/>
                    </a:lnTo>
                    <a:lnTo>
                      <a:pt x="96" y="110"/>
                    </a:lnTo>
                    <a:lnTo>
                      <a:pt x="94" y="110"/>
                    </a:lnTo>
                    <a:lnTo>
                      <a:pt x="94" y="110"/>
                    </a:lnTo>
                    <a:lnTo>
                      <a:pt x="96" y="108"/>
                    </a:lnTo>
                    <a:lnTo>
                      <a:pt x="96" y="108"/>
                    </a:lnTo>
                    <a:lnTo>
                      <a:pt x="98" y="108"/>
                    </a:lnTo>
                    <a:lnTo>
                      <a:pt x="98" y="108"/>
                    </a:lnTo>
                    <a:close/>
                    <a:moveTo>
                      <a:pt x="100" y="78"/>
                    </a:moveTo>
                    <a:lnTo>
                      <a:pt x="100" y="78"/>
                    </a:lnTo>
                    <a:lnTo>
                      <a:pt x="102" y="78"/>
                    </a:lnTo>
                    <a:lnTo>
                      <a:pt x="104" y="78"/>
                    </a:lnTo>
                    <a:lnTo>
                      <a:pt x="104" y="78"/>
                    </a:lnTo>
                    <a:lnTo>
                      <a:pt x="104" y="80"/>
                    </a:lnTo>
                    <a:lnTo>
                      <a:pt x="102" y="80"/>
                    </a:lnTo>
                    <a:lnTo>
                      <a:pt x="100" y="80"/>
                    </a:lnTo>
                    <a:lnTo>
                      <a:pt x="100" y="78"/>
                    </a:lnTo>
                    <a:lnTo>
                      <a:pt x="100" y="78"/>
                    </a:lnTo>
                    <a:close/>
                    <a:moveTo>
                      <a:pt x="86" y="96"/>
                    </a:moveTo>
                    <a:lnTo>
                      <a:pt x="86" y="96"/>
                    </a:lnTo>
                    <a:lnTo>
                      <a:pt x="88" y="96"/>
                    </a:lnTo>
                    <a:lnTo>
                      <a:pt x="88" y="96"/>
                    </a:lnTo>
                    <a:lnTo>
                      <a:pt x="82" y="98"/>
                    </a:lnTo>
                    <a:lnTo>
                      <a:pt x="76" y="100"/>
                    </a:lnTo>
                    <a:lnTo>
                      <a:pt x="76" y="100"/>
                    </a:lnTo>
                    <a:lnTo>
                      <a:pt x="78" y="98"/>
                    </a:lnTo>
                    <a:lnTo>
                      <a:pt x="80" y="96"/>
                    </a:lnTo>
                    <a:lnTo>
                      <a:pt x="84" y="94"/>
                    </a:lnTo>
                    <a:lnTo>
                      <a:pt x="86" y="96"/>
                    </a:lnTo>
                    <a:lnTo>
                      <a:pt x="86" y="96"/>
                    </a:lnTo>
                    <a:close/>
                    <a:moveTo>
                      <a:pt x="80" y="106"/>
                    </a:moveTo>
                    <a:lnTo>
                      <a:pt x="80" y="106"/>
                    </a:lnTo>
                    <a:lnTo>
                      <a:pt x="80" y="104"/>
                    </a:lnTo>
                    <a:lnTo>
                      <a:pt x="82" y="104"/>
                    </a:lnTo>
                    <a:lnTo>
                      <a:pt x="84" y="104"/>
                    </a:lnTo>
                    <a:lnTo>
                      <a:pt x="84" y="104"/>
                    </a:lnTo>
                    <a:lnTo>
                      <a:pt x="84" y="108"/>
                    </a:lnTo>
                    <a:lnTo>
                      <a:pt x="82" y="108"/>
                    </a:lnTo>
                    <a:lnTo>
                      <a:pt x="82" y="108"/>
                    </a:lnTo>
                    <a:lnTo>
                      <a:pt x="80" y="106"/>
                    </a:lnTo>
                    <a:lnTo>
                      <a:pt x="80" y="106"/>
                    </a:lnTo>
                    <a:lnTo>
                      <a:pt x="80" y="106"/>
                    </a:lnTo>
                    <a:lnTo>
                      <a:pt x="80" y="106"/>
                    </a:lnTo>
                    <a:close/>
                    <a:moveTo>
                      <a:pt x="74" y="100"/>
                    </a:moveTo>
                    <a:lnTo>
                      <a:pt x="74" y="100"/>
                    </a:lnTo>
                    <a:lnTo>
                      <a:pt x="70" y="100"/>
                    </a:lnTo>
                    <a:lnTo>
                      <a:pt x="70" y="96"/>
                    </a:lnTo>
                    <a:lnTo>
                      <a:pt x="70" y="96"/>
                    </a:lnTo>
                    <a:lnTo>
                      <a:pt x="74" y="98"/>
                    </a:lnTo>
                    <a:lnTo>
                      <a:pt x="74" y="100"/>
                    </a:lnTo>
                    <a:lnTo>
                      <a:pt x="74" y="100"/>
                    </a:lnTo>
                    <a:close/>
                    <a:moveTo>
                      <a:pt x="116" y="196"/>
                    </a:moveTo>
                    <a:lnTo>
                      <a:pt x="116" y="196"/>
                    </a:lnTo>
                    <a:lnTo>
                      <a:pt x="116" y="198"/>
                    </a:lnTo>
                    <a:lnTo>
                      <a:pt x="116" y="198"/>
                    </a:lnTo>
                    <a:lnTo>
                      <a:pt x="116" y="198"/>
                    </a:lnTo>
                    <a:lnTo>
                      <a:pt x="116" y="198"/>
                    </a:lnTo>
                    <a:lnTo>
                      <a:pt x="116" y="196"/>
                    </a:lnTo>
                    <a:lnTo>
                      <a:pt x="116" y="196"/>
                    </a:lnTo>
                    <a:close/>
                    <a:moveTo>
                      <a:pt x="122" y="198"/>
                    </a:moveTo>
                    <a:lnTo>
                      <a:pt x="122" y="198"/>
                    </a:lnTo>
                    <a:lnTo>
                      <a:pt x="122" y="198"/>
                    </a:lnTo>
                    <a:lnTo>
                      <a:pt x="122" y="198"/>
                    </a:lnTo>
                    <a:lnTo>
                      <a:pt x="120" y="200"/>
                    </a:lnTo>
                    <a:lnTo>
                      <a:pt x="120" y="200"/>
                    </a:lnTo>
                    <a:lnTo>
                      <a:pt x="118" y="200"/>
                    </a:lnTo>
                    <a:lnTo>
                      <a:pt x="118" y="200"/>
                    </a:lnTo>
                    <a:lnTo>
                      <a:pt x="122" y="198"/>
                    </a:lnTo>
                    <a:lnTo>
                      <a:pt x="122" y="198"/>
                    </a:lnTo>
                    <a:close/>
                    <a:moveTo>
                      <a:pt x="166" y="202"/>
                    </a:moveTo>
                    <a:lnTo>
                      <a:pt x="166" y="202"/>
                    </a:lnTo>
                    <a:lnTo>
                      <a:pt x="166" y="202"/>
                    </a:lnTo>
                    <a:lnTo>
                      <a:pt x="166" y="202"/>
                    </a:lnTo>
                    <a:lnTo>
                      <a:pt x="156" y="202"/>
                    </a:lnTo>
                    <a:lnTo>
                      <a:pt x="166" y="202"/>
                    </a:lnTo>
                    <a:close/>
                    <a:moveTo>
                      <a:pt x="250" y="96"/>
                    </a:moveTo>
                    <a:lnTo>
                      <a:pt x="250" y="96"/>
                    </a:lnTo>
                    <a:lnTo>
                      <a:pt x="250" y="98"/>
                    </a:lnTo>
                    <a:lnTo>
                      <a:pt x="250" y="100"/>
                    </a:lnTo>
                    <a:lnTo>
                      <a:pt x="246" y="104"/>
                    </a:lnTo>
                    <a:lnTo>
                      <a:pt x="246" y="104"/>
                    </a:lnTo>
                    <a:lnTo>
                      <a:pt x="242" y="102"/>
                    </a:lnTo>
                    <a:lnTo>
                      <a:pt x="242" y="98"/>
                    </a:lnTo>
                    <a:lnTo>
                      <a:pt x="242" y="98"/>
                    </a:lnTo>
                    <a:lnTo>
                      <a:pt x="246" y="96"/>
                    </a:lnTo>
                    <a:lnTo>
                      <a:pt x="250" y="96"/>
                    </a:lnTo>
                    <a:lnTo>
                      <a:pt x="250" y="96"/>
                    </a:lnTo>
                    <a:close/>
                    <a:moveTo>
                      <a:pt x="238" y="124"/>
                    </a:moveTo>
                    <a:lnTo>
                      <a:pt x="238" y="124"/>
                    </a:lnTo>
                    <a:lnTo>
                      <a:pt x="236" y="122"/>
                    </a:lnTo>
                    <a:lnTo>
                      <a:pt x="236" y="120"/>
                    </a:lnTo>
                    <a:lnTo>
                      <a:pt x="236" y="118"/>
                    </a:lnTo>
                    <a:lnTo>
                      <a:pt x="236" y="118"/>
                    </a:lnTo>
                    <a:lnTo>
                      <a:pt x="238" y="118"/>
                    </a:lnTo>
                    <a:lnTo>
                      <a:pt x="240" y="120"/>
                    </a:lnTo>
                    <a:lnTo>
                      <a:pt x="240" y="122"/>
                    </a:lnTo>
                    <a:lnTo>
                      <a:pt x="238" y="124"/>
                    </a:lnTo>
                    <a:lnTo>
                      <a:pt x="238" y="124"/>
                    </a:lnTo>
                    <a:close/>
                    <a:moveTo>
                      <a:pt x="230" y="84"/>
                    </a:moveTo>
                    <a:lnTo>
                      <a:pt x="230" y="84"/>
                    </a:lnTo>
                    <a:lnTo>
                      <a:pt x="234" y="86"/>
                    </a:lnTo>
                    <a:lnTo>
                      <a:pt x="234" y="88"/>
                    </a:lnTo>
                    <a:lnTo>
                      <a:pt x="230" y="88"/>
                    </a:lnTo>
                    <a:lnTo>
                      <a:pt x="230" y="84"/>
                    </a:lnTo>
                    <a:close/>
                    <a:moveTo>
                      <a:pt x="236" y="108"/>
                    </a:moveTo>
                    <a:lnTo>
                      <a:pt x="236" y="108"/>
                    </a:lnTo>
                    <a:lnTo>
                      <a:pt x="234" y="110"/>
                    </a:lnTo>
                    <a:lnTo>
                      <a:pt x="234" y="110"/>
                    </a:lnTo>
                    <a:lnTo>
                      <a:pt x="230" y="108"/>
                    </a:lnTo>
                    <a:lnTo>
                      <a:pt x="226" y="106"/>
                    </a:lnTo>
                    <a:lnTo>
                      <a:pt x="226" y="106"/>
                    </a:lnTo>
                    <a:lnTo>
                      <a:pt x="224" y="102"/>
                    </a:lnTo>
                    <a:lnTo>
                      <a:pt x="224" y="96"/>
                    </a:lnTo>
                    <a:lnTo>
                      <a:pt x="224" y="96"/>
                    </a:lnTo>
                    <a:lnTo>
                      <a:pt x="226" y="96"/>
                    </a:lnTo>
                    <a:lnTo>
                      <a:pt x="226" y="98"/>
                    </a:lnTo>
                    <a:lnTo>
                      <a:pt x="228" y="102"/>
                    </a:lnTo>
                    <a:lnTo>
                      <a:pt x="228" y="102"/>
                    </a:lnTo>
                    <a:lnTo>
                      <a:pt x="234" y="102"/>
                    </a:lnTo>
                    <a:lnTo>
                      <a:pt x="236" y="104"/>
                    </a:lnTo>
                    <a:lnTo>
                      <a:pt x="236" y="108"/>
                    </a:lnTo>
                    <a:lnTo>
                      <a:pt x="236" y="108"/>
                    </a:lnTo>
                    <a:close/>
                    <a:moveTo>
                      <a:pt x="228" y="64"/>
                    </a:moveTo>
                    <a:lnTo>
                      <a:pt x="228" y="64"/>
                    </a:lnTo>
                    <a:lnTo>
                      <a:pt x="228" y="66"/>
                    </a:lnTo>
                    <a:lnTo>
                      <a:pt x="228" y="68"/>
                    </a:lnTo>
                    <a:lnTo>
                      <a:pt x="226" y="70"/>
                    </a:lnTo>
                    <a:lnTo>
                      <a:pt x="226" y="70"/>
                    </a:lnTo>
                    <a:lnTo>
                      <a:pt x="226" y="70"/>
                    </a:lnTo>
                    <a:lnTo>
                      <a:pt x="224" y="70"/>
                    </a:lnTo>
                    <a:lnTo>
                      <a:pt x="224" y="68"/>
                    </a:lnTo>
                    <a:lnTo>
                      <a:pt x="222" y="68"/>
                    </a:lnTo>
                    <a:lnTo>
                      <a:pt x="222" y="68"/>
                    </a:lnTo>
                    <a:lnTo>
                      <a:pt x="224" y="66"/>
                    </a:lnTo>
                    <a:lnTo>
                      <a:pt x="228" y="64"/>
                    </a:lnTo>
                    <a:lnTo>
                      <a:pt x="228" y="64"/>
                    </a:lnTo>
                    <a:close/>
                    <a:moveTo>
                      <a:pt x="212" y="54"/>
                    </a:moveTo>
                    <a:lnTo>
                      <a:pt x="212" y="54"/>
                    </a:lnTo>
                    <a:lnTo>
                      <a:pt x="218" y="56"/>
                    </a:lnTo>
                    <a:lnTo>
                      <a:pt x="222" y="62"/>
                    </a:lnTo>
                    <a:lnTo>
                      <a:pt x="222" y="62"/>
                    </a:lnTo>
                    <a:lnTo>
                      <a:pt x="214" y="60"/>
                    </a:lnTo>
                    <a:lnTo>
                      <a:pt x="212" y="58"/>
                    </a:lnTo>
                    <a:lnTo>
                      <a:pt x="212" y="54"/>
                    </a:lnTo>
                    <a:lnTo>
                      <a:pt x="212" y="54"/>
                    </a:lnTo>
                    <a:close/>
                    <a:moveTo>
                      <a:pt x="214" y="74"/>
                    </a:moveTo>
                    <a:lnTo>
                      <a:pt x="214" y="74"/>
                    </a:lnTo>
                    <a:lnTo>
                      <a:pt x="214" y="70"/>
                    </a:lnTo>
                    <a:lnTo>
                      <a:pt x="212" y="68"/>
                    </a:lnTo>
                    <a:lnTo>
                      <a:pt x="214" y="66"/>
                    </a:lnTo>
                    <a:lnTo>
                      <a:pt x="214" y="66"/>
                    </a:lnTo>
                    <a:lnTo>
                      <a:pt x="216" y="68"/>
                    </a:lnTo>
                    <a:lnTo>
                      <a:pt x="218" y="68"/>
                    </a:lnTo>
                    <a:lnTo>
                      <a:pt x="218" y="68"/>
                    </a:lnTo>
                    <a:lnTo>
                      <a:pt x="216" y="72"/>
                    </a:lnTo>
                    <a:lnTo>
                      <a:pt x="216" y="76"/>
                    </a:lnTo>
                    <a:lnTo>
                      <a:pt x="216" y="76"/>
                    </a:lnTo>
                    <a:lnTo>
                      <a:pt x="222" y="74"/>
                    </a:lnTo>
                    <a:lnTo>
                      <a:pt x="226" y="74"/>
                    </a:lnTo>
                    <a:lnTo>
                      <a:pt x="230" y="74"/>
                    </a:lnTo>
                    <a:lnTo>
                      <a:pt x="230" y="74"/>
                    </a:lnTo>
                    <a:lnTo>
                      <a:pt x="230" y="76"/>
                    </a:lnTo>
                    <a:lnTo>
                      <a:pt x="228" y="78"/>
                    </a:lnTo>
                    <a:lnTo>
                      <a:pt x="228" y="78"/>
                    </a:lnTo>
                    <a:lnTo>
                      <a:pt x="224" y="78"/>
                    </a:lnTo>
                    <a:lnTo>
                      <a:pt x="224" y="78"/>
                    </a:lnTo>
                    <a:lnTo>
                      <a:pt x="220" y="82"/>
                    </a:lnTo>
                    <a:lnTo>
                      <a:pt x="220" y="82"/>
                    </a:lnTo>
                    <a:lnTo>
                      <a:pt x="214" y="78"/>
                    </a:lnTo>
                    <a:lnTo>
                      <a:pt x="214" y="78"/>
                    </a:lnTo>
                    <a:lnTo>
                      <a:pt x="212" y="78"/>
                    </a:lnTo>
                    <a:lnTo>
                      <a:pt x="208" y="78"/>
                    </a:lnTo>
                    <a:lnTo>
                      <a:pt x="208" y="78"/>
                    </a:lnTo>
                    <a:lnTo>
                      <a:pt x="208" y="76"/>
                    </a:lnTo>
                    <a:lnTo>
                      <a:pt x="208" y="72"/>
                    </a:lnTo>
                    <a:lnTo>
                      <a:pt x="208" y="72"/>
                    </a:lnTo>
                    <a:lnTo>
                      <a:pt x="212" y="74"/>
                    </a:lnTo>
                    <a:lnTo>
                      <a:pt x="214" y="74"/>
                    </a:lnTo>
                    <a:lnTo>
                      <a:pt x="214" y="74"/>
                    </a:lnTo>
                    <a:close/>
                    <a:moveTo>
                      <a:pt x="198" y="30"/>
                    </a:moveTo>
                    <a:lnTo>
                      <a:pt x="198" y="30"/>
                    </a:lnTo>
                    <a:lnTo>
                      <a:pt x="200" y="30"/>
                    </a:lnTo>
                    <a:lnTo>
                      <a:pt x="200" y="32"/>
                    </a:lnTo>
                    <a:lnTo>
                      <a:pt x="200" y="36"/>
                    </a:lnTo>
                    <a:lnTo>
                      <a:pt x="200" y="36"/>
                    </a:lnTo>
                    <a:lnTo>
                      <a:pt x="202" y="44"/>
                    </a:lnTo>
                    <a:lnTo>
                      <a:pt x="208" y="44"/>
                    </a:lnTo>
                    <a:lnTo>
                      <a:pt x="208" y="44"/>
                    </a:lnTo>
                    <a:lnTo>
                      <a:pt x="206" y="48"/>
                    </a:lnTo>
                    <a:lnTo>
                      <a:pt x="206" y="50"/>
                    </a:lnTo>
                    <a:lnTo>
                      <a:pt x="200" y="54"/>
                    </a:lnTo>
                    <a:lnTo>
                      <a:pt x="200" y="54"/>
                    </a:lnTo>
                    <a:lnTo>
                      <a:pt x="198" y="52"/>
                    </a:lnTo>
                    <a:lnTo>
                      <a:pt x="198" y="52"/>
                    </a:lnTo>
                    <a:lnTo>
                      <a:pt x="200" y="48"/>
                    </a:lnTo>
                    <a:lnTo>
                      <a:pt x="202" y="46"/>
                    </a:lnTo>
                    <a:lnTo>
                      <a:pt x="202" y="46"/>
                    </a:lnTo>
                    <a:lnTo>
                      <a:pt x="200" y="44"/>
                    </a:lnTo>
                    <a:lnTo>
                      <a:pt x="198" y="44"/>
                    </a:lnTo>
                    <a:lnTo>
                      <a:pt x="198" y="44"/>
                    </a:lnTo>
                    <a:lnTo>
                      <a:pt x="198" y="40"/>
                    </a:lnTo>
                    <a:lnTo>
                      <a:pt x="196" y="38"/>
                    </a:lnTo>
                    <a:lnTo>
                      <a:pt x="194" y="36"/>
                    </a:lnTo>
                    <a:lnTo>
                      <a:pt x="192" y="34"/>
                    </a:lnTo>
                    <a:lnTo>
                      <a:pt x="192" y="34"/>
                    </a:lnTo>
                    <a:lnTo>
                      <a:pt x="196" y="32"/>
                    </a:lnTo>
                    <a:lnTo>
                      <a:pt x="198" y="30"/>
                    </a:lnTo>
                    <a:lnTo>
                      <a:pt x="198" y="30"/>
                    </a:lnTo>
                    <a:close/>
                    <a:moveTo>
                      <a:pt x="188" y="70"/>
                    </a:moveTo>
                    <a:lnTo>
                      <a:pt x="188" y="70"/>
                    </a:lnTo>
                    <a:lnTo>
                      <a:pt x="184" y="68"/>
                    </a:lnTo>
                    <a:lnTo>
                      <a:pt x="182" y="66"/>
                    </a:lnTo>
                    <a:lnTo>
                      <a:pt x="182" y="62"/>
                    </a:lnTo>
                    <a:lnTo>
                      <a:pt x="182" y="62"/>
                    </a:lnTo>
                    <a:lnTo>
                      <a:pt x="186" y="62"/>
                    </a:lnTo>
                    <a:lnTo>
                      <a:pt x="188" y="64"/>
                    </a:lnTo>
                    <a:lnTo>
                      <a:pt x="188" y="68"/>
                    </a:lnTo>
                    <a:lnTo>
                      <a:pt x="188" y="70"/>
                    </a:lnTo>
                    <a:lnTo>
                      <a:pt x="188" y="70"/>
                    </a:lnTo>
                    <a:close/>
                    <a:moveTo>
                      <a:pt x="178" y="24"/>
                    </a:moveTo>
                    <a:lnTo>
                      <a:pt x="178" y="24"/>
                    </a:lnTo>
                    <a:lnTo>
                      <a:pt x="180" y="24"/>
                    </a:lnTo>
                    <a:lnTo>
                      <a:pt x="182" y="26"/>
                    </a:lnTo>
                    <a:lnTo>
                      <a:pt x="184" y="30"/>
                    </a:lnTo>
                    <a:lnTo>
                      <a:pt x="184" y="30"/>
                    </a:lnTo>
                    <a:lnTo>
                      <a:pt x="184" y="30"/>
                    </a:lnTo>
                    <a:lnTo>
                      <a:pt x="184" y="30"/>
                    </a:lnTo>
                    <a:lnTo>
                      <a:pt x="182" y="32"/>
                    </a:lnTo>
                    <a:lnTo>
                      <a:pt x="182" y="32"/>
                    </a:lnTo>
                    <a:lnTo>
                      <a:pt x="180" y="30"/>
                    </a:lnTo>
                    <a:lnTo>
                      <a:pt x="176" y="28"/>
                    </a:lnTo>
                    <a:lnTo>
                      <a:pt x="176" y="28"/>
                    </a:lnTo>
                    <a:lnTo>
                      <a:pt x="178" y="24"/>
                    </a:lnTo>
                    <a:lnTo>
                      <a:pt x="178" y="24"/>
                    </a:lnTo>
                    <a:close/>
                    <a:moveTo>
                      <a:pt x="180" y="40"/>
                    </a:moveTo>
                    <a:lnTo>
                      <a:pt x="180" y="40"/>
                    </a:lnTo>
                    <a:lnTo>
                      <a:pt x="170" y="40"/>
                    </a:lnTo>
                    <a:lnTo>
                      <a:pt x="170" y="40"/>
                    </a:lnTo>
                    <a:lnTo>
                      <a:pt x="176" y="36"/>
                    </a:lnTo>
                    <a:lnTo>
                      <a:pt x="180" y="38"/>
                    </a:lnTo>
                    <a:lnTo>
                      <a:pt x="180" y="40"/>
                    </a:lnTo>
                    <a:lnTo>
                      <a:pt x="180" y="40"/>
                    </a:lnTo>
                    <a:close/>
                    <a:moveTo>
                      <a:pt x="164" y="54"/>
                    </a:moveTo>
                    <a:lnTo>
                      <a:pt x="168" y="54"/>
                    </a:lnTo>
                    <a:lnTo>
                      <a:pt x="168" y="54"/>
                    </a:lnTo>
                    <a:lnTo>
                      <a:pt x="168" y="56"/>
                    </a:lnTo>
                    <a:lnTo>
                      <a:pt x="168" y="58"/>
                    </a:lnTo>
                    <a:lnTo>
                      <a:pt x="166" y="60"/>
                    </a:lnTo>
                    <a:lnTo>
                      <a:pt x="164" y="58"/>
                    </a:lnTo>
                    <a:lnTo>
                      <a:pt x="164" y="56"/>
                    </a:lnTo>
                    <a:lnTo>
                      <a:pt x="164" y="54"/>
                    </a:lnTo>
                    <a:lnTo>
                      <a:pt x="164" y="54"/>
                    </a:lnTo>
                    <a:close/>
                    <a:moveTo>
                      <a:pt x="158" y="64"/>
                    </a:moveTo>
                    <a:lnTo>
                      <a:pt x="162" y="64"/>
                    </a:lnTo>
                    <a:lnTo>
                      <a:pt x="162" y="64"/>
                    </a:lnTo>
                    <a:lnTo>
                      <a:pt x="162" y="68"/>
                    </a:lnTo>
                    <a:lnTo>
                      <a:pt x="162" y="68"/>
                    </a:lnTo>
                    <a:lnTo>
                      <a:pt x="168" y="70"/>
                    </a:lnTo>
                    <a:lnTo>
                      <a:pt x="168" y="70"/>
                    </a:lnTo>
                    <a:lnTo>
                      <a:pt x="166" y="74"/>
                    </a:lnTo>
                    <a:lnTo>
                      <a:pt x="166" y="80"/>
                    </a:lnTo>
                    <a:lnTo>
                      <a:pt x="162" y="80"/>
                    </a:lnTo>
                    <a:lnTo>
                      <a:pt x="162" y="80"/>
                    </a:lnTo>
                    <a:lnTo>
                      <a:pt x="160" y="78"/>
                    </a:lnTo>
                    <a:lnTo>
                      <a:pt x="160" y="76"/>
                    </a:lnTo>
                    <a:lnTo>
                      <a:pt x="160" y="76"/>
                    </a:lnTo>
                    <a:lnTo>
                      <a:pt x="160" y="72"/>
                    </a:lnTo>
                    <a:lnTo>
                      <a:pt x="160" y="68"/>
                    </a:lnTo>
                    <a:lnTo>
                      <a:pt x="158" y="64"/>
                    </a:lnTo>
                    <a:lnTo>
                      <a:pt x="158" y="64"/>
                    </a:lnTo>
                    <a:close/>
                    <a:moveTo>
                      <a:pt x="150" y="92"/>
                    </a:moveTo>
                    <a:lnTo>
                      <a:pt x="150" y="92"/>
                    </a:lnTo>
                    <a:lnTo>
                      <a:pt x="150" y="90"/>
                    </a:lnTo>
                    <a:lnTo>
                      <a:pt x="150" y="90"/>
                    </a:lnTo>
                    <a:lnTo>
                      <a:pt x="150" y="90"/>
                    </a:lnTo>
                    <a:lnTo>
                      <a:pt x="150" y="90"/>
                    </a:lnTo>
                    <a:lnTo>
                      <a:pt x="150" y="90"/>
                    </a:lnTo>
                    <a:lnTo>
                      <a:pt x="150" y="90"/>
                    </a:lnTo>
                    <a:lnTo>
                      <a:pt x="150" y="92"/>
                    </a:lnTo>
                    <a:lnTo>
                      <a:pt x="150" y="92"/>
                    </a:lnTo>
                    <a:close/>
                    <a:moveTo>
                      <a:pt x="146" y="58"/>
                    </a:moveTo>
                    <a:lnTo>
                      <a:pt x="146" y="58"/>
                    </a:lnTo>
                    <a:lnTo>
                      <a:pt x="142" y="56"/>
                    </a:lnTo>
                    <a:lnTo>
                      <a:pt x="142" y="56"/>
                    </a:lnTo>
                    <a:lnTo>
                      <a:pt x="144" y="54"/>
                    </a:lnTo>
                    <a:lnTo>
                      <a:pt x="146" y="52"/>
                    </a:lnTo>
                    <a:lnTo>
                      <a:pt x="146" y="52"/>
                    </a:lnTo>
                    <a:lnTo>
                      <a:pt x="148" y="56"/>
                    </a:lnTo>
                    <a:lnTo>
                      <a:pt x="146" y="58"/>
                    </a:lnTo>
                    <a:lnTo>
                      <a:pt x="146" y="58"/>
                    </a:lnTo>
                    <a:close/>
                    <a:moveTo>
                      <a:pt x="142" y="16"/>
                    </a:moveTo>
                    <a:lnTo>
                      <a:pt x="142" y="16"/>
                    </a:lnTo>
                    <a:lnTo>
                      <a:pt x="140" y="20"/>
                    </a:lnTo>
                    <a:lnTo>
                      <a:pt x="136" y="22"/>
                    </a:lnTo>
                    <a:lnTo>
                      <a:pt x="136" y="22"/>
                    </a:lnTo>
                    <a:lnTo>
                      <a:pt x="136" y="18"/>
                    </a:lnTo>
                    <a:lnTo>
                      <a:pt x="136" y="16"/>
                    </a:lnTo>
                    <a:lnTo>
                      <a:pt x="138" y="14"/>
                    </a:lnTo>
                    <a:lnTo>
                      <a:pt x="142" y="16"/>
                    </a:lnTo>
                    <a:lnTo>
                      <a:pt x="142" y="16"/>
                    </a:lnTo>
                    <a:close/>
                    <a:moveTo>
                      <a:pt x="130" y="30"/>
                    </a:moveTo>
                    <a:lnTo>
                      <a:pt x="130" y="30"/>
                    </a:lnTo>
                    <a:lnTo>
                      <a:pt x="136" y="32"/>
                    </a:lnTo>
                    <a:lnTo>
                      <a:pt x="140" y="32"/>
                    </a:lnTo>
                    <a:lnTo>
                      <a:pt x="144" y="32"/>
                    </a:lnTo>
                    <a:lnTo>
                      <a:pt x="144" y="32"/>
                    </a:lnTo>
                    <a:lnTo>
                      <a:pt x="146" y="34"/>
                    </a:lnTo>
                    <a:lnTo>
                      <a:pt x="146" y="34"/>
                    </a:lnTo>
                    <a:lnTo>
                      <a:pt x="146" y="36"/>
                    </a:lnTo>
                    <a:lnTo>
                      <a:pt x="144" y="36"/>
                    </a:lnTo>
                    <a:lnTo>
                      <a:pt x="144" y="36"/>
                    </a:lnTo>
                    <a:lnTo>
                      <a:pt x="142" y="38"/>
                    </a:lnTo>
                    <a:lnTo>
                      <a:pt x="142" y="38"/>
                    </a:lnTo>
                    <a:lnTo>
                      <a:pt x="140" y="36"/>
                    </a:lnTo>
                    <a:lnTo>
                      <a:pt x="138" y="34"/>
                    </a:lnTo>
                    <a:lnTo>
                      <a:pt x="130" y="36"/>
                    </a:lnTo>
                    <a:lnTo>
                      <a:pt x="130" y="36"/>
                    </a:lnTo>
                    <a:lnTo>
                      <a:pt x="128" y="32"/>
                    </a:lnTo>
                    <a:lnTo>
                      <a:pt x="130" y="30"/>
                    </a:lnTo>
                    <a:lnTo>
                      <a:pt x="130" y="30"/>
                    </a:lnTo>
                    <a:close/>
                    <a:moveTo>
                      <a:pt x="126" y="40"/>
                    </a:moveTo>
                    <a:lnTo>
                      <a:pt x="126" y="40"/>
                    </a:lnTo>
                    <a:lnTo>
                      <a:pt x="128" y="44"/>
                    </a:lnTo>
                    <a:lnTo>
                      <a:pt x="128" y="48"/>
                    </a:lnTo>
                    <a:lnTo>
                      <a:pt x="128" y="48"/>
                    </a:lnTo>
                    <a:lnTo>
                      <a:pt x="132" y="48"/>
                    </a:lnTo>
                    <a:lnTo>
                      <a:pt x="134" y="46"/>
                    </a:lnTo>
                    <a:lnTo>
                      <a:pt x="134" y="42"/>
                    </a:lnTo>
                    <a:lnTo>
                      <a:pt x="134" y="42"/>
                    </a:lnTo>
                    <a:lnTo>
                      <a:pt x="136" y="44"/>
                    </a:lnTo>
                    <a:lnTo>
                      <a:pt x="138" y="46"/>
                    </a:lnTo>
                    <a:lnTo>
                      <a:pt x="144" y="48"/>
                    </a:lnTo>
                    <a:lnTo>
                      <a:pt x="144" y="48"/>
                    </a:lnTo>
                    <a:lnTo>
                      <a:pt x="134" y="50"/>
                    </a:lnTo>
                    <a:lnTo>
                      <a:pt x="130" y="50"/>
                    </a:lnTo>
                    <a:lnTo>
                      <a:pt x="126" y="48"/>
                    </a:lnTo>
                    <a:lnTo>
                      <a:pt x="126" y="48"/>
                    </a:lnTo>
                    <a:lnTo>
                      <a:pt x="126" y="46"/>
                    </a:lnTo>
                    <a:lnTo>
                      <a:pt x="126" y="44"/>
                    </a:lnTo>
                    <a:lnTo>
                      <a:pt x="126" y="40"/>
                    </a:lnTo>
                    <a:lnTo>
                      <a:pt x="126" y="40"/>
                    </a:lnTo>
                    <a:close/>
                    <a:moveTo>
                      <a:pt x="104" y="62"/>
                    </a:moveTo>
                    <a:lnTo>
                      <a:pt x="104" y="62"/>
                    </a:lnTo>
                    <a:lnTo>
                      <a:pt x="102" y="68"/>
                    </a:lnTo>
                    <a:lnTo>
                      <a:pt x="98" y="68"/>
                    </a:lnTo>
                    <a:lnTo>
                      <a:pt x="98" y="68"/>
                    </a:lnTo>
                    <a:lnTo>
                      <a:pt x="100" y="64"/>
                    </a:lnTo>
                    <a:lnTo>
                      <a:pt x="104" y="62"/>
                    </a:lnTo>
                    <a:lnTo>
                      <a:pt x="104" y="62"/>
                    </a:lnTo>
                    <a:close/>
                    <a:moveTo>
                      <a:pt x="78" y="88"/>
                    </a:moveTo>
                    <a:lnTo>
                      <a:pt x="78" y="88"/>
                    </a:lnTo>
                    <a:lnTo>
                      <a:pt x="82" y="86"/>
                    </a:lnTo>
                    <a:lnTo>
                      <a:pt x="86" y="86"/>
                    </a:lnTo>
                    <a:lnTo>
                      <a:pt x="88" y="84"/>
                    </a:lnTo>
                    <a:lnTo>
                      <a:pt x="88" y="84"/>
                    </a:lnTo>
                    <a:lnTo>
                      <a:pt x="90" y="86"/>
                    </a:lnTo>
                    <a:lnTo>
                      <a:pt x="90" y="86"/>
                    </a:lnTo>
                    <a:lnTo>
                      <a:pt x="82" y="90"/>
                    </a:lnTo>
                    <a:lnTo>
                      <a:pt x="74" y="92"/>
                    </a:lnTo>
                    <a:lnTo>
                      <a:pt x="74" y="92"/>
                    </a:lnTo>
                    <a:lnTo>
                      <a:pt x="74" y="90"/>
                    </a:lnTo>
                    <a:lnTo>
                      <a:pt x="74" y="86"/>
                    </a:lnTo>
                    <a:lnTo>
                      <a:pt x="72" y="86"/>
                    </a:lnTo>
                    <a:lnTo>
                      <a:pt x="72" y="84"/>
                    </a:lnTo>
                    <a:lnTo>
                      <a:pt x="72" y="84"/>
                    </a:lnTo>
                    <a:lnTo>
                      <a:pt x="74" y="84"/>
                    </a:lnTo>
                    <a:lnTo>
                      <a:pt x="76" y="84"/>
                    </a:lnTo>
                    <a:lnTo>
                      <a:pt x="78" y="88"/>
                    </a:lnTo>
                    <a:lnTo>
                      <a:pt x="78" y="88"/>
                    </a:lnTo>
                    <a:close/>
                    <a:moveTo>
                      <a:pt x="74" y="54"/>
                    </a:moveTo>
                    <a:lnTo>
                      <a:pt x="74" y="54"/>
                    </a:lnTo>
                    <a:lnTo>
                      <a:pt x="76" y="58"/>
                    </a:lnTo>
                    <a:lnTo>
                      <a:pt x="74" y="62"/>
                    </a:lnTo>
                    <a:lnTo>
                      <a:pt x="74" y="62"/>
                    </a:lnTo>
                    <a:lnTo>
                      <a:pt x="70" y="60"/>
                    </a:lnTo>
                    <a:lnTo>
                      <a:pt x="70" y="58"/>
                    </a:lnTo>
                    <a:lnTo>
                      <a:pt x="70" y="54"/>
                    </a:lnTo>
                    <a:lnTo>
                      <a:pt x="74" y="54"/>
                    </a:lnTo>
                    <a:lnTo>
                      <a:pt x="74" y="54"/>
                    </a:lnTo>
                    <a:close/>
                    <a:moveTo>
                      <a:pt x="62" y="110"/>
                    </a:moveTo>
                    <a:lnTo>
                      <a:pt x="62" y="110"/>
                    </a:lnTo>
                    <a:lnTo>
                      <a:pt x="62" y="110"/>
                    </a:lnTo>
                    <a:lnTo>
                      <a:pt x="64" y="110"/>
                    </a:lnTo>
                    <a:lnTo>
                      <a:pt x="64" y="110"/>
                    </a:lnTo>
                    <a:lnTo>
                      <a:pt x="66" y="110"/>
                    </a:lnTo>
                    <a:lnTo>
                      <a:pt x="66" y="112"/>
                    </a:lnTo>
                    <a:lnTo>
                      <a:pt x="66" y="112"/>
                    </a:lnTo>
                    <a:lnTo>
                      <a:pt x="64" y="114"/>
                    </a:lnTo>
                    <a:lnTo>
                      <a:pt x="62" y="114"/>
                    </a:lnTo>
                    <a:lnTo>
                      <a:pt x="62" y="114"/>
                    </a:lnTo>
                    <a:lnTo>
                      <a:pt x="62" y="112"/>
                    </a:lnTo>
                    <a:lnTo>
                      <a:pt x="62" y="110"/>
                    </a:lnTo>
                    <a:close/>
                    <a:moveTo>
                      <a:pt x="48" y="84"/>
                    </a:moveTo>
                    <a:lnTo>
                      <a:pt x="48" y="84"/>
                    </a:lnTo>
                    <a:lnTo>
                      <a:pt x="50" y="84"/>
                    </a:lnTo>
                    <a:lnTo>
                      <a:pt x="52" y="86"/>
                    </a:lnTo>
                    <a:lnTo>
                      <a:pt x="52" y="86"/>
                    </a:lnTo>
                    <a:lnTo>
                      <a:pt x="52" y="88"/>
                    </a:lnTo>
                    <a:lnTo>
                      <a:pt x="52" y="88"/>
                    </a:lnTo>
                    <a:lnTo>
                      <a:pt x="48" y="88"/>
                    </a:lnTo>
                    <a:lnTo>
                      <a:pt x="48" y="88"/>
                    </a:lnTo>
                    <a:lnTo>
                      <a:pt x="48" y="84"/>
                    </a:lnTo>
                    <a:lnTo>
                      <a:pt x="48" y="84"/>
                    </a:lnTo>
                    <a:close/>
                    <a:moveTo>
                      <a:pt x="36" y="120"/>
                    </a:moveTo>
                    <a:lnTo>
                      <a:pt x="36" y="120"/>
                    </a:lnTo>
                    <a:lnTo>
                      <a:pt x="38" y="122"/>
                    </a:lnTo>
                    <a:lnTo>
                      <a:pt x="38" y="124"/>
                    </a:lnTo>
                    <a:lnTo>
                      <a:pt x="36" y="126"/>
                    </a:lnTo>
                    <a:lnTo>
                      <a:pt x="34" y="126"/>
                    </a:lnTo>
                    <a:lnTo>
                      <a:pt x="34" y="126"/>
                    </a:lnTo>
                    <a:lnTo>
                      <a:pt x="32" y="124"/>
                    </a:lnTo>
                    <a:lnTo>
                      <a:pt x="34" y="122"/>
                    </a:lnTo>
                    <a:lnTo>
                      <a:pt x="36" y="120"/>
                    </a:lnTo>
                    <a:lnTo>
                      <a:pt x="36" y="120"/>
                    </a:lnTo>
                    <a:close/>
                    <a:moveTo>
                      <a:pt x="32" y="166"/>
                    </a:moveTo>
                    <a:lnTo>
                      <a:pt x="32" y="166"/>
                    </a:lnTo>
                    <a:lnTo>
                      <a:pt x="34" y="168"/>
                    </a:lnTo>
                    <a:lnTo>
                      <a:pt x="36" y="168"/>
                    </a:lnTo>
                    <a:lnTo>
                      <a:pt x="36" y="168"/>
                    </a:lnTo>
                    <a:lnTo>
                      <a:pt x="36" y="172"/>
                    </a:lnTo>
                    <a:lnTo>
                      <a:pt x="36" y="172"/>
                    </a:lnTo>
                    <a:lnTo>
                      <a:pt x="32" y="172"/>
                    </a:lnTo>
                    <a:lnTo>
                      <a:pt x="32" y="170"/>
                    </a:lnTo>
                    <a:lnTo>
                      <a:pt x="32" y="166"/>
                    </a:lnTo>
                    <a:lnTo>
                      <a:pt x="32" y="166"/>
                    </a:lnTo>
                    <a:close/>
                    <a:moveTo>
                      <a:pt x="40" y="236"/>
                    </a:moveTo>
                    <a:lnTo>
                      <a:pt x="36" y="236"/>
                    </a:lnTo>
                    <a:lnTo>
                      <a:pt x="36" y="234"/>
                    </a:lnTo>
                    <a:lnTo>
                      <a:pt x="40" y="234"/>
                    </a:lnTo>
                    <a:lnTo>
                      <a:pt x="40" y="234"/>
                    </a:lnTo>
                    <a:lnTo>
                      <a:pt x="40" y="236"/>
                    </a:lnTo>
                    <a:lnTo>
                      <a:pt x="40" y="236"/>
                    </a:lnTo>
                    <a:close/>
                    <a:moveTo>
                      <a:pt x="56" y="228"/>
                    </a:moveTo>
                    <a:lnTo>
                      <a:pt x="56" y="228"/>
                    </a:lnTo>
                    <a:lnTo>
                      <a:pt x="52" y="228"/>
                    </a:lnTo>
                    <a:lnTo>
                      <a:pt x="50" y="226"/>
                    </a:lnTo>
                    <a:lnTo>
                      <a:pt x="48" y="222"/>
                    </a:lnTo>
                    <a:lnTo>
                      <a:pt x="48" y="218"/>
                    </a:lnTo>
                    <a:lnTo>
                      <a:pt x="48" y="218"/>
                    </a:lnTo>
                    <a:lnTo>
                      <a:pt x="52" y="220"/>
                    </a:lnTo>
                    <a:lnTo>
                      <a:pt x="54" y="222"/>
                    </a:lnTo>
                    <a:lnTo>
                      <a:pt x="56" y="224"/>
                    </a:lnTo>
                    <a:lnTo>
                      <a:pt x="56" y="228"/>
                    </a:lnTo>
                    <a:lnTo>
                      <a:pt x="56" y="228"/>
                    </a:lnTo>
                    <a:close/>
                    <a:moveTo>
                      <a:pt x="64" y="220"/>
                    </a:moveTo>
                    <a:lnTo>
                      <a:pt x="64" y="220"/>
                    </a:lnTo>
                    <a:lnTo>
                      <a:pt x="62" y="222"/>
                    </a:lnTo>
                    <a:lnTo>
                      <a:pt x="62" y="222"/>
                    </a:lnTo>
                    <a:lnTo>
                      <a:pt x="60" y="222"/>
                    </a:lnTo>
                    <a:lnTo>
                      <a:pt x="60" y="222"/>
                    </a:lnTo>
                    <a:lnTo>
                      <a:pt x="58" y="220"/>
                    </a:lnTo>
                    <a:lnTo>
                      <a:pt x="60" y="218"/>
                    </a:lnTo>
                    <a:lnTo>
                      <a:pt x="60" y="212"/>
                    </a:lnTo>
                    <a:lnTo>
                      <a:pt x="60" y="212"/>
                    </a:lnTo>
                    <a:lnTo>
                      <a:pt x="66" y="214"/>
                    </a:lnTo>
                    <a:lnTo>
                      <a:pt x="72" y="216"/>
                    </a:lnTo>
                    <a:lnTo>
                      <a:pt x="72" y="216"/>
                    </a:lnTo>
                    <a:lnTo>
                      <a:pt x="72" y="218"/>
                    </a:lnTo>
                    <a:lnTo>
                      <a:pt x="70" y="220"/>
                    </a:lnTo>
                    <a:lnTo>
                      <a:pt x="66" y="220"/>
                    </a:lnTo>
                    <a:lnTo>
                      <a:pt x="64" y="220"/>
                    </a:lnTo>
                    <a:lnTo>
                      <a:pt x="64" y="220"/>
                    </a:lnTo>
                    <a:close/>
                    <a:moveTo>
                      <a:pt x="80" y="240"/>
                    </a:moveTo>
                    <a:lnTo>
                      <a:pt x="80" y="240"/>
                    </a:lnTo>
                    <a:lnTo>
                      <a:pt x="82" y="242"/>
                    </a:lnTo>
                    <a:lnTo>
                      <a:pt x="84" y="244"/>
                    </a:lnTo>
                    <a:lnTo>
                      <a:pt x="84" y="244"/>
                    </a:lnTo>
                    <a:lnTo>
                      <a:pt x="80" y="244"/>
                    </a:lnTo>
                    <a:lnTo>
                      <a:pt x="78" y="242"/>
                    </a:lnTo>
                    <a:lnTo>
                      <a:pt x="78" y="242"/>
                    </a:lnTo>
                    <a:lnTo>
                      <a:pt x="80" y="240"/>
                    </a:lnTo>
                    <a:lnTo>
                      <a:pt x="80" y="240"/>
                    </a:lnTo>
                    <a:close/>
                    <a:moveTo>
                      <a:pt x="82" y="278"/>
                    </a:moveTo>
                    <a:lnTo>
                      <a:pt x="82" y="278"/>
                    </a:lnTo>
                    <a:lnTo>
                      <a:pt x="82" y="274"/>
                    </a:lnTo>
                    <a:lnTo>
                      <a:pt x="82" y="272"/>
                    </a:lnTo>
                    <a:lnTo>
                      <a:pt x="82" y="272"/>
                    </a:lnTo>
                    <a:lnTo>
                      <a:pt x="88" y="272"/>
                    </a:lnTo>
                    <a:lnTo>
                      <a:pt x="88" y="272"/>
                    </a:lnTo>
                    <a:lnTo>
                      <a:pt x="86" y="276"/>
                    </a:lnTo>
                    <a:lnTo>
                      <a:pt x="84" y="278"/>
                    </a:lnTo>
                    <a:lnTo>
                      <a:pt x="82" y="278"/>
                    </a:lnTo>
                    <a:lnTo>
                      <a:pt x="82" y="278"/>
                    </a:lnTo>
                    <a:close/>
                    <a:moveTo>
                      <a:pt x="98" y="258"/>
                    </a:moveTo>
                    <a:lnTo>
                      <a:pt x="98" y="258"/>
                    </a:lnTo>
                    <a:lnTo>
                      <a:pt x="98" y="260"/>
                    </a:lnTo>
                    <a:lnTo>
                      <a:pt x="96" y="262"/>
                    </a:lnTo>
                    <a:lnTo>
                      <a:pt x="92" y="264"/>
                    </a:lnTo>
                    <a:lnTo>
                      <a:pt x="92" y="264"/>
                    </a:lnTo>
                    <a:lnTo>
                      <a:pt x="94" y="260"/>
                    </a:lnTo>
                    <a:lnTo>
                      <a:pt x="98" y="258"/>
                    </a:lnTo>
                    <a:lnTo>
                      <a:pt x="98" y="258"/>
                    </a:lnTo>
                    <a:close/>
                    <a:moveTo>
                      <a:pt x="104" y="284"/>
                    </a:moveTo>
                    <a:lnTo>
                      <a:pt x="104" y="284"/>
                    </a:lnTo>
                    <a:lnTo>
                      <a:pt x="98" y="278"/>
                    </a:lnTo>
                    <a:lnTo>
                      <a:pt x="94" y="276"/>
                    </a:lnTo>
                    <a:lnTo>
                      <a:pt x="92" y="274"/>
                    </a:lnTo>
                    <a:lnTo>
                      <a:pt x="92" y="274"/>
                    </a:lnTo>
                    <a:lnTo>
                      <a:pt x="98" y="272"/>
                    </a:lnTo>
                    <a:lnTo>
                      <a:pt x="98" y="272"/>
                    </a:lnTo>
                    <a:lnTo>
                      <a:pt x="100" y="278"/>
                    </a:lnTo>
                    <a:lnTo>
                      <a:pt x="104" y="280"/>
                    </a:lnTo>
                    <a:lnTo>
                      <a:pt x="104" y="280"/>
                    </a:lnTo>
                    <a:lnTo>
                      <a:pt x="106" y="278"/>
                    </a:lnTo>
                    <a:lnTo>
                      <a:pt x="110" y="278"/>
                    </a:lnTo>
                    <a:lnTo>
                      <a:pt x="110" y="278"/>
                    </a:lnTo>
                    <a:lnTo>
                      <a:pt x="110" y="280"/>
                    </a:lnTo>
                    <a:lnTo>
                      <a:pt x="108" y="280"/>
                    </a:lnTo>
                    <a:lnTo>
                      <a:pt x="106" y="282"/>
                    </a:lnTo>
                    <a:lnTo>
                      <a:pt x="104" y="284"/>
                    </a:lnTo>
                    <a:lnTo>
                      <a:pt x="104" y="284"/>
                    </a:lnTo>
                    <a:close/>
                    <a:moveTo>
                      <a:pt x="116" y="272"/>
                    </a:moveTo>
                    <a:lnTo>
                      <a:pt x="116" y="272"/>
                    </a:lnTo>
                    <a:lnTo>
                      <a:pt x="114" y="270"/>
                    </a:lnTo>
                    <a:lnTo>
                      <a:pt x="114" y="268"/>
                    </a:lnTo>
                    <a:lnTo>
                      <a:pt x="114" y="268"/>
                    </a:lnTo>
                    <a:lnTo>
                      <a:pt x="116" y="268"/>
                    </a:lnTo>
                    <a:lnTo>
                      <a:pt x="116" y="268"/>
                    </a:lnTo>
                    <a:lnTo>
                      <a:pt x="116" y="272"/>
                    </a:lnTo>
                    <a:lnTo>
                      <a:pt x="116" y="272"/>
                    </a:lnTo>
                    <a:close/>
                    <a:moveTo>
                      <a:pt x="108" y="266"/>
                    </a:moveTo>
                    <a:lnTo>
                      <a:pt x="108" y="266"/>
                    </a:lnTo>
                    <a:lnTo>
                      <a:pt x="104" y="262"/>
                    </a:lnTo>
                    <a:lnTo>
                      <a:pt x="100" y="258"/>
                    </a:lnTo>
                    <a:lnTo>
                      <a:pt x="100" y="258"/>
                    </a:lnTo>
                    <a:lnTo>
                      <a:pt x="100" y="256"/>
                    </a:lnTo>
                    <a:lnTo>
                      <a:pt x="102" y="254"/>
                    </a:lnTo>
                    <a:lnTo>
                      <a:pt x="102" y="254"/>
                    </a:lnTo>
                    <a:lnTo>
                      <a:pt x="106" y="256"/>
                    </a:lnTo>
                    <a:lnTo>
                      <a:pt x="108" y="260"/>
                    </a:lnTo>
                    <a:lnTo>
                      <a:pt x="108" y="260"/>
                    </a:lnTo>
                    <a:lnTo>
                      <a:pt x="110" y="258"/>
                    </a:lnTo>
                    <a:lnTo>
                      <a:pt x="112" y="256"/>
                    </a:lnTo>
                    <a:lnTo>
                      <a:pt x="112" y="256"/>
                    </a:lnTo>
                    <a:lnTo>
                      <a:pt x="116" y="256"/>
                    </a:lnTo>
                    <a:lnTo>
                      <a:pt x="118" y="256"/>
                    </a:lnTo>
                    <a:lnTo>
                      <a:pt x="118" y="256"/>
                    </a:lnTo>
                    <a:lnTo>
                      <a:pt x="116" y="262"/>
                    </a:lnTo>
                    <a:lnTo>
                      <a:pt x="114" y="262"/>
                    </a:lnTo>
                    <a:lnTo>
                      <a:pt x="110" y="262"/>
                    </a:lnTo>
                    <a:lnTo>
                      <a:pt x="108" y="266"/>
                    </a:lnTo>
                    <a:lnTo>
                      <a:pt x="108" y="266"/>
                    </a:lnTo>
                    <a:close/>
                    <a:moveTo>
                      <a:pt x="114" y="204"/>
                    </a:moveTo>
                    <a:lnTo>
                      <a:pt x="114" y="204"/>
                    </a:lnTo>
                    <a:lnTo>
                      <a:pt x="114" y="202"/>
                    </a:lnTo>
                    <a:lnTo>
                      <a:pt x="122" y="202"/>
                    </a:lnTo>
                    <a:lnTo>
                      <a:pt x="122" y="202"/>
                    </a:lnTo>
                    <a:lnTo>
                      <a:pt x="120" y="204"/>
                    </a:lnTo>
                    <a:lnTo>
                      <a:pt x="114" y="204"/>
                    </a:lnTo>
                    <a:lnTo>
                      <a:pt x="114" y="204"/>
                    </a:lnTo>
                    <a:close/>
                    <a:moveTo>
                      <a:pt x="166" y="232"/>
                    </a:moveTo>
                    <a:lnTo>
                      <a:pt x="166" y="232"/>
                    </a:lnTo>
                    <a:lnTo>
                      <a:pt x="164" y="230"/>
                    </a:lnTo>
                    <a:lnTo>
                      <a:pt x="160" y="226"/>
                    </a:lnTo>
                    <a:lnTo>
                      <a:pt x="160" y="226"/>
                    </a:lnTo>
                    <a:lnTo>
                      <a:pt x="164" y="224"/>
                    </a:lnTo>
                    <a:lnTo>
                      <a:pt x="166" y="226"/>
                    </a:lnTo>
                    <a:lnTo>
                      <a:pt x="168" y="230"/>
                    </a:lnTo>
                    <a:lnTo>
                      <a:pt x="166" y="232"/>
                    </a:lnTo>
                    <a:lnTo>
                      <a:pt x="166" y="232"/>
                    </a:lnTo>
                    <a:close/>
                    <a:moveTo>
                      <a:pt x="170" y="204"/>
                    </a:moveTo>
                    <a:lnTo>
                      <a:pt x="170" y="204"/>
                    </a:lnTo>
                    <a:lnTo>
                      <a:pt x="172" y="204"/>
                    </a:lnTo>
                    <a:lnTo>
                      <a:pt x="172" y="204"/>
                    </a:lnTo>
                    <a:lnTo>
                      <a:pt x="174" y="206"/>
                    </a:lnTo>
                    <a:lnTo>
                      <a:pt x="174" y="206"/>
                    </a:lnTo>
                    <a:lnTo>
                      <a:pt x="174" y="208"/>
                    </a:lnTo>
                    <a:lnTo>
                      <a:pt x="172" y="208"/>
                    </a:lnTo>
                    <a:lnTo>
                      <a:pt x="170" y="206"/>
                    </a:lnTo>
                    <a:lnTo>
                      <a:pt x="170" y="204"/>
                    </a:lnTo>
                    <a:lnTo>
                      <a:pt x="170" y="204"/>
                    </a:lnTo>
                    <a:close/>
                    <a:moveTo>
                      <a:pt x="178" y="206"/>
                    </a:moveTo>
                    <a:lnTo>
                      <a:pt x="178" y="206"/>
                    </a:lnTo>
                    <a:lnTo>
                      <a:pt x="176" y="204"/>
                    </a:lnTo>
                    <a:lnTo>
                      <a:pt x="176" y="202"/>
                    </a:lnTo>
                    <a:lnTo>
                      <a:pt x="180" y="202"/>
                    </a:lnTo>
                    <a:lnTo>
                      <a:pt x="180" y="202"/>
                    </a:lnTo>
                    <a:lnTo>
                      <a:pt x="180" y="204"/>
                    </a:lnTo>
                    <a:lnTo>
                      <a:pt x="178" y="206"/>
                    </a:lnTo>
                    <a:lnTo>
                      <a:pt x="178" y="206"/>
                    </a:lnTo>
                    <a:close/>
                    <a:moveTo>
                      <a:pt x="190" y="204"/>
                    </a:moveTo>
                    <a:lnTo>
                      <a:pt x="190" y="204"/>
                    </a:lnTo>
                    <a:lnTo>
                      <a:pt x="190" y="206"/>
                    </a:lnTo>
                    <a:lnTo>
                      <a:pt x="190" y="206"/>
                    </a:lnTo>
                    <a:lnTo>
                      <a:pt x="188" y="204"/>
                    </a:lnTo>
                    <a:lnTo>
                      <a:pt x="188" y="204"/>
                    </a:lnTo>
                    <a:lnTo>
                      <a:pt x="184" y="202"/>
                    </a:lnTo>
                    <a:lnTo>
                      <a:pt x="194" y="202"/>
                    </a:lnTo>
                    <a:lnTo>
                      <a:pt x="194" y="202"/>
                    </a:lnTo>
                    <a:lnTo>
                      <a:pt x="190" y="202"/>
                    </a:lnTo>
                    <a:lnTo>
                      <a:pt x="190" y="204"/>
                    </a:lnTo>
                    <a:lnTo>
                      <a:pt x="190" y="204"/>
                    </a:lnTo>
                    <a:lnTo>
                      <a:pt x="190" y="204"/>
                    </a:lnTo>
                    <a:close/>
                    <a:moveTo>
                      <a:pt x="202" y="218"/>
                    </a:moveTo>
                    <a:lnTo>
                      <a:pt x="202" y="218"/>
                    </a:lnTo>
                    <a:lnTo>
                      <a:pt x="204" y="218"/>
                    </a:lnTo>
                    <a:lnTo>
                      <a:pt x="204" y="220"/>
                    </a:lnTo>
                    <a:lnTo>
                      <a:pt x="206" y="222"/>
                    </a:lnTo>
                    <a:lnTo>
                      <a:pt x="206" y="222"/>
                    </a:lnTo>
                    <a:lnTo>
                      <a:pt x="204" y="222"/>
                    </a:lnTo>
                    <a:lnTo>
                      <a:pt x="202" y="222"/>
                    </a:lnTo>
                    <a:lnTo>
                      <a:pt x="202" y="222"/>
                    </a:lnTo>
                    <a:lnTo>
                      <a:pt x="202" y="218"/>
                    </a:lnTo>
                    <a:lnTo>
                      <a:pt x="202" y="218"/>
                    </a:lnTo>
                    <a:close/>
                    <a:moveTo>
                      <a:pt x="204" y="260"/>
                    </a:moveTo>
                    <a:lnTo>
                      <a:pt x="204" y="260"/>
                    </a:lnTo>
                    <a:lnTo>
                      <a:pt x="204" y="258"/>
                    </a:lnTo>
                    <a:lnTo>
                      <a:pt x="206" y="256"/>
                    </a:lnTo>
                    <a:lnTo>
                      <a:pt x="206" y="256"/>
                    </a:lnTo>
                    <a:lnTo>
                      <a:pt x="208" y="256"/>
                    </a:lnTo>
                    <a:lnTo>
                      <a:pt x="208" y="256"/>
                    </a:lnTo>
                    <a:lnTo>
                      <a:pt x="208" y="260"/>
                    </a:lnTo>
                    <a:lnTo>
                      <a:pt x="204" y="260"/>
                    </a:lnTo>
                    <a:lnTo>
                      <a:pt x="204" y="260"/>
                    </a:lnTo>
                    <a:close/>
                    <a:moveTo>
                      <a:pt x="208" y="208"/>
                    </a:moveTo>
                    <a:lnTo>
                      <a:pt x="208" y="208"/>
                    </a:lnTo>
                    <a:lnTo>
                      <a:pt x="208" y="204"/>
                    </a:lnTo>
                    <a:lnTo>
                      <a:pt x="208" y="202"/>
                    </a:lnTo>
                    <a:lnTo>
                      <a:pt x="214" y="202"/>
                    </a:lnTo>
                    <a:lnTo>
                      <a:pt x="214" y="202"/>
                    </a:lnTo>
                    <a:lnTo>
                      <a:pt x="214" y="206"/>
                    </a:lnTo>
                    <a:lnTo>
                      <a:pt x="214" y="206"/>
                    </a:lnTo>
                    <a:lnTo>
                      <a:pt x="216" y="208"/>
                    </a:lnTo>
                    <a:lnTo>
                      <a:pt x="218" y="208"/>
                    </a:lnTo>
                    <a:lnTo>
                      <a:pt x="218" y="214"/>
                    </a:lnTo>
                    <a:lnTo>
                      <a:pt x="218" y="214"/>
                    </a:lnTo>
                    <a:lnTo>
                      <a:pt x="216" y="214"/>
                    </a:lnTo>
                    <a:lnTo>
                      <a:pt x="214" y="210"/>
                    </a:lnTo>
                    <a:lnTo>
                      <a:pt x="214" y="210"/>
                    </a:lnTo>
                    <a:lnTo>
                      <a:pt x="212" y="210"/>
                    </a:lnTo>
                    <a:lnTo>
                      <a:pt x="212" y="210"/>
                    </a:lnTo>
                    <a:lnTo>
                      <a:pt x="208" y="208"/>
                    </a:lnTo>
                    <a:lnTo>
                      <a:pt x="208" y="208"/>
                    </a:lnTo>
                    <a:close/>
                    <a:moveTo>
                      <a:pt x="218" y="256"/>
                    </a:moveTo>
                    <a:lnTo>
                      <a:pt x="218" y="256"/>
                    </a:lnTo>
                    <a:lnTo>
                      <a:pt x="216" y="256"/>
                    </a:lnTo>
                    <a:lnTo>
                      <a:pt x="214" y="252"/>
                    </a:lnTo>
                    <a:lnTo>
                      <a:pt x="214" y="252"/>
                    </a:lnTo>
                    <a:lnTo>
                      <a:pt x="216" y="252"/>
                    </a:lnTo>
                    <a:lnTo>
                      <a:pt x="216" y="248"/>
                    </a:lnTo>
                    <a:lnTo>
                      <a:pt x="216" y="248"/>
                    </a:lnTo>
                    <a:lnTo>
                      <a:pt x="218" y="248"/>
                    </a:lnTo>
                    <a:lnTo>
                      <a:pt x="220" y="250"/>
                    </a:lnTo>
                    <a:lnTo>
                      <a:pt x="220" y="250"/>
                    </a:lnTo>
                    <a:lnTo>
                      <a:pt x="220" y="250"/>
                    </a:lnTo>
                    <a:lnTo>
                      <a:pt x="220" y="254"/>
                    </a:lnTo>
                    <a:lnTo>
                      <a:pt x="218" y="256"/>
                    </a:lnTo>
                    <a:lnTo>
                      <a:pt x="218" y="256"/>
                    </a:lnTo>
                    <a:close/>
                    <a:moveTo>
                      <a:pt x="220" y="202"/>
                    </a:moveTo>
                    <a:lnTo>
                      <a:pt x="220" y="202"/>
                    </a:lnTo>
                    <a:lnTo>
                      <a:pt x="220" y="202"/>
                    </a:lnTo>
                    <a:lnTo>
                      <a:pt x="224" y="204"/>
                    </a:lnTo>
                    <a:lnTo>
                      <a:pt x="222" y="208"/>
                    </a:lnTo>
                    <a:lnTo>
                      <a:pt x="222" y="208"/>
                    </a:lnTo>
                    <a:lnTo>
                      <a:pt x="220" y="204"/>
                    </a:lnTo>
                    <a:lnTo>
                      <a:pt x="220" y="202"/>
                    </a:lnTo>
                    <a:lnTo>
                      <a:pt x="220" y="202"/>
                    </a:lnTo>
                    <a:lnTo>
                      <a:pt x="220" y="202"/>
                    </a:lnTo>
                    <a:close/>
                    <a:moveTo>
                      <a:pt x="224" y="240"/>
                    </a:moveTo>
                    <a:lnTo>
                      <a:pt x="224" y="240"/>
                    </a:lnTo>
                    <a:lnTo>
                      <a:pt x="224" y="238"/>
                    </a:lnTo>
                    <a:lnTo>
                      <a:pt x="224" y="236"/>
                    </a:lnTo>
                    <a:lnTo>
                      <a:pt x="224" y="236"/>
                    </a:lnTo>
                    <a:lnTo>
                      <a:pt x="226" y="236"/>
                    </a:lnTo>
                    <a:lnTo>
                      <a:pt x="226" y="238"/>
                    </a:lnTo>
                    <a:lnTo>
                      <a:pt x="226" y="240"/>
                    </a:lnTo>
                    <a:lnTo>
                      <a:pt x="224" y="240"/>
                    </a:lnTo>
                    <a:lnTo>
                      <a:pt x="224" y="240"/>
                    </a:lnTo>
                    <a:close/>
                    <a:moveTo>
                      <a:pt x="238" y="278"/>
                    </a:moveTo>
                    <a:lnTo>
                      <a:pt x="238" y="278"/>
                    </a:lnTo>
                    <a:lnTo>
                      <a:pt x="234" y="276"/>
                    </a:lnTo>
                    <a:lnTo>
                      <a:pt x="234" y="274"/>
                    </a:lnTo>
                    <a:lnTo>
                      <a:pt x="234" y="272"/>
                    </a:lnTo>
                    <a:lnTo>
                      <a:pt x="234" y="272"/>
                    </a:lnTo>
                    <a:lnTo>
                      <a:pt x="236" y="272"/>
                    </a:lnTo>
                    <a:lnTo>
                      <a:pt x="238" y="272"/>
                    </a:lnTo>
                    <a:lnTo>
                      <a:pt x="238" y="278"/>
                    </a:lnTo>
                    <a:lnTo>
                      <a:pt x="238" y="278"/>
                    </a:lnTo>
                    <a:close/>
                    <a:moveTo>
                      <a:pt x="232" y="240"/>
                    </a:moveTo>
                    <a:lnTo>
                      <a:pt x="232" y="240"/>
                    </a:lnTo>
                    <a:lnTo>
                      <a:pt x="232" y="238"/>
                    </a:lnTo>
                    <a:lnTo>
                      <a:pt x="230" y="236"/>
                    </a:lnTo>
                    <a:lnTo>
                      <a:pt x="232" y="234"/>
                    </a:lnTo>
                    <a:lnTo>
                      <a:pt x="232" y="234"/>
                    </a:lnTo>
                    <a:lnTo>
                      <a:pt x="234" y="234"/>
                    </a:lnTo>
                    <a:lnTo>
                      <a:pt x="236" y="236"/>
                    </a:lnTo>
                    <a:lnTo>
                      <a:pt x="236" y="236"/>
                    </a:lnTo>
                    <a:lnTo>
                      <a:pt x="234" y="240"/>
                    </a:lnTo>
                    <a:lnTo>
                      <a:pt x="232" y="240"/>
                    </a:lnTo>
                    <a:lnTo>
                      <a:pt x="232" y="240"/>
                    </a:lnTo>
                    <a:close/>
                    <a:moveTo>
                      <a:pt x="282" y="216"/>
                    </a:moveTo>
                    <a:lnTo>
                      <a:pt x="282" y="216"/>
                    </a:lnTo>
                    <a:lnTo>
                      <a:pt x="284" y="216"/>
                    </a:lnTo>
                    <a:lnTo>
                      <a:pt x="286" y="218"/>
                    </a:lnTo>
                    <a:lnTo>
                      <a:pt x="286" y="220"/>
                    </a:lnTo>
                    <a:lnTo>
                      <a:pt x="284" y="222"/>
                    </a:lnTo>
                    <a:lnTo>
                      <a:pt x="284" y="222"/>
                    </a:lnTo>
                    <a:lnTo>
                      <a:pt x="282" y="222"/>
                    </a:lnTo>
                    <a:lnTo>
                      <a:pt x="282" y="220"/>
                    </a:lnTo>
                    <a:lnTo>
                      <a:pt x="282" y="216"/>
                    </a:lnTo>
                    <a:lnTo>
                      <a:pt x="282" y="216"/>
                    </a:lnTo>
                    <a:close/>
                    <a:moveTo>
                      <a:pt x="280" y="230"/>
                    </a:moveTo>
                    <a:lnTo>
                      <a:pt x="280" y="230"/>
                    </a:lnTo>
                    <a:lnTo>
                      <a:pt x="276" y="230"/>
                    </a:lnTo>
                    <a:lnTo>
                      <a:pt x="276" y="230"/>
                    </a:lnTo>
                    <a:lnTo>
                      <a:pt x="276" y="224"/>
                    </a:lnTo>
                    <a:lnTo>
                      <a:pt x="280" y="224"/>
                    </a:lnTo>
                    <a:lnTo>
                      <a:pt x="280" y="224"/>
                    </a:lnTo>
                    <a:lnTo>
                      <a:pt x="280" y="228"/>
                    </a:lnTo>
                    <a:lnTo>
                      <a:pt x="280" y="230"/>
                    </a:lnTo>
                    <a:lnTo>
                      <a:pt x="280" y="230"/>
                    </a:lnTo>
                    <a:lnTo>
                      <a:pt x="280" y="230"/>
                    </a:lnTo>
                    <a:close/>
                    <a:moveTo>
                      <a:pt x="276" y="202"/>
                    </a:moveTo>
                    <a:lnTo>
                      <a:pt x="276" y="202"/>
                    </a:lnTo>
                    <a:lnTo>
                      <a:pt x="274" y="202"/>
                    </a:lnTo>
                    <a:lnTo>
                      <a:pt x="274" y="202"/>
                    </a:lnTo>
                    <a:lnTo>
                      <a:pt x="276" y="204"/>
                    </a:lnTo>
                    <a:lnTo>
                      <a:pt x="276" y="206"/>
                    </a:lnTo>
                    <a:lnTo>
                      <a:pt x="276" y="206"/>
                    </a:lnTo>
                    <a:lnTo>
                      <a:pt x="274" y="208"/>
                    </a:lnTo>
                    <a:lnTo>
                      <a:pt x="272" y="210"/>
                    </a:lnTo>
                    <a:lnTo>
                      <a:pt x="272" y="210"/>
                    </a:lnTo>
                    <a:lnTo>
                      <a:pt x="266" y="212"/>
                    </a:lnTo>
                    <a:lnTo>
                      <a:pt x="264" y="212"/>
                    </a:lnTo>
                    <a:lnTo>
                      <a:pt x="264" y="212"/>
                    </a:lnTo>
                    <a:lnTo>
                      <a:pt x="266" y="214"/>
                    </a:lnTo>
                    <a:lnTo>
                      <a:pt x="268" y="214"/>
                    </a:lnTo>
                    <a:lnTo>
                      <a:pt x="268" y="214"/>
                    </a:lnTo>
                    <a:lnTo>
                      <a:pt x="270" y="214"/>
                    </a:lnTo>
                    <a:lnTo>
                      <a:pt x="272" y="214"/>
                    </a:lnTo>
                    <a:lnTo>
                      <a:pt x="272" y="212"/>
                    </a:lnTo>
                    <a:lnTo>
                      <a:pt x="274" y="210"/>
                    </a:lnTo>
                    <a:lnTo>
                      <a:pt x="274" y="210"/>
                    </a:lnTo>
                    <a:lnTo>
                      <a:pt x="276" y="214"/>
                    </a:lnTo>
                    <a:lnTo>
                      <a:pt x="276" y="216"/>
                    </a:lnTo>
                    <a:lnTo>
                      <a:pt x="276" y="216"/>
                    </a:lnTo>
                    <a:lnTo>
                      <a:pt x="272" y="216"/>
                    </a:lnTo>
                    <a:lnTo>
                      <a:pt x="268" y="218"/>
                    </a:lnTo>
                    <a:lnTo>
                      <a:pt x="266" y="222"/>
                    </a:lnTo>
                    <a:lnTo>
                      <a:pt x="266" y="222"/>
                    </a:lnTo>
                    <a:lnTo>
                      <a:pt x="262" y="220"/>
                    </a:lnTo>
                    <a:lnTo>
                      <a:pt x="258" y="220"/>
                    </a:lnTo>
                    <a:lnTo>
                      <a:pt x="254" y="220"/>
                    </a:lnTo>
                    <a:lnTo>
                      <a:pt x="250" y="222"/>
                    </a:lnTo>
                    <a:lnTo>
                      <a:pt x="250" y="222"/>
                    </a:lnTo>
                    <a:lnTo>
                      <a:pt x="250" y="220"/>
                    </a:lnTo>
                    <a:lnTo>
                      <a:pt x="248" y="218"/>
                    </a:lnTo>
                    <a:lnTo>
                      <a:pt x="248" y="218"/>
                    </a:lnTo>
                    <a:lnTo>
                      <a:pt x="246" y="214"/>
                    </a:lnTo>
                    <a:lnTo>
                      <a:pt x="246" y="214"/>
                    </a:lnTo>
                    <a:lnTo>
                      <a:pt x="242" y="214"/>
                    </a:lnTo>
                    <a:lnTo>
                      <a:pt x="240" y="212"/>
                    </a:lnTo>
                    <a:lnTo>
                      <a:pt x="238" y="210"/>
                    </a:lnTo>
                    <a:lnTo>
                      <a:pt x="238" y="210"/>
                    </a:lnTo>
                    <a:lnTo>
                      <a:pt x="240" y="210"/>
                    </a:lnTo>
                    <a:lnTo>
                      <a:pt x="244" y="210"/>
                    </a:lnTo>
                    <a:lnTo>
                      <a:pt x="244" y="210"/>
                    </a:lnTo>
                    <a:lnTo>
                      <a:pt x="246" y="208"/>
                    </a:lnTo>
                    <a:lnTo>
                      <a:pt x="246" y="206"/>
                    </a:lnTo>
                    <a:lnTo>
                      <a:pt x="250" y="204"/>
                    </a:lnTo>
                    <a:lnTo>
                      <a:pt x="250" y="204"/>
                    </a:lnTo>
                    <a:lnTo>
                      <a:pt x="250" y="204"/>
                    </a:lnTo>
                    <a:lnTo>
                      <a:pt x="250" y="202"/>
                    </a:lnTo>
                    <a:lnTo>
                      <a:pt x="260" y="202"/>
                    </a:lnTo>
                    <a:lnTo>
                      <a:pt x="260" y="202"/>
                    </a:lnTo>
                    <a:lnTo>
                      <a:pt x="258" y="196"/>
                    </a:lnTo>
                    <a:lnTo>
                      <a:pt x="258" y="196"/>
                    </a:lnTo>
                    <a:lnTo>
                      <a:pt x="260" y="198"/>
                    </a:lnTo>
                    <a:lnTo>
                      <a:pt x="262" y="200"/>
                    </a:lnTo>
                    <a:lnTo>
                      <a:pt x="262" y="200"/>
                    </a:lnTo>
                    <a:lnTo>
                      <a:pt x="262" y="202"/>
                    </a:lnTo>
                    <a:lnTo>
                      <a:pt x="262" y="202"/>
                    </a:lnTo>
                    <a:lnTo>
                      <a:pt x="262" y="202"/>
                    </a:lnTo>
                    <a:lnTo>
                      <a:pt x="266" y="202"/>
                    </a:lnTo>
                    <a:lnTo>
                      <a:pt x="266" y="202"/>
                    </a:lnTo>
                    <a:lnTo>
                      <a:pt x="266" y="202"/>
                    </a:lnTo>
                    <a:lnTo>
                      <a:pt x="276" y="202"/>
                    </a:lnTo>
                    <a:close/>
                    <a:moveTo>
                      <a:pt x="256" y="172"/>
                    </a:moveTo>
                    <a:lnTo>
                      <a:pt x="256" y="172"/>
                    </a:lnTo>
                    <a:lnTo>
                      <a:pt x="254" y="172"/>
                    </a:lnTo>
                    <a:lnTo>
                      <a:pt x="252" y="172"/>
                    </a:lnTo>
                    <a:lnTo>
                      <a:pt x="252" y="172"/>
                    </a:lnTo>
                    <a:lnTo>
                      <a:pt x="254" y="168"/>
                    </a:lnTo>
                    <a:lnTo>
                      <a:pt x="254" y="168"/>
                    </a:lnTo>
                    <a:lnTo>
                      <a:pt x="256" y="170"/>
                    </a:lnTo>
                    <a:lnTo>
                      <a:pt x="256" y="170"/>
                    </a:lnTo>
                    <a:lnTo>
                      <a:pt x="256" y="172"/>
                    </a:lnTo>
                    <a:lnTo>
                      <a:pt x="256" y="172"/>
                    </a:lnTo>
                    <a:close/>
                    <a:moveTo>
                      <a:pt x="296" y="148"/>
                    </a:moveTo>
                    <a:lnTo>
                      <a:pt x="296" y="148"/>
                    </a:lnTo>
                    <a:lnTo>
                      <a:pt x="294" y="148"/>
                    </a:lnTo>
                    <a:lnTo>
                      <a:pt x="292" y="146"/>
                    </a:lnTo>
                    <a:lnTo>
                      <a:pt x="292" y="140"/>
                    </a:lnTo>
                    <a:lnTo>
                      <a:pt x="296" y="140"/>
                    </a:lnTo>
                    <a:lnTo>
                      <a:pt x="296" y="140"/>
                    </a:lnTo>
                    <a:lnTo>
                      <a:pt x="296" y="144"/>
                    </a:lnTo>
                    <a:lnTo>
                      <a:pt x="298" y="146"/>
                    </a:lnTo>
                    <a:lnTo>
                      <a:pt x="296" y="148"/>
                    </a:lnTo>
                    <a:lnTo>
                      <a:pt x="296" y="148"/>
                    </a:lnTo>
                    <a:close/>
                    <a:moveTo>
                      <a:pt x="300" y="138"/>
                    </a:moveTo>
                    <a:lnTo>
                      <a:pt x="300" y="138"/>
                    </a:lnTo>
                    <a:lnTo>
                      <a:pt x="298" y="138"/>
                    </a:lnTo>
                    <a:lnTo>
                      <a:pt x="298" y="138"/>
                    </a:lnTo>
                    <a:lnTo>
                      <a:pt x="298" y="132"/>
                    </a:lnTo>
                    <a:lnTo>
                      <a:pt x="298" y="132"/>
                    </a:lnTo>
                    <a:lnTo>
                      <a:pt x="300" y="132"/>
                    </a:lnTo>
                    <a:lnTo>
                      <a:pt x="302" y="134"/>
                    </a:lnTo>
                    <a:lnTo>
                      <a:pt x="302" y="138"/>
                    </a:lnTo>
                    <a:lnTo>
                      <a:pt x="300" y="138"/>
                    </a:lnTo>
                    <a:lnTo>
                      <a:pt x="300" y="138"/>
                    </a:lnTo>
                    <a:close/>
                    <a:moveTo>
                      <a:pt x="306" y="124"/>
                    </a:moveTo>
                    <a:lnTo>
                      <a:pt x="310" y="124"/>
                    </a:lnTo>
                    <a:lnTo>
                      <a:pt x="310" y="124"/>
                    </a:lnTo>
                    <a:lnTo>
                      <a:pt x="310" y="128"/>
                    </a:lnTo>
                    <a:lnTo>
                      <a:pt x="310" y="130"/>
                    </a:lnTo>
                    <a:lnTo>
                      <a:pt x="310" y="130"/>
                    </a:lnTo>
                    <a:lnTo>
                      <a:pt x="306" y="130"/>
                    </a:lnTo>
                    <a:lnTo>
                      <a:pt x="304" y="128"/>
                    </a:lnTo>
                    <a:lnTo>
                      <a:pt x="304" y="126"/>
                    </a:lnTo>
                    <a:lnTo>
                      <a:pt x="306" y="124"/>
                    </a:lnTo>
                    <a:lnTo>
                      <a:pt x="306" y="124"/>
                    </a:lnTo>
                    <a:close/>
                  </a:path>
                </a:pathLst>
              </a:custGeom>
              <a:solidFill>
                <a:srgbClr val="C0BAA7"/>
              </a:solidFill>
              <a:ln>
                <a:noFill/>
              </a:ln>
            </p:spPr>
            <p:txBody>
              <a:bodyPr vert="horz" wrap="square" lIns="91440" tIns="45720" rIns="91440" bIns="45720" numCol="1" anchor="t" anchorCtr="0" compatLnSpc="1">
                <a:prstTxWarp prst="textNoShape">
                  <a:avLst/>
                </a:prstTxWarp>
              </a:bodyPr>
              <a:lstStyle/>
              <a:p>
                <a:endParaRPr lang="en-GB"/>
              </a:p>
            </p:txBody>
          </p:sp>
          <p:sp>
            <p:nvSpPr>
              <p:cNvPr id="84" name="Freeform 783"/>
              <p:cNvSpPr>
                <a:spLocks noEditPoints="1"/>
              </p:cNvSpPr>
              <p:nvPr/>
            </p:nvSpPr>
            <p:spPr bwMode="auto">
              <a:xfrm>
                <a:off x="6869541" y="4141339"/>
                <a:ext cx="1648923" cy="1800200"/>
              </a:xfrm>
              <a:custGeom>
                <a:avLst/>
                <a:gdLst>
                  <a:gd name="T0" fmla="*/ 144 w 218"/>
                  <a:gd name="T1" fmla="*/ 22 h 238"/>
                  <a:gd name="T2" fmla="*/ 124 w 218"/>
                  <a:gd name="T3" fmla="*/ 40 h 238"/>
                  <a:gd name="T4" fmla="*/ 146 w 218"/>
                  <a:gd name="T5" fmla="*/ 36 h 238"/>
                  <a:gd name="T6" fmla="*/ 164 w 218"/>
                  <a:gd name="T7" fmla="*/ 36 h 238"/>
                  <a:gd name="T8" fmla="*/ 152 w 218"/>
                  <a:gd name="T9" fmla="*/ 54 h 238"/>
                  <a:gd name="T10" fmla="*/ 186 w 218"/>
                  <a:gd name="T11" fmla="*/ 42 h 238"/>
                  <a:gd name="T12" fmla="*/ 186 w 218"/>
                  <a:gd name="T13" fmla="*/ 66 h 238"/>
                  <a:gd name="T14" fmla="*/ 194 w 218"/>
                  <a:gd name="T15" fmla="*/ 76 h 238"/>
                  <a:gd name="T16" fmla="*/ 204 w 218"/>
                  <a:gd name="T17" fmla="*/ 108 h 238"/>
                  <a:gd name="T18" fmla="*/ 218 w 218"/>
                  <a:gd name="T19" fmla="*/ 126 h 238"/>
                  <a:gd name="T20" fmla="*/ 204 w 218"/>
                  <a:gd name="T21" fmla="*/ 146 h 238"/>
                  <a:gd name="T22" fmla="*/ 196 w 218"/>
                  <a:gd name="T23" fmla="*/ 154 h 238"/>
                  <a:gd name="T24" fmla="*/ 160 w 218"/>
                  <a:gd name="T25" fmla="*/ 174 h 238"/>
                  <a:gd name="T26" fmla="*/ 154 w 218"/>
                  <a:gd name="T27" fmla="*/ 180 h 238"/>
                  <a:gd name="T28" fmla="*/ 130 w 218"/>
                  <a:gd name="T29" fmla="*/ 176 h 238"/>
                  <a:gd name="T30" fmla="*/ 112 w 218"/>
                  <a:gd name="T31" fmla="*/ 204 h 238"/>
                  <a:gd name="T32" fmla="*/ 48 w 218"/>
                  <a:gd name="T33" fmla="*/ 238 h 238"/>
                  <a:gd name="T34" fmla="*/ 100 w 218"/>
                  <a:gd name="T35" fmla="*/ 184 h 238"/>
                  <a:gd name="T36" fmla="*/ 60 w 218"/>
                  <a:gd name="T37" fmla="*/ 182 h 238"/>
                  <a:gd name="T38" fmla="*/ 56 w 218"/>
                  <a:gd name="T39" fmla="*/ 156 h 238"/>
                  <a:gd name="T40" fmla="*/ 48 w 218"/>
                  <a:gd name="T41" fmla="*/ 160 h 238"/>
                  <a:gd name="T42" fmla="*/ 4 w 218"/>
                  <a:gd name="T43" fmla="*/ 154 h 238"/>
                  <a:gd name="T44" fmla="*/ 16 w 218"/>
                  <a:gd name="T45" fmla="*/ 134 h 238"/>
                  <a:gd name="T46" fmla="*/ 20 w 218"/>
                  <a:gd name="T47" fmla="*/ 124 h 238"/>
                  <a:gd name="T48" fmla="*/ 50 w 218"/>
                  <a:gd name="T49" fmla="*/ 122 h 238"/>
                  <a:gd name="T50" fmla="*/ 18 w 218"/>
                  <a:gd name="T51" fmla="*/ 114 h 238"/>
                  <a:gd name="T52" fmla="*/ 40 w 218"/>
                  <a:gd name="T53" fmla="*/ 102 h 238"/>
                  <a:gd name="T54" fmla="*/ 20 w 218"/>
                  <a:gd name="T55" fmla="*/ 94 h 238"/>
                  <a:gd name="T56" fmla="*/ 48 w 218"/>
                  <a:gd name="T57" fmla="*/ 74 h 238"/>
                  <a:gd name="T58" fmla="*/ 54 w 218"/>
                  <a:gd name="T59" fmla="*/ 40 h 238"/>
                  <a:gd name="T60" fmla="*/ 68 w 218"/>
                  <a:gd name="T61" fmla="*/ 30 h 238"/>
                  <a:gd name="T62" fmla="*/ 66 w 218"/>
                  <a:gd name="T63" fmla="*/ 14 h 238"/>
                  <a:gd name="T64" fmla="*/ 100 w 218"/>
                  <a:gd name="T65" fmla="*/ 24 h 238"/>
                  <a:gd name="T66" fmla="*/ 100 w 218"/>
                  <a:gd name="T67" fmla="*/ 10 h 238"/>
                  <a:gd name="T68" fmla="*/ 124 w 218"/>
                  <a:gd name="T69" fmla="*/ 8 h 238"/>
                  <a:gd name="T70" fmla="*/ 120 w 218"/>
                  <a:gd name="T71" fmla="*/ 10 h 238"/>
                  <a:gd name="T72" fmla="*/ 132 w 218"/>
                  <a:gd name="T73" fmla="*/ 20 h 238"/>
                  <a:gd name="T74" fmla="*/ 152 w 218"/>
                  <a:gd name="T75" fmla="*/ 14 h 238"/>
                  <a:gd name="T76" fmla="*/ 80 w 218"/>
                  <a:gd name="T77" fmla="*/ 28 h 238"/>
                  <a:gd name="T78" fmla="*/ 96 w 218"/>
                  <a:gd name="T79" fmla="*/ 28 h 238"/>
                  <a:gd name="T80" fmla="*/ 136 w 218"/>
                  <a:gd name="T81" fmla="*/ 28 h 238"/>
                  <a:gd name="T82" fmla="*/ 98 w 218"/>
                  <a:gd name="T83" fmla="*/ 38 h 238"/>
                  <a:gd name="T84" fmla="*/ 76 w 218"/>
                  <a:gd name="T85" fmla="*/ 60 h 238"/>
                  <a:gd name="T86" fmla="*/ 172 w 218"/>
                  <a:gd name="T87" fmla="*/ 62 h 238"/>
                  <a:gd name="T88" fmla="*/ 150 w 218"/>
                  <a:gd name="T89" fmla="*/ 64 h 238"/>
                  <a:gd name="T90" fmla="*/ 172 w 218"/>
                  <a:gd name="T91" fmla="*/ 72 h 238"/>
                  <a:gd name="T92" fmla="*/ 34 w 218"/>
                  <a:gd name="T93" fmla="*/ 88 h 238"/>
                  <a:gd name="T94" fmla="*/ 120 w 218"/>
                  <a:gd name="T95" fmla="*/ 96 h 238"/>
                  <a:gd name="T96" fmla="*/ 166 w 218"/>
                  <a:gd name="T97" fmla="*/ 94 h 238"/>
                  <a:gd name="T98" fmla="*/ 84 w 218"/>
                  <a:gd name="T99" fmla="*/ 112 h 238"/>
                  <a:gd name="T100" fmla="*/ 108 w 218"/>
                  <a:gd name="T101" fmla="*/ 118 h 238"/>
                  <a:gd name="T102" fmla="*/ 60 w 218"/>
                  <a:gd name="T103" fmla="*/ 114 h 238"/>
                  <a:gd name="T104" fmla="*/ 150 w 218"/>
                  <a:gd name="T105" fmla="*/ 122 h 238"/>
                  <a:gd name="T106" fmla="*/ 162 w 218"/>
                  <a:gd name="T107" fmla="*/ 118 h 238"/>
                  <a:gd name="T108" fmla="*/ 72 w 218"/>
                  <a:gd name="T109" fmla="*/ 132 h 238"/>
                  <a:gd name="T110" fmla="*/ 162 w 218"/>
                  <a:gd name="T111" fmla="*/ 142 h 238"/>
                  <a:gd name="T112" fmla="*/ 126 w 218"/>
                  <a:gd name="T113" fmla="*/ 146 h 238"/>
                  <a:gd name="T114" fmla="*/ 132 w 218"/>
                  <a:gd name="T115" fmla="*/ 146 h 238"/>
                  <a:gd name="T116" fmla="*/ 148 w 218"/>
                  <a:gd name="T117" fmla="*/ 160 h 238"/>
                  <a:gd name="T118" fmla="*/ 162 w 218"/>
                  <a:gd name="T119" fmla="*/ 158 h 238"/>
                  <a:gd name="T120" fmla="*/ 78 w 218"/>
                  <a:gd name="T121" fmla="*/ 16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38">
                    <a:moveTo>
                      <a:pt x="152" y="14"/>
                    </a:moveTo>
                    <a:lnTo>
                      <a:pt x="152" y="14"/>
                    </a:lnTo>
                    <a:lnTo>
                      <a:pt x="152" y="16"/>
                    </a:lnTo>
                    <a:lnTo>
                      <a:pt x="150" y="16"/>
                    </a:lnTo>
                    <a:lnTo>
                      <a:pt x="148" y="16"/>
                    </a:lnTo>
                    <a:lnTo>
                      <a:pt x="148" y="16"/>
                    </a:lnTo>
                    <a:lnTo>
                      <a:pt x="148" y="16"/>
                    </a:lnTo>
                    <a:lnTo>
                      <a:pt x="148" y="18"/>
                    </a:lnTo>
                    <a:lnTo>
                      <a:pt x="150" y="20"/>
                    </a:lnTo>
                    <a:lnTo>
                      <a:pt x="156" y="24"/>
                    </a:lnTo>
                    <a:lnTo>
                      <a:pt x="156" y="24"/>
                    </a:lnTo>
                    <a:lnTo>
                      <a:pt x="156" y="26"/>
                    </a:lnTo>
                    <a:lnTo>
                      <a:pt x="154" y="28"/>
                    </a:lnTo>
                    <a:lnTo>
                      <a:pt x="154" y="28"/>
                    </a:lnTo>
                    <a:lnTo>
                      <a:pt x="150" y="26"/>
                    </a:lnTo>
                    <a:lnTo>
                      <a:pt x="150" y="24"/>
                    </a:lnTo>
                    <a:lnTo>
                      <a:pt x="148" y="22"/>
                    </a:lnTo>
                    <a:lnTo>
                      <a:pt x="144" y="22"/>
                    </a:lnTo>
                    <a:lnTo>
                      <a:pt x="144" y="22"/>
                    </a:lnTo>
                    <a:lnTo>
                      <a:pt x="144" y="20"/>
                    </a:lnTo>
                    <a:lnTo>
                      <a:pt x="142" y="18"/>
                    </a:lnTo>
                    <a:lnTo>
                      <a:pt x="142" y="18"/>
                    </a:lnTo>
                    <a:lnTo>
                      <a:pt x="140" y="18"/>
                    </a:lnTo>
                    <a:lnTo>
                      <a:pt x="138" y="20"/>
                    </a:lnTo>
                    <a:lnTo>
                      <a:pt x="138" y="24"/>
                    </a:lnTo>
                    <a:lnTo>
                      <a:pt x="138" y="24"/>
                    </a:lnTo>
                    <a:lnTo>
                      <a:pt x="142" y="28"/>
                    </a:lnTo>
                    <a:lnTo>
                      <a:pt x="148" y="30"/>
                    </a:lnTo>
                    <a:lnTo>
                      <a:pt x="148" y="30"/>
                    </a:lnTo>
                    <a:lnTo>
                      <a:pt x="146" y="32"/>
                    </a:lnTo>
                    <a:lnTo>
                      <a:pt x="146" y="32"/>
                    </a:lnTo>
                    <a:lnTo>
                      <a:pt x="140" y="32"/>
                    </a:lnTo>
                    <a:lnTo>
                      <a:pt x="140" y="32"/>
                    </a:lnTo>
                    <a:lnTo>
                      <a:pt x="138" y="36"/>
                    </a:lnTo>
                    <a:lnTo>
                      <a:pt x="136" y="38"/>
                    </a:lnTo>
                    <a:lnTo>
                      <a:pt x="136" y="38"/>
                    </a:lnTo>
                    <a:lnTo>
                      <a:pt x="128" y="40"/>
                    </a:lnTo>
                    <a:lnTo>
                      <a:pt x="124" y="40"/>
                    </a:lnTo>
                    <a:lnTo>
                      <a:pt x="120" y="38"/>
                    </a:lnTo>
                    <a:lnTo>
                      <a:pt x="120" y="38"/>
                    </a:lnTo>
                    <a:lnTo>
                      <a:pt x="118" y="40"/>
                    </a:lnTo>
                    <a:lnTo>
                      <a:pt x="118" y="42"/>
                    </a:lnTo>
                    <a:lnTo>
                      <a:pt x="120" y="42"/>
                    </a:lnTo>
                    <a:lnTo>
                      <a:pt x="124" y="42"/>
                    </a:lnTo>
                    <a:lnTo>
                      <a:pt x="124" y="42"/>
                    </a:lnTo>
                    <a:lnTo>
                      <a:pt x="124" y="46"/>
                    </a:lnTo>
                    <a:lnTo>
                      <a:pt x="126" y="48"/>
                    </a:lnTo>
                    <a:lnTo>
                      <a:pt x="126" y="48"/>
                    </a:lnTo>
                    <a:lnTo>
                      <a:pt x="130" y="46"/>
                    </a:lnTo>
                    <a:lnTo>
                      <a:pt x="130" y="42"/>
                    </a:lnTo>
                    <a:lnTo>
                      <a:pt x="130" y="42"/>
                    </a:lnTo>
                    <a:lnTo>
                      <a:pt x="134" y="44"/>
                    </a:lnTo>
                    <a:lnTo>
                      <a:pt x="138" y="42"/>
                    </a:lnTo>
                    <a:lnTo>
                      <a:pt x="146" y="40"/>
                    </a:lnTo>
                    <a:lnTo>
                      <a:pt x="146" y="40"/>
                    </a:lnTo>
                    <a:lnTo>
                      <a:pt x="146" y="38"/>
                    </a:lnTo>
                    <a:lnTo>
                      <a:pt x="146" y="36"/>
                    </a:lnTo>
                    <a:lnTo>
                      <a:pt x="146" y="36"/>
                    </a:lnTo>
                    <a:lnTo>
                      <a:pt x="148" y="34"/>
                    </a:lnTo>
                    <a:lnTo>
                      <a:pt x="148" y="32"/>
                    </a:lnTo>
                    <a:lnTo>
                      <a:pt x="148" y="32"/>
                    </a:lnTo>
                    <a:lnTo>
                      <a:pt x="152" y="32"/>
                    </a:lnTo>
                    <a:lnTo>
                      <a:pt x="154" y="30"/>
                    </a:lnTo>
                    <a:lnTo>
                      <a:pt x="156" y="30"/>
                    </a:lnTo>
                    <a:lnTo>
                      <a:pt x="158" y="30"/>
                    </a:lnTo>
                    <a:lnTo>
                      <a:pt x="158" y="30"/>
                    </a:lnTo>
                    <a:lnTo>
                      <a:pt x="160" y="28"/>
                    </a:lnTo>
                    <a:lnTo>
                      <a:pt x="162" y="26"/>
                    </a:lnTo>
                    <a:lnTo>
                      <a:pt x="162" y="26"/>
                    </a:lnTo>
                    <a:lnTo>
                      <a:pt x="166" y="28"/>
                    </a:lnTo>
                    <a:lnTo>
                      <a:pt x="168" y="30"/>
                    </a:lnTo>
                    <a:lnTo>
                      <a:pt x="168" y="30"/>
                    </a:lnTo>
                    <a:lnTo>
                      <a:pt x="168" y="32"/>
                    </a:lnTo>
                    <a:lnTo>
                      <a:pt x="166" y="34"/>
                    </a:lnTo>
                    <a:lnTo>
                      <a:pt x="164" y="36"/>
                    </a:lnTo>
                    <a:lnTo>
                      <a:pt x="164" y="36"/>
                    </a:lnTo>
                    <a:lnTo>
                      <a:pt x="164" y="38"/>
                    </a:lnTo>
                    <a:lnTo>
                      <a:pt x="164" y="38"/>
                    </a:lnTo>
                    <a:lnTo>
                      <a:pt x="166" y="40"/>
                    </a:lnTo>
                    <a:lnTo>
                      <a:pt x="166" y="42"/>
                    </a:lnTo>
                    <a:lnTo>
                      <a:pt x="166" y="42"/>
                    </a:lnTo>
                    <a:lnTo>
                      <a:pt x="164" y="44"/>
                    </a:lnTo>
                    <a:lnTo>
                      <a:pt x="162" y="46"/>
                    </a:lnTo>
                    <a:lnTo>
                      <a:pt x="162" y="46"/>
                    </a:lnTo>
                    <a:lnTo>
                      <a:pt x="160" y="46"/>
                    </a:lnTo>
                    <a:lnTo>
                      <a:pt x="160" y="44"/>
                    </a:lnTo>
                    <a:lnTo>
                      <a:pt x="158" y="44"/>
                    </a:lnTo>
                    <a:lnTo>
                      <a:pt x="158" y="44"/>
                    </a:lnTo>
                    <a:lnTo>
                      <a:pt x="158" y="44"/>
                    </a:lnTo>
                    <a:lnTo>
                      <a:pt x="156" y="46"/>
                    </a:lnTo>
                    <a:lnTo>
                      <a:pt x="156" y="48"/>
                    </a:lnTo>
                    <a:lnTo>
                      <a:pt x="158" y="50"/>
                    </a:lnTo>
                    <a:lnTo>
                      <a:pt x="158" y="52"/>
                    </a:lnTo>
                    <a:lnTo>
                      <a:pt x="158" y="52"/>
                    </a:lnTo>
                    <a:lnTo>
                      <a:pt x="152" y="54"/>
                    </a:lnTo>
                    <a:lnTo>
                      <a:pt x="152" y="54"/>
                    </a:lnTo>
                    <a:lnTo>
                      <a:pt x="154" y="58"/>
                    </a:lnTo>
                    <a:lnTo>
                      <a:pt x="158" y="60"/>
                    </a:lnTo>
                    <a:lnTo>
                      <a:pt x="162" y="60"/>
                    </a:lnTo>
                    <a:lnTo>
                      <a:pt x="166" y="58"/>
                    </a:lnTo>
                    <a:lnTo>
                      <a:pt x="166" y="58"/>
                    </a:lnTo>
                    <a:lnTo>
                      <a:pt x="164" y="56"/>
                    </a:lnTo>
                    <a:lnTo>
                      <a:pt x="162" y="54"/>
                    </a:lnTo>
                    <a:lnTo>
                      <a:pt x="162" y="54"/>
                    </a:lnTo>
                    <a:lnTo>
                      <a:pt x="164" y="50"/>
                    </a:lnTo>
                    <a:lnTo>
                      <a:pt x="166" y="48"/>
                    </a:lnTo>
                    <a:lnTo>
                      <a:pt x="174" y="44"/>
                    </a:lnTo>
                    <a:lnTo>
                      <a:pt x="174" y="44"/>
                    </a:lnTo>
                    <a:lnTo>
                      <a:pt x="174" y="44"/>
                    </a:lnTo>
                    <a:lnTo>
                      <a:pt x="174" y="40"/>
                    </a:lnTo>
                    <a:lnTo>
                      <a:pt x="174" y="40"/>
                    </a:lnTo>
                    <a:lnTo>
                      <a:pt x="180" y="42"/>
                    </a:lnTo>
                    <a:lnTo>
                      <a:pt x="184" y="42"/>
                    </a:lnTo>
                    <a:lnTo>
                      <a:pt x="186" y="42"/>
                    </a:lnTo>
                    <a:lnTo>
                      <a:pt x="186" y="42"/>
                    </a:lnTo>
                    <a:lnTo>
                      <a:pt x="186" y="44"/>
                    </a:lnTo>
                    <a:lnTo>
                      <a:pt x="182" y="46"/>
                    </a:lnTo>
                    <a:lnTo>
                      <a:pt x="180" y="46"/>
                    </a:lnTo>
                    <a:lnTo>
                      <a:pt x="176" y="46"/>
                    </a:lnTo>
                    <a:lnTo>
                      <a:pt x="176" y="46"/>
                    </a:lnTo>
                    <a:lnTo>
                      <a:pt x="174" y="48"/>
                    </a:lnTo>
                    <a:lnTo>
                      <a:pt x="176" y="50"/>
                    </a:lnTo>
                    <a:lnTo>
                      <a:pt x="178" y="54"/>
                    </a:lnTo>
                    <a:lnTo>
                      <a:pt x="178" y="54"/>
                    </a:lnTo>
                    <a:lnTo>
                      <a:pt x="180" y="54"/>
                    </a:lnTo>
                    <a:lnTo>
                      <a:pt x="182" y="52"/>
                    </a:lnTo>
                    <a:lnTo>
                      <a:pt x="184" y="50"/>
                    </a:lnTo>
                    <a:lnTo>
                      <a:pt x="186" y="50"/>
                    </a:lnTo>
                    <a:lnTo>
                      <a:pt x="186" y="50"/>
                    </a:lnTo>
                    <a:lnTo>
                      <a:pt x="186" y="58"/>
                    </a:lnTo>
                    <a:lnTo>
                      <a:pt x="186" y="62"/>
                    </a:lnTo>
                    <a:lnTo>
                      <a:pt x="186" y="66"/>
                    </a:lnTo>
                    <a:lnTo>
                      <a:pt x="186" y="66"/>
                    </a:lnTo>
                    <a:lnTo>
                      <a:pt x="192" y="64"/>
                    </a:lnTo>
                    <a:lnTo>
                      <a:pt x="196" y="62"/>
                    </a:lnTo>
                    <a:lnTo>
                      <a:pt x="196" y="62"/>
                    </a:lnTo>
                    <a:lnTo>
                      <a:pt x="198" y="58"/>
                    </a:lnTo>
                    <a:lnTo>
                      <a:pt x="200" y="56"/>
                    </a:lnTo>
                    <a:lnTo>
                      <a:pt x="202" y="56"/>
                    </a:lnTo>
                    <a:lnTo>
                      <a:pt x="202" y="56"/>
                    </a:lnTo>
                    <a:lnTo>
                      <a:pt x="204" y="58"/>
                    </a:lnTo>
                    <a:lnTo>
                      <a:pt x="202" y="60"/>
                    </a:lnTo>
                    <a:lnTo>
                      <a:pt x="200" y="62"/>
                    </a:lnTo>
                    <a:lnTo>
                      <a:pt x="198" y="62"/>
                    </a:lnTo>
                    <a:lnTo>
                      <a:pt x="198" y="62"/>
                    </a:lnTo>
                    <a:lnTo>
                      <a:pt x="198" y="66"/>
                    </a:lnTo>
                    <a:lnTo>
                      <a:pt x="196" y="68"/>
                    </a:lnTo>
                    <a:lnTo>
                      <a:pt x="192" y="72"/>
                    </a:lnTo>
                    <a:lnTo>
                      <a:pt x="192" y="72"/>
                    </a:lnTo>
                    <a:lnTo>
                      <a:pt x="194" y="74"/>
                    </a:lnTo>
                    <a:lnTo>
                      <a:pt x="194" y="76"/>
                    </a:lnTo>
                    <a:lnTo>
                      <a:pt x="194" y="76"/>
                    </a:lnTo>
                    <a:lnTo>
                      <a:pt x="196" y="76"/>
                    </a:lnTo>
                    <a:lnTo>
                      <a:pt x="200" y="76"/>
                    </a:lnTo>
                    <a:lnTo>
                      <a:pt x="200" y="76"/>
                    </a:lnTo>
                    <a:lnTo>
                      <a:pt x="198" y="80"/>
                    </a:lnTo>
                    <a:lnTo>
                      <a:pt x="196" y="82"/>
                    </a:lnTo>
                    <a:lnTo>
                      <a:pt x="196" y="84"/>
                    </a:lnTo>
                    <a:lnTo>
                      <a:pt x="198" y="88"/>
                    </a:lnTo>
                    <a:lnTo>
                      <a:pt x="198" y="88"/>
                    </a:lnTo>
                    <a:lnTo>
                      <a:pt x="194" y="92"/>
                    </a:lnTo>
                    <a:lnTo>
                      <a:pt x="194" y="92"/>
                    </a:lnTo>
                    <a:lnTo>
                      <a:pt x="196" y="96"/>
                    </a:lnTo>
                    <a:lnTo>
                      <a:pt x="200" y="98"/>
                    </a:lnTo>
                    <a:lnTo>
                      <a:pt x="200" y="98"/>
                    </a:lnTo>
                    <a:lnTo>
                      <a:pt x="202" y="98"/>
                    </a:lnTo>
                    <a:lnTo>
                      <a:pt x="206" y="96"/>
                    </a:lnTo>
                    <a:lnTo>
                      <a:pt x="206" y="96"/>
                    </a:lnTo>
                    <a:lnTo>
                      <a:pt x="200" y="104"/>
                    </a:lnTo>
                    <a:lnTo>
                      <a:pt x="200" y="104"/>
                    </a:lnTo>
                    <a:lnTo>
                      <a:pt x="204" y="108"/>
                    </a:lnTo>
                    <a:lnTo>
                      <a:pt x="206" y="112"/>
                    </a:lnTo>
                    <a:lnTo>
                      <a:pt x="206" y="112"/>
                    </a:lnTo>
                    <a:lnTo>
                      <a:pt x="210" y="110"/>
                    </a:lnTo>
                    <a:lnTo>
                      <a:pt x="212" y="108"/>
                    </a:lnTo>
                    <a:lnTo>
                      <a:pt x="214" y="110"/>
                    </a:lnTo>
                    <a:lnTo>
                      <a:pt x="214" y="110"/>
                    </a:lnTo>
                    <a:lnTo>
                      <a:pt x="214" y="114"/>
                    </a:lnTo>
                    <a:lnTo>
                      <a:pt x="212" y="114"/>
                    </a:lnTo>
                    <a:lnTo>
                      <a:pt x="210" y="116"/>
                    </a:lnTo>
                    <a:lnTo>
                      <a:pt x="210" y="116"/>
                    </a:lnTo>
                    <a:lnTo>
                      <a:pt x="210" y="116"/>
                    </a:lnTo>
                    <a:lnTo>
                      <a:pt x="210" y="118"/>
                    </a:lnTo>
                    <a:lnTo>
                      <a:pt x="212" y="120"/>
                    </a:lnTo>
                    <a:lnTo>
                      <a:pt x="214" y="122"/>
                    </a:lnTo>
                    <a:lnTo>
                      <a:pt x="214" y="124"/>
                    </a:lnTo>
                    <a:lnTo>
                      <a:pt x="214" y="124"/>
                    </a:lnTo>
                    <a:lnTo>
                      <a:pt x="218" y="124"/>
                    </a:lnTo>
                    <a:lnTo>
                      <a:pt x="218" y="126"/>
                    </a:lnTo>
                    <a:lnTo>
                      <a:pt x="218" y="126"/>
                    </a:lnTo>
                    <a:lnTo>
                      <a:pt x="218" y="128"/>
                    </a:lnTo>
                    <a:lnTo>
                      <a:pt x="216" y="128"/>
                    </a:lnTo>
                    <a:lnTo>
                      <a:pt x="214" y="128"/>
                    </a:lnTo>
                    <a:lnTo>
                      <a:pt x="214" y="128"/>
                    </a:lnTo>
                    <a:lnTo>
                      <a:pt x="214" y="128"/>
                    </a:lnTo>
                    <a:lnTo>
                      <a:pt x="212" y="134"/>
                    </a:lnTo>
                    <a:lnTo>
                      <a:pt x="212" y="138"/>
                    </a:lnTo>
                    <a:lnTo>
                      <a:pt x="212" y="138"/>
                    </a:lnTo>
                    <a:lnTo>
                      <a:pt x="214" y="140"/>
                    </a:lnTo>
                    <a:lnTo>
                      <a:pt x="214" y="140"/>
                    </a:lnTo>
                    <a:lnTo>
                      <a:pt x="212" y="142"/>
                    </a:lnTo>
                    <a:lnTo>
                      <a:pt x="212" y="148"/>
                    </a:lnTo>
                    <a:lnTo>
                      <a:pt x="212" y="148"/>
                    </a:lnTo>
                    <a:lnTo>
                      <a:pt x="208" y="148"/>
                    </a:lnTo>
                    <a:lnTo>
                      <a:pt x="208" y="146"/>
                    </a:lnTo>
                    <a:lnTo>
                      <a:pt x="206" y="146"/>
                    </a:lnTo>
                    <a:lnTo>
                      <a:pt x="204" y="146"/>
                    </a:lnTo>
                    <a:lnTo>
                      <a:pt x="204" y="146"/>
                    </a:lnTo>
                    <a:lnTo>
                      <a:pt x="204" y="146"/>
                    </a:lnTo>
                    <a:lnTo>
                      <a:pt x="204" y="148"/>
                    </a:lnTo>
                    <a:lnTo>
                      <a:pt x="206" y="150"/>
                    </a:lnTo>
                    <a:lnTo>
                      <a:pt x="204" y="152"/>
                    </a:lnTo>
                    <a:lnTo>
                      <a:pt x="204" y="152"/>
                    </a:lnTo>
                    <a:lnTo>
                      <a:pt x="202" y="150"/>
                    </a:lnTo>
                    <a:lnTo>
                      <a:pt x="202" y="150"/>
                    </a:lnTo>
                    <a:lnTo>
                      <a:pt x="200" y="148"/>
                    </a:lnTo>
                    <a:lnTo>
                      <a:pt x="200" y="148"/>
                    </a:lnTo>
                    <a:lnTo>
                      <a:pt x="194" y="148"/>
                    </a:lnTo>
                    <a:lnTo>
                      <a:pt x="190" y="146"/>
                    </a:lnTo>
                    <a:lnTo>
                      <a:pt x="186" y="146"/>
                    </a:lnTo>
                    <a:lnTo>
                      <a:pt x="184" y="150"/>
                    </a:lnTo>
                    <a:lnTo>
                      <a:pt x="184" y="150"/>
                    </a:lnTo>
                    <a:lnTo>
                      <a:pt x="184" y="150"/>
                    </a:lnTo>
                    <a:lnTo>
                      <a:pt x="184" y="152"/>
                    </a:lnTo>
                    <a:lnTo>
                      <a:pt x="186" y="154"/>
                    </a:lnTo>
                    <a:lnTo>
                      <a:pt x="186" y="154"/>
                    </a:lnTo>
                    <a:lnTo>
                      <a:pt x="196" y="154"/>
                    </a:lnTo>
                    <a:lnTo>
                      <a:pt x="196" y="154"/>
                    </a:lnTo>
                    <a:lnTo>
                      <a:pt x="200" y="158"/>
                    </a:lnTo>
                    <a:lnTo>
                      <a:pt x="206" y="160"/>
                    </a:lnTo>
                    <a:lnTo>
                      <a:pt x="206" y="160"/>
                    </a:lnTo>
                    <a:lnTo>
                      <a:pt x="204" y="160"/>
                    </a:lnTo>
                    <a:lnTo>
                      <a:pt x="202" y="160"/>
                    </a:lnTo>
                    <a:lnTo>
                      <a:pt x="202" y="160"/>
                    </a:lnTo>
                    <a:lnTo>
                      <a:pt x="194" y="168"/>
                    </a:lnTo>
                    <a:lnTo>
                      <a:pt x="190" y="170"/>
                    </a:lnTo>
                    <a:lnTo>
                      <a:pt x="182" y="170"/>
                    </a:lnTo>
                    <a:lnTo>
                      <a:pt x="182" y="170"/>
                    </a:lnTo>
                    <a:lnTo>
                      <a:pt x="180" y="172"/>
                    </a:lnTo>
                    <a:lnTo>
                      <a:pt x="180" y="172"/>
                    </a:lnTo>
                    <a:lnTo>
                      <a:pt x="178" y="174"/>
                    </a:lnTo>
                    <a:lnTo>
                      <a:pt x="176" y="174"/>
                    </a:lnTo>
                    <a:lnTo>
                      <a:pt x="176" y="174"/>
                    </a:lnTo>
                    <a:lnTo>
                      <a:pt x="168" y="172"/>
                    </a:lnTo>
                    <a:lnTo>
                      <a:pt x="164" y="172"/>
                    </a:lnTo>
                    <a:lnTo>
                      <a:pt x="160" y="174"/>
                    </a:lnTo>
                    <a:lnTo>
                      <a:pt x="160" y="174"/>
                    </a:lnTo>
                    <a:lnTo>
                      <a:pt x="174" y="180"/>
                    </a:lnTo>
                    <a:lnTo>
                      <a:pt x="174" y="180"/>
                    </a:lnTo>
                    <a:lnTo>
                      <a:pt x="178" y="178"/>
                    </a:lnTo>
                    <a:lnTo>
                      <a:pt x="180" y="178"/>
                    </a:lnTo>
                    <a:lnTo>
                      <a:pt x="180" y="178"/>
                    </a:lnTo>
                    <a:lnTo>
                      <a:pt x="182" y="180"/>
                    </a:lnTo>
                    <a:lnTo>
                      <a:pt x="182" y="184"/>
                    </a:lnTo>
                    <a:lnTo>
                      <a:pt x="182" y="184"/>
                    </a:lnTo>
                    <a:lnTo>
                      <a:pt x="184" y="186"/>
                    </a:lnTo>
                    <a:lnTo>
                      <a:pt x="186" y="188"/>
                    </a:lnTo>
                    <a:lnTo>
                      <a:pt x="186" y="190"/>
                    </a:lnTo>
                    <a:lnTo>
                      <a:pt x="186" y="190"/>
                    </a:lnTo>
                    <a:lnTo>
                      <a:pt x="180" y="190"/>
                    </a:lnTo>
                    <a:lnTo>
                      <a:pt x="176" y="188"/>
                    </a:lnTo>
                    <a:lnTo>
                      <a:pt x="172" y="186"/>
                    </a:lnTo>
                    <a:lnTo>
                      <a:pt x="168" y="188"/>
                    </a:lnTo>
                    <a:lnTo>
                      <a:pt x="168" y="188"/>
                    </a:lnTo>
                    <a:lnTo>
                      <a:pt x="160" y="184"/>
                    </a:lnTo>
                    <a:lnTo>
                      <a:pt x="154" y="180"/>
                    </a:lnTo>
                    <a:lnTo>
                      <a:pt x="154" y="180"/>
                    </a:lnTo>
                    <a:lnTo>
                      <a:pt x="148" y="182"/>
                    </a:lnTo>
                    <a:lnTo>
                      <a:pt x="144" y="184"/>
                    </a:lnTo>
                    <a:lnTo>
                      <a:pt x="144" y="184"/>
                    </a:lnTo>
                    <a:lnTo>
                      <a:pt x="142" y="182"/>
                    </a:lnTo>
                    <a:lnTo>
                      <a:pt x="142" y="180"/>
                    </a:lnTo>
                    <a:lnTo>
                      <a:pt x="144" y="174"/>
                    </a:lnTo>
                    <a:lnTo>
                      <a:pt x="144" y="174"/>
                    </a:lnTo>
                    <a:lnTo>
                      <a:pt x="142" y="174"/>
                    </a:lnTo>
                    <a:lnTo>
                      <a:pt x="140" y="172"/>
                    </a:lnTo>
                    <a:lnTo>
                      <a:pt x="140" y="172"/>
                    </a:lnTo>
                    <a:lnTo>
                      <a:pt x="138" y="172"/>
                    </a:lnTo>
                    <a:lnTo>
                      <a:pt x="138" y="174"/>
                    </a:lnTo>
                    <a:lnTo>
                      <a:pt x="138" y="176"/>
                    </a:lnTo>
                    <a:lnTo>
                      <a:pt x="138" y="178"/>
                    </a:lnTo>
                    <a:lnTo>
                      <a:pt x="138" y="178"/>
                    </a:lnTo>
                    <a:lnTo>
                      <a:pt x="134" y="176"/>
                    </a:lnTo>
                    <a:lnTo>
                      <a:pt x="130" y="176"/>
                    </a:lnTo>
                    <a:lnTo>
                      <a:pt x="130" y="176"/>
                    </a:lnTo>
                    <a:lnTo>
                      <a:pt x="128" y="176"/>
                    </a:lnTo>
                    <a:lnTo>
                      <a:pt x="128" y="178"/>
                    </a:lnTo>
                    <a:lnTo>
                      <a:pt x="126" y="180"/>
                    </a:lnTo>
                    <a:lnTo>
                      <a:pt x="124" y="180"/>
                    </a:lnTo>
                    <a:lnTo>
                      <a:pt x="124" y="180"/>
                    </a:lnTo>
                    <a:lnTo>
                      <a:pt x="122" y="176"/>
                    </a:lnTo>
                    <a:lnTo>
                      <a:pt x="122" y="174"/>
                    </a:lnTo>
                    <a:lnTo>
                      <a:pt x="118" y="172"/>
                    </a:lnTo>
                    <a:lnTo>
                      <a:pt x="118" y="172"/>
                    </a:lnTo>
                    <a:lnTo>
                      <a:pt x="116" y="174"/>
                    </a:lnTo>
                    <a:lnTo>
                      <a:pt x="116" y="174"/>
                    </a:lnTo>
                    <a:lnTo>
                      <a:pt x="118" y="178"/>
                    </a:lnTo>
                    <a:lnTo>
                      <a:pt x="118" y="180"/>
                    </a:lnTo>
                    <a:lnTo>
                      <a:pt x="118" y="182"/>
                    </a:lnTo>
                    <a:lnTo>
                      <a:pt x="118" y="182"/>
                    </a:lnTo>
                    <a:lnTo>
                      <a:pt x="114" y="184"/>
                    </a:lnTo>
                    <a:lnTo>
                      <a:pt x="110" y="184"/>
                    </a:lnTo>
                    <a:lnTo>
                      <a:pt x="110" y="184"/>
                    </a:lnTo>
                    <a:lnTo>
                      <a:pt x="112" y="204"/>
                    </a:lnTo>
                    <a:lnTo>
                      <a:pt x="114" y="226"/>
                    </a:lnTo>
                    <a:lnTo>
                      <a:pt x="114" y="226"/>
                    </a:lnTo>
                    <a:lnTo>
                      <a:pt x="118" y="228"/>
                    </a:lnTo>
                    <a:lnTo>
                      <a:pt x="122" y="230"/>
                    </a:lnTo>
                    <a:lnTo>
                      <a:pt x="122" y="230"/>
                    </a:lnTo>
                    <a:lnTo>
                      <a:pt x="128" y="232"/>
                    </a:lnTo>
                    <a:lnTo>
                      <a:pt x="128" y="232"/>
                    </a:lnTo>
                    <a:lnTo>
                      <a:pt x="140" y="232"/>
                    </a:lnTo>
                    <a:lnTo>
                      <a:pt x="154" y="232"/>
                    </a:lnTo>
                    <a:lnTo>
                      <a:pt x="154" y="232"/>
                    </a:lnTo>
                    <a:lnTo>
                      <a:pt x="164" y="234"/>
                    </a:lnTo>
                    <a:lnTo>
                      <a:pt x="172" y="236"/>
                    </a:lnTo>
                    <a:lnTo>
                      <a:pt x="172" y="236"/>
                    </a:lnTo>
                    <a:lnTo>
                      <a:pt x="170" y="238"/>
                    </a:lnTo>
                    <a:lnTo>
                      <a:pt x="170" y="238"/>
                    </a:lnTo>
                    <a:lnTo>
                      <a:pt x="166" y="238"/>
                    </a:lnTo>
                    <a:lnTo>
                      <a:pt x="166" y="238"/>
                    </a:lnTo>
                    <a:lnTo>
                      <a:pt x="108" y="238"/>
                    </a:lnTo>
                    <a:lnTo>
                      <a:pt x="48" y="238"/>
                    </a:lnTo>
                    <a:lnTo>
                      <a:pt x="48" y="238"/>
                    </a:lnTo>
                    <a:lnTo>
                      <a:pt x="50" y="236"/>
                    </a:lnTo>
                    <a:lnTo>
                      <a:pt x="54" y="234"/>
                    </a:lnTo>
                    <a:lnTo>
                      <a:pt x="62" y="232"/>
                    </a:lnTo>
                    <a:lnTo>
                      <a:pt x="62" y="232"/>
                    </a:lnTo>
                    <a:lnTo>
                      <a:pt x="76" y="232"/>
                    </a:lnTo>
                    <a:lnTo>
                      <a:pt x="76" y="232"/>
                    </a:lnTo>
                    <a:lnTo>
                      <a:pt x="80" y="230"/>
                    </a:lnTo>
                    <a:lnTo>
                      <a:pt x="80" y="230"/>
                    </a:lnTo>
                    <a:lnTo>
                      <a:pt x="94" y="232"/>
                    </a:lnTo>
                    <a:lnTo>
                      <a:pt x="100" y="232"/>
                    </a:lnTo>
                    <a:lnTo>
                      <a:pt x="104" y="228"/>
                    </a:lnTo>
                    <a:lnTo>
                      <a:pt x="104" y="228"/>
                    </a:lnTo>
                    <a:lnTo>
                      <a:pt x="104" y="212"/>
                    </a:lnTo>
                    <a:lnTo>
                      <a:pt x="104" y="212"/>
                    </a:lnTo>
                    <a:lnTo>
                      <a:pt x="104" y="198"/>
                    </a:lnTo>
                    <a:lnTo>
                      <a:pt x="104" y="188"/>
                    </a:lnTo>
                    <a:lnTo>
                      <a:pt x="104" y="188"/>
                    </a:lnTo>
                    <a:lnTo>
                      <a:pt x="100" y="184"/>
                    </a:lnTo>
                    <a:lnTo>
                      <a:pt x="96" y="180"/>
                    </a:lnTo>
                    <a:lnTo>
                      <a:pt x="96" y="180"/>
                    </a:lnTo>
                    <a:lnTo>
                      <a:pt x="92" y="182"/>
                    </a:lnTo>
                    <a:lnTo>
                      <a:pt x="88" y="180"/>
                    </a:lnTo>
                    <a:lnTo>
                      <a:pt x="78" y="180"/>
                    </a:lnTo>
                    <a:lnTo>
                      <a:pt x="78" y="180"/>
                    </a:lnTo>
                    <a:lnTo>
                      <a:pt x="76" y="180"/>
                    </a:lnTo>
                    <a:lnTo>
                      <a:pt x="74" y="178"/>
                    </a:lnTo>
                    <a:lnTo>
                      <a:pt x="72" y="176"/>
                    </a:lnTo>
                    <a:lnTo>
                      <a:pt x="72" y="176"/>
                    </a:lnTo>
                    <a:lnTo>
                      <a:pt x="70" y="178"/>
                    </a:lnTo>
                    <a:lnTo>
                      <a:pt x="70" y="182"/>
                    </a:lnTo>
                    <a:lnTo>
                      <a:pt x="70" y="182"/>
                    </a:lnTo>
                    <a:lnTo>
                      <a:pt x="66" y="182"/>
                    </a:lnTo>
                    <a:lnTo>
                      <a:pt x="64" y="182"/>
                    </a:lnTo>
                    <a:lnTo>
                      <a:pt x="62" y="184"/>
                    </a:lnTo>
                    <a:lnTo>
                      <a:pt x="60" y="186"/>
                    </a:lnTo>
                    <a:lnTo>
                      <a:pt x="60" y="186"/>
                    </a:lnTo>
                    <a:lnTo>
                      <a:pt x="60" y="182"/>
                    </a:lnTo>
                    <a:lnTo>
                      <a:pt x="62" y="178"/>
                    </a:lnTo>
                    <a:lnTo>
                      <a:pt x="66" y="176"/>
                    </a:lnTo>
                    <a:lnTo>
                      <a:pt x="68" y="172"/>
                    </a:lnTo>
                    <a:lnTo>
                      <a:pt x="68" y="172"/>
                    </a:lnTo>
                    <a:lnTo>
                      <a:pt x="68" y="172"/>
                    </a:lnTo>
                    <a:lnTo>
                      <a:pt x="66" y="170"/>
                    </a:lnTo>
                    <a:lnTo>
                      <a:pt x="64" y="170"/>
                    </a:lnTo>
                    <a:lnTo>
                      <a:pt x="64" y="170"/>
                    </a:lnTo>
                    <a:lnTo>
                      <a:pt x="66" y="164"/>
                    </a:lnTo>
                    <a:lnTo>
                      <a:pt x="70" y="160"/>
                    </a:lnTo>
                    <a:lnTo>
                      <a:pt x="70" y="160"/>
                    </a:lnTo>
                    <a:lnTo>
                      <a:pt x="68" y="156"/>
                    </a:lnTo>
                    <a:lnTo>
                      <a:pt x="68" y="156"/>
                    </a:lnTo>
                    <a:lnTo>
                      <a:pt x="64" y="156"/>
                    </a:lnTo>
                    <a:lnTo>
                      <a:pt x="60" y="154"/>
                    </a:lnTo>
                    <a:lnTo>
                      <a:pt x="58" y="152"/>
                    </a:lnTo>
                    <a:lnTo>
                      <a:pt x="54" y="154"/>
                    </a:lnTo>
                    <a:lnTo>
                      <a:pt x="54" y="154"/>
                    </a:lnTo>
                    <a:lnTo>
                      <a:pt x="56" y="156"/>
                    </a:lnTo>
                    <a:lnTo>
                      <a:pt x="58" y="158"/>
                    </a:lnTo>
                    <a:lnTo>
                      <a:pt x="62" y="158"/>
                    </a:lnTo>
                    <a:lnTo>
                      <a:pt x="66" y="158"/>
                    </a:lnTo>
                    <a:lnTo>
                      <a:pt x="66" y="158"/>
                    </a:lnTo>
                    <a:lnTo>
                      <a:pt x="64" y="162"/>
                    </a:lnTo>
                    <a:lnTo>
                      <a:pt x="62" y="164"/>
                    </a:lnTo>
                    <a:lnTo>
                      <a:pt x="60" y="166"/>
                    </a:lnTo>
                    <a:lnTo>
                      <a:pt x="58" y="168"/>
                    </a:lnTo>
                    <a:lnTo>
                      <a:pt x="58" y="168"/>
                    </a:lnTo>
                    <a:lnTo>
                      <a:pt x="56" y="168"/>
                    </a:lnTo>
                    <a:lnTo>
                      <a:pt x="54" y="168"/>
                    </a:lnTo>
                    <a:lnTo>
                      <a:pt x="50" y="168"/>
                    </a:lnTo>
                    <a:lnTo>
                      <a:pt x="48" y="166"/>
                    </a:lnTo>
                    <a:lnTo>
                      <a:pt x="48" y="166"/>
                    </a:lnTo>
                    <a:lnTo>
                      <a:pt x="50" y="166"/>
                    </a:lnTo>
                    <a:lnTo>
                      <a:pt x="52" y="162"/>
                    </a:lnTo>
                    <a:lnTo>
                      <a:pt x="52" y="162"/>
                    </a:lnTo>
                    <a:lnTo>
                      <a:pt x="50" y="160"/>
                    </a:lnTo>
                    <a:lnTo>
                      <a:pt x="48" y="160"/>
                    </a:lnTo>
                    <a:lnTo>
                      <a:pt x="48" y="160"/>
                    </a:lnTo>
                    <a:lnTo>
                      <a:pt x="38" y="162"/>
                    </a:lnTo>
                    <a:lnTo>
                      <a:pt x="38" y="162"/>
                    </a:lnTo>
                    <a:lnTo>
                      <a:pt x="34" y="162"/>
                    </a:lnTo>
                    <a:lnTo>
                      <a:pt x="30" y="162"/>
                    </a:lnTo>
                    <a:lnTo>
                      <a:pt x="22" y="164"/>
                    </a:lnTo>
                    <a:lnTo>
                      <a:pt x="22" y="164"/>
                    </a:lnTo>
                    <a:lnTo>
                      <a:pt x="14" y="164"/>
                    </a:lnTo>
                    <a:lnTo>
                      <a:pt x="4" y="162"/>
                    </a:lnTo>
                    <a:lnTo>
                      <a:pt x="4" y="162"/>
                    </a:lnTo>
                    <a:lnTo>
                      <a:pt x="4" y="158"/>
                    </a:lnTo>
                    <a:lnTo>
                      <a:pt x="4" y="158"/>
                    </a:lnTo>
                    <a:lnTo>
                      <a:pt x="4" y="156"/>
                    </a:lnTo>
                    <a:lnTo>
                      <a:pt x="2" y="154"/>
                    </a:lnTo>
                    <a:lnTo>
                      <a:pt x="0" y="154"/>
                    </a:lnTo>
                    <a:lnTo>
                      <a:pt x="0" y="152"/>
                    </a:lnTo>
                    <a:lnTo>
                      <a:pt x="0" y="152"/>
                    </a:lnTo>
                    <a:lnTo>
                      <a:pt x="2" y="152"/>
                    </a:lnTo>
                    <a:lnTo>
                      <a:pt x="4" y="154"/>
                    </a:lnTo>
                    <a:lnTo>
                      <a:pt x="6" y="156"/>
                    </a:lnTo>
                    <a:lnTo>
                      <a:pt x="6" y="156"/>
                    </a:lnTo>
                    <a:lnTo>
                      <a:pt x="16" y="156"/>
                    </a:lnTo>
                    <a:lnTo>
                      <a:pt x="20" y="156"/>
                    </a:lnTo>
                    <a:lnTo>
                      <a:pt x="22" y="154"/>
                    </a:lnTo>
                    <a:lnTo>
                      <a:pt x="22" y="154"/>
                    </a:lnTo>
                    <a:lnTo>
                      <a:pt x="22" y="150"/>
                    </a:lnTo>
                    <a:lnTo>
                      <a:pt x="20" y="148"/>
                    </a:lnTo>
                    <a:lnTo>
                      <a:pt x="16" y="146"/>
                    </a:lnTo>
                    <a:lnTo>
                      <a:pt x="16" y="146"/>
                    </a:lnTo>
                    <a:lnTo>
                      <a:pt x="18" y="144"/>
                    </a:lnTo>
                    <a:lnTo>
                      <a:pt x="20" y="140"/>
                    </a:lnTo>
                    <a:lnTo>
                      <a:pt x="20" y="140"/>
                    </a:lnTo>
                    <a:lnTo>
                      <a:pt x="18" y="138"/>
                    </a:lnTo>
                    <a:lnTo>
                      <a:pt x="18" y="138"/>
                    </a:lnTo>
                    <a:lnTo>
                      <a:pt x="14" y="138"/>
                    </a:lnTo>
                    <a:lnTo>
                      <a:pt x="14" y="138"/>
                    </a:lnTo>
                    <a:lnTo>
                      <a:pt x="14" y="136"/>
                    </a:lnTo>
                    <a:lnTo>
                      <a:pt x="16" y="134"/>
                    </a:lnTo>
                    <a:lnTo>
                      <a:pt x="18" y="134"/>
                    </a:lnTo>
                    <a:lnTo>
                      <a:pt x="18" y="132"/>
                    </a:lnTo>
                    <a:lnTo>
                      <a:pt x="18" y="132"/>
                    </a:lnTo>
                    <a:lnTo>
                      <a:pt x="22" y="132"/>
                    </a:lnTo>
                    <a:lnTo>
                      <a:pt x="26" y="132"/>
                    </a:lnTo>
                    <a:lnTo>
                      <a:pt x="26" y="132"/>
                    </a:lnTo>
                    <a:lnTo>
                      <a:pt x="26" y="130"/>
                    </a:lnTo>
                    <a:lnTo>
                      <a:pt x="24" y="130"/>
                    </a:lnTo>
                    <a:lnTo>
                      <a:pt x="20" y="128"/>
                    </a:lnTo>
                    <a:lnTo>
                      <a:pt x="20" y="128"/>
                    </a:lnTo>
                    <a:lnTo>
                      <a:pt x="18" y="130"/>
                    </a:lnTo>
                    <a:lnTo>
                      <a:pt x="18" y="132"/>
                    </a:lnTo>
                    <a:lnTo>
                      <a:pt x="18" y="132"/>
                    </a:lnTo>
                    <a:lnTo>
                      <a:pt x="16" y="130"/>
                    </a:lnTo>
                    <a:lnTo>
                      <a:pt x="14" y="128"/>
                    </a:lnTo>
                    <a:lnTo>
                      <a:pt x="12" y="126"/>
                    </a:lnTo>
                    <a:lnTo>
                      <a:pt x="14" y="122"/>
                    </a:lnTo>
                    <a:lnTo>
                      <a:pt x="14" y="122"/>
                    </a:lnTo>
                    <a:lnTo>
                      <a:pt x="20" y="124"/>
                    </a:lnTo>
                    <a:lnTo>
                      <a:pt x="22" y="124"/>
                    </a:lnTo>
                    <a:lnTo>
                      <a:pt x="26" y="122"/>
                    </a:lnTo>
                    <a:lnTo>
                      <a:pt x="26" y="122"/>
                    </a:lnTo>
                    <a:lnTo>
                      <a:pt x="28" y="126"/>
                    </a:lnTo>
                    <a:lnTo>
                      <a:pt x="30" y="128"/>
                    </a:lnTo>
                    <a:lnTo>
                      <a:pt x="30" y="128"/>
                    </a:lnTo>
                    <a:lnTo>
                      <a:pt x="34" y="128"/>
                    </a:lnTo>
                    <a:lnTo>
                      <a:pt x="36" y="126"/>
                    </a:lnTo>
                    <a:lnTo>
                      <a:pt x="36" y="126"/>
                    </a:lnTo>
                    <a:lnTo>
                      <a:pt x="38" y="128"/>
                    </a:lnTo>
                    <a:lnTo>
                      <a:pt x="38" y="128"/>
                    </a:lnTo>
                    <a:lnTo>
                      <a:pt x="38" y="130"/>
                    </a:lnTo>
                    <a:lnTo>
                      <a:pt x="40" y="130"/>
                    </a:lnTo>
                    <a:lnTo>
                      <a:pt x="40" y="130"/>
                    </a:lnTo>
                    <a:lnTo>
                      <a:pt x="48" y="128"/>
                    </a:lnTo>
                    <a:lnTo>
                      <a:pt x="52" y="122"/>
                    </a:lnTo>
                    <a:lnTo>
                      <a:pt x="52" y="122"/>
                    </a:lnTo>
                    <a:lnTo>
                      <a:pt x="50" y="122"/>
                    </a:lnTo>
                    <a:lnTo>
                      <a:pt x="50" y="122"/>
                    </a:lnTo>
                    <a:lnTo>
                      <a:pt x="48" y="124"/>
                    </a:lnTo>
                    <a:lnTo>
                      <a:pt x="44" y="124"/>
                    </a:lnTo>
                    <a:lnTo>
                      <a:pt x="44" y="124"/>
                    </a:lnTo>
                    <a:lnTo>
                      <a:pt x="44" y="122"/>
                    </a:lnTo>
                    <a:lnTo>
                      <a:pt x="46" y="120"/>
                    </a:lnTo>
                    <a:lnTo>
                      <a:pt x="48" y="120"/>
                    </a:lnTo>
                    <a:lnTo>
                      <a:pt x="48" y="120"/>
                    </a:lnTo>
                    <a:lnTo>
                      <a:pt x="48" y="118"/>
                    </a:lnTo>
                    <a:lnTo>
                      <a:pt x="46" y="116"/>
                    </a:lnTo>
                    <a:lnTo>
                      <a:pt x="46" y="116"/>
                    </a:lnTo>
                    <a:lnTo>
                      <a:pt x="42" y="116"/>
                    </a:lnTo>
                    <a:lnTo>
                      <a:pt x="38" y="120"/>
                    </a:lnTo>
                    <a:lnTo>
                      <a:pt x="38" y="120"/>
                    </a:lnTo>
                    <a:lnTo>
                      <a:pt x="34" y="118"/>
                    </a:lnTo>
                    <a:lnTo>
                      <a:pt x="32" y="114"/>
                    </a:lnTo>
                    <a:lnTo>
                      <a:pt x="32" y="114"/>
                    </a:lnTo>
                    <a:lnTo>
                      <a:pt x="24" y="114"/>
                    </a:lnTo>
                    <a:lnTo>
                      <a:pt x="18" y="114"/>
                    </a:lnTo>
                    <a:lnTo>
                      <a:pt x="18" y="114"/>
                    </a:lnTo>
                    <a:lnTo>
                      <a:pt x="16" y="112"/>
                    </a:lnTo>
                    <a:lnTo>
                      <a:pt x="14" y="110"/>
                    </a:lnTo>
                    <a:lnTo>
                      <a:pt x="12" y="108"/>
                    </a:lnTo>
                    <a:lnTo>
                      <a:pt x="10" y="106"/>
                    </a:lnTo>
                    <a:lnTo>
                      <a:pt x="10" y="106"/>
                    </a:lnTo>
                    <a:lnTo>
                      <a:pt x="10" y="104"/>
                    </a:lnTo>
                    <a:lnTo>
                      <a:pt x="12" y="104"/>
                    </a:lnTo>
                    <a:lnTo>
                      <a:pt x="14" y="104"/>
                    </a:lnTo>
                    <a:lnTo>
                      <a:pt x="16" y="104"/>
                    </a:lnTo>
                    <a:lnTo>
                      <a:pt x="16" y="104"/>
                    </a:lnTo>
                    <a:lnTo>
                      <a:pt x="20" y="100"/>
                    </a:lnTo>
                    <a:lnTo>
                      <a:pt x="20" y="100"/>
                    </a:lnTo>
                    <a:lnTo>
                      <a:pt x="24" y="100"/>
                    </a:lnTo>
                    <a:lnTo>
                      <a:pt x="24" y="102"/>
                    </a:lnTo>
                    <a:lnTo>
                      <a:pt x="28" y="104"/>
                    </a:lnTo>
                    <a:lnTo>
                      <a:pt x="28" y="104"/>
                    </a:lnTo>
                    <a:lnTo>
                      <a:pt x="36" y="104"/>
                    </a:lnTo>
                    <a:lnTo>
                      <a:pt x="40" y="102"/>
                    </a:lnTo>
                    <a:lnTo>
                      <a:pt x="40" y="102"/>
                    </a:lnTo>
                    <a:lnTo>
                      <a:pt x="42" y="98"/>
                    </a:lnTo>
                    <a:lnTo>
                      <a:pt x="40" y="94"/>
                    </a:lnTo>
                    <a:lnTo>
                      <a:pt x="40" y="94"/>
                    </a:lnTo>
                    <a:lnTo>
                      <a:pt x="38" y="94"/>
                    </a:lnTo>
                    <a:lnTo>
                      <a:pt x="36" y="96"/>
                    </a:lnTo>
                    <a:lnTo>
                      <a:pt x="34" y="96"/>
                    </a:lnTo>
                    <a:lnTo>
                      <a:pt x="34" y="96"/>
                    </a:lnTo>
                    <a:lnTo>
                      <a:pt x="30" y="88"/>
                    </a:lnTo>
                    <a:lnTo>
                      <a:pt x="30" y="88"/>
                    </a:lnTo>
                    <a:lnTo>
                      <a:pt x="26" y="88"/>
                    </a:lnTo>
                    <a:lnTo>
                      <a:pt x="26" y="88"/>
                    </a:lnTo>
                    <a:lnTo>
                      <a:pt x="24" y="90"/>
                    </a:lnTo>
                    <a:lnTo>
                      <a:pt x="26" y="90"/>
                    </a:lnTo>
                    <a:lnTo>
                      <a:pt x="28" y="92"/>
                    </a:lnTo>
                    <a:lnTo>
                      <a:pt x="26" y="94"/>
                    </a:lnTo>
                    <a:lnTo>
                      <a:pt x="26" y="94"/>
                    </a:lnTo>
                    <a:lnTo>
                      <a:pt x="24" y="94"/>
                    </a:lnTo>
                    <a:lnTo>
                      <a:pt x="20" y="94"/>
                    </a:lnTo>
                    <a:lnTo>
                      <a:pt x="20" y="94"/>
                    </a:lnTo>
                    <a:lnTo>
                      <a:pt x="20" y="92"/>
                    </a:lnTo>
                    <a:lnTo>
                      <a:pt x="24" y="90"/>
                    </a:lnTo>
                    <a:lnTo>
                      <a:pt x="24" y="90"/>
                    </a:lnTo>
                    <a:lnTo>
                      <a:pt x="22" y="86"/>
                    </a:lnTo>
                    <a:lnTo>
                      <a:pt x="24" y="82"/>
                    </a:lnTo>
                    <a:lnTo>
                      <a:pt x="24" y="82"/>
                    </a:lnTo>
                    <a:lnTo>
                      <a:pt x="22" y="80"/>
                    </a:lnTo>
                    <a:lnTo>
                      <a:pt x="20" y="76"/>
                    </a:lnTo>
                    <a:lnTo>
                      <a:pt x="20" y="76"/>
                    </a:lnTo>
                    <a:lnTo>
                      <a:pt x="30" y="72"/>
                    </a:lnTo>
                    <a:lnTo>
                      <a:pt x="38" y="68"/>
                    </a:lnTo>
                    <a:lnTo>
                      <a:pt x="38" y="68"/>
                    </a:lnTo>
                    <a:lnTo>
                      <a:pt x="40" y="70"/>
                    </a:lnTo>
                    <a:lnTo>
                      <a:pt x="40" y="74"/>
                    </a:lnTo>
                    <a:lnTo>
                      <a:pt x="40" y="74"/>
                    </a:lnTo>
                    <a:lnTo>
                      <a:pt x="46" y="76"/>
                    </a:lnTo>
                    <a:lnTo>
                      <a:pt x="48" y="76"/>
                    </a:lnTo>
                    <a:lnTo>
                      <a:pt x="48" y="74"/>
                    </a:lnTo>
                    <a:lnTo>
                      <a:pt x="48" y="74"/>
                    </a:lnTo>
                    <a:lnTo>
                      <a:pt x="48" y="72"/>
                    </a:lnTo>
                    <a:lnTo>
                      <a:pt x="46" y="72"/>
                    </a:lnTo>
                    <a:lnTo>
                      <a:pt x="44" y="70"/>
                    </a:lnTo>
                    <a:lnTo>
                      <a:pt x="44" y="70"/>
                    </a:lnTo>
                    <a:lnTo>
                      <a:pt x="44" y="66"/>
                    </a:lnTo>
                    <a:lnTo>
                      <a:pt x="46" y="64"/>
                    </a:lnTo>
                    <a:lnTo>
                      <a:pt x="46" y="64"/>
                    </a:lnTo>
                    <a:lnTo>
                      <a:pt x="44" y="60"/>
                    </a:lnTo>
                    <a:lnTo>
                      <a:pt x="44" y="54"/>
                    </a:lnTo>
                    <a:lnTo>
                      <a:pt x="44" y="54"/>
                    </a:lnTo>
                    <a:lnTo>
                      <a:pt x="50" y="54"/>
                    </a:lnTo>
                    <a:lnTo>
                      <a:pt x="50" y="54"/>
                    </a:lnTo>
                    <a:lnTo>
                      <a:pt x="56" y="50"/>
                    </a:lnTo>
                    <a:lnTo>
                      <a:pt x="58" y="48"/>
                    </a:lnTo>
                    <a:lnTo>
                      <a:pt x="60" y="46"/>
                    </a:lnTo>
                    <a:lnTo>
                      <a:pt x="60" y="46"/>
                    </a:lnTo>
                    <a:lnTo>
                      <a:pt x="60" y="44"/>
                    </a:lnTo>
                    <a:lnTo>
                      <a:pt x="58" y="42"/>
                    </a:lnTo>
                    <a:lnTo>
                      <a:pt x="54" y="40"/>
                    </a:lnTo>
                    <a:lnTo>
                      <a:pt x="54" y="40"/>
                    </a:lnTo>
                    <a:lnTo>
                      <a:pt x="54" y="38"/>
                    </a:lnTo>
                    <a:lnTo>
                      <a:pt x="56" y="38"/>
                    </a:lnTo>
                    <a:lnTo>
                      <a:pt x="60" y="38"/>
                    </a:lnTo>
                    <a:lnTo>
                      <a:pt x="60" y="38"/>
                    </a:lnTo>
                    <a:lnTo>
                      <a:pt x="60" y="38"/>
                    </a:lnTo>
                    <a:lnTo>
                      <a:pt x="62" y="36"/>
                    </a:lnTo>
                    <a:lnTo>
                      <a:pt x="62" y="36"/>
                    </a:lnTo>
                    <a:lnTo>
                      <a:pt x="62" y="36"/>
                    </a:lnTo>
                    <a:lnTo>
                      <a:pt x="66" y="38"/>
                    </a:lnTo>
                    <a:lnTo>
                      <a:pt x="70" y="38"/>
                    </a:lnTo>
                    <a:lnTo>
                      <a:pt x="70" y="38"/>
                    </a:lnTo>
                    <a:lnTo>
                      <a:pt x="72" y="38"/>
                    </a:lnTo>
                    <a:lnTo>
                      <a:pt x="72" y="38"/>
                    </a:lnTo>
                    <a:lnTo>
                      <a:pt x="72" y="36"/>
                    </a:lnTo>
                    <a:lnTo>
                      <a:pt x="70" y="34"/>
                    </a:lnTo>
                    <a:lnTo>
                      <a:pt x="68" y="32"/>
                    </a:lnTo>
                    <a:lnTo>
                      <a:pt x="68" y="32"/>
                    </a:lnTo>
                    <a:lnTo>
                      <a:pt x="68" y="30"/>
                    </a:lnTo>
                    <a:lnTo>
                      <a:pt x="68" y="30"/>
                    </a:lnTo>
                    <a:lnTo>
                      <a:pt x="64" y="28"/>
                    </a:lnTo>
                    <a:lnTo>
                      <a:pt x="64" y="28"/>
                    </a:lnTo>
                    <a:lnTo>
                      <a:pt x="64" y="24"/>
                    </a:lnTo>
                    <a:lnTo>
                      <a:pt x="62" y="22"/>
                    </a:lnTo>
                    <a:lnTo>
                      <a:pt x="56" y="20"/>
                    </a:lnTo>
                    <a:lnTo>
                      <a:pt x="56" y="20"/>
                    </a:lnTo>
                    <a:lnTo>
                      <a:pt x="56" y="16"/>
                    </a:lnTo>
                    <a:lnTo>
                      <a:pt x="58" y="14"/>
                    </a:lnTo>
                    <a:lnTo>
                      <a:pt x="58" y="14"/>
                    </a:lnTo>
                    <a:lnTo>
                      <a:pt x="62" y="16"/>
                    </a:lnTo>
                    <a:lnTo>
                      <a:pt x="64" y="18"/>
                    </a:lnTo>
                    <a:lnTo>
                      <a:pt x="64" y="18"/>
                    </a:lnTo>
                    <a:lnTo>
                      <a:pt x="68" y="16"/>
                    </a:lnTo>
                    <a:lnTo>
                      <a:pt x="68" y="16"/>
                    </a:lnTo>
                    <a:lnTo>
                      <a:pt x="68" y="16"/>
                    </a:lnTo>
                    <a:lnTo>
                      <a:pt x="66" y="14"/>
                    </a:lnTo>
                    <a:lnTo>
                      <a:pt x="66" y="14"/>
                    </a:lnTo>
                    <a:lnTo>
                      <a:pt x="66" y="14"/>
                    </a:lnTo>
                    <a:lnTo>
                      <a:pt x="66" y="10"/>
                    </a:lnTo>
                    <a:lnTo>
                      <a:pt x="66" y="10"/>
                    </a:lnTo>
                    <a:lnTo>
                      <a:pt x="64" y="8"/>
                    </a:lnTo>
                    <a:lnTo>
                      <a:pt x="62" y="8"/>
                    </a:lnTo>
                    <a:lnTo>
                      <a:pt x="62" y="6"/>
                    </a:lnTo>
                    <a:lnTo>
                      <a:pt x="62" y="6"/>
                    </a:lnTo>
                    <a:lnTo>
                      <a:pt x="66" y="8"/>
                    </a:lnTo>
                    <a:lnTo>
                      <a:pt x="70" y="10"/>
                    </a:lnTo>
                    <a:lnTo>
                      <a:pt x="74" y="16"/>
                    </a:lnTo>
                    <a:lnTo>
                      <a:pt x="74" y="16"/>
                    </a:lnTo>
                    <a:lnTo>
                      <a:pt x="82" y="18"/>
                    </a:lnTo>
                    <a:lnTo>
                      <a:pt x="84" y="18"/>
                    </a:lnTo>
                    <a:lnTo>
                      <a:pt x="88" y="18"/>
                    </a:lnTo>
                    <a:lnTo>
                      <a:pt x="88" y="18"/>
                    </a:lnTo>
                    <a:lnTo>
                      <a:pt x="88" y="20"/>
                    </a:lnTo>
                    <a:lnTo>
                      <a:pt x="88" y="22"/>
                    </a:lnTo>
                    <a:lnTo>
                      <a:pt x="88" y="22"/>
                    </a:lnTo>
                    <a:lnTo>
                      <a:pt x="100" y="24"/>
                    </a:lnTo>
                    <a:lnTo>
                      <a:pt x="100" y="24"/>
                    </a:lnTo>
                    <a:lnTo>
                      <a:pt x="96" y="20"/>
                    </a:lnTo>
                    <a:lnTo>
                      <a:pt x="92" y="16"/>
                    </a:lnTo>
                    <a:lnTo>
                      <a:pt x="92" y="16"/>
                    </a:lnTo>
                    <a:lnTo>
                      <a:pt x="100" y="16"/>
                    </a:lnTo>
                    <a:lnTo>
                      <a:pt x="106" y="20"/>
                    </a:lnTo>
                    <a:lnTo>
                      <a:pt x="106" y="20"/>
                    </a:lnTo>
                    <a:lnTo>
                      <a:pt x="110" y="18"/>
                    </a:lnTo>
                    <a:lnTo>
                      <a:pt x="116" y="16"/>
                    </a:lnTo>
                    <a:lnTo>
                      <a:pt x="116" y="16"/>
                    </a:lnTo>
                    <a:lnTo>
                      <a:pt x="118" y="12"/>
                    </a:lnTo>
                    <a:lnTo>
                      <a:pt x="118" y="10"/>
                    </a:lnTo>
                    <a:lnTo>
                      <a:pt x="118" y="10"/>
                    </a:lnTo>
                    <a:lnTo>
                      <a:pt x="114" y="10"/>
                    </a:lnTo>
                    <a:lnTo>
                      <a:pt x="112" y="10"/>
                    </a:lnTo>
                    <a:lnTo>
                      <a:pt x="110" y="14"/>
                    </a:lnTo>
                    <a:lnTo>
                      <a:pt x="110" y="14"/>
                    </a:lnTo>
                    <a:lnTo>
                      <a:pt x="100" y="14"/>
                    </a:lnTo>
                    <a:lnTo>
                      <a:pt x="100" y="14"/>
                    </a:lnTo>
                    <a:lnTo>
                      <a:pt x="100" y="10"/>
                    </a:lnTo>
                    <a:lnTo>
                      <a:pt x="100" y="8"/>
                    </a:lnTo>
                    <a:lnTo>
                      <a:pt x="102" y="6"/>
                    </a:lnTo>
                    <a:lnTo>
                      <a:pt x="102" y="2"/>
                    </a:lnTo>
                    <a:lnTo>
                      <a:pt x="102" y="2"/>
                    </a:lnTo>
                    <a:lnTo>
                      <a:pt x="104" y="2"/>
                    </a:lnTo>
                    <a:lnTo>
                      <a:pt x="106" y="4"/>
                    </a:lnTo>
                    <a:lnTo>
                      <a:pt x="110" y="8"/>
                    </a:lnTo>
                    <a:lnTo>
                      <a:pt x="110" y="8"/>
                    </a:lnTo>
                    <a:lnTo>
                      <a:pt x="112" y="6"/>
                    </a:lnTo>
                    <a:lnTo>
                      <a:pt x="114" y="6"/>
                    </a:lnTo>
                    <a:lnTo>
                      <a:pt x="114" y="6"/>
                    </a:lnTo>
                    <a:lnTo>
                      <a:pt x="114" y="4"/>
                    </a:lnTo>
                    <a:lnTo>
                      <a:pt x="116" y="2"/>
                    </a:lnTo>
                    <a:lnTo>
                      <a:pt x="118" y="0"/>
                    </a:lnTo>
                    <a:lnTo>
                      <a:pt x="118" y="0"/>
                    </a:lnTo>
                    <a:lnTo>
                      <a:pt x="120" y="2"/>
                    </a:lnTo>
                    <a:lnTo>
                      <a:pt x="120" y="4"/>
                    </a:lnTo>
                    <a:lnTo>
                      <a:pt x="122" y="6"/>
                    </a:lnTo>
                    <a:lnTo>
                      <a:pt x="124" y="8"/>
                    </a:lnTo>
                    <a:lnTo>
                      <a:pt x="124" y="8"/>
                    </a:lnTo>
                    <a:lnTo>
                      <a:pt x="126" y="6"/>
                    </a:lnTo>
                    <a:lnTo>
                      <a:pt x="126" y="6"/>
                    </a:lnTo>
                    <a:lnTo>
                      <a:pt x="128" y="8"/>
                    </a:lnTo>
                    <a:lnTo>
                      <a:pt x="128" y="8"/>
                    </a:lnTo>
                    <a:lnTo>
                      <a:pt x="132" y="8"/>
                    </a:lnTo>
                    <a:lnTo>
                      <a:pt x="134" y="8"/>
                    </a:lnTo>
                    <a:lnTo>
                      <a:pt x="134" y="10"/>
                    </a:lnTo>
                    <a:lnTo>
                      <a:pt x="134" y="10"/>
                    </a:lnTo>
                    <a:lnTo>
                      <a:pt x="132" y="12"/>
                    </a:lnTo>
                    <a:lnTo>
                      <a:pt x="130" y="14"/>
                    </a:lnTo>
                    <a:lnTo>
                      <a:pt x="126" y="12"/>
                    </a:lnTo>
                    <a:lnTo>
                      <a:pt x="126" y="12"/>
                    </a:lnTo>
                    <a:lnTo>
                      <a:pt x="126" y="12"/>
                    </a:lnTo>
                    <a:lnTo>
                      <a:pt x="124" y="10"/>
                    </a:lnTo>
                    <a:lnTo>
                      <a:pt x="122" y="10"/>
                    </a:lnTo>
                    <a:lnTo>
                      <a:pt x="120" y="10"/>
                    </a:lnTo>
                    <a:lnTo>
                      <a:pt x="120" y="10"/>
                    </a:lnTo>
                    <a:lnTo>
                      <a:pt x="120" y="10"/>
                    </a:lnTo>
                    <a:lnTo>
                      <a:pt x="120" y="12"/>
                    </a:lnTo>
                    <a:lnTo>
                      <a:pt x="122" y="14"/>
                    </a:lnTo>
                    <a:lnTo>
                      <a:pt x="122" y="14"/>
                    </a:lnTo>
                    <a:lnTo>
                      <a:pt x="120" y="18"/>
                    </a:lnTo>
                    <a:lnTo>
                      <a:pt x="120" y="20"/>
                    </a:lnTo>
                    <a:lnTo>
                      <a:pt x="120" y="20"/>
                    </a:lnTo>
                    <a:lnTo>
                      <a:pt x="120" y="22"/>
                    </a:lnTo>
                    <a:lnTo>
                      <a:pt x="122" y="24"/>
                    </a:lnTo>
                    <a:lnTo>
                      <a:pt x="126" y="26"/>
                    </a:lnTo>
                    <a:lnTo>
                      <a:pt x="126" y="26"/>
                    </a:lnTo>
                    <a:lnTo>
                      <a:pt x="128" y="24"/>
                    </a:lnTo>
                    <a:lnTo>
                      <a:pt x="128" y="24"/>
                    </a:lnTo>
                    <a:lnTo>
                      <a:pt x="126" y="20"/>
                    </a:lnTo>
                    <a:lnTo>
                      <a:pt x="124" y="18"/>
                    </a:lnTo>
                    <a:lnTo>
                      <a:pt x="124" y="16"/>
                    </a:lnTo>
                    <a:lnTo>
                      <a:pt x="124" y="16"/>
                    </a:lnTo>
                    <a:lnTo>
                      <a:pt x="126" y="16"/>
                    </a:lnTo>
                    <a:lnTo>
                      <a:pt x="128" y="16"/>
                    </a:lnTo>
                    <a:lnTo>
                      <a:pt x="132" y="20"/>
                    </a:lnTo>
                    <a:lnTo>
                      <a:pt x="132" y="20"/>
                    </a:lnTo>
                    <a:lnTo>
                      <a:pt x="136" y="18"/>
                    </a:lnTo>
                    <a:lnTo>
                      <a:pt x="138" y="14"/>
                    </a:lnTo>
                    <a:lnTo>
                      <a:pt x="142" y="12"/>
                    </a:lnTo>
                    <a:lnTo>
                      <a:pt x="144" y="10"/>
                    </a:lnTo>
                    <a:lnTo>
                      <a:pt x="144" y="10"/>
                    </a:lnTo>
                    <a:lnTo>
                      <a:pt x="144" y="12"/>
                    </a:lnTo>
                    <a:lnTo>
                      <a:pt x="144" y="14"/>
                    </a:lnTo>
                    <a:lnTo>
                      <a:pt x="148" y="16"/>
                    </a:lnTo>
                    <a:lnTo>
                      <a:pt x="148" y="16"/>
                    </a:lnTo>
                    <a:lnTo>
                      <a:pt x="148" y="14"/>
                    </a:lnTo>
                    <a:lnTo>
                      <a:pt x="148" y="12"/>
                    </a:lnTo>
                    <a:lnTo>
                      <a:pt x="148" y="12"/>
                    </a:lnTo>
                    <a:lnTo>
                      <a:pt x="148" y="10"/>
                    </a:lnTo>
                    <a:lnTo>
                      <a:pt x="148" y="10"/>
                    </a:lnTo>
                    <a:lnTo>
                      <a:pt x="148" y="10"/>
                    </a:lnTo>
                    <a:lnTo>
                      <a:pt x="150" y="10"/>
                    </a:lnTo>
                    <a:lnTo>
                      <a:pt x="152" y="14"/>
                    </a:lnTo>
                    <a:lnTo>
                      <a:pt x="152" y="14"/>
                    </a:lnTo>
                    <a:close/>
                    <a:moveTo>
                      <a:pt x="106" y="22"/>
                    </a:moveTo>
                    <a:lnTo>
                      <a:pt x="106" y="22"/>
                    </a:lnTo>
                    <a:lnTo>
                      <a:pt x="108" y="26"/>
                    </a:lnTo>
                    <a:lnTo>
                      <a:pt x="112" y="28"/>
                    </a:lnTo>
                    <a:lnTo>
                      <a:pt x="112" y="28"/>
                    </a:lnTo>
                    <a:lnTo>
                      <a:pt x="114" y="28"/>
                    </a:lnTo>
                    <a:lnTo>
                      <a:pt x="114" y="28"/>
                    </a:lnTo>
                    <a:lnTo>
                      <a:pt x="114" y="24"/>
                    </a:lnTo>
                    <a:lnTo>
                      <a:pt x="112" y="22"/>
                    </a:lnTo>
                    <a:lnTo>
                      <a:pt x="110" y="20"/>
                    </a:lnTo>
                    <a:lnTo>
                      <a:pt x="106" y="22"/>
                    </a:lnTo>
                    <a:lnTo>
                      <a:pt x="106" y="22"/>
                    </a:lnTo>
                    <a:close/>
                    <a:moveTo>
                      <a:pt x="74" y="28"/>
                    </a:moveTo>
                    <a:lnTo>
                      <a:pt x="74" y="28"/>
                    </a:lnTo>
                    <a:lnTo>
                      <a:pt x="76" y="30"/>
                    </a:lnTo>
                    <a:lnTo>
                      <a:pt x="76" y="30"/>
                    </a:lnTo>
                    <a:lnTo>
                      <a:pt x="80" y="30"/>
                    </a:lnTo>
                    <a:lnTo>
                      <a:pt x="80" y="30"/>
                    </a:lnTo>
                    <a:lnTo>
                      <a:pt x="80" y="28"/>
                    </a:lnTo>
                    <a:lnTo>
                      <a:pt x="80" y="28"/>
                    </a:lnTo>
                    <a:lnTo>
                      <a:pt x="82" y="28"/>
                    </a:lnTo>
                    <a:lnTo>
                      <a:pt x="82" y="28"/>
                    </a:lnTo>
                    <a:lnTo>
                      <a:pt x="78" y="26"/>
                    </a:lnTo>
                    <a:lnTo>
                      <a:pt x="74" y="24"/>
                    </a:lnTo>
                    <a:lnTo>
                      <a:pt x="72" y="22"/>
                    </a:lnTo>
                    <a:lnTo>
                      <a:pt x="68" y="22"/>
                    </a:lnTo>
                    <a:lnTo>
                      <a:pt x="68" y="22"/>
                    </a:lnTo>
                    <a:lnTo>
                      <a:pt x="68" y="24"/>
                    </a:lnTo>
                    <a:lnTo>
                      <a:pt x="70" y="26"/>
                    </a:lnTo>
                    <a:lnTo>
                      <a:pt x="74" y="28"/>
                    </a:lnTo>
                    <a:lnTo>
                      <a:pt x="74" y="28"/>
                    </a:lnTo>
                    <a:close/>
                    <a:moveTo>
                      <a:pt x="104" y="30"/>
                    </a:moveTo>
                    <a:lnTo>
                      <a:pt x="104" y="30"/>
                    </a:lnTo>
                    <a:lnTo>
                      <a:pt x="100" y="26"/>
                    </a:lnTo>
                    <a:lnTo>
                      <a:pt x="98" y="24"/>
                    </a:lnTo>
                    <a:lnTo>
                      <a:pt x="96" y="26"/>
                    </a:lnTo>
                    <a:lnTo>
                      <a:pt x="96" y="26"/>
                    </a:lnTo>
                    <a:lnTo>
                      <a:pt x="96" y="28"/>
                    </a:lnTo>
                    <a:lnTo>
                      <a:pt x="98" y="28"/>
                    </a:lnTo>
                    <a:lnTo>
                      <a:pt x="102" y="32"/>
                    </a:lnTo>
                    <a:lnTo>
                      <a:pt x="102" y="32"/>
                    </a:lnTo>
                    <a:lnTo>
                      <a:pt x="104" y="36"/>
                    </a:lnTo>
                    <a:lnTo>
                      <a:pt x="106" y="36"/>
                    </a:lnTo>
                    <a:lnTo>
                      <a:pt x="108" y="36"/>
                    </a:lnTo>
                    <a:lnTo>
                      <a:pt x="108" y="36"/>
                    </a:lnTo>
                    <a:lnTo>
                      <a:pt x="108" y="34"/>
                    </a:lnTo>
                    <a:lnTo>
                      <a:pt x="106" y="32"/>
                    </a:lnTo>
                    <a:lnTo>
                      <a:pt x="104" y="30"/>
                    </a:lnTo>
                    <a:lnTo>
                      <a:pt x="104" y="30"/>
                    </a:lnTo>
                    <a:close/>
                    <a:moveTo>
                      <a:pt x="128" y="28"/>
                    </a:moveTo>
                    <a:lnTo>
                      <a:pt x="128" y="28"/>
                    </a:lnTo>
                    <a:lnTo>
                      <a:pt x="130" y="30"/>
                    </a:lnTo>
                    <a:lnTo>
                      <a:pt x="134" y="32"/>
                    </a:lnTo>
                    <a:lnTo>
                      <a:pt x="134" y="32"/>
                    </a:lnTo>
                    <a:lnTo>
                      <a:pt x="136" y="30"/>
                    </a:lnTo>
                    <a:lnTo>
                      <a:pt x="136" y="28"/>
                    </a:lnTo>
                    <a:lnTo>
                      <a:pt x="136" y="28"/>
                    </a:lnTo>
                    <a:lnTo>
                      <a:pt x="132" y="26"/>
                    </a:lnTo>
                    <a:lnTo>
                      <a:pt x="128" y="28"/>
                    </a:lnTo>
                    <a:lnTo>
                      <a:pt x="128" y="28"/>
                    </a:lnTo>
                    <a:close/>
                    <a:moveTo>
                      <a:pt x="126" y="34"/>
                    </a:moveTo>
                    <a:lnTo>
                      <a:pt x="126" y="34"/>
                    </a:lnTo>
                    <a:lnTo>
                      <a:pt x="126" y="32"/>
                    </a:lnTo>
                    <a:lnTo>
                      <a:pt x="124" y="30"/>
                    </a:lnTo>
                    <a:lnTo>
                      <a:pt x="124" y="30"/>
                    </a:lnTo>
                    <a:lnTo>
                      <a:pt x="124" y="34"/>
                    </a:lnTo>
                    <a:lnTo>
                      <a:pt x="126" y="34"/>
                    </a:lnTo>
                    <a:lnTo>
                      <a:pt x="126" y="34"/>
                    </a:lnTo>
                    <a:close/>
                    <a:moveTo>
                      <a:pt x="90" y="40"/>
                    </a:moveTo>
                    <a:lnTo>
                      <a:pt x="90" y="40"/>
                    </a:lnTo>
                    <a:lnTo>
                      <a:pt x="92" y="42"/>
                    </a:lnTo>
                    <a:lnTo>
                      <a:pt x="96" y="42"/>
                    </a:lnTo>
                    <a:lnTo>
                      <a:pt x="98" y="42"/>
                    </a:lnTo>
                    <a:lnTo>
                      <a:pt x="100" y="40"/>
                    </a:lnTo>
                    <a:lnTo>
                      <a:pt x="100" y="40"/>
                    </a:lnTo>
                    <a:lnTo>
                      <a:pt x="98" y="38"/>
                    </a:lnTo>
                    <a:lnTo>
                      <a:pt x="96" y="38"/>
                    </a:lnTo>
                    <a:lnTo>
                      <a:pt x="90" y="40"/>
                    </a:lnTo>
                    <a:lnTo>
                      <a:pt x="90" y="40"/>
                    </a:lnTo>
                    <a:close/>
                    <a:moveTo>
                      <a:pt x="112" y="42"/>
                    </a:moveTo>
                    <a:lnTo>
                      <a:pt x="112" y="42"/>
                    </a:lnTo>
                    <a:lnTo>
                      <a:pt x="112" y="38"/>
                    </a:lnTo>
                    <a:lnTo>
                      <a:pt x="110" y="38"/>
                    </a:lnTo>
                    <a:lnTo>
                      <a:pt x="108" y="36"/>
                    </a:lnTo>
                    <a:lnTo>
                      <a:pt x="108" y="36"/>
                    </a:lnTo>
                    <a:lnTo>
                      <a:pt x="108" y="40"/>
                    </a:lnTo>
                    <a:lnTo>
                      <a:pt x="112" y="42"/>
                    </a:lnTo>
                    <a:lnTo>
                      <a:pt x="112" y="42"/>
                    </a:lnTo>
                    <a:close/>
                    <a:moveTo>
                      <a:pt x="84" y="62"/>
                    </a:moveTo>
                    <a:lnTo>
                      <a:pt x="84" y="62"/>
                    </a:lnTo>
                    <a:lnTo>
                      <a:pt x="84" y="58"/>
                    </a:lnTo>
                    <a:lnTo>
                      <a:pt x="82" y="58"/>
                    </a:lnTo>
                    <a:lnTo>
                      <a:pt x="76" y="56"/>
                    </a:lnTo>
                    <a:lnTo>
                      <a:pt x="76" y="56"/>
                    </a:lnTo>
                    <a:lnTo>
                      <a:pt x="76" y="60"/>
                    </a:lnTo>
                    <a:lnTo>
                      <a:pt x="78" y="62"/>
                    </a:lnTo>
                    <a:lnTo>
                      <a:pt x="84" y="62"/>
                    </a:lnTo>
                    <a:lnTo>
                      <a:pt x="84" y="62"/>
                    </a:lnTo>
                    <a:close/>
                    <a:moveTo>
                      <a:pt x="64" y="64"/>
                    </a:moveTo>
                    <a:lnTo>
                      <a:pt x="64" y="64"/>
                    </a:lnTo>
                    <a:lnTo>
                      <a:pt x="66" y="62"/>
                    </a:lnTo>
                    <a:lnTo>
                      <a:pt x="68" y="60"/>
                    </a:lnTo>
                    <a:lnTo>
                      <a:pt x="68" y="60"/>
                    </a:lnTo>
                    <a:lnTo>
                      <a:pt x="64" y="58"/>
                    </a:lnTo>
                    <a:lnTo>
                      <a:pt x="62" y="58"/>
                    </a:lnTo>
                    <a:lnTo>
                      <a:pt x="62" y="60"/>
                    </a:lnTo>
                    <a:lnTo>
                      <a:pt x="64" y="64"/>
                    </a:lnTo>
                    <a:lnTo>
                      <a:pt x="64" y="64"/>
                    </a:lnTo>
                    <a:close/>
                    <a:moveTo>
                      <a:pt x="168" y="64"/>
                    </a:moveTo>
                    <a:lnTo>
                      <a:pt x="168" y="64"/>
                    </a:lnTo>
                    <a:lnTo>
                      <a:pt x="170" y="66"/>
                    </a:lnTo>
                    <a:lnTo>
                      <a:pt x="172" y="64"/>
                    </a:lnTo>
                    <a:lnTo>
                      <a:pt x="172" y="64"/>
                    </a:lnTo>
                    <a:lnTo>
                      <a:pt x="172" y="62"/>
                    </a:lnTo>
                    <a:lnTo>
                      <a:pt x="172" y="60"/>
                    </a:lnTo>
                    <a:lnTo>
                      <a:pt x="172" y="60"/>
                    </a:lnTo>
                    <a:lnTo>
                      <a:pt x="168" y="60"/>
                    </a:lnTo>
                    <a:lnTo>
                      <a:pt x="168" y="64"/>
                    </a:lnTo>
                    <a:lnTo>
                      <a:pt x="168" y="64"/>
                    </a:lnTo>
                    <a:close/>
                    <a:moveTo>
                      <a:pt x="150" y="64"/>
                    </a:moveTo>
                    <a:lnTo>
                      <a:pt x="150" y="64"/>
                    </a:lnTo>
                    <a:lnTo>
                      <a:pt x="152" y="66"/>
                    </a:lnTo>
                    <a:lnTo>
                      <a:pt x="154" y="68"/>
                    </a:lnTo>
                    <a:lnTo>
                      <a:pt x="156" y="72"/>
                    </a:lnTo>
                    <a:lnTo>
                      <a:pt x="156" y="72"/>
                    </a:lnTo>
                    <a:lnTo>
                      <a:pt x="158" y="72"/>
                    </a:lnTo>
                    <a:lnTo>
                      <a:pt x="160" y="68"/>
                    </a:lnTo>
                    <a:lnTo>
                      <a:pt x="156" y="62"/>
                    </a:lnTo>
                    <a:lnTo>
                      <a:pt x="156" y="62"/>
                    </a:lnTo>
                    <a:lnTo>
                      <a:pt x="152" y="62"/>
                    </a:lnTo>
                    <a:lnTo>
                      <a:pt x="152" y="62"/>
                    </a:lnTo>
                    <a:lnTo>
                      <a:pt x="150" y="64"/>
                    </a:lnTo>
                    <a:lnTo>
                      <a:pt x="150" y="64"/>
                    </a:lnTo>
                    <a:close/>
                    <a:moveTo>
                      <a:pt x="104" y="72"/>
                    </a:moveTo>
                    <a:lnTo>
                      <a:pt x="104" y="72"/>
                    </a:lnTo>
                    <a:lnTo>
                      <a:pt x="106" y="72"/>
                    </a:lnTo>
                    <a:lnTo>
                      <a:pt x="108" y="70"/>
                    </a:lnTo>
                    <a:lnTo>
                      <a:pt x="108" y="66"/>
                    </a:lnTo>
                    <a:lnTo>
                      <a:pt x="108" y="66"/>
                    </a:lnTo>
                    <a:lnTo>
                      <a:pt x="104" y="66"/>
                    </a:lnTo>
                    <a:lnTo>
                      <a:pt x="104" y="68"/>
                    </a:lnTo>
                    <a:lnTo>
                      <a:pt x="102" y="70"/>
                    </a:lnTo>
                    <a:lnTo>
                      <a:pt x="104" y="72"/>
                    </a:lnTo>
                    <a:lnTo>
                      <a:pt x="104" y="72"/>
                    </a:lnTo>
                    <a:close/>
                    <a:moveTo>
                      <a:pt x="174" y="76"/>
                    </a:moveTo>
                    <a:lnTo>
                      <a:pt x="174" y="76"/>
                    </a:lnTo>
                    <a:lnTo>
                      <a:pt x="178" y="74"/>
                    </a:lnTo>
                    <a:lnTo>
                      <a:pt x="178" y="72"/>
                    </a:lnTo>
                    <a:lnTo>
                      <a:pt x="178" y="70"/>
                    </a:lnTo>
                    <a:lnTo>
                      <a:pt x="178" y="70"/>
                    </a:lnTo>
                    <a:lnTo>
                      <a:pt x="174" y="70"/>
                    </a:lnTo>
                    <a:lnTo>
                      <a:pt x="172" y="72"/>
                    </a:lnTo>
                    <a:lnTo>
                      <a:pt x="172" y="74"/>
                    </a:lnTo>
                    <a:lnTo>
                      <a:pt x="174" y="76"/>
                    </a:lnTo>
                    <a:lnTo>
                      <a:pt x="174" y="76"/>
                    </a:lnTo>
                    <a:close/>
                    <a:moveTo>
                      <a:pt x="90" y="82"/>
                    </a:moveTo>
                    <a:lnTo>
                      <a:pt x="90" y="82"/>
                    </a:lnTo>
                    <a:lnTo>
                      <a:pt x="94" y="82"/>
                    </a:lnTo>
                    <a:lnTo>
                      <a:pt x="94" y="82"/>
                    </a:lnTo>
                    <a:lnTo>
                      <a:pt x="94" y="78"/>
                    </a:lnTo>
                    <a:lnTo>
                      <a:pt x="94" y="76"/>
                    </a:lnTo>
                    <a:lnTo>
                      <a:pt x="92" y="76"/>
                    </a:lnTo>
                    <a:lnTo>
                      <a:pt x="92" y="76"/>
                    </a:lnTo>
                    <a:lnTo>
                      <a:pt x="90" y="78"/>
                    </a:lnTo>
                    <a:lnTo>
                      <a:pt x="90" y="80"/>
                    </a:lnTo>
                    <a:lnTo>
                      <a:pt x="90" y="82"/>
                    </a:lnTo>
                    <a:lnTo>
                      <a:pt x="90" y="82"/>
                    </a:lnTo>
                    <a:close/>
                    <a:moveTo>
                      <a:pt x="34" y="84"/>
                    </a:moveTo>
                    <a:lnTo>
                      <a:pt x="34" y="84"/>
                    </a:lnTo>
                    <a:lnTo>
                      <a:pt x="34" y="88"/>
                    </a:lnTo>
                    <a:lnTo>
                      <a:pt x="34" y="88"/>
                    </a:lnTo>
                    <a:lnTo>
                      <a:pt x="36" y="90"/>
                    </a:lnTo>
                    <a:lnTo>
                      <a:pt x="40" y="90"/>
                    </a:lnTo>
                    <a:lnTo>
                      <a:pt x="40" y="90"/>
                    </a:lnTo>
                    <a:lnTo>
                      <a:pt x="40" y="86"/>
                    </a:lnTo>
                    <a:lnTo>
                      <a:pt x="40" y="82"/>
                    </a:lnTo>
                    <a:lnTo>
                      <a:pt x="40" y="82"/>
                    </a:lnTo>
                    <a:lnTo>
                      <a:pt x="36" y="82"/>
                    </a:lnTo>
                    <a:lnTo>
                      <a:pt x="34" y="84"/>
                    </a:lnTo>
                    <a:lnTo>
                      <a:pt x="34" y="84"/>
                    </a:lnTo>
                    <a:close/>
                    <a:moveTo>
                      <a:pt x="120" y="96"/>
                    </a:moveTo>
                    <a:lnTo>
                      <a:pt x="120" y="96"/>
                    </a:lnTo>
                    <a:lnTo>
                      <a:pt x="118" y="92"/>
                    </a:lnTo>
                    <a:lnTo>
                      <a:pt x="118" y="90"/>
                    </a:lnTo>
                    <a:lnTo>
                      <a:pt x="114" y="86"/>
                    </a:lnTo>
                    <a:lnTo>
                      <a:pt x="114" y="86"/>
                    </a:lnTo>
                    <a:lnTo>
                      <a:pt x="112" y="88"/>
                    </a:lnTo>
                    <a:lnTo>
                      <a:pt x="112" y="92"/>
                    </a:lnTo>
                    <a:lnTo>
                      <a:pt x="114" y="96"/>
                    </a:lnTo>
                    <a:lnTo>
                      <a:pt x="120" y="96"/>
                    </a:lnTo>
                    <a:lnTo>
                      <a:pt x="120" y="96"/>
                    </a:lnTo>
                    <a:close/>
                    <a:moveTo>
                      <a:pt x="150" y="94"/>
                    </a:moveTo>
                    <a:lnTo>
                      <a:pt x="150" y="94"/>
                    </a:lnTo>
                    <a:lnTo>
                      <a:pt x="154" y="94"/>
                    </a:lnTo>
                    <a:lnTo>
                      <a:pt x="154" y="92"/>
                    </a:lnTo>
                    <a:lnTo>
                      <a:pt x="154" y="92"/>
                    </a:lnTo>
                    <a:lnTo>
                      <a:pt x="152" y="90"/>
                    </a:lnTo>
                    <a:lnTo>
                      <a:pt x="150" y="90"/>
                    </a:lnTo>
                    <a:lnTo>
                      <a:pt x="150" y="90"/>
                    </a:lnTo>
                    <a:lnTo>
                      <a:pt x="150" y="94"/>
                    </a:lnTo>
                    <a:lnTo>
                      <a:pt x="150" y="94"/>
                    </a:lnTo>
                    <a:close/>
                    <a:moveTo>
                      <a:pt x="156" y="104"/>
                    </a:moveTo>
                    <a:lnTo>
                      <a:pt x="156" y="104"/>
                    </a:lnTo>
                    <a:lnTo>
                      <a:pt x="162" y="104"/>
                    </a:lnTo>
                    <a:lnTo>
                      <a:pt x="162" y="104"/>
                    </a:lnTo>
                    <a:lnTo>
                      <a:pt x="160" y="100"/>
                    </a:lnTo>
                    <a:lnTo>
                      <a:pt x="162" y="98"/>
                    </a:lnTo>
                    <a:lnTo>
                      <a:pt x="164" y="96"/>
                    </a:lnTo>
                    <a:lnTo>
                      <a:pt x="166" y="94"/>
                    </a:lnTo>
                    <a:lnTo>
                      <a:pt x="166" y="94"/>
                    </a:lnTo>
                    <a:lnTo>
                      <a:pt x="162" y="94"/>
                    </a:lnTo>
                    <a:lnTo>
                      <a:pt x="158" y="94"/>
                    </a:lnTo>
                    <a:lnTo>
                      <a:pt x="158" y="94"/>
                    </a:lnTo>
                    <a:lnTo>
                      <a:pt x="158" y="98"/>
                    </a:lnTo>
                    <a:lnTo>
                      <a:pt x="156" y="100"/>
                    </a:lnTo>
                    <a:lnTo>
                      <a:pt x="156" y="100"/>
                    </a:lnTo>
                    <a:lnTo>
                      <a:pt x="152" y="98"/>
                    </a:lnTo>
                    <a:lnTo>
                      <a:pt x="150" y="98"/>
                    </a:lnTo>
                    <a:lnTo>
                      <a:pt x="150" y="100"/>
                    </a:lnTo>
                    <a:lnTo>
                      <a:pt x="150" y="100"/>
                    </a:lnTo>
                    <a:lnTo>
                      <a:pt x="156" y="100"/>
                    </a:lnTo>
                    <a:lnTo>
                      <a:pt x="156" y="102"/>
                    </a:lnTo>
                    <a:lnTo>
                      <a:pt x="156" y="104"/>
                    </a:lnTo>
                    <a:lnTo>
                      <a:pt x="156" y="104"/>
                    </a:lnTo>
                    <a:close/>
                    <a:moveTo>
                      <a:pt x="78" y="114"/>
                    </a:moveTo>
                    <a:lnTo>
                      <a:pt x="78" y="114"/>
                    </a:lnTo>
                    <a:lnTo>
                      <a:pt x="82" y="114"/>
                    </a:lnTo>
                    <a:lnTo>
                      <a:pt x="84" y="112"/>
                    </a:lnTo>
                    <a:lnTo>
                      <a:pt x="84" y="112"/>
                    </a:lnTo>
                    <a:lnTo>
                      <a:pt x="82" y="108"/>
                    </a:lnTo>
                    <a:lnTo>
                      <a:pt x="78" y="108"/>
                    </a:lnTo>
                    <a:lnTo>
                      <a:pt x="78" y="108"/>
                    </a:lnTo>
                    <a:lnTo>
                      <a:pt x="76" y="110"/>
                    </a:lnTo>
                    <a:lnTo>
                      <a:pt x="78" y="114"/>
                    </a:lnTo>
                    <a:lnTo>
                      <a:pt x="78" y="114"/>
                    </a:lnTo>
                    <a:close/>
                    <a:moveTo>
                      <a:pt x="48" y="112"/>
                    </a:moveTo>
                    <a:lnTo>
                      <a:pt x="48" y="112"/>
                    </a:lnTo>
                    <a:lnTo>
                      <a:pt x="46" y="110"/>
                    </a:lnTo>
                    <a:lnTo>
                      <a:pt x="44" y="110"/>
                    </a:lnTo>
                    <a:lnTo>
                      <a:pt x="38" y="110"/>
                    </a:lnTo>
                    <a:lnTo>
                      <a:pt x="38" y="110"/>
                    </a:lnTo>
                    <a:lnTo>
                      <a:pt x="38" y="112"/>
                    </a:lnTo>
                    <a:lnTo>
                      <a:pt x="42" y="114"/>
                    </a:lnTo>
                    <a:lnTo>
                      <a:pt x="46" y="114"/>
                    </a:lnTo>
                    <a:lnTo>
                      <a:pt x="48" y="112"/>
                    </a:lnTo>
                    <a:lnTo>
                      <a:pt x="48" y="112"/>
                    </a:lnTo>
                    <a:close/>
                    <a:moveTo>
                      <a:pt x="108" y="118"/>
                    </a:moveTo>
                    <a:lnTo>
                      <a:pt x="108" y="118"/>
                    </a:lnTo>
                    <a:lnTo>
                      <a:pt x="110" y="120"/>
                    </a:lnTo>
                    <a:lnTo>
                      <a:pt x="110" y="122"/>
                    </a:lnTo>
                    <a:lnTo>
                      <a:pt x="112" y="124"/>
                    </a:lnTo>
                    <a:lnTo>
                      <a:pt x="114" y="124"/>
                    </a:lnTo>
                    <a:lnTo>
                      <a:pt x="114" y="124"/>
                    </a:lnTo>
                    <a:lnTo>
                      <a:pt x="112" y="118"/>
                    </a:lnTo>
                    <a:lnTo>
                      <a:pt x="114" y="112"/>
                    </a:lnTo>
                    <a:lnTo>
                      <a:pt x="114" y="112"/>
                    </a:lnTo>
                    <a:lnTo>
                      <a:pt x="110" y="112"/>
                    </a:lnTo>
                    <a:lnTo>
                      <a:pt x="108" y="112"/>
                    </a:lnTo>
                    <a:lnTo>
                      <a:pt x="108" y="116"/>
                    </a:lnTo>
                    <a:lnTo>
                      <a:pt x="108" y="118"/>
                    </a:lnTo>
                    <a:lnTo>
                      <a:pt x="108" y="118"/>
                    </a:lnTo>
                    <a:close/>
                    <a:moveTo>
                      <a:pt x="56" y="120"/>
                    </a:moveTo>
                    <a:lnTo>
                      <a:pt x="56" y="120"/>
                    </a:lnTo>
                    <a:lnTo>
                      <a:pt x="60" y="120"/>
                    </a:lnTo>
                    <a:lnTo>
                      <a:pt x="60" y="116"/>
                    </a:lnTo>
                    <a:lnTo>
                      <a:pt x="60" y="114"/>
                    </a:lnTo>
                    <a:lnTo>
                      <a:pt x="58" y="112"/>
                    </a:lnTo>
                    <a:lnTo>
                      <a:pt x="58" y="112"/>
                    </a:lnTo>
                    <a:lnTo>
                      <a:pt x="58" y="116"/>
                    </a:lnTo>
                    <a:lnTo>
                      <a:pt x="56" y="120"/>
                    </a:lnTo>
                    <a:lnTo>
                      <a:pt x="56" y="120"/>
                    </a:lnTo>
                    <a:close/>
                    <a:moveTo>
                      <a:pt x="66" y="118"/>
                    </a:moveTo>
                    <a:lnTo>
                      <a:pt x="66" y="118"/>
                    </a:lnTo>
                    <a:lnTo>
                      <a:pt x="70" y="118"/>
                    </a:lnTo>
                    <a:lnTo>
                      <a:pt x="74" y="116"/>
                    </a:lnTo>
                    <a:lnTo>
                      <a:pt x="74" y="116"/>
                    </a:lnTo>
                    <a:lnTo>
                      <a:pt x="70" y="114"/>
                    </a:lnTo>
                    <a:lnTo>
                      <a:pt x="66" y="114"/>
                    </a:lnTo>
                    <a:lnTo>
                      <a:pt x="66" y="114"/>
                    </a:lnTo>
                    <a:lnTo>
                      <a:pt x="66" y="118"/>
                    </a:lnTo>
                    <a:lnTo>
                      <a:pt x="66" y="118"/>
                    </a:lnTo>
                    <a:close/>
                    <a:moveTo>
                      <a:pt x="154" y="122"/>
                    </a:moveTo>
                    <a:lnTo>
                      <a:pt x="154" y="122"/>
                    </a:lnTo>
                    <a:lnTo>
                      <a:pt x="152" y="122"/>
                    </a:lnTo>
                    <a:lnTo>
                      <a:pt x="150" y="122"/>
                    </a:lnTo>
                    <a:lnTo>
                      <a:pt x="150" y="122"/>
                    </a:lnTo>
                    <a:lnTo>
                      <a:pt x="150" y="126"/>
                    </a:lnTo>
                    <a:lnTo>
                      <a:pt x="150" y="126"/>
                    </a:lnTo>
                    <a:lnTo>
                      <a:pt x="152" y="128"/>
                    </a:lnTo>
                    <a:lnTo>
                      <a:pt x="152" y="126"/>
                    </a:lnTo>
                    <a:lnTo>
                      <a:pt x="154" y="126"/>
                    </a:lnTo>
                    <a:lnTo>
                      <a:pt x="156" y="126"/>
                    </a:lnTo>
                    <a:lnTo>
                      <a:pt x="156" y="126"/>
                    </a:lnTo>
                    <a:lnTo>
                      <a:pt x="152" y="128"/>
                    </a:lnTo>
                    <a:lnTo>
                      <a:pt x="152" y="132"/>
                    </a:lnTo>
                    <a:lnTo>
                      <a:pt x="152" y="132"/>
                    </a:lnTo>
                    <a:lnTo>
                      <a:pt x="156" y="132"/>
                    </a:lnTo>
                    <a:lnTo>
                      <a:pt x="156" y="132"/>
                    </a:lnTo>
                    <a:lnTo>
                      <a:pt x="158" y="128"/>
                    </a:lnTo>
                    <a:lnTo>
                      <a:pt x="158" y="128"/>
                    </a:lnTo>
                    <a:lnTo>
                      <a:pt x="160" y="126"/>
                    </a:lnTo>
                    <a:lnTo>
                      <a:pt x="162" y="124"/>
                    </a:lnTo>
                    <a:lnTo>
                      <a:pt x="162" y="118"/>
                    </a:lnTo>
                    <a:lnTo>
                      <a:pt x="162" y="118"/>
                    </a:lnTo>
                    <a:lnTo>
                      <a:pt x="156" y="120"/>
                    </a:lnTo>
                    <a:lnTo>
                      <a:pt x="154" y="122"/>
                    </a:lnTo>
                    <a:lnTo>
                      <a:pt x="154" y="122"/>
                    </a:lnTo>
                    <a:close/>
                    <a:moveTo>
                      <a:pt x="132" y="122"/>
                    </a:moveTo>
                    <a:lnTo>
                      <a:pt x="132" y="122"/>
                    </a:lnTo>
                    <a:lnTo>
                      <a:pt x="134" y="124"/>
                    </a:lnTo>
                    <a:lnTo>
                      <a:pt x="134" y="126"/>
                    </a:lnTo>
                    <a:lnTo>
                      <a:pt x="134" y="126"/>
                    </a:lnTo>
                    <a:lnTo>
                      <a:pt x="142" y="128"/>
                    </a:lnTo>
                    <a:lnTo>
                      <a:pt x="144" y="126"/>
                    </a:lnTo>
                    <a:lnTo>
                      <a:pt x="144" y="122"/>
                    </a:lnTo>
                    <a:lnTo>
                      <a:pt x="144" y="122"/>
                    </a:lnTo>
                    <a:lnTo>
                      <a:pt x="138" y="122"/>
                    </a:lnTo>
                    <a:lnTo>
                      <a:pt x="132" y="122"/>
                    </a:lnTo>
                    <a:lnTo>
                      <a:pt x="132" y="122"/>
                    </a:lnTo>
                    <a:close/>
                    <a:moveTo>
                      <a:pt x="72" y="130"/>
                    </a:moveTo>
                    <a:lnTo>
                      <a:pt x="72" y="130"/>
                    </a:lnTo>
                    <a:lnTo>
                      <a:pt x="72" y="132"/>
                    </a:lnTo>
                    <a:lnTo>
                      <a:pt x="72" y="132"/>
                    </a:lnTo>
                    <a:lnTo>
                      <a:pt x="76" y="132"/>
                    </a:lnTo>
                    <a:lnTo>
                      <a:pt x="76" y="132"/>
                    </a:lnTo>
                    <a:lnTo>
                      <a:pt x="76" y="130"/>
                    </a:lnTo>
                    <a:lnTo>
                      <a:pt x="74" y="128"/>
                    </a:lnTo>
                    <a:lnTo>
                      <a:pt x="72" y="130"/>
                    </a:lnTo>
                    <a:lnTo>
                      <a:pt x="72" y="130"/>
                    </a:lnTo>
                    <a:close/>
                    <a:moveTo>
                      <a:pt x="52" y="134"/>
                    </a:moveTo>
                    <a:lnTo>
                      <a:pt x="52" y="134"/>
                    </a:lnTo>
                    <a:lnTo>
                      <a:pt x="52" y="136"/>
                    </a:lnTo>
                    <a:lnTo>
                      <a:pt x="56" y="136"/>
                    </a:lnTo>
                    <a:lnTo>
                      <a:pt x="58" y="134"/>
                    </a:lnTo>
                    <a:lnTo>
                      <a:pt x="58" y="132"/>
                    </a:lnTo>
                    <a:lnTo>
                      <a:pt x="58" y="132"/>
                    </a:lnTo>
                    <a:lnTo>
                      <a:pt x="54" y="132"/>
                    </a:lnTo>
                    <a:lnTo>
                      <a:pt x="52" y="134"/>
                    </a:lnTo>
                    <a:lnTo>
                      <a:pt x="52" y="134"/>
                    </a:lnTo>
                    <a:close/>
                    <a:moveTo>
                      <a:pt x="160" y="138"/>
                    </a:moveTo>
                    <a:lnTo>
                      <a:pt x="160" y="138"/>
                    </a:lnTo>
                    <a:lnTo>
                      <a:pt x="162" y="142"/>
                    </a:lnTo>
                    <a:lnTo>
                      <a:pt x="162" y="142"/>
                    </a:lnTo>
                    <a:lnTo>
                      <a:pt x="164" y="142"/>
                    </a:lnTo>
                    <a:lnTo>
                      <a:pt x="166" y="138"/>
                    </a:lnTo>
                    <a:lnTo>
                      <a:pt x="166" y="138"/>
                    </a:lnTo>
                    <a:lnTo>
                      <a:pt x="160" y="138"/>
                    </a:lnTo>
                    <a:lnTo>
                      <a:pt x="160" y="138"/>
                    </a:lnTo>
                    <a:close/>
                    <a:moveTo>
                      <a:pt x="28" y="142"/>
                    </a:moveTo>
                    <a:lnTo>
                      <a:pt x="28" y="142"/>
                    </a:lnTo>
                    <a:lnTo>
                      <a:pt x="30" y="144"/>
                    </a:lnTo>
                    <a:lnTo>
                      <a:pt x="32" y="142"/>
                    </a:lnTo>
                    <a:lnTo>
                      <a:pt x="36" y="142"/>
                    </a:lnTo>
                    <a:lnTo>
                      <a:pt x="36" y="142"/>
                    </a:lnTo>
                    <a:lnTo>
                      <a:pt x="34" y="138"/>
                    </a:lnTo>
                    <a:lnTo>
                      <a:pt x="32" y="138"/>
                    </a:lnTo>
                    <a:lnTo>
                      <a:pt x="28" y="140"/>
                    </a:lnTo>
                    <a:lnTo>
                      <a:pt x="28" y="142"/>
                    </a:lnTo>
                    <a:lnTo>
                      <a:pt x="28" y="142"/>
                    </a:lnTo>
                    <a:close/>
                    <a:moveTo>
                      <a:pt x="126" y="146"/>
                    </a:moveTo>
                    <a:lnTo>
                      <a:pt x="126" y="146"/>
                    </a:lnTo>
                    <a:lnTo>
                      <a:pt x="124" y="144"/>
                    </a:lnTo>
                    <a:lnTo>
                      <a:pt x="124" y="144"/>
                    </a:lnTo>
                    <a:lnTo>
                      <a:pt x="120" y="144"/>
                    </a:lnTo>
                    <a:lnTo>
                      <a:pt x="120" y="144"/>
                    </a:lnTo>
                    <a:lnTo>
                      <a:pt x="120" y="148"/>
                    </a:lnTo>
                    <a:lnTo>
                      <a:pt x="122" y="150"/>
                    </a:lnTo>
                    <a:lnTo>
                      <a:pt x="124" y="148"/>
                    </a:lnTo>
                    <a:lnTo>
                      <a:pt x="126" y="146"/>
                    </a:lnTo>
                    <a:lnTo>
                      <a:pt x="126" y="146"/>
                    </a:lnTo>
                    <a:close/>
                    <a:moveTo>
                      <a:pt x="130" y="152"/>
                    </a:moveTo>
                    <a:lnTo>
                      <a:pt x="130" y="152"/>
                    </a:lnTo>
                    <a:lnTo>
                      <a:pt x="132" y="152"/>
                    </a:lnTo>
                    <a:lnTo>
                      <a:pt x="132" y="152"/>
                    </a:lnTo>
                    <a:lnTo>
                      <a:pt x="132" y="152"/>
                    </a:lnTo>
                    <a:lnTo>
                      <a:pt x="134" y="150"/>
                    </a:lnTo>
                    <a:lnTo>
                      <a:pt x="136" y="148"/>
                    </a:lnTo>
                    <a:lnTo>
                      <a:pt x="136" y="148"/>
                    </a:lnTo>
                    <a:lnTo>
                      <a:pt x="134" y="146"/>
                    </a:lnTo>
                    <a:lnTo>
                      <a:pt x="132" y="146"/>
                    </a:lnTo>
                    <a:lnTo>
                      <a:pt x="130" y="148"/>
                    </a:lnTo>
                    <a:lnTo>
                      <a:pt x="130" y="152"/>
                    </a:lnTo>
                    <a:lnTo>
                      <a:pt x="130" y="152"/>
                    </a:lnTo>
                    <a:close/>
                    <a:moveTo>
                      <a:pt x="72" y="152"/>
                    </a:moveTo>
                    <a:lnTo>
                      <a:pt x="72" y="152"/>
                    </a:lnTo>
                    <a:lnTo>
                      <a:pt x="74" y="154"/>
                    </a:lnTo>
                    <a:lnTo>
                      <a:pt x="78" y="152"/>
                    </a:lnTo>
                    <a:lnTo>
                      <a:pt x="84" y="150"/>
                    </a:lnTo>
                    <a:lnTo>
                      <a:pt x="84" y="150"/>
                    </a:lnTo>
                    <a:lnTo>
                      <a:pt x="84" y="148"/>
                    </a:lnTo>
                    <a:lnTo>
                      <a:pt x="82" y="148"/>
                    </a:lnTo>
                    <a:lnTo>
                      <a:pt x="78" y="148"/>
                    </a:lnTo>
                    <a:lnTo>
                      <a:pt x="74" y="148"/>
                    </a:lnTo>
                    <a:lnTo>
                      <a:pt x="72" y="152"/>
                    </a:lnTo>
                    <a:lnTo>
                      <a:pt x="72" y="152"/>
                    </a:lnTo>
                    <a:close/>
                    <a:moveTo>
                      <a:pt x="142" y="160"/>
                    </a:moveTo>
                    <a:lnTo>
                      <a:pt x="142" y="160"/>
                    </a:lnTo>
                    <a:lnTo>
                      <a:pt x="146" y="160"/>
                    </a:lnTo>
                    <a:lnTo>
                      <a:pt x="148" y="160"/>
                    </a:lnTo>
                    <a:lnTo>
                      <a:pt x="150" y="160"/>
                    </a:lnTo>
                    <a:lnTo>
                      <a:pt x="150" y="160"/>
                    </a:lnTo>
                    <a:lnTo>
                      <a:pt x="150" y="156"/>
                    </a:lnTo>
                    <a:lnTo>
                      <a:pt x="146" y="154"/>
                    </a:lnTo>
                    <a:lnTo>
                      <a:pt x="142" y="156"/>
                    </a:lnTo>
                    <a:lnTo>
                      <a:pt x="142" y="160"/>
                    </a:lnTo>
                    <a:lnTo>
                      <a:pt x="142" y="160"/>
                    </a:lnTo>
                    <a:close/>
                    <a:moveTo>
                      <a:pt x="190" y="156"/>
                    </a:moveTo>
                    <a:lnTo>
                      <a:pt x="190" y="156"/>
                    </a:lnTo>
                    <a:lnTo>
                      <a:pt x="184" y="156"/>
                    </a:lnTo>
                    <a:lnTo>
                      <a:pt x="184" y="156"/>
                    </a:lnTo>
                    <a:lnTo>
                      <a:pt x="184" y="158"/>
                    </a:lnTo>
                    <a:lnTo>
                      <a:pt x="186" y="158"/>
                    </a:lnTo>
                    <a:lnTo>
                      <a:pt x="188" y="158"/>
                    </a:lnTo>
                    <a:lnTo>
                      <a:pt x="190" y="156"/>
                    </a:lnTo>
                    <a:lnTo>
                      <a:pt x="190" y="156"/>
                    </a:lnTo>
                    <a:close/>
                    <a:moveTo>
                      <a:pt x="166" y="166"/>
                    </a:moveTo>
                    <a:lnTo>
                      <a:pt x="166" y="166"/>
                    </a:lnTo>
                    <a:lnTo>
                      <a:pt x="162" y="158"/>
                    </a:lnTo>
                    <a:lnTo>
                      <a:pt x="162" y="158"/>
                    </a:lnTo>
                    <a:lnTo>
                      <a:pt x="158" y="158"/>
                    </a:lnTo>
                    <a:lnTo>
                      <a:pt x="158" y="158"/>
                    </a:lnTo>
                    <a:lnTo>
                      <a:pt x="160" y="164"/>
                    </a:lnTo>
                    <a:lnTo>
                      <a:pt x="162" y="168"/>
                    </a:lnTo>
                    <a:lnTo>
                      <a:pt x="166" y="166"/>
                    </a:lnTo>
                    <a:lnTo>
                      <a:pt x="166" y="166"/>
                    </a:lnTo>
                    <a:close/>
                    <a:moveTo>
                      <a:pt x="178" y="162"/>
                    </a:moveTo>
                    <a:lnTo>
                      <a:pt x="178" y="162"/>
                    </a:lnTo>
                    <a:lnTo>
                      <a:pt x="178" y="162"/>
                    </a:lnTo>
                    <a:lnTo>
                      <a:pt x="176" y="162"/>
                    </a:lnTo>
                    <a:lnTo>
                      <a:pt x="172" y="160"/>
                    </a:lnTo>
                    <a:lnTo>
                      <a:pt x="172" y="160"/>
                    </a:lnTo>
                    <a:lnTo>
                      <a:pt x="172" y="164"/>
                    </a:lnTo>
                    <a:lnTo>
                      <a:pt x="174" y="166"/>
                    </a:lnTo>
                    <a:lnTo>
                      <a:pt x="178" y="166"/>
                    </a:lnTo>
                    <a:lnTo>
                      <a:pt x="178" y="162"/>
                    </a:lnTo>
                    <a:lnTo>
                      <a:pt x="178" y="162"/>
                    </a:lnTo>
                    <a:close/>
                    <a:moveTo>
                      <a:pt x="78" y="166"/>
                    </a:moveTo>
                    <a:lnTo>
                      <a:pt x="78" y="166"/>
                    </a:lnTo>
                    <a:lnTo>
                      <a:pt x="76" y="164"/>
                    </a:lnTo>
                    <a:lnTo>
                      <a:pt x="74" y="162"/>
                    </a:lnTo>
                    <a:lnTo>
                      <a:pt x="74" y="162"/>
                    </a:lnTo>
                    <a:lnTo>
                      <a:pt x="74" y="166"/>
                    </a:lnTo>
                    <a:lnTo>
                      <a:pt x="74" y="166"/>
                    </a:lnTo>
                    <a:lnTo>
                      <a:pt x="78" y="166"/>
                    </a:lnTo>
                    <a:lnTo>
                      <a:pt x="78" y="166"/>
                    </a:lnTo>
                    <a:close/>
                  </a:path>
                </a:pathLst>
              </a:custGeom>
              <a:solidFill>
                <a:srgbClr val="968C6D"/>
              </a:solidFill>
              <a:ln>
                <a:noFill/>
              </a:ln>
            </p:spPr>
            <p:txBody>
              <a:bodyPr vert="horz" wrap="square" lIns="91440" tIns="45720" rIns="91440" bIns="45720" numCol="1" anchor="t" anchorCtr="0" compatLnSpc="1">
                <a:prstTxWarp prst="textNoShape">
                  <a:avLst/>
                </a:prstTxWarp>
              </a:bodyPr>
              <a:lstStyle/>
              <a:p>
                <a:endParaRPr lang="en-GB"/>
              </a:p>
            </p:txBody>
          </p:sp>
          <p:sp>
            <p:nvSpPr>
              <p:cNvPr id="85" name="Freeform 783"/>
              <p:cNvSpPr>
                <a:spLocks noEditPoints="1"/>
              </p:cNvSpPr>
              <p:nvPr/>
            </p:nvSpPr>
            <p:spPr bwMode="auto">
              <a:xfrm>
                <a:off x="3906540" y="4534324"/>
                <a:ext cx="1296143" cy="1415055"/>
              </a:xfrm>
              <a:custGeom>
                <a:avLst/>
                <a:gdLst>
                  <a:gd name="T0" fmla="*/ 144 w 218"/>
                  <a:gd name="T1" fmla="*/ 22 h 238"/>
                  <a:gd name="T2" fmla="*/ 124 w 218"/>
                  <a:gd name="T3" fmla="*/ 40 h 238"/>
                  <a:gd name="T4" fmla="*/ 146 w 218"/>
                  <a:gd name="T5" fmla="*/ 36 h 238"/>
                  <a:gd name="T6" fmla="*/ 164 w 218"/>
                  <a:gd name="T7" fmla="*/ 36 h 238"/>
                  <a:gd name="T8" fmla="*/ 152 w 218"/>
                  <a:gd name="T9" fmla="*/ 54 h 238"/>
                  <a:gd name="T10" fmla="*/ 186 w 218"/>
                  <a:gd name="T11" fmla="*/ 42 h 238"/>
                  <a:gd name="T12" fmla="*/ 186 w 218"/>
                  <a:gd name="T13" fmla="*/ 66 h 238"/>
                  <a:gd name="T14" fmla="*/ 194 w 218"/>
                  <a:gd name="T15" fmla="*/ 76 h 238"/>
                  <a:gd name="T16" fmla="*/ 204 w 218"/>
                  <a:gd name="T17" fmla="*/ 108 h 238"/>
                  <a:gd name="T18" fmla="*/ 218 w 218"/>
                  <a:gd name="T19" fmla="*/ 126 h 238"/>
                  <a:gd name="T20" fmla="*/ 204 w 218"/>
                  <a:gd name="T21" fmla="*/ 146 h 238"/>
                  <a:gd name="T22" fmla="*/ 196 w 218"/>
                  <a:gd name="T23" fmla="*/ 154 h 238"/>
                  <a:gd name="T24" fmla="*/ 160 w 218"/>
                  <a:gd name="T25" fmla="*/ 174 h 238"/>
                  <a:gd name="T26" fmla="*/ 154 w 218"/>
                  <a:gd name="T27" fmla="*/ 180 h 238"/>
                  <a:gd name="T28" fmla="*/ 130 w 218"/>
                  <a:gd name="T29" fmla="*/ 176 h 238"/>
                  <a:gd name="T30" fmla="*/ 112 w 218"/>
                  <a:gd name="T31" fmla="*/ 204 h 238"/>
                  <a:gd name="T32" fmla="*/ 48 w 218"/>
                  <a:gd name="T33" fmla="*/ 238 h 238"/>
                  <a:gd name="T34" fmla="*/ 100 w 218"/>
                  <a:gd name="T35" fmla="*/ 184 h 238"/>
                  <a:gd name="T36" fmla="*/ 60 w 218"/>
                  <a:gd name="T37" fmla="*/ 182 h 238"/>
                  <a:gd name="T38" fmla="*/ 56 w 218"/>
                  <a:gd name="T39" fmla="*/ 156 h 238"/>
                  <a:gd name="T40" fmla="*/ 48 w 218"/>
                  <a:gd name="T41" fmla="*/ 160 h 238"/>
                  <a:gd name="T42" fmla="*/ 4 w 218"/>
                  <a:gd name="T43" fmla="*/ 154 h 238"/>
                  <a:gd name="T44" fmla="*/ 16 w 218"/>
                  <a:gd name="T45" fmla="*/ 134 h 238"/>
                  <a:gd name="T46" fmla="*/ 20 w 218"/>
                  <a:gd name="T47" fmla="*/ 124 h 238"/>
                  <a:gd name="T48" fmla="*/ 50 w 218"/>
                  <a:gd name="T49" fmla="*/ 122 h 238"/>
                  <a:gd name="T50" fmla="*/ 18 w 218"/>
                  <a:gd name="T51" fmla="*/ 114 h 238"/>
                  <a:gd name="T52" fmla="*/ 40 w 218"/>
                  <a:gd name="T53" fmla="*/ 102 h 238"/>
                  <a:gd name="T54" fmla="*/ 20 w 218"/>
                  <a:gd name="T55" fmla="*/ 94 h 238"/>
                  <a:gd name="T56" fmla="*/ 48 w 218"/>
                  <a:gd name="T57" fmla="*/ 74 h 238"/>
                  <a:gd name="T58" fmla="*/ 54 w 218"/>
                  <a:gd name="T59" fmla="*/ 40 h 238"/>
                  <a:gd name="T60" fmla="*/ 68 w 218"/>
                  <a:gd name="T61" fmla="*/ 30 h 238"/>
                  <a:gd name="T62" fmla="*/ 66 w 218"/>
                  <a:gd name="T63" fmla="*/ 14 h 238"/>
                  <a:gd name="T64" fmla="*/ 100 w 218"/>
                  <a:gd name="T65" fmla="*/ 24 h 238"/>
                  <a:gd name="T66" fmla="*/ 100 w 218"/>
                  <a:gd name="T67" fmla="*/ 10 h 238"/>
                  <a:gd name="T68" fmla="*/ 124 w 218"/>
                  <a:gd name="T69" fmla="*/ 8 h 238"/>
                  <a:gd name="T70" fmla="*/ 120 w 218"/>
                  <a:gd name="T71" fmla="*/ 10 h 238"/>
                  <a:gd name="T72" fmla="*/ 132 w 218"/>
                  <a:gd name="T73" fmla="*/ 20 h 238"/>
                  <a:gd name="T74" fmla="*/ 152 w 218"/>
                  <a:gd name="T75" fmla="*/ 14 h 238"/>
                  <a:gd name="T76" fmla="*/ 80 w 218"/>
                  <a:gd name="T77" fmla="*/ 28 h 238"/>
                  <a:gd name="T78" fmla="*/ 96 w 218"/>
                  <a:gd name="T79" fmla="*/ 28 h 238"/>
                  <a:gd name="T80" fmla="*/ 136 w 218"/>
                  <a:gd name="T81" fmla="*/ 28 h 238"/>
                  <a:gd name="T82" fmla="*/ 98 w 218"/>
                  <a:gd name="T83" fmla="*/ 38 h 238"/>
                  <a:gd name="T84" fmla="*/ 76 w 218"/>
                  <a:gd name="T85" fmla="*/ 60 h 238"/>
                  <a:gd name="T86" fmla="*/ 172 w 218"/>
                  <a:gd name="T87" fmla="*/ 62 h 238"/>
                  <a:gd name="T88" fmla="*/ 150 w 218"/>
                  <a:gd name="T89" fmla="*/ 64 h 238"/>
                  <a:gd name="T90" fmla="*/ 172 w 218"/>
                  <a:gd name="T91" fmla="*/ 72 h 238"/>
                  <a:gd name="T92" fmla="*/ 34 w 218"/>
                  <a:gd name="T93" fmla="*/ 88 h 238"/>
                  <a:gd name="T94" fmla="*/ 120 w 218"/>
                  <a:gd name="T95" fmla="*/ 96 h 238"/>
                  <a:gd name="T96" fmla="*/ 166 w 218"/>
                  <a:gd name="T97" fmla="*/ 94 h 238"/>
                  <a:gd name="T98" fmla="*/ 84 w 218"/>
                  <a:gd name="T99" fmla="*/ 112 h 238"/>
                  <a:gd name="T100" fmla="*/ 108 w 218"/>
                  <a:gd name="T101" fmla="*/ 118 h 238"/>
                  <a:gd name="T102" fmla="*/ 60 w 218"/>
                  <a:gd name="T103" fmla="*/ 114 h 238"/>
                  <a:gd name="T104" fmla="*/ 150 w 218"/>
                  <a:gd name="T105" fmla="*/ 122 h 238"/>
                  <a:gd name="T106" fmla="*/ 162 w 218"/>
                  <a:gd name="T107" fmla="*/ 118 h 238"/>
                  <a:gd name="T108" fmla="*/ 72 w 218"/>
                  <a:gd name="T109" fmla="*/ 132 h 238"/>
                  <a:gd name="T110" fmla="*/ 162 w 218"/>
                  <a:gd name="T111" fmla="*/ 142 h 238"/>
                  <a:gd name="T112" fmla="*/ 126 w 218"/>
                  <a:gd name="T113" fmla="*/ 146 h 238"/>
                  <a:gd name="T114" fmla="*/ 132 w 218"/>
                  <a:gd name="T115" fmla="*/ 146 h 238"/>
                  <a:gd name="T116" fmla="*/ 148 w 218"/>
                  <a:gd name="T117" fmla="*/ 160 h 238"/>
                  <a:gd name="T118" fmla="*/ 162 w 218"/>
                  <a:gd name="T119" fmla="*/ 158 h 238"/>
                  <a:gd name="T120" fmla="*/ 78 w 218"/>
                  <a:gd name="T121" fmla="*/ 16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8" h="238">
                    <a:moveTo>
                      <a:pt x="152" y="14"/>
                    </a:moveTo>
                    <a:lnTo>
                      <a:pt x="152" y="14"/>
                    </a:lnTo>
                    <a:lnTo>
                      <a:pt x="152" y="16"/>
                    </a:lnTo>
                    <a:lnTo>
                      <a:pt x="150" y="16"/>
                    </a:lnTo>
                    <a:lnTo>
                      <a:pt x="148" y="16"/>
                    </a:lnTo>
                    <a:lnTo>
                      <a:pt x="148" y="16"/>
                    </a:lnTo>
                    <a:lnTo>
                      <a:pt x="148" y="16"/>
                    </a:lnTo>
                    <a:lnTo>
                      <a:pt x="148" y="18"/>
                    </a:lnTo>
                    <a:lnTo>
                      <a:pt x="150" y="20"/>
                    </a:lnTo>
                    <a:lnTo>
                      <a:pt x="156" y="24"/>
                    </a:lnTo>
                    <a:lnTo>
                      <a:pt x="156" y="24"/>
                    </a:lnTo>
                    <a:lnTo>
                      <a:pt x="156" y="26"/>
                    </a:lnTo>
                    <a:lnTo>
                      <a:pt x="154" y="28"/>
                    </a:lnTo>
                    <a:lnTo>
                      <a:pt x="154" y="28"/>
                    </a:lnTo>
                    <a:lnTo>
                      <a:pt x="150" y="26"/>
                    </a:lnTo>
                    <a:lnTo>
                      <a:pt x="150" y="24"/>
                    </a:lnTo>
                    <a:lnTo>
                      <a:pt x="148" y="22"/>
                    </a:lnTo>
                    <a:lnTo>
                      <a:pt x="144" y="22"/>
                    </a:lnTo>
                    <a:lnTo>
                      <a:pt x="144" y="22"/>
                    </a:lnTo>
                    <a:lnTo>
                      <a:pt x="144" y="20"/>
                    </a:lnTo>
                    <a:lnTo>
                      <a:pt x="142" y="18"/>
                    </a:lnTo>
                    <a:lnTo>
                      <a:pt x="142" y="18"/>
                    </a:lnTo>
                    <a:lnTo>
                      <a:pt x="140" y="18"/>
                    </a:lnTo>
                    <a:lnTo>
                      <a:pt x="138" y="20"/>
                    </a:lnTo>
                    <a:lnTo>
                      <a:pt x="138" y="24"/>
                    </a:lnTo>
                    <a:lnTo>
                      <a:pt x="138" y="24"/>
                    </a:lnTo>
                    <a:lnTo>
                      <a:pt x="142" y="28"/>
                    </a:lnTo>
                    <a:lnTo>
                      <a:pt x="148" y="30"/>
                    </a:lnTo>
                    <a:lnTo>
                      <a:pt x="148" y="30"/>
                    </a:lnTo>
                    <a:lnTo>
                      <a:pt x="146" y="32"/>
                    </a:lnTo>
                    <a:lnTo>
                      <a:pt x="146" y="32"/>
                    </a:lnTo>
                    <a:lnTo>
                      <a:pt x="140" y="32"/>
                    </a:lnTo>
                    <a:lnTo>
                      <a:pt x="140" y="32"/>
                    </a:lnTo>
                    <a:lnTo>
                      <a:pt x="138" y="36"/>
                    </a:lnTo>
                    <a:lnTo>
                      <a:pt x="136" y="38"/>
                    </a:lnTo>
                    <a:lnTo>
                      <a:pt x="136" y="38"/>
                    </a:lnTo>
                    <a:lnTo>
                      <a:pt x="128" y="40"/>
                    </a:lnTo>
                    <a:lnTo>
                      <a:pt x="124" y="40"/>
                    </a:lnTo>
                    <a:lnTo>
                      <a:pt x="120" y="38"/>
                    </a:lnTo>
                    <a:lnTo>
                      <a:pt x="120" y="38"/>
                    </a:lnTo>
                    <a:lnTo>
                      <a:pt x="118" y="40"/>
                    </a:lnTo>
                    <a:lnTo>
                      <a:pt x="118" y="42"/>
                    </a:lnTo>
                    <a:lnTo>
                      <a:pt x="120" y="42"/>
                    </a:lnTo>
                    <a:lnTo>
                      <a:pt x="124" y="42"/>
                    </a:lnTo>
                    <a:lnTo>
                      <a:pt x="124" y="42"/>
                    </a:lnTo>
                    <a:lnTo>
                      <a:pt x="124" y="46"/>
                    </a:lnTo>
                    <a:lnTo>
                      <a:pt x="126" y="48"/>
                    </a:lnTo>
                    <a:lnTo>
                      <a:pt x="126" y="48"/>
                    </a:lnTo>
                    <a:lnTo>
                      <a:pt x="130" y="46"/>
                    </a:lnTo>
                    <a:lnTo>
                      <a:pt x="130" y="42"/>
                    </a:lnTo>
                    <a:lnTo>
                      <a:pt x="130" y="42"/>
                    </a:lnTo>
                    <a:lnTo>
                      <a:pt x="134" y="44"/>
                    </a:lnTo>
                    <a:lnTo>
                      <a:pt x="138" y="42"/>
                    </a:lnTo>
                    <a:lnTo>
                      <a:pt x="146" y="40"/>
                    </a:lnTo>
                    <a:lnTo>
                      <a:pt x="146" y="40"/>
                    </a:lnTo>
                    <a:lnTo>
                      <a:pt x="146" y="38"/>
                    </a:lnTo>
                    <a:lnTo>
                      <a:pt x="146" y="36"/>
                    </a:lnTo>
                    <a:lnTo>
                      <a:pt x="146" y="36"/>
                    </a:lnTo>
                    <a:lnTo>
                      <a:pt x="148" y="34"/>
                    </a:lnTo>
                    <a:lnTo>
                      <a:pt x="148" y="32"/>
                    </a:lnTo>
                    <a:lnTo>
                      <a:pt x="148" y="32"/>
                    </a:lnTo>
                    <a:lnTo>
                      <a:pt x="152" y="32"/>
                    </a:lnTo>
                    <a:lnTo>
                      <a:pt x="154" y="30"/>
                    </a:lnTo>
                    <a:lnTo>
                      <a:pt x="156" y="30"/>
                    </a:lnTo>
                    <a:lnTo>
                      <a:pt x="158" y="30"/>
                    </a:lnTo>
                    <a:lnTo>
                      <a:pt x="158" y="30"/>
                    </a:lnTo>
                    <a:lnTo>
                      <a:pt x="160" y="28"/>
                    </a:lnTo>
                    <a:lnTo>
                      <a:pt x="162" y="26"/>
                    </a:lnTo>
                    <a:lnTo>
                      <a:pt x="162" y="26"/>
                    </a:lnTo>
                    <a:lnTo>
                      <a:pt x="166" y="28"/>
                    </a:lnTo>
                    <a:lnTo>
                      <a:pt x="168" y="30"/>
                    </a:lnTo>
                    <a:lnTo>
                      <a:pt x="168" y="30"/>
                    </a:lnTo>
                    <a:lnTo>
                      <a:pt x="168" y="32"/>
                    </a:lnTo>
                    <a:lnTo>
                      <a:pt x="166" y="34"/>
                    </a:lnTo>
                    <a:lnTo>
                      <a:pt x="164" y="36"/>
                    </a:lnTo>
                    <a:lnTo>
                      <a:pt x="164" y="36"/>
                    </a:lnTo>
                    <a:lnTo>
                      <a:pt x="164" y="38"/>
                    </a:lnTo>
                    <a:lnTo>
                      <a:pt x="164" y="38"/>
                    </a:lnTo>
                    <a:lnTo>
                      <a:pt x="166" y="40"/>
                    </a:lnTo>
                    <a:lnTo>
                      <a:pt x="166" y="42"/>
                    </a:lnTo>
                    <a:lnTo>
                      <a:pt x="166" y="42"/>
                    </a:lnTo>
                    <a:lnTo>
                      <a:pt x="164" y="44"/>
                    </a:lnTo>
                    <a:lnTo>
                      <a:pt x="162" y="46"/>
                    </a:lnTo>
                    <a:lnTo>
                      <a:pt x="162" y="46"/>
                    </a:lnTo>
                    <a:lnTo>
                      <a:pt x="160" y="46"/>
                    </a:lnTo>
                    <a:lnTo>
                      <a:pt x="160" y="44"/>
                    </a:lnTo>
                    <a:lnTo>
                      <a:pt x="158" y="44"/>
                    </a:lnTo>
                    <a:lnTo>
                      <a:pt x="158" y="44"/>
                    </a:lnTo>
                    <a:lnTo>
                      <a:pt x="158" y="44"/>
                    </a:lnTo>
                    <a:lnTo>
                      <a:pt x="156" y="46"/>
                    </a:lnTo>
                    <a:lnTo>
                      <a:pt x="156" y="48"/>
                    </a:lnTo>
                    <a:lnTo>
                      <a:pt x="158" y="50"/>
                    </a:lnTo>
                    <a:lnTo>
                      <a:pt x="158" y="52"/>
                    </a:lnTo>
                    <a:lnTo>
                      <a:pt x="158" y="52"/>
                    </a:lnTo>
                    <a:lnTo>
                      <a:pt x="152" y="54"/>
                    </a:lnTo>
                    <a:lnTo>
                      <a:pt x="152" y="54"/>
                    </a:lnTo>
                    <a:lnTo>
                      <a:pt x="154" y="58"/>
                    </a:lnTo>
                    <a:lnTo>
                      <a:pt x="158" y="60"/>
                    </a:lnTo>
                    <a:lnTo>
                      <a:pt x="162" y="60"/>
                    </a:lnTo>
                    <a:lnTo>
                      <a:pt x="166" y="58"/>
                    </a:lnTo>
                    <a:lnTo>
                      <a:pt x="166" y="58"/>
                    </a:lnTo>
                    <a:lnTo>
                      <a:pt x="164" y="56"/>
                    </a:lnTo>
                    <a:lnTo>
                      <a:pt x="162" y="54"/>
                    </a:lnTo>
                    <a:lnTo>
                      <a:pt x="162" y="54"/>
                    </a:lnTo>
                    <a:lnTo>
                      <a:pt x="164" y="50"/>
                    </a:lnTo>
                    <a:lnTo>
                      <a:pt x="166" y="48"/>
                    </a:lnTo>
                    <a:lnTo>
                      <a:pt x="174" y="44"/>
                    </a:lnTo>
                    <a:lnTo>
                      <a:pt x="174" y="44"/>
                    </a:lnTo>
                    <a:lnTo>
                      <a:pt x="174" y="44"/>
                    </a:lnTo>
                    <a:lnTo>
                      <a:pt x="174" y="40"/>
                    </a:lnTo>
                    <a:lnTo>
                      <a:pt x="174" y="40"/>
                    </a:lnTo>
                    <a:lnTo>
                      <a:pt x="180" y="42"/>
                    </a:lnTo>
                    <a:lnTo>
                      <a:pt x="184" y="42"/>
                    </a:lnTo>
                    <a:lnTo>
                      <a:pt x="186" y="42"/>
                    </a:lnTo>
                    <a:lnTo>
                      <a:pt x="186" y="42"/>
                    </a:lnTo>
                    <a:lnTo>
                      <a:pt x="186" y="44"/>
                    </a:lnTo>
                    <a:lnTo>
                      <a:pt x="182" y="46"/>
                    </a:lnTo>
                    <a:lnTo>
                      <a:pt x="180" y="46"/>
                    </a:lnTo>
                    <a:lnTo>
                      <a:pt x="176" y="46"/>
                    </a:lnTo>
                    <a:lnTo>
                      <a:pt x="176" y="46"/>
                    </a:lnTo>
                    <a:lnTo>
                      <a:pt x="174" y="48"/>
                    </a:lnTo>
                    <a:lnTo>
                      <a:pt x="176" y="50"/>
                    </a:lnTo>
                    <a:lnTo>
                      <a:pt x="178" y="54"/>
                    </a:lnTo>
                    <a:lnTo>
                      <a:pt x="178" y="54"/>
                    </a:lnTo>
                    <a:lnTo>
                      <a:pt x="180" y="54"/>
                    </a:lnTo>
                    <a:lnTo>
                      <a:pt x="182" y="52"/>
                    </a:lnTo>
                    <a:lnTo>
                      <a:pt x="184" y="50"/>
                    </a:lnTo>
                    <a:lnTo>
                      <a:pt x="186" y="50"/>
                    </a:lnTo>
                    <a:lnTo>
                      <a:pt x="186" y="50"/>
                    </a:lnTo>
                    <a:lnTo>
                      <a:pt x="186" y="58"/>
                    </a:lnTo>
                    <a:lnTo>
                      <a:pt x="186" y="62"/>
                    </a:lnTo>
                    <a:lnTo>
                      <a:pt x="186" y="66"/>
                    </a:lnTo>
                    <a:lnTo>
                      <a:pt x="186" y="66"/>
                    </a:lnTo>
                    <a:lnTo>
                      <a:pt x="192" y="64"/>
                    </a:lnTo>
                    <a:lnTo>
                      <a:pt x="196" y="62"/>
                    </a:lnTo>
                    <a:lnTo>
                      <a:pt x="196" y="62"/>
                    </a:lnTo>
                    <a:lnTo>
                      <a:pt x="198" y="58"/>
                    </a:lnTo>
                    <a:lnTo>
                      <a:pt x="200" y="56"/>
                    </a:lnTo>
                    <a:lnTo>
                      <a:pt x="202" y="56"/>
                    </a:lnTo>
                    <a:lnTo>
                      <a:pt x="202" y="56"/>
                    </a:lnTo>
                    <a:lnTo>
                      <a:pt x="204" y="58"/>
                    </a:lnTo>
                    <a:lnTo>
                      <a:pt x="202" y="60"/>
                    </a:lnTo>
                    <a:lnTo>
                      <a:pt x="200" y="62"/>
                    </a:lnTo>
                    <a:lnTo>
                      <a:pt x="198" y="62"/>
                    </a:lnTo>
                    <a:lnTo>
                      <a:pt x="198" y="62"/>
                    </a:lnTo>
                    <a:lnTo>
                      <a:pt x="198" y="66"/>
                    </a:lnTo>
                    <a:lnTo>
                      <a:pt x="196" y="68"/>
                    </a:lnTo>
                    <a:lnTo>
                      <a:pt x="192" y="72"/>
                    </a:lnTo>
                    <a:lnTo>
                      <a:pt x="192" y="72"/>
                    </a:lnTo>
                    <a:lnTo>
                      <a:pt x="194" y="74"/>
                    </a:lnTo>
                    <a:lnTo>
                      <a:pt x="194" y="76"/>
                    </a:lnTo>
                    <a:lnTo>
                      <a:pt x="194" y="76"/>
                    </a:lnTo>
                    <a:lnTo>
                      <a:pt x="196" y="76"/>
                    </a:lnTo>
                    <a:lnTo>
                      <a:pt x="200" y="76"/>
                    </a:lnTo>
                    <a:lnTo>
                      <a:pt x="200" y="76"/>
                    </a:lnTo>
                    <a:lnTo>
                      <a:pt x="198" y="80"/>
                    </a:lnTo>
                    <a:lnTo>
                      <a:pt x="196" y="82"/>
                    </a:lnTo>
                    <a:lnTo>
                      <a:pt x="196" y="84"/>
                    </a:lnTo>
                    <a:lnTo>
                      <a:pt x="198" y="88"/>
                    </a:lnTo>
                    <a:lnTo>
                      <a:pt x="198" y="88"/>
                    </a:lnTo>
                    <a:lnTo>
                      <a:pt x="194" y="92"/>
                    </a:lnTo>
                    <a:lnTo>
                      <a:pt x="194" y="92"/>
                    </a:lnTo>
                    <a:lnTo>
                      <a:pt x="196" y="96"/>
                    </a:lnTo>
                    <a:lnTo>
                      <a:pt x="200" y="98"/>
                    </a:lnTo>
                    <a:lnTo>
                      <a:pt x="200" y="98"/>
                    </a:lnTo>
                    <a:lnTo>
                      <a:pt x="202" y="98"/>
                    </a:lnTo>
                    <a:lnTo>
                      <a:pt x="206" y="96"/>
                    </a:lnTo>
                    <a:lnTo>
                      <a:pt x="206" y="96"/>
                    </a:lnTo>
                    <a:lnTo>
                      <a:pt x="200" y="104"/>
                    </a:lnTo>
                    <a:lnTo>
                      <a:pt x="200" y="104"/>
                    </a:lnTo>
                    <a:lnTo>
                      <a:pt x="204" y="108"/>
                    </a:lnTo>
                    <a:lnTo>
                      <a:pt x="206" y="112"/>
                    </a:lnTo>
                    <a:lnTo>
                      <a:pt x="206" y="112"/>
                    </a:lnTo>
                    <a:lnTo>
                      <a:pt x="210" y="110"/>
                    </a:lnTo>
                    <a:lnTo>
                      <a:pt x="212" y="108"/>
                    </a:lnTo>
                    <a:lnTo>
                      <a:pt x="214" y="110"/>
                    </a:lnTo>
                    <a:lnTo>
                      <a:pt x="214" y="110"/>
                    </a:lnTo>
                    <a:lnTo>
                      <a:pt x="214" y="114"/>
                    </a:lnTo>
                    <a:lnTo>
                      <a:pt x="212" y="114"/>
                    </a:lnTo>
                    <a:lnTo>
                      <a:pt x="210" y="116"/>
                    </a:lnTo>
                    <a:lnTo>
                      <a:pt x="210" y="116"/>
                    </a:lnTo>
                    <a:lnTo>
                      <a:pt x="210" y="116"/>
                    </a:lnTo>
                    <a:lnTo>
                      <a:pt x="210" y="118"/>
                    </a:lnTo>
                    <a:lnTo>
                      <a:pt x="212" y="120"/>
                    </a:lnTo>
                    <a:lnTo>
                      <a:pt x="214" y="122"/>
                    </a:lnTo>
                    <a:lnTo>
                      <a:pt x="214" y="124"/>
                    </a:lnTo>
                    <a:lnTo>
                      <a:pt x="214" y="124"/>
                    </a:lnTo>
                    <a:lnTo>
                      <a:pt x="218" y="124"/>
                    </a:lnTo>
                    <a:lnTo>
                      <a:pt x="218" y="126"/>
                    </a:lnTo>
                    <a:lnTo>
                      <a:pt x="218" y="126"/>
                    </a:lnTo>
                    <a:lnTo>
                      <a:pt x="218" y="128"/>
                    </a:lnTo>
                    <a:lnTo>
                      <a:pt x="216" y="128"/>
                    </a:lnTo>
                    <a:lnTo>
                      <a:pt x="214" y="128"/>
                    </a:lnTo>
                    <a:lnTo>
                      <a:pt x="214" y="128"/>
                    </a:lnTo>
                    <a:lnTo>
                      <a:pt x="214" y="128"/>
                    </a:lnTo>
                    <a:lnTo>
                      <a:pt x="212" y="134"/>
                    </a:lnTo>
                    <a:lnTo>
                      <a:pt x="212" y="138"/>
                    </a:lnTo>
                    <a:lnTo>
                      <a:pt x="212" y="138"/>
                    </a:lnTo>
                    <a:lnTo>
                      <a:pt x="214" y="140"/>
                    </a:lnTo>
                    <a:lnTo>
                      <a:pt x="214" y="140"/>
                    </a:lnTo>
                    <a:lnTo>
                      <a:pt x="212" y="142"/>
                    </a:lnTo>
                    <a:lnTo>
                      <a:pt x="212" y="148"/>
                    </a:lnTo>
                    <a:lnTo>
                      <a:pt x="212" y="148"/>
                    </a:lnTo>
                    <a:lnTo>
                      <a:pt x="208" y="148"/>
                    </a:lnTo>
                    <a:lnTo>
                      <a:pt x="208" y="146"/>
                    </a:lnTo>
                    <a:lnTo>
                      <a:pt x="206" y="146"/>
                    </a:lnTo>
                    <a:lnTo>
                      <a:pt x="204" y="146"/>
                    </a:lnTo>
                    <a:lnTo>
                      <a:pt x="204" y="146"/>
                    </a:lnTo>
                    <a:lnTo>
                      <a:pt x="204" y="146"/>
                    </a:lnTo>
                    <a:lnTo>
                      <a:pt x="204" y="148"/>
                    </a:lnTo>
                    <a:lnTo>
                      <a:pt x="206" y="150"/>
                    </a:lnTo>
                    <a:lnTo>
                      <a:pt x="204" y="152"/>
                    </a:lnTo>
                    <a:lnTo>
                      <a:pt x="204" y="152"/>
                    </a:lnTo>
                    <a:lnTo>
                      <a:pt x="202" y="150"/>
                    </a:lnTo>
                    <a:lnTo>
                      <a:pt x="202" y="150"/>
                    </a:lnTo>
                    <a:lnTo>
                      <a:pt x="200" y="148"/>
                    </a:lnTo>
                    <a:lnTo>
                      <a:pt x="200" y="148"/>
                    </a:lnTo>
                    <a:lnTo>
                      <a:pt x="194" y="148"/>
                    </a:lnTo>
                    <a:lnTo>
                      <a:pt x="190" y="146"/>
                    </a:lnTo>
                    <a:lnTo>
                      <a:pt x="186" y="146"/>
                    </a:lnTo>
                    <a:lnTo>
                      <a:pt x="184" y="150"/>
                    </a:lnTo>
                    <a:lnTo>
                      <a:pt x="184" y="150"/>
                    </a:lnTo>
                    <a:lnTo>
                      <a:pt x="184" y="150"/>
                    </a:lnTo>
                    <a:lnTo>
                      <a:pt x="184" y="152"/>
                    </a:lnTo>
                    <a:lnTo>
                      <a:pt x="186" y="154"/>
                    </a:lnTo>
                    <a:lnTo>
                      <a:pt x="186" y="154"/>
                    </a:lnTo>
                    <a:lnTo>
                      <a:pt x="196" y="154"/>
                    </a:lnTo>
                    <a:lnTo>
                      <a:pt x="196" y="154"/>
                    </a:lnTo>
                    <a:lnTo>
                      <a:pt x="200" y="158"/>
                    </a:lnTo>
                    <a:lnTo>
                      <a:pt x="206" y="160"/>
                    </a:lnTo>
                    <a:lnTo>
                      <a:pt x="206" y="160"/>
                    </a:lnTo>
                    <a:lnTo>
                      <a:pt x="204" y="160"/>
                    </a:lnTo>
                    <a:lnTo>
                      <a:pt x="202" y="160"/>
                    </a:lnTo>
                    <a:lnTo>
                      <a:pt x="202" y="160"/>
                    </a:lnTo>
                    <a:lnTo>
                      <a:pt x="194" y="168"/>
                    </a:lnTo>
                    <a:lnTo>
                      <a:pt x="190" y="170"/>
                    </a:lnTo>
                    <a:lnTo>
                      <a:pt x="182" y="170"/>
                    </a:lnTo>
                    <a:lnTo>
                      <a:pt x="182" y="170"/>
                    </a:lnTo>
                    <a:lnTo>
                      <a:pt x="180" y="172"/>
                    </a:lnTo>
                    <a:lnTo>
                      <a:pt x="180" y="172"/>
                    </a:lnTo>
                    <a:lnTo>
                      <a:pt x="178" y="174"/>
                    </a:lnTo>
                    <a:lnTo>
                      <a:pt x="176" y="174"/>
                    </a:lnTo>
                    <a:lnTo>
                      <a:pt x="176" y="174"/>
                    </a:lnTo>
                    <a:lnTo>
                      <a:pt x="168" y="172"/>
                    </a:lnTo>
                    <a:lnTo>
                      <a:pt x="164" y="172"/>
                    </a:lnTo>
                    <a:lnTo>
                      <a:pt x="160" y="174"/>
                    </a:lnTo>
                    <a:lnTo>
                      <a:pt x="160" y="174"/>
                    </a:lnTo>
                    <a:lnTo>
                      <a:pt x="174" y="180"/>
                    </a:lnTo>
                    <a:lnTo>
                      <a:pt x="174" y="180"/>
                    </a:lnTo>
                    <a:lnTo>
                      <a:pt x="178" y="178"/>
                    </a:lnTo>
                    <a:lnTo>
                      <a:pt x="180" y="178"/>
                    </a:lnTo>
                    <a:lnTo>
                      <a:pt x="180" y="178"/>
                    </a:lnTo>
                    <a:lnTo>
                      <a:pt x="182" y="180"/>
                    </a:lnTo>
                    <a:lnTo>
                      <a:pt x="182" y="184"/>
                    </a:lnTo>
                    <a:lnTo>
                      <a:pt x="182" y="184"/>
                    </a:lnTo>
                    <a:lnTo>
                      <a:pt x="184" y="186"/>
                    </a:lnTo>
                    <a:lnTo>
                      <a:pt x="186" y="188"/>
                    </a:lnTo>
                    <a:lnTo>
                      <a:pt x="186" y="190"/>
                    </a:lnTo>
                    <a:lnTo>
                      <a:pt x="186" y="190"/>
                    </a:lnTo>
                    <a:lnTo>
                      <a:pt x="180" y="190"/>
                    </a:lnTo>
                    <a:lnTo>
                      <a:pt x="176" y="188"/>
                    </a:lnTo>
                    <a:lnTo>
                      <a:pt x="172" y="186"/>
                    </a:lnTo>
                    <a:lnTo>
                      <a:pt x="168" y="188"/>
                    </a:lnTo>
                    <a:lnTo>
                      <a:pt x="168" y="188"/>
                    </a:lnTo>
                    <a:lnTo>
                      <a:pt x="160" y="184"/>
                    </a:lnTo>
                    <a:lnTo>
                      <a:pt x="154" y="180"/>
                    </a:lnTo>
                    <a:lnTo>
                      <a:pt x="154" y="180"/>
                    </a:lnTo>
                    <a:lnTo>
                      <a:pt x="148" y="182"/>
                    </a:lnTo>
                    <a:lnTo>
                      <a:pt x="144" y="184"/>
                    </a:lnTo>
                    <a:lnTo>
                      <a:pt x="144" y="184"/>
                    </a:lnTo>
                    <a:lnTo>
                      <a:pt x="142" y="182"/>
                    </a:lnTo>
                    <a:lnTo>
                      <a:pt x="142" y="180"/>
                    </a:lnTo>
                    <a:lnTo>
                      <a:pt x="144" y="174"/>
                    </a:lnTo>
                    <a:lnTo>
                      <a:pt x="144" y="174"/>
                    </a:lnTo>
                    <a:lnTo>
                      <a:pt x="142" y="174"/>
                    </a:lnTo>
                    <a:lnTo>
                      <a:pt x="140" y="172"/>
                    </a:lnTo>
                    <a:lnTo>
                      <a:pt x="140" y="172"/>
                    </a:lnTo>
                    <a:lnTo>
                      <a:pt x="138" y="172"/>
                    </a:lnTo>
                    <a:lnTo>
                      <a:pt x="138" y="174"/>
                    </a:lnTo>
                    <a:lnTo>
                      <a:pt x="138" y="176"/>
                    </a:lnTo>
                    <a:lnTo>
                      <a:pt x="138" y="178"/>
                    </a:lnTo>
                    <a:lnTo>
                      <a:pt x="138" y="178"/>
                    </a:lnTo>
                    <a:lnTo>
                      <a:pt x="134" y="176"/>
                    </a:lnTo>
                    <a:lnTo>
                      <a:pt x="130" y="176"/>
                    </a:lnTo>
                    <a:lnTo>
                      <a:pt x="130" y="176"/>
                    </a:lnTo>
                    <a:lnTo>
                      <a:pt x="128" y="176"/>
                    </a:lnTo>
                    <a:lnTo>
                      <a:pt x="128" y="178"/>
                    </a:lnTo>
                    <a:lnTo>
                      <a:pt x="126" y="180"/>
                    </a:lnTo>
                    <a:lnTo>
                      <a:pt x="124" y="180"/>
                    </a:lnTo>
                    <a:lnTo>
                      <a:pt x="124" y="180"/>
                    </a:lnTo>
                    <a:lnTo>
                      <a:pt x="122" y="176"/>
                    </a:lnTo>
                    <a:lnTo>
                      <a:pt x="122" y="174"/>
                    </a:lnTo>
                    <a:lnTo>
                      <a:pt x="118" y="172"/>
                    </a:lnTo>
                    <a:lnTo>
                      <a:pt x="118" y="172"/>
                    </a:lnTo>
                    <a:lnTo>
                      <a:pt x="116" y="174"/>
                    </a:lnTo>
                    <a:lnTo>
                      <a:pt x="116" y="174"/>
                    </a:lnTo>
                    <a:lnTo>
                      <a:pt x="118" y="178"/>
                    </a:lnTo>
                    <a:lnTo>
                      <a:pt x="118" y="180"/>
                    </a:lnTo>
                    <a:lnTo>
                      <a:pt x="118" y="182"/>
                    </a:lnTo>
                    <a:lnTo>
                      <a:pt x="118" y="182"/>
                    </a:lnTo>
                    <a:lnTo>
                      <a:pt x="114" y="184"/>
                    </a:lnTo>
                    <a:lnTo>
                      <a:pt x="110" y="184"/>
                    </a:lnTo>
                    <a:lnTo>
                      <a:pt x="110" y="184"/>
                    </a:lnTo>
                    <a:lnTo>
                      <a:pt x="112" y="204"/>
                    </a:lnTo>
                    <a:lnTo>
                      <a:pt x="114" y="226"/>
                    </a:lnTo>
                    <a:lnTo>
                      <a:pt x="114" y="226"/>
                    </a:lnTo>
                    <a:lnTo>
                      <a:pt x="118" y="228"/>
                    </a:lnTo>
                    <a:lnTo>
                      <a:pt x="122" y="230"/>
                    </a:lnTo>
                    <a:lnTo>
                      <a:pt x="122" y="230"/>
                    </a:lnTo>
                    <a:lnTo>
                      <a:pt x="128" y="232"/>
                    </a:lnTo>
                    <a:lnTo>
                      <a:pt x="128" y="232"/>
                    </a:lnTo>
                    <a:lnTo>
                      <a:pt x="140" y="232"/>
                    </a:lnTo>
                    <a:lnTo>
                      <a:pt x="154" y="232"/>
                    </a:lnTo>
                    <a:lnTo>
                      <a:pt x="154" y="232"/>
                    </a:lnTo>
                    <a:lnTo>
                      <a:pt x="164" y="234"/>
                    </a:lnTo>
                    <a:lnTo>
                      <a:pt x="172" y="236"/>
                    </a:lnTo>
                    <a:lnTo>
                      <a:pt x="172" y="236"/>
                    </a:lnTo>
                    <a:lnTo>
                      <a:pt x="170" y="238"/>
                    </a:lnTo>
                    <a:lnTo>
                      <a:pt x="170" y="238"/>
                    </a:lnTo>
                    <a:lnTo>
                      <a:pt x="166" y="238"/>
                    </a:lnTo>
                    <a:lnTo>
                      <a:pt x="166" y="238"/>
                    </a:lnTo>
                    <a:lnTo>
                      <a:pt x="108" y="238"/>
                    </a:lnTo>
                    <a:lnTo>
                      <a:pt x="48" y="238"/>
                    </a:lnTo>
                    <a:lnTo>
                      <a:pt x="48" y="238"/>
                    </a:lnTo>
                    <a:lnTo>
                      <a:pt x="50" y="236"/>
                    </a:lnTo>
                    <a:lnTo>
                      <a:pt x="54" y="234"/>
                    </a:lnTo>
                    <a:lnTo>
                      <a:pt x="62" y="232"/>
                    </a:lnTo>
                    <a:lnTo>
                      <a:pt x="62" y="232"/>
                    </a:lnTo>
                    <a:lnTo>
                      <a:pt x="76" y="232"/>
                    </a:lnTo>
                    <a:lnTo>
                      <a:pt x="76" y="232"/>
                    </a:lnTo>
                    <a:lnTo>
                      <a:pt x="80" y="230"/>
                    </a:lnTo>
                    <a:lnTo>
                      <a:pt x="80" y="230"/>
                    </a:lnTo>
                    <a:lnTo>
                      <a:pt x="94" y="232"/>
                    </a:lnTo>
                    <a:lnTo>
                      <a:pt x="100" y="232"/>
                    </a:lnTo>
                    <a:lnTo>
                      <a:pt x="104" y="228"/>
                    </a:lnTo>
                    <a:lnTo>
                      <a:pt x="104" y="228"/>
                    </a:lnTo>
                    <a:lnTo>
                      <a:pt x="104" y="212"/>
                    </a:lnTo>
                    <a:lnTo>
                      <a:pt x="104" y="212"/>
                    </a:lnTo>
                    <a:lnTo>
                      <a:pt x="104" y="198"/>
                    </a:lnTo>
                    <a:lnTo>
                      <a:pt x="104" y="188"/>
                    </a:lnTo>
                    <a:lnTo>
                      <a:pt x="104" y="188"/>
                    </a:lnTo>
                    <a:lnTo>
                      <a:pt x="100" y="184"/>
                    </a:lnTo>
                    <a:lnTo>
                      <a:pt x="96" y="180"/>
                    </a:lnTo>
                    <a:lnTo>
                      <a:pt x="96" y="180"/>
                    </a:lnTo>
                    <a:lnTo>
                      <a:pt x="92" y="182"/>
                    </a:lnTo>
                    <a:lnTo>
                      <a:pt x="88" y="180"/>
                    </a:lnTo>
                    <a:lnTo>
                      <a:pt x="78" y="180"/>
                    </a:lnTo>
                    <a:lnTo>
                      <a:pt x="78" y="180"/>
                    </a:lnTo>
                    <a:lnTo>
                      <a:pt x="76" y="180"/>
                    </a:lnTo>
                    <a:lnTo>
                      <a:pt x="74" y="178"/>
                    </a:lnTo>
                    <a:lnTo>
                      <a:pt x="72" y="176"/>
                    </a:lnTo>
                    <a:lnTo>
                      <a:pt x="72" y="176"/>
                    </a:lnTo>
                    <a:lnTo>
                      <a:pt x="70" y="178"/>
                    </a:lnTo>
                    <a:lnTo>
                      <a:pt x="70" y="182"/>
                    </a:lnTo>
                    <a:lnTo>
                      <a:pt x="70" y="182"/>
                    </a:lnTo>
                    <a:lnTo>
                      <a:pt x="66" y="182"/>
                    </a:lnTo>
                    <a:lnTo>
                      <a:pt x="64" y="182"/>
                    </a:lnTo>
                    <a:lnTo>
                      <a:pt x="62" y="184"/>
                    </a:lnTo>
                    <a:lnTo>
                      <a:pt x="60" y="186"/>
                    </a:lnTo>
                    <a:lnTo>
                      <a:pt x="60" y="186"/>
                    </a:lnTo>
                    <a:lnTo>
                      <a:pt x="60" y="182"/>
                    </a:lnTo>
                    <a:lnTo>
                      <a:pt x="62" y="178"/>
                    </a:lnTo>
                    <a:lnTo>
                      <a:pt x="66" y="176"/>
                    </a:lnTo>
                    <a:lnTo>
                      <a:pt x="68" y="172"/>
                    </a:lnTo>
                    <a:lnTo>
                      <a:pt x="68" y="172"/>
                    </a:lnTo>
                    <a:lnTo>
                      <a:pt x="68" y="172"/>
                    </a:lnTo>
                    <a:lnTo>
                      <a:pt x="66" y="170"/>
                    </a:lnTo>
                    <a:lnTo>
                      <a:pt x="64" y="170"/>
                    </a:lnTo>
                    <a:lnTo>
                      <a:pt x="64" y="170"/>
                    </a:lnTo>
                    <a:lnTo>
                      <a:pt x="66" y="164"/>
                    </a:lnTo>
                    <a:lnTo>
                      <a:pt x="70" y="160"/>
                    </a:lnTo>
                    <a:lnTo>
                      <a:pt x="70" y="160"/>
                    </a:lnTo>
                    <a:lnTo>
                      <a:pt x="68" y="156"/>
                    </a:lnTo>
                    <a:lnTo>
                      <a:pt x="68" y="156"/>
                    </a:lnTo>
                    <a:lnTo>
                      <a:pt x="64" y="156"/>
                    </a:lnTo>
                    <a:lnTo>
                      <a:pt x="60" y="154"/>
                    </a:lnTo>
                    <a:lnTo>
                      <a:pt x="58" y="152"/>
                    </a:lnTo>
                    <a:lnTo>
                      <a:pt x="54" y="154"/>
                    </a:lnTo>
                    <a:lnTo>
                      <a:pt x="54" y="154"/>
                    </a:lnTo>
                    <a:lnTo>
                      <a:pt x="56" y="156"/>
                    </a:lnTo>
                    <a:lnTo>
                      <a:pt x="58" y="158"/>
                    </a:lnTo>
                    <a:lnTo>
                      <a:pt x="62" y="158"/>
                    </a:lnTo>
                    <a:lnTo>
                      <a:pt x="66" y="158"/>
                    </a:lnTo>
                    <a:lnTo>
                      <a:pt x="66" y="158"/>
                    </a:lnTo>
                    <a:lnTo>
                      <a:pt x="64" y="162"/>
                    </a:lnTo>
                    <a:lnTo>
                      <a:pt x="62" y="164"/>
                    </a:lnTo>
                    <a:lnTo>
                      <a:pt x="60" y="166"/>
                    </a:lnTo>
                    <a:lnTo>
                      <a:pt x="58" y="168"/>
                    </a:lnTo>
                    <a:lnTo>
                      <a:pt x="58" y="168"/>
                    </a:lnTo>
                    <a:lnTo>
                      <a:pt x="56" y="168"/>
                    </a:lnTo>
                    <a:lnTo>
                      <a:pt x="54" y="168"/>
                    </a:lnTo>
                    <a:lnTo>
                      <a:pt x="50" y="168"/>
                    </a:lnTo>
                    <a:lnTo>
                      <a:pt x="48" y="166"/>
                    </a:lnTo>
                    <a:lnTo>
                      <a:pt x="48" y="166"/>
                    </a:lnTo>
                    <a:lnTo>
                      <a:pt x="50" y="166"/>
                    </a:lnTo>
                    <a:lnTo>
                      <a:pt x="52" y="162"/>
                    </a:lnTo>
                    <a:lnTo>
                      <a:pt x="52" y="162"/>
                    </a:lnTo>
                    <a:lnTo>
                      <a:pt x="50" y="160"/>
                    </a:lnTo>
                    <a:lnTo>
                      <a:pt x="48" y="160"/>
                    </a:lnTo>
                    <a:lnTo>
                      <a:pt x="48" y="160"/>
                    </a:lnTo>
                    <a:lnTo>
                      <a:pt x="38" y="162"/>
                    </a:lnTo>
                    <a:lnTo>
                      <a:pt x="38" y="162"/>
                    </a:lnTo>
                    <a:lnTo>
                      <a:pt x="34" y="162"/>
                    </a:lnTo>
                    <a:lnTo>
                      <a:pt x="30" y="162"/>
                    </a:lnTo>
                    <a:lnTo>
                      <a:pt x="22" y="164"/>
                    </a:lnTo>
                    <a:lnTo>
                      <a:pt x="22" y="164"/>
                    </a:lnTo>
                    <a:lnTo>
                      <a:pt x="14" y="164"/>
                    </a:lnTo>
                    <a:lnTo>
                      <a:pt x="4" y="162"/>
                    </a:lnTo>
                    <a:lnTo>
                      <a:pt x="4" y="162"/>
                    </a:lnTo>
                    <a:lnTo>
                      <a:pt x="4" y="158"/>
                    </a:lnTo>
                    <a:lnTo>
                      <a:pt x="4" y="158"/>
                    </a:lnTo>
                    <a:lnTo>
                      <a:pt x="4" y="156"/>
                    </a:lnTo>
                    <a:lnTo>
                      <a:pt x="2" y="154"/>
                    </a:lnTo>
                    <a:lnTo>
                      <a:pt x="0" y="154"/>
                    </a:lnTo>
                    <a:lnTo>
                      <a:pt x="0" y="152"/>
                    </a:lnTo>
                    <a:lnTo>
                      <a:pt x="0" y="152"/>
                    </a:lnTo>
                    <a:lnTo>
                      <a:pt x="2" y="152"/>
                    </a:lnTo>
                    <a:lnTo>
                      <a:pt x="4" y="154"/>
                    </a:lnTo>
                    <a:lnTo>
                      <a:pt x="6" y="156"/>
                    </a:lnTo>
                    <a:lnTo>
                      <a:pt x="6" y="156"/>
                    </a:lnTo>
                    <a:lnTo>
                      <a:pt x="16" y="156"/>
                    </a:lnTo>
                    <a:lnTo>
                      <a:pt x="20" y="156"/>
                    </a:lnTo>
                    <a:lnTo>
                      <a:pt x="22" y="154"/>
                    </a:lnTo>
                    <a:lnTo>
                      <a:pt x="22" y="154"/>
                    </a:lnTo>
                    <a:lnTo>
                      <a:pt x="22" y="150"/>
                    </a:lnTo>
                    <a:lnTo>
                      <a:pt x="20" y="148"/>
                    </a:lnTo>
                    <a:lnTo>
                      <a:pt x="16" y="146"/>
                    </a:lnTo>
                    <a:lnTo>
                      <a:pt x="16" y="146"/>
                    </a:lnTo>
                    <a:lnTo>
                      <a:pt x="18" y="144"/>
                    </a:lnTo>
                    <a:lnTo>
                      <a:pt x="20" y="140"/>
                    </a:lnTo>
                    <a:lnTo>
                      <a:pt x="20" y="140"/>
                    </a:lnTo>
                    <a:lnTo>
                      <a:pt x="18" y="138"/>
                    </a:lnTo>
                    <a:lnTo>
                      <a:pt x="18" y="138"/>
                    </a:lnTo>
                    <a:lnTo>
                      <a:pt x="14" y="138"/>
                    </a:lnTo>
                    <a:lnTo>
                      <a:pt x="14" y="138"/>
                    </a:lnTo>
                    <a:lnTo>
                      <a:pt x="14" y="136"/>
                    </a:lnTo>
                    <a:lnTo>
                      <a:pt x="16" y="134"/>
                    </a:lnTo>
                    <a:lnTo>
                      <a:pt x="18" y="134"/>
                    </a:lnTo>
                    <a:lnTo>
                      <a:pt x="18" y="132"/>
                    </a:lnTo>
                    <a:lnTo>
                      <a:pt x="18" y="132"/>
                    </a:lnTo>
                    <a:lnTo>
                      <a:pt x="22" y="132"/>
                    </a:lnTo>
                    <a:lnTo>
                      <a:pt x="26" y="132"/>
                    </a:lnTo>
                    <a:lnTo>
                      <a:pt x="26" y="132"/>
                    </a:lnTo>
                    <a:lnTo>
                      <a:pt x="26" y="130"/>
                    </a:lnTo>
                    <a:lnTo>
                      <a:pt x="24" y="130"/>
                    </a:lnTo>
                    <a:lnTo>
                      <a:pt x="20" y="128"/>
                    </a:lnTo>
                    <a:lnTo>
                      <a:pt x="20" y="128"/>
                    </a:lnTo>
                    <a:lnTo>
                      <a:pt x="18" y="130"/>
                    </a:lnTo>
                    <a:lnTo>
                      <a:pt x="18" y="132"/>
                    </a:lnTo>
                    <a:lnTo>
                      <a:pt x="18" y="132"/>
                    </a:lnTo>
                    <a:lnTo>
                      <a:pt x="16" y="130"/>
                    </a:lnTo>
                    <a:lnTo>
                      <a:pt x="14" y="128"/>
                    </a:lnTo>
                    <a:lnTo>
                      <a:pt x="12" y="126"/>
                    </a:lnTo>
                    <a:lnTo>
                      <a:pt x="14" y="122"/>
                    </a:lnTo>
                    <a:lnTo>
                      <a:pt x="14" y="122"/>
                    </a:lnTo>
                    <a:lnTo>
                      <a:pt x="20" y="124"/>
                    </a:lnTo>
                    <a:lnTo>
                      <a:pt x="22" y="124"/>
                    </a:lnTo>
                    <a:lnTo>
                      <a:pt x="26" y="122"/>
                    </a:lnTo>
                    <a:lnTo>
                      <a:pt x="26" y="122"/>
                    </a:lnTo>
                    <a:lnTo>
                      <a:pt x="28" y="126"/>
                    </a:lnTo>
                    <a:lnTo>
                      <a:pt x="30" y="128"/>
                    </a:lnTo>
                    <a:lnTo>
                      <a:pt x="30" y="128"/>
                    </a:lnTo>
                    <a:lnTo>
                      <a:pt x="34" y="128"/>
                    </a:lnTo>
                    <a:lnTo>
                      <a:pt x="36" y="126"/>
                    </a:lnTo>
                    <a:lnTo>
                      <a:pt x="36" y="126"/>
                    </a:lnTo>
                    <a:lnTo>
                      <a:pt x="38" y="128"/>
                    </a:lnTo>
                    <a:lnTo>
                      <a:pt x="38" y="128"/>
                    </a:lnTo>
                    <a:lnTo>
                      <a:pt x="38" y="130"/>
                    </a:lnTo>
                    <a:lnTo>
                      <a:pt x="40" y="130"/>
                    </a:lnTo>
                    <a:lnTo>
                      <a:pt x="40" y="130"/>
                    </a:lnTo>
                    <a:lnTo>
                      <a:pt x="48" y="128"/>
                    </a:lnTo>
                    <a:lnTo>
                      <a:pt x="52" y="122"/>
                    </a:lnTo>
                    <a:lnTo>
                      <a:pt x="52" y="122"/>
                    </a:lnTo>
                    <a:lnTo>
                      <a:pt x="50" y="122"/>
                    </a:lnTo>
                    <a:lnTo>
                      <a:pt x="50" y="122"/>
                    </a:lnTo>
                    <a:lnTo>
                      <a:pt x="48" y="124"/>
                    </a:lnTo>
                    <a:lnTo>
                      <a:pt x="44" y="124"/>
                    </a:lnTo>
                    <a:lnTo>
                      <a:pt x="44" y="124"/>
                    </a:lnTo>
                    <a:lnTo>
                      <a:pt x="44" y="122"/>
                    </a:lnTo>
                    <a:lnTo>
                      <a:pt x="46" y="120"/>
                    </a:lnTo>
                    <a:lnTo>
                      <a:pt x="48" y="120"/>
                    </a:lnTo>
                    <a:lnTo>
                      <a:pt x="48" y="120"/>
                    </a:lnTo>
                    <a:lnTo>
                      <a:pt x="48" y="118"/>
                    </a:lnTo>
                    <a:lnTo>
                      <a:pt x="46" y="116"/>
                    </a:lnTo>
                    <a:lnTo>
                      <a:pt x="46" y="116"/>
                    </a:lnTo>
                    <a:lnTo>
                      <a:pt x="42" y="116"/>
                    </a:lnTo>
                    <a:lnTo>
                      <a:pt x="38" y="120"/>
                    </a:lnTo>
                    <a:lnTo>
                      <a:pt x="38" y="120"/>
                    </a:lnTo>
                    <a:lnTo>
                      <a:pt x="34" y="118"/>
                    </a:lnTo>
                    <a:lnTo>
                      <a:pt x="32" y="114"/>
                    </a:lnTo>
                    <a:lnTo>
                      <a:pt x="32" y="114"/>
                    </a:lnTo>
                    <a:lnTo>
                      <a:pt x="24" y="114"/>
                    </a:lnTo>
                    <a:lnTo>
                      <a:pt x="18" y="114"/>
                    </a:lnTo>
                    <a:lnTo>
                      <a:pt x="18" y="114"/>
                    </a:lnTo>
                    <a:lnTo>
                      <a:pt x="16" y="112"/>
                    </a:lnTo>
                    <a:lnTo>
                      <a:pt x="14" y="110"/>
                    </a:lnTo>
                    <a:lnTo>
                      <a:pt x="12" y="108"/>
                    </a:lnTo>
                    <a:lnTo>
                      <a:pt x="10" y="106"/>
                    </a:lnTo>
                    <a:lnTo>
                      <a:pt x="10" y="106"/>
                    </a:lnTo>
                    <a:lnTo>
                      <a:pt x="10" y="104"/>
                    </a:lnTo>
                    <a:lnTo>
                      <a:pt x="12" y="104"/>
                    </a:lnTo>
                    <a:lnTo>
                      <a:pt x="14" y="104"/>
                    </a:lnTo>
                    <a:lnTo>
                      <a:pt x="16" y="104"/>
                    </a:lnTo>
                    <a:lnTo>
                      <a:pt x="16" y="104"/>
                    </a:lnTo>
                    <a:lnTo>
                      <a:pt x="20" y="100"/>
                    </a:lnTo>
                    <a:lnTo>
                      <a:pt x="20" y="100"/>
                    </a:lnTo>
                    <a:lnTo>
                      <a:pt x="24" y="100"/>
                    </a:lnTo>
                    <a:lnTo>
                      <a:pt x="24" y="102"/>
                    </a:lnTo>
                    <a:lnTo>
                      <a:pt x="28" y="104"/>
                    </a:lnTo>
                    <a:lnTo>
                      <a:pt x="28" y="104"/>
                    </a:lnTo>
                    <a:lnTo>
                      <a:pt x="36" y="104"/>
                    </a:lnTo>
                    <a:lnTo>
                      <a:pt x="40" y="102"/>
                    </a:lnTo>
                    <a:lnTo>
                      <a:pt x="40" y="102"/>
                    </a:lnTo>
                    <a:lnTo>
                      <a:pt x="42" y="98"/>
                    </a:lnTo>
                    <a:lnTo>
                      <a:pt x="40" y="94"/>
                    </a:lnTo>
                    <a:lnTo>
                      <a:pt x="40" y="94"/>
                    </a:lnTo>
                    <a:lnTo>
                      <a:pt x="38" y="94"/>
                    </a:lnTo>
                    <a:lnTo>
                      <a:pt x="36" y="96"/>
                    </a:lnTo>
                    <a:lnTo>
                      <a:pt x="34" y="96"/>
                    </a:lnTo>
                    <a:lnTo>
                      <a:pt x="34" y="96"/>
                    </a:lnTo>
                    <a:lnTo>
                      <a:pt x="30" y="88"/>
                    </a:lnTo>
                    <a:lnTo>
                      <a:pt x="30" y="88"/>
                    </a:lnTo>
                    <a:lnTo>
                      <a:pt x="26" y="88"/>
                    </a:lnTo>
                    <a:lnTo>
                      <a:pt x="26" y="88"/>
                    </a:lnTo>
                    <a:lnTo>
                      <a:pt x="24" y="90"/>
                    </a:lnTo>
                    <a:lnTo>
                      <a:pt x="26" y="90"/>
                    </a:lnTo>
                    <a:lnTo>
                      <a:pt x="28" y="92"/>
                    </a:lnTo>
                    <a:lnTo>
                      <a:pt x="26" y="94"/>
                    </a:lnTo>
                    <a:lnTo>
                      <a:pt x="26" y="94"/>
                    </a:lnTo>
                    <a:lnTo>
                      <a:pt x="24" y="94"/>
                    </a:lnTo>
                    <a:lnTo>
                      <a:pt x="20" y="94"/>
                    </a:lnTo>
                    <a:lnTo>
                      <a:pt x="20" y="94"/>
                    </a:lnTo>
                    <a:lnTo>
                      <a:pt x="20" y="92"/>
                    </a:lnTo>
                    <a:lnTo>
                      <a:pt x="24" y="90"/>
                    </a:lnTo>
                    <a:lnTo>
                      <a:pt x="24" y="90"/>
                    </a:lnTo>
                    <a:lnTo>
                      <a:pt x="22" y="86"/>
                    </a:lnTo>
                    <a:lnTo>
                      <a:pt x="24" y="82"/>
                    </a:lnTo>
                    <a:lnTo>
                      <a:pt x="24" y="82"/>
                    </a:lnTo>
                    <a:lnTo>
                      <a:pt x="22" y="80"/>
                    </a:lnTo>
                    <a:lnTo>
                      <a:pt x="20" y="76"/>
                    </a:lnTo>
                    <a:lnTo>
                      <a:pt x="20" y="76"/>
                    </a:lnTo>
                    <a:lnTo>
                      <a:pt x="30" y="72"/>
                    </a:lnTo>
                    <a:lnTo>
                      <a:pt x="38" y="68"/>
                    </a:lnTo>
                    <a:lnTo>
                      <a:pt x="38" y="68"/>
                    </a:lnTo>
                    <a:lnTo>
                      <a:pt x="40" y="70"/>
                    </a:lnTo>
                    <a:lnTo>
                      <a:pt x="40" y="74"/>
                    </a:lnTo>
                    <a:lnTo>
                      <a:pt x="40" y="74"/>
                    </a:lnTo>
                    <a:lnTo>
                      <a:pt x="46" y="76"/>
                    </a:lnTo>
                    <a:lnTo>
                      <a:pt x="48" y="76"/>
                    </a:lnTo>
                    <a:lnTo>
                      <a:pt x="48" y="74"/>
                    </a:lnTo>
                    <a:lnTo>
                      <a:pt x="48" y="74"/>
                    </a:lnTo>
                    <a:lnTo>
                      <a:pt x="48" y="72"/>
                    </a:lnTo>
                    <a:lnTo>
                      <a:pt x="46" y="72"/>
                    </a:lnTo>
                    <a:lnTo>
                      <a:pt x="44" y="70"/>
                    </a:lnTo>
                    <a:lnTo>
                      <a:pt x="44" y="70"/>
                    </a:lnTo>
                    <a:lnTo>
                      <a:pt x="44" y="66"/>
                    </a:lnTo>
                    <a:lnTo>
                      <a:pt x="46" y="64"/>
                    </a:lnTo>
                    <a:lnTo>
                      <a:pt x="46" y="64"/>
                    </a:lnTo>
                    <a:lnTo>
                      <a:pt x="44" y="60"/>
                    </a:lnTo>
                    <a:lnTo>
                      <a:pt x="44" y="54"/>
                    </a:lnTo>
                    <a:lnTo>
                      <a:pt x="44" y="54"/>
                    </a:lnTo>
                    <a:lnTo>
                      <a:pt x="50" y="54"/>
                    </a:lnTo>
                    <a:lnTo>
                      <a:pt x="50" y="54"/>
                    </a:lnTo>
                    <a:lnTo>
                      <a:pt x="56" y="50"/>
                    </a:lnTo>
                    <a:lnTo>
                      <a:pt x="58" y="48"/>
                    </a:lnTo>
                    <a:lnTo>
                      <a:pt x="60" y="46"/>
                    </a:lnTo>
                    <a:lnTo>
                      <a:pt x="60" y="46"/>
                    </a:lnTo>
                    <a:lnTo>
                      <a:pt x="60" y="44"/>
                    </a:lnTo>
                    <a:lnTo>
                      <a:pt x="58" y="42"/>
                    </a:lnTo>
                    <a:lnTo>
                      <a:pt x="54" y="40"/>
                    </a:lnTo>
                    <a:lnTo>
                      <a:pt x="54" y="40"/>
                    </a:lnTo>
                    <a:lnTo>
                      <a:pt x="54" y="38"/>
                    </a:lnTo>
                    <a:lnTo>
                      <a:pt x="56" y="38"/>
                    </a:lnTo>
                    <a:lnTo>
                      <a:pt x="60" y="38"/>
                    </a:lnTo>
                    <a:lnTo>
                      <a:pt x="60" y="38"/>
                    </a:lnTo>
                    <a:lnTo>
                      <a:pt x="60" y="38"/>
                    </a:lnTo>
                    <a:lnTo>
                      <a:pt x="62" y="36"/>
                    </a:lnTo>
                    <a:lnTo>
                      <a:pt x="62" y="36"/>
                    </a:lnTo>
                    <a:lnTo>
                      <a:pt x="62" y="36"/>
                    </a:lnTo>
                    <a:lnTo>
                      <a:pt x="66" y="38"/>
                    </a:lnTo>
                    <a:lnTo>
                      <a:pt x="70" y="38"/>
                    </a:lnTo>
                    <a:lnTo>
                      <a:pt x="70" y="38"/>
                    </a:lnTo>
                    <a:lnTo>
                      <a:pt x="72" y="38"/>
                    </a:lnTo>
                    <a:lnTo>
                      <a:pt x="72" y="38"/>
                    </a:lnTo>
                    <a:lnTo>
                      <a:pt x="72" y="36"/>
                    </a:lnTo>
                    <a:lnTo>
                      <a:pt x="70" y="34"/>
                    </a:lnTo>
                    <a:lnTo>
                      <a:pt x="68" y="32"/>
                    </a:lnTo>
                    <a:lnTo>
                      <a:pt x="68" y="32"/>
                    </a:lnTo>
                    <a:lnTo>
                      <a:pt x="68" y="30"/>
                    </a:lnTo>
                    <a:lnTo>
                      <a:pt x="68" y="30"/>
                    </a:lnTo>
                    <a:lnTo>
                      <a:pt x="64" y="28"/>
                    </a:lnTo>
                    <a:lnTo>
                      <a:pt x="64" y="28"/>
                    </a:lnTo>
                    <a:lnTo>
                      <a:pt x="64" y="24"/>
                    </a:lnTo>
                    <a:lnTo>
                      <a:pt x="62" y="22"/>
                    </a:lnTo>
                    <a:lnTo>
                      <a:pt x="56" y="20"/>
                    </a:lnTo>
                    <a:lnTo>
                      <a:pt x="56" y="20"/>
                    </a:lnTo>
                    <a:lnTo>
                      <a:pt x="56" y="16"/>
                    </a:lnTo>
                    <a:lnTo>
                      <a:pt x="58" y="14"/>
                    </a:lnTo>
                    <a:lnTo>
                      <a:pt x="58" y="14"/>
                    </a:lnTo>
                    <a:lnTo>
                      <a:pt x="62" y="16"/>
                    </a:lnTo>
                    <a:lnTo>
                      <a:pt x="64" y="18"/>
                    </a:lnTo>
                    <a:lnTo>
                      <a:pt x="64" y="18"/>
                    </a:lnTo>
                    <a:lnTo>
                      <a:pt x="68" y="16"/>
                    </a:lnTo>
                    <a:lnTo>
                      <a:pt x="68" y="16"/>
                    </a:lnTo>
                    <a:lnTo>
                      <a:pt x="68" y="16"/>
                    </a:lnTo>
                    <a:lnTo>
                      <a:pt x="66" y="14"/>
                    </a:lnTo>
                    <a:lnTo>
                      <a:pt x="66" y="14"/>
                    </a:lnTo>
                    <a:lnTo>
                      <a:pt x="66" y="14"/>
                    </a:lnTo>
                    <a:lnTo>
                      <a:pt x="66" y="10"/>
                    </a:lnTo>
                    <a:lnTo>
                      <a:pt x="66" y="10"/>
                    </a:lnTo>
                    <a:lnTo>
                      <a:pt x="64" y="8"/>
                    </a:lnTo>
                    <a:lnTo>
                      <a:pt x="62" y="8"/>
                    </a:lnTo>
                    <a:lnTo>
                      <a:pt x="62" y="6"/>
                    </a:lnTo>
                    <a:lnTo>
                      <a:pt x="62" y="6"/>
                    </a:lnTo>
                    <a:lnTo>
                      <a:pt x="66" y="8"/>
                    </a:lnTo>
                    <a:lnTo>
                      <a:pt x="70" y="10"/>
                    </a:lnTo>
                    <a:lnTo>
                      <a:pt x="74" y="16"/>
                    </a:lnTo>
                    <a:lnTo>
                      <a:pt x="74" y="16"/>
                    </a:lnTo>
                    <a:lnTo>
                      <a:pt x="82" y="18"/>
                    </a:lnTo>
                    <a:lnTo>
                      <a:pt x="84" y="18"/>
                    </a:lnTo>
                    <a:lnTo>
                      <a:pt x="88" y="18"/>
                    </a:lnTo>
                    <a:lnTo>
                      <a:pt x="88" y="18"/>
                    </a:lnTo>
                    <a:lnTo>
                      <a:pt x="88" y="20"/>
                    </a:lnTo>
                    <a:lnTo>
                      <a:pt x="88" y="22"/>
                    </a:lnTo>
                    <a:lnTo>
                      <a:pt x="88" y="22"/>
                    </a:lnTo>
                    <a:lnTo>
                      <a:pt x="100" y="24"/>
                    </a:lnTo>
                    <a:lnTo>
                      <a:pt x="100" y="24"/>
                    </a:lnTo>
                    <a:lnTo>
                      <a:pt x="96" y="20"/>
                    </a:lnTo>
                    <a:lnTo>
                      <a:pt x="92" y="16"/>
                    </a:lnTo>
                    <a:lnTo>
                      <a:pt x="92" y="16"/>
                    </a:lnTo>
                    <a:lnTo>
                      <a:pt x="100" y="16"/>
                    </a:lnTo>
                    <a:lnTo>
                      <a:pt x="106" y="20"/>
                    </a:lnTo>
                    <a:lnTo>
                      <a:pt x="106" y="20"/>
                    </a:lnTo>
                    <a:lnTo>
                      <a:pt x="110" y="18"/>
                    </a:lnTo>
                    <a:lnTo>
                      <a:pt x="116" y="16"/>
                    </a:lnTo>
                    <a:lnTo>
                      <a:pt x="116" y="16"/>
                    </a:lnTo>
                    <a:lnTo>
                      <a:pt x="118" y="12"/>
                    </a:lnTo>
                    <a:lnTo>
                      <a:pt x="118" y="10"/>
                    </a:lnTo>
                    <a:lnTo>
                      <a:pt x="118" y="10"/>
                    </a:lnTo>
                    <a:lnTo>
                      <a:pt x="114" y="10"/>
                    </a:lnTo>
                    <a:lnTo>
                      <a:pt x="112" y="10"/>
                    </a:lnTo>
                    <a:lnTo>
                      <a:pt x="110" y="14"/>
                    </a:lnTo>
                    <a:lnTo>
                      <a:pt x="110" y="14"/>
                    </a:lnTo>
                    <a:lnTo>
                      <a:pt x="100" y="14"/>
                    </a:lnTo>
                    <a:lnTo>
                      <a:pt x="100" y="14"/>
                    </a:lnTo>
                    <a:lnTo>
                      <a:pt x="100" y="10"/>
                    </a:lnTo>
                    <a:lnTo>
                      <a:pt x="100" y="8"/>
                    </a:lnTo>
                    <a:lnTo>
                      <a:pt x="102" y="6"/>
                    </a:lnTo>
                    <a:lnTo>
                      <a:pt x="102" y="2"/>
                    </a:lnTo>
                    <a:lnTo>
                      <a:pt x="102" y="2"/>
                    </a:lnTo>
                    <a:lnTo>
                      <a:pt x="104" y="2"/>
                    </a:lnTo>
                    <a:lnTo>
                      <a:pt x="106" y="4"/>
                    </a:lnTo>
                    <a:lnTo>
                      <a:pt x="110" y="8"/>
                    </a:lnTo>
                    <a:lnTo>
                      <a:pt x="110" y="8"/>
                    </a:lnTo>
                    <a:lnTo>
                      <a:pt x="112" y="6"/>
                    </a:lnTo>
                    <a:lnTo>
                      <a:pt x="114" y="6"/>
                    </a:lnTo>
                    <a:lnTo>
                      <a:pt x="114" y="6"/>
                    </a:lnTo>
                    <a:lnTo>
                      <a:pt x="114" y="4"/>
                    </a:lnTo>
                    <a:lnTo>
                      <a:pt x="116" y="2"/>
                    </a:lnTo>
                    <a:lnTo>
                      <a:pt x="118" y="0"/>
                    </a:lnTo>
                    <a:lnTo>
                      <a:pt x="118" y="0"/>
                    </a:lnTo>
                    <a:lnTo>
                      <a:pt x="120" y="2"/>
                    </a:lnTo>
                    <a:lnTo>
                      <a:pt x="120" y="4"/>
                    </a:lnTo>
                    <a:lnTo>
                      <a:pt x="122" y="6"/>
                    </a:lnTo>
                    <a:lnTo>
                      <a:pt x="124" y="8"/>
                    </a:lnTo>
                    <a:lnTo>
                      <a:pt x="124" y="8"/>
                    </a:lnTo>
                    <a:lnTo>
                      <a:pt x="126" y="6"/>
                    </a:lnTo>
                    <a:lnTo>
                      <a:pt x="126" y="6"/>
                    </a:lnTo>
                    <a:lnTo>
                      <a:pt x="128" y="8"/>
                    </a:lnTo>
                    <a:lnTo>
                      <a:pt x="128" y="8"/>
                    </a:lnTo>
                    <a:lnTo>
                      <a:pt x="132" y="8"/>
                    </a:lnTo>
                    <a:lnTo>
                      <a:pt x="134" y="8"/>
                    </a:lnTo>
                    <a:lnTo>
                      <a:pt x="134" y="10"/>
                    </a:lnTo>
                    <a:lnTo>
                      <a:pt x="134" y="10"/>
                    </a:lnTo>
                    <a:lnTo>
                      <a:pt x="132" y="12"/>
                    </a:lnTo>
                    <a:lnTo>
                      <a:pt x="130" y="14"/>
                    </a:lnTo>
                    <a:lnTo>
                      <a:pt x="126" y="12"/>
                    </a:lnTo>
                    <a:lnTo>
                      <a:pt x="126" y="12"/>
                    </a:lnTo>
                    <a:lnTo>
                      <a:pt x="126" y="12"/>
                    </a:lnTo>
                    <a:lnTo>
                      <a:pt x="124" y="10"/>
                    </a:lnTo>
                    <a:lnTo>
                      <a:pt x="122" y="10"/>
                    </a:lnTo>
                    <a:lnTo>
                      <a:pt x="120" y="10"/>
                    </a:lnTo>
                    <a:lnTo>
                      <a:pt x="120" y="10"/>
                    </a:lnTo>
                    <a:lnTo>
                      <a:pt x="120" y="10"/>
                    </a:lnTo>
                    <a:lnTo>
                      <a:pt x="120" y="12"/>
                    </a:lnTo>
                    <a:lnTo>
                      <a:pt x="122" y="14"/>
                    </a:lnTo>
                    <a:lnTo>
                      <a:pt x="122" y="14"/>
                    </a:lnTo>
                    <a:lnTo>
                      <a:pt x="120" y="18"/>
                    </a:lnTo>
                    <a:lnTo>
                      <a:pt x="120" y="20"/>
                    </a:lnTo>
                    <a:lnTo>
                      <a:pt x="120" y="20"/>
                    </a:lnTo>
                    <a:lnTo>
                      <a:pt x="120" y="22"/>
                    </a:lnTo>
                    <a:lnTo>
                      <a:pt x="122" y="24"/>
                    </a:lnTo>
                    <a:lnTo>
                      <a:pt x="126" y="26"/>
                    </a:lnTo>
                    <a:lnTo>
                      <a:pt x="126" y="26"/>
                    </a:lnTo>
                    <a:lnTo>
                      <a:pt x="128" y="24"/>
                    </a:lnTo>
                    <a:lnTo>
                      <a:pt x="128" y="24"/>
                    </a:lnTo>
                    <a:lnTo>
                      <a:pt x="126" y="20"/>
                    </a:lnTo>
                    <a:lnTo>
                      <a:pt x="124" y="18"/>
                    </a:lnTo>
                    <a:lnTo>
                      <a:pt x="124" y="16"/>
                    </a:lnTo>
                    <a:lnTo>
                      <a:pt x="124" y="16"/>
                    </a:lnTo>
                    <a:lnTo>
                      <a:pt x="126" y="16"/>
                    </a:lnTo>
                    <a:lnTo>
                      <a:pt x="128" y="16"/>
                    </a:lnTo>
                    <a:lnTo>
                      <a:pt x="132" y="20"/>
                    </a:lnTo>
                    <a:lnTo>
                      <a:pt x="132" y="20"/>
                    </a:lnTo>
                    <a:lnTo>
                      <a:pt x="136" y="18"/>
                    </a:lnTo>
                    <a:lnTo>
                      <a:pt x="138" y="14"/>
                    </a:lnTo>
                    <a:lnTo>
                      <a:pt x="142" y="12"/>
                    </a:lnTo>
                    <a:lnTo>
                      <a:pt x="144" y="10"/>
                    </a:lnTo>
                    <a:lnTo>
                      <a:pt x="144" y="10"/>
                    </a:lnTo>
                    <a:lnTo>
                      <a:pt x="144" y="12"/>
                    </a:lnTo>
                    <a:lnTo>
                      <a:pt x="144" y="14"/>
                    </a:lnTo>
                    <a:lnTo>
                      <a:pt x="148" y="16"/>
                    </a:lnTo>
                    <a:lnTo>
                      <a:pt x="148" y="16"/>
                    </a:lnTo>
                    <a:lnTo>
                      <a:pt x="148" y="14"/>
                    </a:lnTo>
                    <a:lnTo>
                      <a:pt x="148" y="12"/>
                    </a:lnTo>
                    <a:lnTo>
                      <a:pt x="148" y="12"/>
                    </a:lnTo>
                    <a:lnTo>
                      <a:pt x="148" y="10"/>
                    </a:lnTo>
                    <a:lnTo>
                      <a:pt x="148" y="10"/>
                    </a:lnTo>
                    <a:lnTo>
                      <a:pt x="148" y="10"/>
                    </a:lnTo>
                    <a:lnTo>
                      <a:pt x="150" y="10"/>
                    </a:lnTo>
                    <a:lnTo>
                      <a:pt x="152" y="14"/>
                    </a:lnTo>
                    <a:lnTo>
                      <a:pt x="152" y="14"/>
                    </a:lnTo>
                    <a:close/>
                    <a:moveTo>
                      <a:pt x="106" y="22"/>
                    </a:moveTo>
                    <a:lnTo>
                      <a:pt x="106" y="22"/>
                    </a:lnTo>
                    <a:lnTo>
                      <a:pt x="108" y="26"/>
                    </a:lnTo>
                    <a:lnTo>
                      <a:pt x="112" y="28"/>
                    </a:lnTo>
                    <a:lnTo>
                      <a:pt x="112" y="28"/>
                    </a:lnTo>
                    <a:lnTo>
                      <a:pt x="114" y="28"/>
                    </a:lnTo>
                    <a:lnTo>
                      <a:pt x="114" y="28"/>
                    </a:lnTo>
                    <a:lnTo>
                      <a:pt x="114" y="24"/>
                    </a:lnTo>
                    <a:lnTo>
                      <a:pt x="112" y="22"/>
                    </a:lnTo>
                    <a:lnTo>
                      <a:pt x="110" y="20"/>
                    </a:lnTo>
                    <a:lnTo>
                      <a:pt x="106" y="22"/>
                    </a:lnTo>
                    <a:lnTo>
                      <a:pt x="106" y="22"/>
                    </a:lnTo>
                    <a:close/>
                    <a:moveTo>
                      <a:pt x="74" y="28"/>
                    </a:moveTo>
                    <a:lnTo>
                      <a:pt x="74" y="28"/>
                    </a:lnTo>
                    <a:lnTo>
                      <a:pt x="76" y="30"/>
                    </a:lnTo>
                    <a:lnTo>
                      <a:pt x="76" y="30"/>
                    </a:lnTo>
                    <a:lnTo>
                      <a:pt x="80" y="30"/>
                    </a:lnTo>
                    <a:lnTo>
                      <a:pt x="80" y="30"/>
                    </a:lnTo>
                    <a:lnTo>
                      <a:pt x="80" y="28"/>
                    </a:lnTo>
                    <a:lnTo>
                      <a:pt x="80" y="28"/>
                    </a:lnTo>
                    <a:lnTo>
                      <a:pt x="82" y="28"/>
                    </a:lnTo>
                    <a:lnTo>
                      <a:pt x="82" y="28"/>
                    </a:lnTo>
                    <a:lnTo>
                      <a:pt x="78" y="26"/>
                    </a:lnTo>
                    <a:lnTo>
                      <a:pt x="74" y="24"/>
                    </a:lnTo>
                    <a:lnTo>
                      <a:pt x="72" y="22"/>
                    </a:lnTo>
                    <a:lnTo>
                      <a:pt x="68" y="22"/>
                    </a:lnTo>
                    <a:lnTo>
                      <a:pt x="68" y="22"/>
                    </a:lnTo>
                    <a:lnTo>
                      <a:pt x="68" y="24"/>
                    </a:lnTo>
                    <a:lnTo>
                      <a:pt x="70" y="26"/>
                    </a:lnTo>
                    <a:lnTo>
                      <a:pt x="74" y="28"/>
                    </a:lnTo>
                    <a:lnTo>
                      <a:pt x="74" y="28"/>
                    </a:lnTo>
                    <a:close/>
                    <a:moveTo>
                      <a:pt x="104" y="30"/>
                    </a:moveTo>
                    <a:lnTo>
                      <a:pt x="104" y="30"/>
                    </a:lnTo>
                    <a:lnTo>
                      <a:pt x="100" y="26"/>
                    </a:lnTo>
                    <a:lnTo>
                      <a:pt x="98" y="24"/>
                    </a:lnTo>
                    <a:lnTo>
                      <a:pt x="96" y="26"/>
                    </a:lnTo>
                    <a:lnTo>
                      <a:pt x="96" y="26"/>
                    </a:lnTo>
                    <a:lnTo>
                      <a:pt x="96" y="28"/>
                    </a:lnTo>
                    <a:lnTo>
                      <a:pt x="98" y="28"/>
                    </a:lnTo>
                    <a:lnTo>
                      <a:pt x="102" y="32"/>
                    </a:lnTo>
                    <a:lnTo>
                      <a:pt x="102" y="32"/>
                    </a:lnTo>
                    <a:lnTo>
                      <a:pt x="104" y="36"/>
                    </a:lnTo>
                    <a:lnTo>
                      <a:pt x="106" y="36"/>
                    </a:lnTo>
                    <a:lnTo>
                      <a:pt x="108" y="36"/>
                    </a:lnTo>
                    <a:lnTo>
                      <a:pt x="108" y="36"/>
                    </a:lnTo>
                    <a:lnTo>
                      <a:pt x="108" y="34"/>
                    </a:lnTo>
                    <a:lnTo>
                      <a:pt x="106" y="32"/>
                    </a:lnTo>
                    <a:lnTo>
                      <a:pt x="104" y="30"/>
                    </a:lnTo>
                    <a:lnTo>
                      <a:pt x="104" y="30"/>
                    </a:lnTo>
                    <a:close/>
                    <a:moveTo>
                      <a:pt x="128" y="28"/>
                    </a:moveTo>
                    <a:lnTo>
                      <a:pt x="128" y="28"/>
                    </a:lnTo>
                    <a:lnTo>
                      <a:pt x="130" y="30"/>
                    </a:lnTo>
                    <a:lnTo>
                      <a:pt x="134" y="32"/>
                    </a:lnTo>
                    <a:lnTo>
                      <a:pt x="134" y="32"/>
                    </a:lnTo>
                    <a:lnTo>
                      <a:pt x="136" y="30"/>
                    </a:lnTo>
                    <a:lnTo>
                      <a:pt x="136" y="28"/>
                    </a:lnTo>
                    <a:lnTo>
                      <a:pt x="136" y="28"/>
                    </a:lnTo>
                    <a:lnTo>
                      <a:pt x="132" y="26"/>
                    </a:lnTo>
                    <a:lnTo>
                      <a:pt x="128" y="28"/>
                    </a:lnTo>
                    <a:lnTo>
                      <a:pt x="128" y="28"/>
                    </a:lnTo>
                    <a:close/>
                    <a:moveTo>
                      <a:pt x="126" y="34"/>
                    </a:moveTo>
                    <a:lnTo>
                      <a:pt x="126" y="34"/>
                    </a:lnTo>
                    <a:lnTo>
                      <a:pt x="126" y="32"/>
                    </a:lnTo>
                    <a:lnTo>
                      <a:pt x="124" y="30"/>
                    </a:lnTo>
                    <a:lnTo>
                      <a:pt x="124" y="30"/>
                    </a:lnTo>
                    <a:lnTo>
                      <a:pt x="124" y="34"/>
                    </a:lnTo>
                    <a:lnTo>
                      <a:pt x="126" y="34"/>
                    </a:lnTo>
                    <a:lnTo>
                      <a:pt x="126" y="34"/>
                    </a:lnTo>
                    <a:close/>
                    <a:moveTo>
                      <a:pt x="90" y="40"/>
                    </a:moveTo>
                    <a:lnTo>
                      <a:pt x="90" y="40"/>
                    </a:lnTo>
                    <a:lnTo>
                      <a:pt x="92" y="42"/>
                    </a:lnTo>
                    <a:lnTo>
                      <a:pt x="96" y="42"/>
                    </a:lnTo>
                    <a:lnTo>
                      <a:pt x="98" y="42"/>
                    </a:lnTo>
                    <a:lnTo>
                      <a:pt x="100" y="40"/>
                    </a:lnTo>
                    <a:lnTo>
                      <a:pt x="100" y="40"/>
                    </a:lnTo>
                    <a:lnTo>
                      <a:pt x="98" y="38"/>
                    </a:lnTo>
                    <a:lnTo>
                      <a:pt x="96" y="38"/>
                    </a:lnTo>
                    <a:lnTo>
                      <a:pt x="90" y="40"/>
                    </a:lnTo>
                    <a:lnTo>
                      <a:pt x="90" y="40"/>
                    </a:lnTo>
                    <a:close/>
                    <a:moveTo>
                      <a:pt x="112" y="42"/>
                    </a:moveTo>
                    <a:lnTo>
                      <a:pt x="112" y="42"/>
                    </a:lnTo>
                    <a:lnTo>
                      <a:pt x="112" y="38"/>
                    </a:lnTo>
                    <a:lnTo>
                      <a:pt x="110" y="38"/>
                    </a:lnTo>
                    <a:lnTo>
                      <a:pt x="108" y="36"/>
                    </a:lnTo>
                    <a:lnTo>
                      <a:pt x="108" y="36"/>
                    </a:lnTo>
                    <a:lnTo>
                      <a:pt x="108" y="40"/>
                    </a:lnTo>
                    <a:lnTo>
                      <a:pt x="112" y="42"/>
                    </a:lnTo>
                    <a:lnTo>
                      <a:pt x="112" y="42"/>
                    </a:lnTo>
                    <a:close/>
                    <a:moveTo>
                      <a:pt x="84" y="62"/>
                    </a:moveTo>
                    <a:lnTo>
                      <a:pt x="84" y="62"/>
                    </a:lnTo>
                    <a:lnTo>
                      <a:pt x="84" y="58"/>
                    </a:lnTo>
                    <a:lnTo>
                      <a:pt x="82" y="58"/>
                    </a:lnTo>
                    <a:lnTo>
                      <a:pt x="76" y="56"/>
                    </a:lnTo>
                    <a:lnTo>
                      <a:pt x="76" y="56"/>
                    </a:lnTo>
                    <a:lnTo>
                      <a:pt x="76" y="60"/>
                    </a:lnTo>
                    <a:lnTo>
                      <a:pt x="78" y="62"/>
                    </a:lnTo>
                    <a:lnTo>
                      <a:pt x="84" y="62"/>
                    </a:lnTo>
                    <a:lnTo>
                      <a:pt x="84" y="62"/>
                    </a:lnTo>
                    <a:close/>
                    <a:moveTo>
                      <a:pt x="64" y="64"/>
                    </a:moveTo>
                    <a:lnTo>
                      <a:pt x="64" y="64"/>
                    </a:lnTo>
                    <a:lnTo>
                      <a:pt x="66" y="62"/>
                    </a:lnTo>
                    <a:lnTo>
                      <a:pt x="68" y="60"/>
                    </a:lnTo>
                    <a:lnTo>
                      <a:pt x="68" y="60"/>
                    </a:lnTo>
                    <a:lnTo>
                      <a:pt x="64" y="58"/>
                    </a:lnTo>
                    <a:lnTo>
                      <a:pt x="62" y="58"/>
                    </a:lnTo>
                    <a:lnTo>
                      <a:pt x="62" y="60"/>
                    </a:lnTo>
                    <a:lnTo>
                      <a:pt x="64" y="64"/>
                    </a:lnTo>
                    <a:lnTo>
                      <a:pt x="64" y="64"/>
                    </a:lnTo>
                    <a:close/>
                    <a:moveTo>
                      <a:pt x="168" y="64"/>
                    </a:moveTo>
                    <a:lnTo>
                      <a:pt x="168" y="64"/>
                    </a:lnTo>
                    <a:lnTo>
                      <a:pt x="170" y="66"/>
                    </a:lnTo>
                    <a:lnTo>
                      <a:pt x="172" y="64"/>
                    </a:lnTo>
                    <a:lnTo>
                      <a:pt x="172" y="64"/>
                    </a:lnTo>
                    <a:lnTo>
                      <a:pt x="172" y="62"/>
                    </a:lnTo>
                    <a:lnTo>
                      <a:pt x="172" y="60"/>
                    </a:lnTo>
                    <a:lnTo>
                      <a:pt x="172" y="60"/>
                    </a:lnTo>
                    <a:lnTo>
                      <a:pt x="168" y="60"/>
                    </a:lnTo>
                    <a:lnTo>
                      <a:pt x="168" y="64"/>
                    </a:lnTo>
                    <a:lnTo>
                      <a:pt x="168" y="64"/>
                    </a:lnTo>
                    <a:close/>
                    <a:moveTo>
                      <a:pt x="150" y="64"/>
                    </a:moveTo>
                    <a:lnTo>
                      <a:pt x="150" y="64"/>
                    </a:lnTo>
                    <a:lnTo>
                      <a:pt x="152" y="66"/>
                    </a:lnTo>
                    <a:lnTo>
                      <a:pt x="154" y="68"/>
                    </a:lnTo>
                    <a:lnTo>
                      <a:pt x="156" y="72"/>
                    </a:lnTo>
                    <a:lnTo>
                      <a:pt x="156" y="72"/>
                    </a:lnTo>
                    <a:lnTo>
                      <a:pt x="158" y="72"/>
                    </a:lnTo>
                    <a:lnTo>
                      <a:pt x="160" y="68"/>
                    </a:lnTo>
                    <a:lnTo>
                      <a:pt x="156" y="62"/>
                    </a:lnTo>
                    <a:lnTo>
                      <a:pt x="156" y="62"/>
                    </a:lnTo>
                    <a:lnTo>
                      <a:pt x="152" y="62"/>
                    </a:lnTo>
                    <a:lnTo>
                      <a:pt x="152" y="62"/>
                    </a:lnTo>
                    <a:lnTo>
                      <a:pt x="150" y="64"/>
                    </a:lnTo>
                    <a:lnTo>
                      <a:pt x="150" y="64"/>
                    </a:lnTo>
                    <a:close/>
                    <a:moveTo>
                      <a:pt x="104" y="72"/>
                    </a:moveTo>
                    <a:lnTo>
                      <a:pt x="104" y="72"/>
                    </a:lnTo>
                    <a:lnTo>
                      <a:pt x="106" y="72"/>
                    </a:lnTo>
                    <a:lnTo>
                      <a:pt x="108" y="70"/>
                    </a:lnTo>
                    <a:lnTo>
                      <a:pt x="108" y="66"/>
                    </a:lnTo>
                    <a:lnTo>
                      <a:pt x="108" y="66"/>
                    </a:lnTo>
                    <a:lnTo>
                      <a:pt x="104" y="66"/>
                    </a:lnTo>
                    <a:lnTo>
                      <a:pt x="104" y="68"/>
                    </a:lnTo>
                    <a:lnTo>
                      <a:pt x="102" y="70"/>
                    </a:lnTo>
                    <a:lnTo>
                      <a:pt x="104" y="72"/>
                    </a:lnTo>
                    <a:lnTo>
                      <a:pt x="104" y="72"/>
                    </a:lnTo>
                    <a:close/>
                    <a:moveTo>
                      <a:pt x="174" y="76"/>
                    </a:moveTo>
                    <a:lnTo>
                      <a:pt x="174" y="76"/>
                    </a:lnTo>
                    <a:lnTo>
                      <a:pt x="178" y="74"/>
                    </a:lnTo>
                    <a:lnTo>
                      <a:pt x="178" y="72"/>
                    </a:lnTo>
                    <a:lnTo>
                      <a:pt x="178" y="70"/>
                    </a:lnTo>
                    <a:lnTo>
                      <a:pt x="178" y="70"/>
                    </a:lnTo>
                    <a:lnTo>
                      <a:pt x="174" y="70"/>
                    </a:lnTo>
                    <a:lnTo>
                      <a:pt x="172" y="72"/>
                    </a:lnTo>
                    <a:lnTo>
                      <a:pt x="172" y="74"/>
                    </a:lnTo>
                    <a:lnTo>
                      <a:pt x="174" y="76"/>
                    </a:lnTo>
                    <a:lnTo>
                      <a:pt x="174" y="76"/>
                    </a:lnTo>
                    <a:close/>
                    <a:moveTo>
                      <a:pt x="90" y="82"/>
                    </a:moveTo>
                    <a:lnTo>
                      <a:pt x="90" y="82"/>
                    </a:lnTo>
                    <a:lnTo>
                      <a:pt x="94" y="82"/>
                    </a:lnTo>
                    <a:lnTo>
                      <a:pt x="94" y="82"/>
                    </a:lnTo>
                    <a:lnTo>
                      <a:pt x="94" y="78"/>
                    </a:lnTo>
                    <a:lnTo>
                      <a:pt x="94" y="76"/>
                    </a:lnTo>
                    <a:lnTo>
                      <a:pt x="92" y="76"/>
                    </a:lnTo>
                    <a:lnTo>
                      <a:pt x="92" y="76"/>
                    </a:lnTo>
                    <a:lnTo>
                      <a:pt x="90" y="78"/>
                    </a:lnTo>
                    <a:lnTo>
                      <a:pt x="90" y="80"/>
                    </a:lnTo>
                    <a:lnTo>
                      <a:pt x="90" y="82"/>
                    </a:lnTo>
                    <a:lnTo>
                      <a:pt x="90" y="82"/>
                    </a:lnTo>
                    <a:close/>
                    <a:moveTo>
                      <a:pt x="34" y="84"/>
                    </a:moveTo>
                    <a:lnTo>
                      <a:pt x="34" y="84"/>
                    </a:lnTo>
                    <a:lnTo>
                      <a:pt x="34" y="88"/>
                    </a:lnTo>
                    <a:lnTo>
                      <a:pt x="34" y="88"/>
                    </a:lnTo>
                    <a:lnTo>
                      <a:pt x="36" y="90"/>
                    </a:lnTo>
                    <a:lnTo>
                      <a:pt x="40" y="90"/>
                    </a:lnTo>
                    <a:lnTo>
                      <a:pt x="40" y="90"/>
                    </a:lnTo>
                    <a:lnTo>
                      <a:pt x="40" y="86"/>
                    </a:lnTo>
                    <a:lnTo>
                      <a:pt x="40" y="82"/>
                    </a:lnTo>
                    <a:lnTo>
                      <a:pt x="40" y="82"/>
                    </a:lnTo>
                    <a:lnTo>
                      <a:pt x="36" y="82"/>
                    </a:lnTo>
                    <a:lnTo>
                      <a:pt x="34" y="84"/>
                    </a:lnTo>
                    <a:lnTo>
                      <a:pt x="34" y="84"/>
                    </a:lnTo>
                    <a:close/>
                    <a:moveTo>
                      <a:pt x="120" y="96"/>
                    </a:moveTo>
                    <a:lnTo>
                      <a:pt x="120" y="96"/>
                    </a:lnTo>
                    <a:lnTo>
                      <a:pt x="118" y="92"/>
                    </a:lnTo>
                    <a:lnTo>
                      <a:pt x="118" y="90"/>
                    </a:lnTo>
                    <a:lnTo>
                      <a:pt x="114" y="86"/>
                    </a:lnTo>
                    <a:lnTo>
                      <a:pt x="114" y="86"/>
                    </a:lnTo>
                    <a:lnTo>
                      <a:pt x="112" y="88"/>
                    </a:lnTo>
                    <a:lnTo>
                      <a:pt x="112" y="92"/>
                    </a:lnTo>
                    <a:lnTo>
                      <a:pt x="114" y="96"/>
                    </a:lnTo>
                    <a:lnTo>
                      <a:pt x="120" y="96"/>
                    </a:lnTo>
                    <a:lnTo>
                      <a:pt x="120" y="96"/>
                    </a:lnTo>
                    <a:close/>
                    <a:moveTo>
                      <a:pt x="150" y="94"/>
                    </a:moveTo>
                    <a:lnTo>
                      <a:pt x="150" y="94"/>
                    </a:lnTo>
                    <a:lnTo>
                      <a:pt x="154" y="94"/>
                    </a:lnTo>
                    <a:lnTo>
                      <a:pt x="154" y="92"/>
                    </a:lnTo>
                    <a:lnTo>
                      <a:pt x="154" y="92"/>
                    </a:lnTo>
                    <a:lnTo>
                      <a:pt x="152" y="90"/>
                    </a:lnTo>
                    <a:lnTo>
                      <a:pt x="150" y="90"/>
                    </a:lnTo>
                    <a:lnTo>
                      <a:pt x="150" y="90"/>
                    </a:lnTo>
                    <a:lnTo>
                      <a:pt x="150" y="94"/>
                    </a:lnTo>
                    <a:lnTo>
                      <a:pt x="150" y="94"/>
                    </a:lnTo>
                    <a:close/>
                    <a:moveTo>
                      <a:pt x="156" y="104"/>
                    </a:moveTo>
                    <a:lnTo>
                      <a:pt x="156" y="104"/>
                    </a:lnTo>
                    <a:lnTo>
                      <a:pt x="162" y="104"/>
                    </a:lnTo>
                    <a:lnTo>
                      <a:pt x="162" y="104"/>
                    </a:lnTo>
                    <a:lnTo>
                      <a:pt x="160" y="100"/>
                    </a:lnTo>
                    <a:lnTo>
                      <a:pt x="162" y="98"/>
                    </a:lnTo>
                    <a:lnTo>
                      <a:pt x="164" y="96"/>
                    </a:lnTo>
                    <a:lnTo>
                      <a:pt x="166" y="94"/>
                    </a:lnTo>
                    <a:lnTo>
                      <a:pt x="166" y="94"/>
                    </a:lnTo>
                    <a:lnTo>
                      <a:pt x="162" y="94"/>
                    </a:lnTo>
                    <a:lnTo>
                      <a:pt x="158" y="94"/>
                    </a:lnTo>
                    <a:lnTo>
                      <a:pt x="158" y="94"/>
                    </a:lnTo>
                    <a:lnTo>
                      <a:pt x="158" y="98"/>
                    </a:lnTo>
                    <a:lnTo>
                      <a:pt x="156" y="100"/>
                    </a:lnTo>
                    <a:lnTo>
                      <a:pt x="156" y="100"/>
                    </a:lnTo>
                    <a:lnTo>
                      <a:pt x="152" y="98"/>
                    </a:lnTo>
                    <a:lnTo>
                      <a:pt x="150" y="98"/>
                    </a:lnTo>
                    <a:lnTo>
                      <a:pt x="150" y="100"/>
                    </a:lnTo>
                    <a:lnTo>
                      <a:pt x="150" y="100"/>
                    </a:lnTo>
                    <a:lnTo>
                      <a:pt x="156" y="100"/>
                    </a:lnTo>
                    <a:lnTo>
                      <a:pt x="156" y="102"/>
                    </a:lnTo>
                    <a:lnTo>
                      <a:pt x="156" y="104"/>
                    </a:lnTo>
                    <a:lnTo>
                      <a:pt x="156" y="104"/>
                    </a:lnTo>
                    <a:close/>
                    <a:moveTo>
                      <a:pt x="78" y="114"/>
                    </a:moveTo>
                    <a:lnTo>
                      <a:pt x="78" y="114"/>
                    </a:lnTo>
                    <a:lnTo>
                      <a:pt x="82" y="114"/>
                    </a:lnTo>
                    <a:lnTo>
                      <a:pt x="84" y="112"/>
                    </a:lnTo>
                    <a:lnTo>
                      <a:pt x="84" y="112"/>
                    </a:lnTo>
                    <a:lnTo>
                      <a:pt x="82" y="108"/>
                    </a:lnTo>
                    <a:lnTo>
                      <a:pt x="78" y="108"/>
                    </a:lnTo>
                    <a:lnTo>
                      <a:pt x="78" y="108"/>
                    </a:lnTo>
                    <a:lnTo>
                      <a:pt x="76" y="110"/>
                    </a:lnTo>
                    <a:lnTo>
                      <a:pt x="78" y="114"/>
                    </a:lnTo>
                    <a:lnTo>
                      <a:pt x="78" y="114"/>
                    </a:lnTo>
                    <a:close/>
                    <a:moveTo>
                      <a:pt x="48" y="112"/>
                    </a:moveTo>
                    <a:lnTo>
                      <a:pt x="48" y="112"/>
                    </a:lnTo>
                    <a:lnTo>
                      <a:pt x="46" y="110"/>
                    </a:lnTo>
                    <a:lnTo>
                      <a:pt x="44" y="110"/>
                    </a:lnTo>
                    <a:lnTo>
                      <a:pt x="38" y="110"/>
                    </a:lnTo>
                    <a:lnTo>
                      <a:pt x="38" y="110"/>
                    </a:lnTo>
                    <a:lnTo>
                      <a:pt x="38" y="112"/>
                    </a:lnTo>
                    <a:lnTo>
                      <a:pt x="42" y="114"/>
                    </a:lnTo>
                    <a:lnTo>
                      <a:pt x="46" y="114"/>
                    </a:lnTo>
                    <a:lnTo>
                      <a:pt x="48" y="112"/>
                    </a:lnTo>
                    <a:lnTo>
                      <a:pt x="48" y="112"/>
                    </a:lnTo>
                    <a:close/>
                    <a:moveTo>
                      <a:pt x="108" y="118"/>
                    </a:moveTo>
                    <a:lnTo>
                      <a:pt x="108" y="118"/>
                    </a:lnTo>
                    <a:lnTo>
                      <a:pt x="110" y="120"/>
                    </a:lnTo>
                    <a:lnTo>
                      <a:pt x="110" y="122"/>
                    </a:lnTo>
                    <a:lnTo>
                      <a:pt x="112" y="124"/>
                    </a:lnTo>
                    <a:lnTo>
                      <a:pt x="114" y="124"/>
                    </a:lnTo>
                    <a:lnTo>
                      <a:pt x="114" y="124"/>
                    </a:lnTo>
                    <a:lnTo>
                      <a:pt x="112" y="118"/>
                    </a:lnTo>
                    <a:lnTo>
                      <a:pt x="114" y="112"/>
                    </a:lnTo>
                    <a:lnTo>
                      <a:pt x="114" y="112"/>
                    </a:lnTo>
                    <a:lnTo>
                      <a:pt x="110" y="112"/>
                    </a:lnTo>
                    <a:lnTo>
                      <a:pt x="108" y="112"/>
                    </a:lnTo>
                    <a:lnTo>
                      <a:pt x="108" y="116"/>
                    </a:lnTo>
                    <a:lnTo>
                      <a:pt x="108" y="118"/>
                    </a:lnTo>
                    <a:lnTo>
                      <a:pt x="108" y="118"/>
                    </a:lnTo>
                    <a:close/>
                    <a:moveTo>
                      <a:pt x="56" y="120"/>
                    </a:moveTo>
                    <a:lnTo>
                      <a:pt x="56" y="120"/>
                    </a:lnTo>
                    <a:lnTo>
                      <a:pt x="60" y="120"/>
                    </a:lnTo>
                    <a:lnTo>
                      <a:pt x="60" y="116"/>
                    </a:lnTo>
                    <a:lnTo>
                      <a:pt x="60" y="114"/>
                    </a:lnTo>
                    <a:lnTo>
                      <a:pt x="58" y="112"/>
                    </a:lnTo>
                    <a:lnTo>
                      <a:pt x="58" y="112"/>
                    </a:lnTo>
                    <a:lnTo>
                      <a:pt x="58" y="116"/>
                    </a:lnTo>
                    <a:lnTo>
                      <a:pt x="56" y="120"/>
                    </a:lnTo>
                    <a:lnTo>
                      <a:pt x="56" y="120"/>
                    </a:lnTo>
                    <a:close/>
                    <a:moveTo>
                      <a:pt x="66" y="118"/>
                    </a:moveTo>
                    <a:lnTo>
                      <a:pt x="66" y="118"/>
                    </a:lnTo>
                    <a:lnTo>
                      <a:pt x="70" y="118"/>
                    </a:lnTo>
                    <a:lnTo>
                      <a:pt x="74" y="116"/>
                    </a:lnTo>
                    <a:lnTo>
                      <a:pt x="74" y="116"/>
                    </a:lnTo>
                    <a:lnTo>
                      <a:pt x="70" y="114"/>
                    </a:lnTo>
                    <a:lnTo>
                      <a:pt x="66" y="114"/>
                    </a:lnTo>
                    <a:lnTo>
                      <a:pt x="66" y="114"/>
                    </a:lnTo>
                    <a:lnTo>
                      <a:pt x="66" y="118"/>
                    </a:lnTo>
                    <a:lnTo>
                      <a:pt x="66" y="118"/>
                    </a:lnTo>
                    <a:close/>
                    <a:moveTo>
                      <a:pt x="154" y="122"/>
                    </a:moveTo>
                    <a:lnTo>
                      <a:pt x="154" y="122"/>
                    </a:lnTo>
                    <a:lnTo>
                      <a:pt x="152" y="122"/>
                    </a:lnTo>
                    <a:lnTo>
                      <a:pt x="150" y="122"/>
                    </a:lnTo>
                    <a:lnTo>
                      <a:pt x="150" y="122"/>
                    </a:lnTo>
                    <a:lnTo>
                      <a:pt x="150" y="126"/>
                    </a:lnTo>
                    <a:lnTo>
                      <a:pt x="150" y="126"/>
                    </a:lnTo>
                    <a:lnTo>
                      <a:pt x="152" y="128"/>
                    </a:lnTo>
                    <a:lnTo>
                      <a:pt x="152" y="126"/>
                    </a:lnTo>
                    <a:lnTo>
                      <a:pt x="154" y="126"/>
                    </a:lnTo>
                    <a:lnTo>
                      <a:pt x="156" y="126"/>
                    </a:lnTo>
                    <a:lnTo>
                      <a:pt x="156" y="126"/>
                    </a:lnTo>
                    <a:lnTo>
                      <a:pt x="152" y="128"/>
                    </a:lnTo>
                    <a:lnTo>
                      <a:pt x="152" y="132"/>
                    </a:lnTo>
                    <a:lnTo>
                      <a:pt x="152" y="132"/>
                    </a:lnTo>
                    <a:lnTo>
                      <a:pt x="156" y="132"/>
                    </a:lnTo>
                    <a:lnTo>
                      <a:pt x="156" y="132"/>
                    </a:lnTo>
                    <a:lnTo>
                      <a:pt x="158" y="128"/>
                    </a:lnTo>
                    <a:lnTo>
                      <a:pt x="158" y="128"/>
                    </a:lnTo>
                    <a:lnTo>
                      <a:pt x="160" y="126"/>
                    </a:lnTo>
                    <a:lnTo>
                      <a:pt x="162" y="124"/>
                    </a:lnTo>
                    <a:lnTo>
                      <a:pt x="162" y="118"/>
                    </a:lnTo>
                    <a:lnTo>
                      <a:pt x="162" y="118"/>
                    </a:lnTo>
                    <a:lnTo>
                      <a:pt x="156" y="120"/>
                    </a:lnTo>
                    <a:lnTo>
                      <a:pt x="154" y="122"/>
                    </a:lnTo>
                    <a:lnTo>
                      <a:pt x="154" y="122"/>
                    </a:lnTo>
                    <a:close/>
                    <a:moveTo>
                      <a:pt x="132" y="122"/>
                    </a:moveTo>
                    <a:lnTo>
                      <a:pt x="132" y="122"/>
                    </a:lnTo>
                    <a:lnTo>
                      <a:pt x="134" y="124"/>
                    </a:lnTo>
                    <a:lnTo>
                      <a:pt x="134" y="126"/>
                    </a:lnTo>
                    <a:lnTo>
                      <a:pt x="134" y="126"/>
                    </a:lnTo>
                    <a:lnTo>
                      <a:pt x="142" y="128"/>
                    </a:lnTo>
                    <a:lnTo>
                      <a:pt x="144" y="126"/>
                    </a:lnTo>
                    <a:lnTo>
                      <a:pt x="144" y="122"/>
                    </a:lnTo>
                    <a:lnTo>
                      <a:pt x="144" y="122"/>
                    </a:lnTo>
                    <a:lnTo>
                      <a:pt x="138" y="122"/>
                    </a:lnTo>
                    <a:lnTo>
                      <a:pt x="132" y="122"/>
                    </a:lnTo>
                    <a:lnTo>
                      <a:pt x="132" y="122"/>
                    </a:lnTo>
                    <a:close/>
                    <a:moveTo>
                      <a:pt x="72" y="130"/>
                    </a:moveTo>
                    <a:lnTo>
                      <a:pt x="72" y="130"/>
                    </a:lnTo>
                    <a:lnTo>
                      <a:pt x="72" y="132"/>
                    </a:lnTo>
                    <a:lnTo>
                      <a:pt x="72" y="132"/>
                    </a:lnTo>
                    <a:lnTo>
                      <a:pt x="76" y="132"/>
                    </a:lnTo>
                    <a:lnTo>
                      <a:pt x="76" y="132"/>
                    </a:lnTo>
                    <a:lnTo>
                      <a:pt x="76" y="130"/>
                    </a:lnTo>
                    <a:lnTo>
                      <a:pt x="74" y="128"/>
                    </a:lnTo>
                    <a:lnTo>
                      <a:pt x="72" y="130"/>
                    </a:lnTo>
                    <a:lnTo>
                      <a:pt x="72" y="130"/>
                    </a:lnTo>
                    <a:close/>
                    <a:moveTo>
                      <a:pt x="52" y="134"/>
                    </a:moveTo>
                    <a:lnTo>
                      <a:pt x="52" y="134"/>
                    </a:lnTo>
                    <a:lnTo>
                      <a:pt x="52" y="136"/>
                    </a:lnTo>
                    <a:lnTo>
                      <a:pt x="56" y="136"/>
                    </a:lnTo>
                    <a:lnTo>
                      <a:pt x="58" y="134"/>
                    </a:lnTo>
                    <a:lnTo>
                      <a:pt x="58" y="132"/>
                    </a:lnTo>
                    <a:lnTo>
                      <a:pt x="58" y="132"/>
                    </a:lnTo>
                    <a:lnTo>
                      <a:pt x="54" y="132"/>
                    </a:lnTo>
                    <a:lnTo>
                      <a:pt x="52" y="134"/>
                    </a:lnTo>
                    <a:lnTo>
                      <a:pt x="52" y="134"/>
                    </a:lnTo>
                    <a:close/>
                    <a:moveTo>
                      <a:pt x="160" y="138"/>
                    </a:moveTo>
                    <a:lnTo>
                      <a:pt x="160" y="138"/>
                    </a:lnTo>
                    <a:lnTo>
                      <a:pt x="162" y="142"/>
                    </a:lnTo>
                    <a:lnTo>
                      <a:pt x="162" y="142"/>
                    </a:lnTo>
                    <a:lnTo>
                      <a:pt x="164" y="142"/>
                    </a:lnTo>
                    <a:lnTo>
                      <a:pt x="166" y="138"/>
                    </a:lnTo>
                    <a:lnTo>
                      <a:pt x="166" y="138"/>
                    </a:lnTo>
                    <a:lnTo>
                      <a:pt x="160" y="138"/>
                    </a:lnTo>
                    <a:lnTo>
                      <a:pt x="160" y="138"/>
                    </a:lnTo>
                    <a:close/>
                    <a:moveTo>
                      <a:pt x="28" y="142"/>
                    </a:moveTo>
                    <a:lnTo>
                      <a:pt x="28" y="142"/>
                    </a:lnTo>
                    <a:lnTo>
                      <a:pt x="30" y="144"/>
                    </a:lnTo>
                    <a:lnTo>
                      <a:pt x="32" y="142"/>
                    </a:lnTo>
                    <a:lnTo>
                      <a:pt x="36" y="142"/>
                    </a:lnTo>
                    <a:lnTo>
                      <a:pt x="36" y="142"/>
                    </a:lnTo>
                    <a:lnTo>
                      <a:pt x="34" y="138"/>
                    </a:lnTo>
                    <a:lnTo>
                      <a:pt x="32" y="138"/>
                    </a:lnTo>
                    <a:lnTo>
                      <a:pt x="28" y="140"/>
                    </a:lnTo>
                    <a:lnTo>
                      <a:pt x="28" y="142"/>
                    </a:lnTo>
                    <a:lnTo>
                      <a:pt x="28" y="142"/>
                    </a:lnTo>
                    <a:close/>
                    <a:moveTo>
                      <a:pt x="126" y="146"/>
                    </a:moveTo>
                    <a:lnTo>
                      <a:pt x="126" y="146"/>
                    </a:lnTo>
                    <a:lnTo>
                      <a:pt x="124" y="144"/>
                    </a:lnTo>
                    <a:lnTo>
                      <a:pt x="124" y="144"/>
                    </a:lnTo>
                    <a:lnTo>
                      <a:pt x="120" y="144"/>
                    </a:lnTo>
                    <a:lnTo>
                      <a:pt x="120" y="144"/>
                    </a:lnTo>
                    <a:lnTo>
                      <a:pt x="120" y="148"/>
                    </a:lnTo>
                    <a:lnTo>
                      <a:pt x="122" y="150"/>
                    </a:lnTo>
                    <a:lnTo>
                      <a:pt x="124" y="148"/>
                    </a:lnTo>
                    <a:lnTo>
                      <a:pt x="126" y="146"/>
                    </a:lnTo>
                    <a:lnTo>
                      <a:pt x="126" y="146"/>
                    </a:lnTo>
                    <a:close/>
                    <a:moveTo>
                      <a:pt x="130" y="152"/>
                    </a:moveTo>
                    <a:lnTo>
                      <a:pt x="130" y="152"/>
                    </a:lnTo>
                    <a:lnTo>
                      <a:pt x="132" y="152"/>
                    </a:lnTo>
                    <a:lnTo>
                      <a:pt x="132" y="152"/>
                    </a:lnTo>
                    <a:lnTo>
                      <a:pt x="132" y="152"/>
                    </a:lnTo>
                    <a:lnTo>
                      <a:pt x="134" y="150"/>
                    </a:lnTo>
                    <a:lnTo>
                      <a:pt x="136" y="148"/>
                    </a:lnTo>
                    <a:lnTo>
                      <a:pt x="136" y="148"/>
                    </a:lnTo>
                    <a:lnTo>
                      <a:pt x="134" y="146"/>
                    </a:lnTo>
                    <a:lnTo>
                      <a:pt x="132" y="146"/>
                    </a:lnTo>
                    <a:lnTo>
                      <a:pt x="130" y="148"/>
                    </a:lnTo>
                    <a:lnTo>
                      <a:pt x="130" y="152"/>
                    </a:lnTo>
                    <a:lnTo>
                      <a:pt x="130" y="152"/>
                    </a:lnTo>
                    <a:close/>
                    <a:moveTo>
                      <a:pt x="72" y="152"/>
                    </a:moveTo>
                    <a:lnTo>
                      <a:pt x="72" y="152"/>
                    </a:lnTo>
                    <a:lnTo>
                      <a:pt x="74" y="154"/>
                    </a:lnTo>
                    <a:lnTo>
                      <a:pt x="78" y="152"/>
                    </a:lnTo>
                    <a:lnTo>
                      <a:pt x="84" y="150"/>
                    </a:lnTo>
                    <a:lnTo>
                      <a:pt x="84" y="150"/>
                    </a:lnTo>
                    <a:lnTo>
                      <a:pt x="84" y="148"/>
                    </a:lnTo>
                    <a:lnTo>
                      <a:pt x="82" y="148"/>
                    </a:lnTo>
                    <a:lnTo>
                      <a:pt x="78" y="148"/>
                    </a:lnTo>
                    <a:lnTo>
                      <a:pt x="74" y="148"/>
                    </a:lnTo>
                    <a:lnTo>
                      <a:pt x="72" y="152"/>
                    </a:lnTo>
                    <a:lnTo>
                      <a:pt x="72" y="152"/>
                    </a:lnTo>
                    <a:close/>
                    <a:moveTo>
                      <a:pt x="142" y="160"/>
                    </a:moveTo>
                    <a:lnTo>
                      <a:pt x="142" y="160"/>
                    </a:lnTo>
                    <a:lnTo>
                      <a:pt x="146" y="160"/>
                    </a:lnTo>
                    <a:lnTo>
                      <a:pt x="148" y="160"/>
                    </a:lnTo>
                    <a:lnTo>
                      <a:pt x="150" y="160"/>
                    </a:lnTo>
                    <a:lnTo>
                      <a:pt x="150" y="160"/>
                    </a:lnTo>
                    <a:lnTo>
                      <a:pt x="150" y="156"/>
                    </a:lnTo>
                    <a:lnTo>
                      <a:pt x="146" y="154"/>
                    </a:lnTo>
                    <a:lnTo>
                      <a:pt x="142" y="156"/>
                    </a:lnTo>
                    <a:lnTo>
                      <a:pt x="142" y="160"/>
                    </a:lnTo>
                    <a:lnTo>
                      <a:pt x="142" y="160"/>
                    </a:lnTo>
                    <a:close/>
                    <a:moveTo>
                      <a:pt x="190" y="156"/>
                    </a:moveTo>
                    <a:lnTo>
                      <a:pt x="190" y="156"/>
                    </a:lnTo>
                    <a:lnTo>
                      <a:pt x="184" y="156"/>
                    </a:lnTo>
                    <a:lnTo>
                      <a:pt x="184" y="156"/>
                    </a:lnTo>
                    <a:lnTo>
                      <a:pt x="184" y="158"/>
                    </a:lnTo>
                    <a:lnTo>
                      <a:pt x="186" y="158"/>
                    </a:lnTo>
                    <a:lnTo>
                      <a:pt x="188" y="158"/>
                    </a:lnTo>
                    <a:lnTo>
                      <a:pt x="190" y="156"/>
                    </a:lnTo>
                    <a:lnTo>
                      <a:pt x="190" y="156"/>
                    </a:lnTo>
                    <a:close/>
                    <a:moveTo>
                      <a:pt x="166" y="166"/>
                    </a:moveTo>
                    <a:lnTo>
                      <a:pt x="166" y="166"/>
                    </a:lnTo>
                    <a:lnTo>
                      <a:pt x="162" y="158"/>
                    </a:lnTo>
                    <a:lnTo>
                      <a:pt x="162" y="158"/>
                    </a:lnTo>
                    <a:lnTo>
                      <a:pt x="158" y="158"/>
                    </a:lnTo>
                    <a:lnTo>
                      <a:pt x="158" y="158"/>
                    </a:lnTo>
                    <a:lnTo>
                      <a:pt x="160" y="164"/>
                    </a:lnTo>
                    <a:lnTo>
                      <a:pt x="162" y="168"/>
                    </a:lnTo>
                    <a:lnTo>
                      <a:pt x="166" y="166"/>
                    </a:lnTo>
                    <a:lnTo>
                      <a:pt x="166" y="166"/>
                    </a:lnTo>
                    <a:close/>
                    <a:moveTo>
                      <a:pt x="178" y="162"/>
                    </a:moveTo>
                    <a:lnTo>
                      <a:pt x="178" y="162"/>
                    </a:lnTo>
                    <a:lnTo>
                      <a:pt x="178" y="162"/>
                    </a:lnTo>
                    <a:lnTo>
                      <a:pt x="176" y="162"/>
                    </a:lnTo>
                    <a:lnTo>
                      <a:pt x="172" y="160"/>
                    </a:lnTo>
                    <a:lnTo>
                      <a:pt x="172" y="160"/>
                    </a:lnTo>
                    <a:lnTo>
                      <a:pt x="172" y="164"/>
                    </a:lnTo>
                    <a:lnTo>
                      <a:pt x="174" y="166"/>
                    </a:lnTo>
                    <a:lnTo>
                      <a:pt x="178" y="166"/>
                    </a:lnTo>
                    <a:lnTo>
                      <a:pt x="178" y="162"/>
                    </a:lnTo>
                    <a:lnTo>
                      <a:pt x="178" y="162"/>
                    </a:lnTo>
                    <a:close/>
                    <a:moveTo>
                      <a:pt x="78" y="166"/>
                    </a:moveTo>
                    <a:lnTo>
                      <a:pt x="78" y="166"/>
                    </a:lnTo>
                    <a:lnTo>
                      <a:pt x="76" y="164"/>
                    </a:lnTo>
                    <a:lnTo>
                      <a:pt x="74" y="162"/>
                    </a:lnTo>
                    <a:lnTo>
                      <a:pt x="74" y="162"/>
                    </a:lnTo>
                    <a:lnTo>
                      <a:pt x="74" y="166"/>
                    </a:lnTo>
                    <a:lnTo>
                      <a:pt x="74" y="166"/>
                    </a:lnTo>
                    <a:lnTo>
                      <a:pt x="78" y="166"/>
                    </a:lnTo>
                    <a:lnTo>
                      <a:pt x="78" y="166"/>
                    </a:lnTo>
                    <a:close/>
                  </a:path>
                </a:pathLst>
              </a:custGeom>
              <a:solidFill>
                <a:srgbClr val="968C6D"/>
              </a:solidFill>
              <a:ln>
                <a:noFill/>
              </a:ln>
            </p:spPr>
            <p:txBody>
              <a:bodyPr vert="horz" wrap="square" lIns="91440" tIns="45720" rIns="91440" bIns="45720" numCol="1" anchor="t" anchorCtr="0" compatLnSpc="1">
                <a:prstTxWarp prst="textNoShape">
                  <a:avLst/>
                </a:prstTxWarp>
              </a:bodyPr>
              <a:lstStyle/>
              <a:p>
                <a:endParaRPr lang="en-GB"/>
              </a:p>
            </p:txBody>
          </p:sp>
          <p:sp>
            <p:nvSpPr>
              <p:cNvPr id="86" name="Freeform 114"/>
              <p:cNvSpPr>
                <a:spLocks/>
              </p:cNvSpPr>
              <p:nvPr/>
            </p:nvSpPr>
            <p:spPr bwMode="auto">
              <a:xfrm>
                <a:off x="3834532" y="5131878"/>
                <a:ext cx="339055" cy="764845"/>
              </a:xfrm>
              <a:custGeom>
                <a:avLst/>
                <a:gdLst>
                  <a:gd name="T0" fmla="*/ 130 w 516"/>
                  <a:gd name="T1" fmla="*/ 1026 h 1164"/>
                  <a:gd name="T2" fmla="*/ 144 w 516"/>
                  <a:gd name="T3" fmla="*/ 996 h 1164"/>
                  <a:gd name="T4" fmla="*/ 180 w 516"/>
                  <a:gd name="T5" fmla="*/ 938 h 1164"/>
                  <a:gd name="T6" fmla="*/ 202 w 516"/>
                  <a:gd name="T7" fmla="*/ 870 h 1164"/>
                  <a:gd name="T8" fmla="*/ 228 w 516"/>
                  <a:gd name="T9" fmla="*/ 744 h 1164"/>
                  <a:gd name="T10" fmla="*/ 244 w 516"/>
                  <a:gd name="T11" fmla="*/ 642 h 1164"/>
                  <a:gd name="T12" fmla="*/ 220 w 516"/>
                  <a:gd name="T13" fmla="*/ 592 h 1164"/>
                  <a:gd name="T14" fmla="*/ 202 w 516"/>
                  <a:gd name="T15" fmla="*/ 542 h 1164"/>
                  <a:gd name="T16" fmla="*/ 224 w 516"/>
                  <a:gd name="T17" fmla="*/ 480 h 1164"/>
                  <a:gd name="T18" fmla="*/ 236 w 516"/>
                  <a:gd name="T19" fmla="*/ 396 h 1164"/>
                  <a:gd name="T20" fmla="*/ 274 w 516"/>
                  <a:gd name="T21" fmla="*/ 298 h 1164"/>
                  <a:gd name="T22" fmla="*/ 298 w 516"/>
                  <a:gd name="T23" fmla="*/ 206 h 1164"/>
                  <a:gd name="T24" fmla="*/ 312 w 516"/>
                  <a:gd name="T25" fmla="*/ 176 h 1164"/>
                  <a:gd name="T26" fmla="*/ 276 w 516"/>
                  <a:gd name="T27" fmla="*/ 164 h 1164"/>
                  <a:gd name="T28" fmla="*/ 256 w 516"/>
                  <a:gd name="T29" fmla="*/ 142 h 1164"/>
                  <a:gd name="T30" fmla="*/ 252 w 516"/>
                  <a:gd name="T31" fmla="*/ 122 h 1164"/>
                  <a:gd name="T32" fmla="*/ 240 w 516"/>
                  <a:gd name="T33" fmla="*/ 112 h 1164"/>
                  <a:gd name="T34" fmla="*/ 250 w 516"/>
                  <a:gd name="T35" fmla="*/ 80 h 1164"/>
                  <a:gd name="T36" fmla="*/ 254 w 516"/>
                  <a:gd name="T37" fmla="*/ 48 h 1164"/>
                  <a:gd name="T38" fmla="*/ 246 w 516"/>
                  <a:gd name="T39" fmla="*/ 46 h 1164"/>
                  <a:gd name="T40" fmla="*/ 248 w 516"/>
                  <a:gd name="T41" fmla="*/ 40 h 1164"/>
                  <a:gd name="T42" fmla="*/ 258 w 516"/>
                  <a:gd name="T43" fmla="*/ 30 h 1164"/>
                  <a:gd name="T44" fmla="*/ 270 w 516"/>
                  <a:gd name="T45" fmla="*/ 20 h 1164"/>
                  <a:gd name="T46" fmla="*/ 296 w 516"/>
                  <a:gd name="T47" fmla="*/ 6 h 1164"/>
                  <a:gd name="T48" fmla="*/ 310 w 516"/>
                  <a:gd name="T49" fmla="*/ 2 h 1164"/>
                  <a:gd name="T50" fmla="*/ 322 w 516"/>
                  <a:gd name="T51" fmla="*/ 0 h 1164"/>
                  <a:gd name="T52" fmla="*/ 338 w 516"/>
                  <a:gd name="T53" fmla="*/ 2 h 1164"/>
                  <a:gd name="T54" fmla="*/ 358 w 516"/>
                  <a:gd name="T55" fmla="*/ 14 h 1164"/>
                  <a:gd name="T56" fmla="*/ 376 w 516"/>
                  <a:gd name="T57" fmla="*/ 26 h 1164"/>
                  <a:gd name="T58" fmla="*/ 386 w 516"/>
                  <a:gd name="T59" fmla="*/ 52 h 1164"/>
                  <a:gd name="T60" fmla="*/ 384 w 516"/>
                  <a:gd name="T61" fmla="*/ 68 h 1164"/>
                  <a:gd name="T62" fmla="*/ 382 w 516"/>
                  <a:gd name="T63" fmla="*/ 78 h 1164"/>
                  <a:gd name="T64" fmla="*/ 374 w 516"/>
                  <a:gd name="T65" fmla="*/ 106 h 1164"/>
                  <a:gd name="T66" fmla="*/ 378 w 516"/>
                  <a:gd name="T67" fmla="*/ 142 h 1164"/>
                  <a:gd name="T68" fmla="*/ 440 w 516"/>
                  <a:gd name="T69" fmla="*/ 224 h 1164"/>
                  <a:gd name="T70" fmla="*/ 462 w 516"/>
                  <a:gd name="T71" fmla="*/ 426 h 1164"/>
                  <a:gd name="T72" fmla="*/ 460 w 516"/>
                  <a:gd name="T73" fmla="*/ 588 h 1164"/>
                  <a:gd name="T74" fmla="*/ 444 w 516"/>
                  <a:gd name="T75" fmla="*/ 652 h 1164"/>
                  <a:gd name="T76" fmla="*/ 452 w 516"/>
                  <a:gd name="T77" fmla="*/ 706 h 1164"/>
                  <a:gd name="T78" fmla="*/ 472 w 516"/>
                  <a:gd name="T79" fmla="*/ 792 h 1164"/>
                  <a:gd name="T80" fmla="*/ 484 w 516"/>
                  <a:gd name="T81" fmla="*/ 862 h 1164"/>
                  <a:gd name="T82" fmla="*/ 500 w 516"/>
                  <a:gd name="T83" fmla="*/ 940 h 1164"/>
                  <a:gd name="T84" fmla="*/ 514 w 516"/>
                  <a:gd name="T85" fmla="*/ 1070 h 1164"/>
                  <a:gd name="T86" fmla="*/ 504 w 516"/>
                  <a:gd name="T87" fmla="*/ 1150 h 1164"/>
                  <a:gd name="T88" fmla="*/ 440 w 516"/>
                  <a:gd name="T89" fmla="*/ 1154 h 1164"/>
                  <a:gd name="T90" fmla="*/ 312 w 516"/>
                  <a:gd name="T91" fmla="*/ 1150 h 1164"/>
                  <a:gd name="T92" fmla="*/ 380 w 516"/>
                  <a:gd name="T93" fmla="*/ 1124 h 1164"/>
                  <a:gd name="T94" fmla="*/ 406 w 516"/>
                  <a:gd name="T95" fmla="*/ 1094 h 1164"/>
                  <a:gd name="T96" fmla="*/ 426 w 516"/>
                  <a:gd name="T97" fmla="*/ 1040 h 1164"/>
                  <a:gd name="T98" fmla="*/ 420 w 516"/>
                  <a:gd name="T99" fmla="*/ 980 h 1164"/>
                  <a:gd name="T100" fmla="*/ 382 w 516"/>
                  <a:gd name="T101" fmla="*/ 880 h 1164"/>
                  <a:gd name="T102" fmla="*/ 358 w 516"/>
                  <a:gd name="T103" fmla="*/ 798 h 1164"/>
                  <a:gd name="T104" fmla="*/ 322 w 516"/>
                  <a:gd name="T105" fmla="*/ 824 h 1164"/>
                  <a:gd name="T106" fmla="*/ 280 w 516"/>
                  <a:gd name="T107" fmla="*/ 914 h 1164"/>
                  <a:gd name="T108" fmla="*/ 216 w 516"/>
                  <a:gd name="T109" fmla="*/ 1034 h 1164"/>
                  <a:gd name="T110" fmla="*/ 202 w 516"/>
                  <a:gd name="T111" fmla="*/ 1094 h 1164"/>
                  <a:gd name="T112" fmla="*/ 162 w 516"/>
                  <a:gd name="T113" fmla="*/ 1130 h 1164"/>
                  <a:gd name="T114" fmla="*/ 56 w 516"/>
                  <a:gd name="T115" fmla="*/ 1098 h 1164"/>
                  <a:gd name="T116" fmla="*/ 12 w 516"/>
                  <a:gd name="T117" fmla="*/ 106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6" h="1164">
                    <a:moveTo>
                      <a:pt x="104" y="1052"/>
                    </a:moveTo>
                    <a:lnTo>
                      <a:pt x="104" y="1052"/>
                    </a:lnTo>
                    <a:lnTo>
                      <a:pt x="108" y="1052"/>
                    </a:lnTo>
                    <a:lnTo>
                      <a:pt x="112" y="1048"/>
                    </a:lnTo>
                    <a:lnTo>
                      <a:pt x="116" y="1042"/>
                    </a:lnTo>
                    <a:lnTo>
                      <a:pt x="116" y="1042"/>
                    </a:lnTo>
                    <a:lnTo>
                      <a:pt x="122" y="1032"/>
                    </a:lnTo>
                    <a:lnTo>
                      <a:pt x="130" y="1026"/>
                    </a:lnTo>
                    <a:lnTo>
                      <a:pt x="130" y="1026"/>
                    </a:lnTo>
                    <a:lnTo>
                      <a:pt x="136" y="1024"/>
                    </a:lnTo>
                    <a:lnTo>
                      <a:pt x="142" y="1024"/>
                    </a:lnTo>
                    <a:lnTo>
                      <a:pt x="142" y="1024"/>
                    </a:lnTo>
                    <a:lnTo>
                      <a:pt x="142" y="1016"/>
                    </a:lnTo>
                    <a:lnTo>
                      <a:pt x="142" y="1010"/>
                    </a:lnTo>
                    <a:lnTo>
                      <a:pt x="142" y="1004"/>
                    </a:lnTo>
                    <a:lnTo>
                      <a:pt x="144" y="996"/>
                    </a:lnTo>
                    <a:lnTo>
                      <a:pt x="144" y="996"/>
                    </a:lnTo>
                    <a:lnTo>
                      <a:pt x="152" y="986"/>
                    </a:lnTo>
                    <a:lnTo>
                      <a:pt x="158" y="978"/>
                    </a:lnTo>
                    <a:lnTo>
                      <a:pt x="166" y="970"/>
                    </a:lnTo>
                    <a:lnTo>
                      <a:pt x="172" y="960"/>
                    </a:lnTo>
                    <a:lnTo>
                      <a:pt x="172" y="960"/>
                    </a:lnTo>
                    <a:lnTo>
                      <a:pt x="178" y="950"/>
                    </a:lnTo>
                    <a:lnTo>
                      <a:pt x="180" y="938"/>
                    </a:lnTo>
                    <a:lnTo>
                      <a:pt x="182" y="924"/>
                    </a:lnTo>
                    <a:lnTo>
                      <a:pt x="188" y="908"/>
                    </a:lnTo>
                    <a:lnTo>
                      <a:pt x="188" y="908"/>
                    </a:lnTo>
                    <a:lnTo>
                      <a:pt x="192" y="896"/>
                    </a:lnTo>
                    <a:lnTo>
                      <a:pt x="194" y="890"/>
                    </a:lnTo>
                    <a:lnTo>
                      <a:pt x="196" y="882"/>
                    </a:lnTo>
                    <a:lnTo>
                      <a:pt x="196" y="882"/>
                    </a:lnTo>
                    <a:lnTo>
                      <a:pt x="202" y="870"/>
                    </a:lnTo>
                    <a:lnTo>
                      <a:pt x="204" y="858"/>
                    </a:lnTo>
                    <a:lnTo>
                      <a:pt x="210" y="834"/>
                    </a:lnTo>
                    <a:lnTo>
                      <a:pt x="210" y="834"/>
                    </a:lnTo>
                    <a:lnTo>
                      <a:pt x="216" y="802"/>
                    </a:lnTo>
                    <a:lnTo>
                      <a:pt x="220" y="770"/>
                    </a:lnTo>
                    <a:lnTo>
                      <a:pt x="220" y="770"/>
                    </a:lnTo>
                    <a:lnTo>
                      <a:pt x="224" y="756"/>
                    </a:lnTo>
                    <a:lnTo>
                      <a:pt x="228" y="744"/>
                    </a:lnTo>
                    <a:lnTo>
                      <a:pt x="228" y="744"/>
                    </a:lnTo>
                    <a:lnTo>
                      <a:pt x="232" y="726"/>
                    </a:lnTo>
                    <a:lnTo>
                      <a:pt x="234" y="710"/>
                    </a:lnTo>
                    <a:lnTo>
                      <a:pt x="240" y="674"/>
                    </a:lnTo>
                    <a:lnTo>
                      <a:pt x="240" y="674"/>
                    </a:lnTo>
                    <a:lnTo>
                      <a:pt x="244" y="658"/>
                    </a:lnTo>
                    <a:lnTo>
                      <a:pt x="244" y="650"/>
                    </a:lnTo>
                    <a:lnTo>
                      <a:pt x="244" y="642"/>
                    </a:lnTo>
                    <a:lnTo>
                      <a:pt x="244" y="642"/>
                    </a:lnTo>
                    <a:lnTo>
                      <a:pt x="236" y="634"/>
                    </a:lnTo>
                    <a:lnTo>
                      <a:pt x="234" y="628"/>
                    </a:lnTo>
                    <a:lnTo>
                      <a:pt x="232" y="622"/>
                    </a:lnTo>
                    <a:lnTo>
                      <a:pt x="232" y="622"/>
                    </a:lnTo>
                    <a:lnTo>
                      <a:pt x="226" y="590"/>
                    </a:lnTo>
                    <a:lnTo>
                      <a:pt x="226" y="590"/>
                    </a:lnTo>
                    <a:lnTo>
                      <a:pt x="220" y="592"/>
                    </a:lnTo>
                    <a:lnTo>
                      <a:pt x="212" y="594"/>
                    </a:lnTo>
                    <a:lnTo>
                      <a:pt x="206" y="594"/>
                    </a:lnTo>
                    <a:lnTo>
                      <a:pt x="202" y="594"/>
                    </a:lnTo>
                    <a:lnTo>
                      <a:pt x="202" y="592"/>
                    </a:lnTo>
                    <a:lnTo>
                      <a:pt x="202" y="592"/>
                    </a:lnTo>
                    <a:lnTo>
                      <a:pt x="202" y="578"/>
                    </a:lnTo>
                    <a:lnTo>
                      <a:pt x="202" y="562"/>
                    </a:lnTo>
                    <a:lnTo>
                      <a:pt x="202" y="542"/>
                    </a:lnTo>
                    <a:lnTo>
                      <a:pt x="202" y="542"/>
                    </a:lnTo>
                    <a:lnTo>
                      <a:pt x="206" y="536"/>
                    </a:lnTo>
                    <a:lnTo>
                      <a:pt x="210" y="530"/>
                    </a:lnTo>
                    <a:lnTo>
                      <a:pt x="216" y="518"/>
                    </a:lnTo>
                    <a:lnTo>
                      <a:pt x="216" y="518"/>
                    </a:lnTo>
                    <a:lnTo>
                      <a:pt x="220" y="508"/>
                    </a:lnTo>
                    <a:lnTo>
                      <a:pt x="222" y="498"/>
                    </a:lnTo>
                    <a:lnTo>
                      <a:pt x="224" y="480"/>
                    </a:lnTo>
                    <a:lnTo>
                      <a:pt x="226" y="462"/>
                    </a:lnTo>
                    <a:lnTo>
                      <a:pt x="228" y="442"/>
                    </a:lnTo>
                    <a:lnTo>
                      <a:pt x="228" y="442"/>
                    </a:lnTo>
                    <a:lnTo>
                      <a:pt x="228" y="424"/>
                    </a:lnTo>
                    <a:lnTo>
                      <a:pt x="228" y="414"/>
                    </a:lnTo>
                    <a:lnTo>
                      <a:pt x="230" y="406"/>
                    </a:lnTo>
                    <a:lnTo>
                      <a:pt x="230" y="406"/>
                    </a:lnTo>
                    <a:lnTo>
                      <a:pt x="236" y="396"/>
                    </a:lnTo>
                    <a:lnTo>
                      <a:pt x="242" y="384"/>
                    </a:lnTo>
                    <a:lnTo>
                      <a:pt x="242" y="384"/>
                    </a:lnTo>
                    <a:lnTo>
                      <a:pt x="250" y="368"/>
                    </a:lnTo>
                    <a:lnTo>
                      <a:pt x="254" y="350"/>
                    </a:lnTo>
                    <a:lnTo>
                      <a:pt x="266" y="314"/>
                    </a:lnTo>
                    <a:lnTo>
                      <a:pt x="266" y="314"/>
                    </a:lnTo>
                    <a:lnTo>
                      <a:pt x="270" y="304"/>
                    </a:lnTo>
                    <a:lnTo>
                      <a:pt x="274" y="298"/>
                    </a:lnTo>
                    <a:lnTo>
                      <a:pt x="276" y="292"/>
                    </a:lnTo>
                    <a:lnTo>
                      <a:pt x="278" y="284"/>
                    </a:lnTo>
                    <a:lnTo>
                      <a:pt x="278" y="284"/>
                    </a:lnTo>
                    <a:lnTo>
                      <a:pt x="282" y="262"/>
                    </a:lnTo>
                    <a:lnTo>
                      <a:pt x="288" y="238"/>
                    </a:lnTo>
                    <a:lnTo>
                      <a:pt x="288" y="238"/>
                    </a:lnTo>
                    <a:lnTo>
                      <a:pt x="294" y="222"/>
                    </a:lnTo>
                    <a:lnTo>
                      <a:pt x="298" y="206"/>
                    </a:lnTo>
                    <a:lnTo>
                      <a:pt x="298" y="206"/>
                    </a:lnTo>
                    <a:lnTo>
                      <a:pt x="304" y="198"/>
                    </a:lnTo>
                    <a:lnTo>
                      <a:pt x="304" y="198"/>
                    </a:lnTo>
                    <a:lnTo>
                      <a:pt x="308" y="192"/>
                    </a:lnTo>
                    <a:lnTo>
                      <a:pt x="312" y="184"/>
                    </a:lnTo>
                    <a:lnTo>
                      <a:pt x="312" y="184"/>
                    </a:lnTo>
                    <a:lnTo>
                      <a:pt x="312" y="176"/>
                    </a:lnTo>
                    <a:lnTo>
                      <a:pt x="312" y="176"/>
                    </a:lnTo>
                    <a:lnTo>
                      <a:pt x="310" y="172"/>
                    </a:lnTo>
                    <a:lnTo>
                      <a:pt x="310" y="172"/>
                    </a:lnTo>
                    <a:lnTo>
                      <a:pt x="302" y="168"/>
                    </a:lnTo>
                    <a:lnTo>
                      <a:pt x="302" y="168"/>
                    </a:lnTo>
                    <a:lnTo>
                      <a:pt x="296" y="164"/>
                    </a:lnTo>
                    <a:lnTo>
                      <a:pt x="292" y="164"/>
                    </a:lnTo>
                    <a:lnTo>
                      <a:pt x="276" y="164"/>
                    </a:lnTo>
                    <a:lnTo>
                      <a:pt x="276" y="164"/>
                    </a:lnTo>
                    <a:lnTo>
                      <a:pt x="270" y="164"/>
                    </a:lnTo>
                    <a:lnTo>
                      <a:pt x="266" y="162"/>
                    </a:lnTo>
                    <a:lnTo>
                      <a:pt x="260" y="156"/>
                    </a:lnTo>
                    <a:lnTo>
                      <a:pt x="258" y="152"/>
                    </a:lnTo>
                    <a:lnTo>
                      <a:pt x="258" y="148"/>
                    </a:lnTo>
                    <a:lnTo>
                      <a:pt x="258" y="148"/>
                    </a:lnTo>
                    <a:lnTo>
                      <a:pt x="258" y="144"/>
                    </a:lnTo>
                    <a:lnTo>
                      <a:pt x="256" y="142"/>
                    </a:lnTo>
                    <a:lnTo>
                      <a:pt x="256" y="142"/>
                    </a:lnTo>
                    <a:lnTo>
                      <a:pt x="254" y="138"/>
                    </a:lnTo>
                    <a:lnTo>
                      <a:pt x="254" y="134"/>
                    </a:lnTo>
                    <a:lnTo>
                      <a:pt x="254" y="134"/>
                    </a:lnTo>
                    <a:lnTo>
                      <a:pt x="254" y="132"/>
                    </a:lnTo>
                    <a:lnTo>
                      <a:pt x="254" y="130"/>
                    </a:lnTo>
                    <a:lnTo>
                      <a:pt x="254" y="130"/>
                    </a:lnTo>
                    <a:lnTo>
                      <a:pt x="252" y="122"/>
                    </a:lnTo>
                    <a:lnTo>
                      <a:pt x="252" y="122"/>
                    </a:lnTo>
                    <a:lnTo>
                      <a:pt x="250" y="120"/>
                    </a:lnTo>
                    <a:lnTo>
                      <a:pt x="244" y="120"/>
                    </a:lnTo>
                    <a:lnTo>
                      <a:pt x="244" y="120"/>
                    </a:lnTo>
                    <a:lnTo>
                      <a:pt x="242" y="118"/>
                    </a:lnTo>
                    <a:lnTo>
                      <a:pt x="240" y="116"/>
                    </a:lnTo>
                    <a:lnTo>
                      <a:pt x="240" y="112"/>
                    </a:lnTo>
                    <a:lnTo>
                      <a:pt x="240" y="112"/>
                    </a:lnTo>
                    <a:lnTo>
                      <a:pt x="250" y="98"/>
                    </a:lnTo>
                    <a:lnTo>
                      <a:pt x="252" y="92"/>
                    </a:lnTo>
                    <a:lnTo>
                      <a:pt x="252" y="92"/>
                    </a:lnTo>
                    <a:lnTo>
                      <a:pt x="254" y="90"/>
                    </a:lnTo>
                    <a:lnTo>
                      <a:pt x="254" y="86"/>
                    </a:lnTo>
                    <a:lnTo>
                      <a:pt x="252" y="82"/>
                    </a:lnTo>
                    <a:lnTo>
                      <a:pt x="252" y="82"/>
                    </a:lnTo>
                    <a:lnTo>
                      <a:pt x="250" y="80"/>
                    </a:lnTo>
                    <a:lnTo>
                      <a:pt x="250" y="76"/>
                    </a:lnTo>
                    <a:lnTo>
                      <a:pt x="250" y="76"/>
                    </a:lnTo>
                    <a:lnTo>
                      <a:pt x="252" y="62"/>
                    </a:lnTo>
                    <a:lnTo>
                      <a:pt x="254" y="50"/>
                    </a:lnTo>
                    <a:lnTo>
                      <a:pt x="254" y="50"/>
                    </a:lnTo>
                    <a:lnTo>
                      <a:pt x="256" y="48"/>
                    </a:lnTo>
                    <a:lnTo>
                      <a:pt x="254" y="48"/>
                    </a:lnTo>
                    <a:lnTo>
                      <a:pt x="254" y="48"/>
                    </a:lnTo>
                    <a:lnTo>
                      <a:pt x="252" y="48"/>
                    </a:lnTo>
                    <a:lnTo>
                      <a:pt x="252" y="50"/>
                    </a:lnTo>
                    <a:lnTo>
                      <a:pt x="252" y="50"/>
                    </a:lnTo>
                    <a:lnTo>
                      <a:pt x="250" y="48"/>
                    </a:lnTo>
                    <a:lnTo>
                      <a:pt x="248" y="46"/>
                    </a:lnTo>
                    <a:lnTo>
                      <a:pt x="248" y="46"/>
                    </a:lnTo>
                    <a:lnTo>
                      <a:pt x="248" y="46"/>
                    </a:lnTo>
                    <a:lnTo>
                      <a:pt x="246" y="46"/>
                    </a:lnTo>
                    <a:lnTo>
                      <a:pt x="246" y="46"/>
                    </a:lnTo>
                    <a:lnTo>
                      <a:pt x="246" y="44"/>
                    </a:lnTo>
                    <a:lnTo>
                      <a:pt x="248" y="42"/>
                    </a:lnTo>
                    <a:lnTo>
                      <a:pt x="248" y="42"/>
                    </a:lnTo>
                    <a:lnTo>
                      <a:pt x="244" y="44"/>
                    </a:lnTo>
                    <a:lnTo>
                      <a:pt x="244" y="44"/>
                    </a:lnTo>
                    <a:lnTo>
                      <a:pt x="246" y="42"/>
                    </a:lnTo>
                    <a:lnTo>
                      <a:pt x="248" y="40"/>
                    </a:lnTo>
                    <a:lnTo>
                      <a:pt x="252" y="38"/>
                    </a:lnTo>
                    <a:lnTo>
                      <a:pt x="252" y="38"/>
                    </a:lnTo>
                    <a:lnTo>
                      <a:pt x="254" y="34"/>
                    </a:lnTo>
                    <a:lnTo>
                      <a:pt x="254" y="34"/>
                    </a:lnTo>
                    <a:lnTo>
                      <a:pt x="256" y="32"/>
                    </a:lnTo>
                    <a:lnTo>
                      <a:pt x="258" y="30"/>
                    </a:lnTo>
                    <a:lnTo>
                      <a:pt x="258" y="30"/>
                    </a:lnTo>
                    <a:lnTo>
                      <a:pt x="258" y="30"/>
                    </a:lnTo>
                    <a:lnTo>
                      <a:pt x="260" y="28"/>
                    </a:lnTo>
                    <a:lnTo>
                      <a:pt x="260" y="28"/>
                    </a:lnTo>
                    <a:lnTo>
                      <a:pt x="264" y="26"/>
                    </a:lnTo>
                    <a:lnTo>
                      <a:pt x="266" y="22"/>
                    </a:lnTo>
                    <a:lnTo>
                      <a:pt x="266" y="22"/>
                    </a:lnTo>
                    <a:lnTo>
                      <a:pt x="268" y="22"/>
                    </a:lnTo>
                    <a:lnTo>
                      <a:pt x="270" y="20"/>
                    </a:lnTo>
                    <a:lnTo>
                      <a:pt x="270" y="20"/>
                    </a:lnTo>
                    <a:lnTo>
                      <a:pt x="276" y="16"/>
                    </a:lnTo>
                    <a:lnTo>
                      <a:pt x="276" y="16"/>
                    </a:lnTo>
                    <a:lnTo>
                      <a:pt x="282" y="12"/>
                    </a:lnTo>
                    <a:lnTo>
                      <a:pt x="282" y="12"/>
                    </a:lnTo>
                    <a:lnTo>
                      <a:pt x="288" y="10"/>
                    </a:lnTo>
                    <a:lnTo>
                      <a:pt x="288" y="10"/>
                    </a:lnTo>
                    <a:lnTo>
                      <a:pt x="292" y="8"/>
                    </a:lnTo>
                    <a:lnTo>
                      <a:pt x="296" y="6"/>
                    </a:lnTo>
                    <a:lnTo>
                      <a:pt x="296" y="6"/>
                    </a:lnTo>
                    <a:lnTo>
                      <a:pt x="298" y="6"/>
                    </a:lnTo>
                    <a:lnTo>
                      <a:pt x="302" y="4"/>
                    </a:lnTo>
                    <a:lnTo>
                      <a:pt x="302" y="4"/>
                    </a:lnTo>
                    <a:lnTo>
                      <a:pt x="306" y="2"/>
                    </a:lnTo>
                    <a:lnTo>
                      <a:pt x="308" y="2"/>
                    </a:lnTo>
                    <a:lnTo>
                      <a:pt x="308" y="2"/>
                    </a:lnTo>
                    <a:lnTo>
                      <a:pt x="310" y="2"/>
                    </a:lnTo>
                    <a:lnTo>
                      <a:pt x="310" y="2"/>
                    </a:lnTo>
                    <a:lnTo>
                      <a:pt x="312" y="2"/>
                    </a:lnTo>
                    <a:lnTo>
                      <a:pt x="314" y="2"/>
                    </a:lnTo>
                    <a:lnTo>
                      <a:pt x="318" y="2"/>
                    </a:lnTo>
                    <a:lnTo>
                      <a:pt x="318" y="2"/>
                    </a:lnTo>
                    <a:lnTo>
                      <a:pt x="320" y="0"/>
                    </a:lnTo>
                    <a:lnTo>
                      <a:pt x="322" y="0"/>
                    </a:lnTo>
                    <a:lnTo>
                      <a:pt x="322" y="0"/>
                    </a:lnTo>
                    <a:lnTo>
                      <a:pt x="322" y="2"/>
                    </a:lnTo>
                    <a:lnTo>
                      <a:pt x="326" y="2"/>
                    </a:lnTo>
                    <a:lnTo>
                      <a:pt x="326" y="2"/>
                    </a:lnTo>
                    <a:lnTo>
                      <a:pt x="328" y="0"/>
                    </a:lnTo>
                    <a:lnTo>
                      <a:pt x="330" y="2"/>
                    </a:lnTo>
                    <a:lnTo>
                      <a:pt x="334" y="2"/>
                    </a:lnTo>
                    <a:lnTo>
                      <a:pt x="334" y="2"/>
                    </a:lnTo>
                    <a:lnTo>
                      <a:pt x="338" y="2"/>
                    </a:lnTo>
                    <a:lnTo>
                      <a:pt x="342" y="4"/>
                    </a:lnTo>
                    <a:lnTo>
                      <a:pt x="342" y="4"/>
                    </a:lnTo>
                    <a:lnTo>
                      <a:pt x="348" y="6"/>
                    </a:lnTo>
                    <a:lnTo>
                      <a:pt x="348" y="6"/>
                    </a:lnTo>
                    <a:lnTo>
                      <a:pt x="352" y="8"/>
                    </a:lnTo>
                    <a:lnTo>
                      <a:pt x="354" y="12"/>
                    </a:lnTo>
                    <a:lnTo>
                      <a:pt x="354" y="12"/>
                    </a:lnTo>
                    <a:lnTo>
                      <a:pt x="358" y="14"/>
                    </a:lnTo>
                    <a:lnTo>
                      <a:pt x="360" y="14"/>
                    </a:lnTo>
                    <a:lnTo>
                      <a:pt x="360" y="14"/>
                    </a:lnTo>
                    <a:lnTo>
                      <a:pt x="364" y="18"/>
                    </a:lnTo>
                    <a:lnTo>
                      <a:pt x="366" y="20"/>
                    </a:lnTo>
                    <a:lnTo>
                      <a:pt x="366" y="20"/>
                    </a:lnTo>
                    <a:lnTo>
                      <a:pt x="370" y="22"/>
                    </a:lnTo>
                    <a:lnTo>
                      <a:pt x="376" y="26"/>
                    </a:lnTo>
                    <a:lnTo>
                      <a:pt x="376" y="26"/>
                    </a:lnTo>
                    <a:lnTo>
                      <a:pt x="380" y="32"/>
                    </a:lnTo>
                    <a:lnTo>
                      <a:pt x="382" y="36"/>
                    </a:lnTo>
                    <a:lnTo>
                      <a:pt x="382" y="36"/>
                    </a:lnTo>
                    <a:lnTo>
                      <a:pt x="382" y="40"/>
                    </a:lnTo>
                    <a:lnTo>
                      <a:pt x="384" y="44"/>
                    </a:lnTo>
                    <a:lnTo>
                      <a:pt x="384" y="44"/>
                    </a:lnTo>
                    <a:lnTo>
                      <a:pt x="386" y="52"/>
                    </a:lnTo>
                    <a:lnTo>
                      <a:pt x="386" y="52"/>
                    </a:lnTo>
                    <a:lnTo>
                      <a:pt x="386" y="58"/>
                    </a:lnTo>
                    <a:lnTo>
                      <a:pt x="384" y="58"/>
                    </a:lnTo>
                    <a:lnTo>
                      <a:pt x="384" y="58"/>
                    </a:lnTo>
                    <a:lnTo>
                      <a:pt x="386" y="64"/>
                    </a:lnTo>
                    <a:lnTo>
                      <a:pt x="386" y="64"/>
                    </a:lnTo>
                    <a:lnTo>
                      <a:pt x="384" y="60"/>
                    </a:lnTo>
                    <a:lnTo>
                      <a:pt x="384" y="60"/>
                    </a:lnTo>
                    <a:lnTo>
                      <a:pt x="384" y="68"/>
                    </a:lnTo>
                    <a:lnTo>
                      <a:pt x="384" y="70"/>
                    </a:lnTo>
                    <a:lnTo>
                      <a:pt x="384" y="70"/>
                    </a:lnTo>
                    <a:lnTo>
                      <a:pt x="382" y="76"/>
                    </a:lnTo>
                    <a:lnTo>
                      <a:pt x="382" y="76"/>
                    </a:lnTo>
                    <a:lnTo>
                      <a:pt x="382" y="74"/>
                    </a:lnTo>
                    <a:lnTo>
                      <a:pt x="382" y="74"/>
                    </a:lnTo>
                    <a:lnTo>
                      <a:pt x="382" y="78"/>
                    </a:lnTo>
                    <a:lnTo>
                      <a:pt x="382" y="78"/>
                    </a:lnTo>
                    <a:lnTo>
                      <a:pt x="382" y="82"/>
                    </a:lnTo>
                    <a:lnTo>
                      <a:pt x="380" y="84"/>
                    </a:lnTo>
                    <a:lnTo>
                      <a:pt x="380" y="84"/>
                    </a:lnTo>
                    <a:lnTo>
                      <a:pt x="382" y="80"/>
                    </a:lnTo>
                    <a:lnTo>
                      <a:pt x="382" y="80"/>
                    </a:lnTo>
                    <a:lnTo>
                      <a:pt x="378" y="92"/>
                    </a:lnTo>
                    <a:lnTo>
                      <a:pt x="378" y="92"/>
                    </a:lnTo>
                    <a:lnTo>
                      <a:pt x="374" y="106"/>
                    </a:lnTo>
                    <a:lnTo>
                      <a:pt x="374" y="106"/>
                    </a:lnTo>
                    <a:lnTo>
                      <a:pt x="370" y="112"/>
                    </a:lnTo>
                    <a:lnTo>
                      <a:pt x="370" y="118"/>
                    </a:lnTo>
                    <a:lnTo>
                      <a:pt x="370" y="124"/>
                    </a:lnTo>
                    <a:lnTo>
                      <a:pt x="372" y="130"/>
                    </a:lnTo>
                    <a:lnTo>
                      <a:pt x="372" y="130"/>
                    </a:lnTo>
                    <a:lnTo>
                      <a:pt x="378" y="142"/>
                    </a:lnTo>
                    <a:lnTo>
                      <a:pt x="378" y="142"/>
                    </a:lnTo>
                    <a:lnTo>
                      <a:pt x="380" y="146"/>
                    </a:lnTo>
                    <a:lnTo>
                      <a:pt x="380" y="146"/>
                    </a:lnTo>
                    <a:lnTo>
                      <a:pt x="386" y="152"/>
                    </a:lnTo>
                    <a:lnTo>
                      <a:pt x="386" y="152"/>
                    </a:lnTo>
                    <a:lnTo>
                      <a:pt x="388" y="158"/>
                    </a:lnTo>
                    <a:lnTo>
                      <a:pt x="388" y="158"/>
                    </a:lnTo>
                    <a:lnTo>
                      <a:pt x="412" y="192"/>
                    </a:lnTo>
                    <a:lnTo>
                      <a:pt x="440" y="224"/>
                    </a:lnTo>
                    <a:lnTo>
                      <a:pt x="440" y="224"/>
                    </a:lnTo>
                    <a:lnTo>
                      <a:pt x="446" y="240"/>
                    </a:lnTo>
                    <a:lnTo>
                      <a:pt x="450" y="256"/>
                    </a:lnTo>
                    <a:lnTo>
                      <a:pt x="450" y="256"/>
                    </a:lnTo>
                    <a:lnTo>
                      <a:pt x="456" y="298"/>
                    </a:lnTo>
                    <a:lnTo>
                      <a:pt x="460" y="340"/>
                    </a:lnTo>
                    <a:lnTo>
                      <a:pt x="462" y="384"/>
                    </a:lnTo>
                    <a:lnTo>
                      <a:pt x="462" y="426"/>
                    </a:lnTo>
                    <a:lnTo>
                      <a:pt x="462" y="426"/>
                    </a:lnTo>
                    <a:lnTo>
                      <a:pt x="460" y="446"/>
                    </a:lnTo>
                    <a:lnTo>
                      <a:pt x="458" y="466"/>
                    </a:lnTo>
                    <a:lnTo>
                      <a:pt x="458" y="484"/>
                    </a:lnTo>
                    <a:lnTo>
                      <a:pt x="458" y="504"/>
                    </a:lnTo>
                    <a:lnTo>
                      <a:pt x="458" y="504"/>
                    </a:lnTo>
                    <a:lnTo>
                      <a:pt x="458" y="560"/>
                    </a:lnTo>
                    <a:lnTo>
                      <a:pt x="460" y="588"/>
                    </a:lnTo>
                    <a:lnTo>
                      <a:pt x="466" y="616"/>
                    </a:lnTo>
                    <a:lnTo>
                      <a:pt x="466" y="616"/>
                    </a:lnTo>
                    <a:lnTo>
                      <a:pt x="468" y="634"/>
                    </a:lnTo>
                    <a:lnTo>
                      <a:pt x="468" y="644"/>
                    </a:lnTo>
                    <a:lnTo>
                      <a:pt x="466" y="648"/>
                    </a:lnTo>
                    <a:lnTo>
                      <a:pt x="462" y="650"/>
                    </a:lnTo>
                    <a:lnTo>
                      <a:pt x="456" y="652"/>
                    </a:lnTo>
                    <a:lnTo>
                      <a:pt x="444" y="652"/>
                    </a:lnTo>
                    <a:lnTo>
                      <a:pt x="442" y="656"/>
                    </a:lnTo>
                    <a:lnTo>
                      <a:pt x="442" y="662"/>
                    </a:lnTo>
                    <a:lnTo>
                      <a:pt x="442" y="662"/>
                    </a:lnTo>
                    <a:lnTo>
                      <a:pt x="442" y="678"/>
                    </a:lnTo>
                    <a:lnTo>
                      <a:pt x="444" y="686"/>
                    </a:lnTo>
                    <a:lnTo>
                      <a:pt x="446" y="692"/>
                    </a:lnTo>
                    <a:lnTo>
                      <a:pt x="446" y="692"/>
                    </a:lnTo>
                    <a:lnTo>
                      <a:pt x="452" y="706"/>
                    </a:lnTo>
                    <a:lnTo>
                      <a:pt x="452" y="718"/>
                    </a:lnTo>
                    <a:lnTo>
                      <a:pt x="454" y="730"/>
                    </a:lnTo>
                    <a:lnTo>
                      <a:pt x="454" y="746"/>
                    </a:lnTo>
                    <a:lnTo>
                      <a:pt x="454" y="746"/>
                    </a:lnTo>
                    <a:lnTo>
                      <a:pt x="458" y="756"/>
                    </a:lnTo>
                    <a:lnTo>
                      <a:pt x="464" y="768"/>
                    </a:lnTo>
                    <a:lnTo>
                      <a:pt x="470" y="782"/>
                    </a:lnTo>
                    <a:lnTo>
                      <a:pt x="472" y="792"/>
                    </a:lnTo>
                    <a:lnTo>
                      <a:pt x="472" y="792"/>
                    </a:lnTo>
                    <a:lnTo>
                      <a:pt x="474" y="804"/>
                    </a:lnTo>
                    <a:lnTo>
                      <a:pt x="474" y="816"/>
                    </a:lnTo>
                    <a:lnTo>
                      <a:pt x="474" y="828"/>
                    </a:lnTo>
                    <a:lnTo>
                      <a:pt x="476" y="840"/>
                    </a:lnTo>
                    <a:lnTo>
                      <a:pt x="476" y="840"/>
                    </a:lnTo>
                    <a:lnTo>
                      <a:pt x="478" y="852"/>
                    </a:lnTo>
                    <a:lnTo>
                      <a:pt x="484" y="862"/>
                    </a:lnTo>
                    <a:lnTo>
                      <a:pt x="490" y="870"/>
                    </a:lnTo>
                    <a:lnTo>
                      <a:pt x="496" y="882"/>
                    </a:lnTo>
                    <a:lnTo>
                      <a:pt x="496" y="882"/>
                    </a:lnTo>
                    <a:lnTo>
                      <a:pt x="498" y="894"/>
                    </a:lnTo>
                    <a:lnTo>
                      <a:pt x="500" y="910"/>
                    </a:lnTo>
                    <a:lnTo>
                      <a:pt x="498" y="924"/>
                    </a:lnTo>
                    <a:lnTo>
                      <a:pt x="500" y="940"/>
                    </a:lnTo>
                    <a:lnTo>
                      <a:pt x="500" y="940"/>
                    </a:lnTo>
                    <a:lnTo>
                      <a:pt x="504" y="968"/>
                    </a:lnTo>
                    <a:lnTo>
                      <a:pt x="508" y="996"/>
                    </a:lnTo>
                    <a:lnTo>
                      <a:pt x="508" y="996"/>
                    </a:lnTo>
                    <a:lnTo>
                      <a:pt x="510" y="1020"/>
                    </a:lnTo>
                    <a:lnTo>
                      <a:pt x="510" y="1044"/>
                    </a:lnTo>
                    <a:lnTo>
                      <a:pt x="510" y="1044"/>
                    </a:lnTo>
                    <a:lnTo>
                      <a:pt x="512" y="1060"/>
                    </a:lnTo>
                    <a:lnTo>
                      <a:pt x="514" y="1070"/>
                    </a:lnTo>
                    <a:lnTo>
                      <a:pt x="516" y="1080"/>
                    </a:lnTo>
                    <a:lnTo>
                      <a:pt x="516" y="1096"/>
                    </a:lnTo>
                    <a:lnTo>
                      <a:pt x="516" y="1096"/>
                    </a:lnTo>
                    <a:lnTo>
                      <a:pt x="514" y="1106"/>
                    </a:lnTo>
                    <a:lnTo>
                      <a:pt x="508" y="1114"/>
                    </a:lnTo>
                    <a:lnTo>
                      <a:pt x="508" y="1148"/>
                    </a:lnTo>
                    <a:lnTo>
                      <a:pt x="508" y="1148"/>
                    </a:lnTo>
                    <a:lnTo>
                      <a:pt x="504" y="1150"/>
                    </a:lnTo>
                    <a:lnTo>
                      <a:pt x="496" y="1154"/>
                    </a:lnTo>
                    <a:lnTo>
                      <a:pt x="480" y="1156"/>
                    </a:lnTo>
                    <a:lnTo>
                      <a:pt x="472" y="1156"/>
                    </a:lnTo>
                    <a:lnTo>
                      <a:pt x="464" y="1154"/>
                    </a:lnTo>
                    <a:lnTo>
                      <a:pt x="458" y="1152"/>
                    </a:lnTo>
                    <a:lnTo>
                      <a:pt x="452" y="1148"/>
                    </a:lnTo>
                    <a:lnTo>
                      <a:pt x="452" y="1148"/>
                    </a:lnTo>
                    <a:lnTo>
                      <a:pt x="440" y="1154"/>
                    </a:lnTo>
                    <a:lnTo>
                      <a:pt x="422" y="1160"/>
                    </a:lnTo>
                    <a:lnTo>
                      <a:pt x="404" y="1162"/>
                    </a:lnTo>
                    <a:lnTo>
                      <a:pt x="384" y="1164"/>
                    </a:lnTo>
                    <a:lnTo>
                      <a:pt x="364" y="1162"/>
                    </a:lnTo>
                    <a:lnTo>
                      <a:pt x="344" y="1160"/>
                    </a:lnTo>
                    <a:lnTo>
                      <a:pt x="328" y="1156"/>
                    </a:lnTo>
                    <a:lnTo>
                      <a:pt x="312" y="1150"/>
                    </a:lnTo>
                    <a:lnTo>
                      <a:pt x="312" y="1150"/>
                    </a:lnTo>
                    <a:lnTo>
                      <a:pt x="312" y="1144"/>
                    </a:lnTo>
                    <a:lnTo>
                      <a:pt x="314" y="1138"/>
                    </a:lnTo>
                    <a:lnTo>
                      <a:pt x="318" y="1134"/>
                    </a:lnTo>
                    <a:lnTo>
                      <a:pt x="324" y="1132"/>
                    </a:lnTo>
                    <a:lnTo>
                      <a:pt x="338" y="1128"/>
                    </a:lnTo>
                    <a:lnTo>
                      <a:pt x="352" y="1128"/>
                    </a:lnTo>
                    <a:lnTo>
                      <a:pt x="352" y="1128"/>
                    </a:lnTo>
                    <a:lnTo>
                      <a:pt x="380" y="1124"/>
                    </a:lnTo>
                    <a:lnTo>
                      <a:pt x="380" y="1124"/>
                    </a:lnTo>
                    <a:lnTo>
                      <a:pt x="386" y="1122"/>
                    </a:lnTo>
                    <a:lnTo>
                      <a:pt x="392" y="1118"/>
                    </a:lnTo>
                    <a:lnTo>
                      <a:pt x="398" y="1114"/>
                    </a:lnTo>
                    <a:lnTo>
                      <a:pt x="402" y="1108"/>
                    </a:lnTo>
                    <a:lnTo>
                      <a:pt x="406" y="1098"/>
                    </a:lnTo>
                    <a:lnTo>
                      <a:pt x="406" y="1094"/>
                    </a:lnTo>
                    <a:lnTo>
                      <a:pt x="406" y="1094"/>
                    </a:lnTo>
                    <a:lnTo>
                      <a:pt x="412" y="1086"/>
                    </a:lnTo>
                    <a:lnTo>
                      <a:pt x="418" y="1078"/>
                    </a:lnTo>
                    <a:lnTo>
                      <a:pt x="420" y="1070"/>
                    </a:lnTo>
                    <a:lnTo>
                      <a:pt x="422" y="1062"/>
                    </a:lnTo>
                    <a:lnTo>
                      <a:pt x="422" y="1062"/>
                    </a:lnTo>
                    <a:lnTo>
                      <a:pt x="422" y="1060"/>
                    </a:lnTo>
                    <a:lnTo>
                      <a:pt x="422" y="1060"/>
                    </a:lnTo>
                    <a:lnTo>
                      <a:pt x="426" y="1040"/>
                    </a:lnTo>
                    <a:lnTo>
                      <a:pt x="426" y="1040"/>
                    </a:lnTo>
                    <a:lnTo>
                      <a:pt x="426" y="1026"/>
                    </a:lnTo>
                    <a:lnTo>
                      <a:pt x="424" y="1012"/>
                    </a:lnTo>
                    <a:lnTo>
                      <a:pt x="424" y="1012"/>
                    </a:lnTo>
                    <a:lnTo>
                      <a:pt x="420" y="1000"/>
                    </a:lnTo>
                    <a:lnTo>
                      <a:pt x="422" y="988"/>
                    </a:lnTo>
                    <a:lnTo>
                      <a:pt x="422" y="988"/>
                    </a:lnTo>
                    <a:lnTo>
                      <a:pt x="420" y="980"/>
                    </a:lnTo>
                    <a:lnTo>
                      <a:pt x="418" y="974"/>
                    </a:lnTo>
                    <a:lnTo>
                      <a:pt x="412" y="960"/>
                    </a:lnTo>
                    <a:lnTo>
                      <a:pt x="412" y="960"/>
                    </a:lnTo>
                    <a:lnTo>
                      <a:pt x="400" y="936"/>
                    </a:lnTo>
                    <a:lnTo>
                      <a:pt x="390" y="910"/>
                    </a:lnTo>
                    <a:lnTo>
                      <a:pt x="390" y="910"/>
                    </a:lnTo>
                    <a:lnTo>
                      <a:pt x="386" y="898"/>
                    </a:lnTo>
                    <a:lnTo>
                      <a:pt x="382" y="880"/>
                    </a:lnTo>
                    <a:lnTo>
                      <a:pt x="378" y="862"/>
                    </a:lnTo>
                    <a:lnTo>
                      <a:pt x="374" y="850"/>
                    </a:lnTo>
                    <a:lnTo>
                      <a:pt x="374" y="850"/>
                    </a:lnTo>
                    <a:lnTo>
                      <a:pt x="368" y="832"/>
                    </a:lnTo>
                    <a:lnTo>
                      <a:pt x="362" y="810"/>
                    </a:lnTo>
                    <a:lnTo>
                      <a:pt x="362" y="810"/>
                    </a:lnTo>
                    <a:lnTo>
                      <a:pt x="358" y="798"/>
                    </a:lnTo>
                    <a:lnTo>
                      <a:pt x="358" y="798"/>
                    </a:lnTo>
                    <a:lnTo>
                      <a:pt x="352" y="784"/>
                    </a:lnTo>
                    <a:lnTo>
                      <a:pt x="348" y="780"/>
                    </a:lnTo>
                    <a:lnTo>
                      <a:pt x="342" y="776"/>
                    </a:lnTo>
                    <a:lnTo>
                      <a:pt x="342" y="776"/>
                    </a:lnTo>
                    <a:lnTo>
                      <a:pt x="338" y="784"/>
                    </a:lnTo>
                    <a:lnTo>
                      <a:pt x="334" y="792"/>
                    </a:lnTo>
                    <a:lnTo>
                      <a:pt x="330" y="808"/>
                    </a:lnTo>
                    <a:lnTo>
                      <a:pt x="322" y="824"/>
                    </a:lnTo>
                    <a:lnTo>
                      <a:pt x="318" y="834"/>
                    </a:lnTo>
                    <a:lnTo>
                      <a:pt x="310" y="846"/>
                    </a:lnTo>
                    <a:lnTo>
                      <a:pt x="310" y="846"/>
                    </a:lnTo>
                    <a:lnTo>
                      <a:pt x="306" y="858"/>
                    </a:lnTo>
                    <a:lnTo>
                      <a:pt x="302" y="866"/>
                    </a:lnTo>
                    <a:lnTo>
                      <a:pt x="292" y="886"/>
                    </a:lnTo>
                    <a:lnTo>
                      <a:pt x="292" y="886"/>
                    </a:lnTo>
                    <a:lnTo>
                      <a:pt x="280" y="914"/>
                    </a:lnTo>
                    <a:lnTo>
                      <a:pt x="264" y="940"/>
                    </a:lnTo>
                    <a:lnTo>
                      <a:pt x="264" y="940"/>
                    </a:lnTo>
                    <a:lnTo>
                      <a:pt x="250" y="968"/>
                    </a:lnTo>
                    <a:lnTo>
                      <a:pt x="236" y="994"/>
                    </a:lnTo>
                    <a:lnTo>
                      <a:pt x="236" y="994"/>
                    </a:lnTo>
                    <a:lnTo>
                      <a:pt x="226" y="1014"/>
                    </a:lnTo>
                    <a:lnTo>
                      <a:pt x="216" y="1034"/>
                    </a:lnTo>
                    <a:lnTo>
                      <a:pt x="216" y="1034"/>
                    </a:lnTo>
                    <a:lnTo>
                      <a:pt x="208" y="1054"/>
                    </a:lnTo>
                    <a:lnTo>
                      <a:pt x="200" y="1066"/>
                    </a:lnTo>
                    <a:lnTo>
                      <a:pt x="200" y="1066"/>
                    </a:lnTo>
                    <a:lnTo>
                      <a:pt x="204" y="1080"/>
                    </a:lnTo>
                    <a:lnTo>
                      <a:pt x="204" y="1088"/>
                    </a:lnTo>
                    <a:lnTo>
                      <a:pt x="204" y="1092"/>
                    </a:lnTo>
                    <a:lnTo>
                      <a:pt x="202" y="1094"/>
                    </a:lnTo>
                    <a:lnTo>
                      <a:pt x="202" y="1094"/>
                    </a:lnTo>
                    <a:lnTo>
                      <a:pt x="198" y="1098"/>
                    </a:lnTo>
                    <a:lnTo>
                      <a:pt x="196" y="1102"/>
                    </a:lnTo>
                    <a:lnTo>
                      <a:pt x="192" y="1112"/>
                    </a:lnTo>
                    <a:lnTo>
                      <a:pt x="188" y="1132"/>
                    </a:lnTo>
                    <a:lnTo>
                      <a:pt x="188" y="1132"/>
                    </a:lnTo>
                    <a:lnTo>
                      <a:pt x="186" y="1134"/>
                    </a:lnTo>
                    <a:lnTo>
                      <a:pt x="180" y="1134"/>
                    </a:lnTo>
                    <a:lnTo>
                      <a:pt x="162" y="1130"/>
                    </a:lnTo>
                    <a:lnTo>
                      <a:pt x="154" y="1126"/>
                    </a:lnTo>
                    <a:lnTo>
                      <a:pt x="144" y="1122"/>
                    </a:lnTo>
                    <a:lnTo>
                      <a:pt x="138" y="1116"/>
                    </a:lnTo>
                    <a:lnTo>
                      <a:pt x="134" y="1108"/>
                    </a:lnTo>
                    <a:lnTo>
                      <a:pt x="134" y="1108"/>
                    </a:lnTo>
                    <a:lnTo>
                      <a:pt x="92" y="1106"/>
                    </a:lnTo>
                    <a:lnTo>
                      <a:pt x="74" y="1102"/>
                    </a:lnTo>
                    <a:lnTo>
                      <a:pt x="56" y="1098"/>
                    </a:lnTo>
                    <a:lnTo>
                      <a:pt x="38" y="1092"/>
                    </a:lnTo>
                    <a:lnTo>
                      <a:pt x="24" y="1086"/>
                    </a:lnTo>
                    <a:lnTo>
                      <a:pt x="10" y="1076"/>
                    </a:lnTo>
                    <a:lnTo>
                      <a:pt x="0" y="1064"/>
                    </a:lnTo>
                    <a:lnTo>
                      <a:pt x="0" y="1064"/>
                    </a:lnTo>
                    <a:lnTo>
                      <a:pt x="2" y="1062"/>
                    </a:lnTo>
                    <a:lnTo>
                      <a:pt x="4" y="1060"/>
                    </a:lnTo>
                    <a:lnTo>
                      <a:pt x="12" y="1060"/>
                    </a:lnTo>
                    <a:lnTo>
                      <a:pt x="42" y="1064"/>
                    </a:lnTo>
                    <a:lnTo>
                      <a:pt x="60" y="1064"/>
                    </a:lnTo>
                    <a:lnTo>
                      <a:pt x="76" y="1064"/>
                    </a:lnTo>
                    <a:lnTo>
                      <a:pt x="92" y="1060"/>
                    </a:lnTo>
                    <a:lnTo>
                      <a:pt x="98" y="1058"/>
                    </a:lnTo>
                    <a:lnTo>
                      <a:pt x="104" y="1052"/>
                    </a:lnTo>
                    <a:lnTo>
                      <a:pt x="104" y="10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728"/>
              <p:cNvSpPr>
                <a:spLocks noEditPoints="1"/>
              </p:cNvSpPr>
              <p:nvPr/>
            </p:nvSpPr>
            <p:spPr bwMode="auto">
              <a:xfrm>
                <a:off x="4275291" y="5054155"/>
                <a:ext cx="2330799" cy="834180"/>
              </a:xfrm>
              <a:custGeom>
                <a:avLst/>
                <a:gdLst>
                  <a:gd name="T0" fmla="*/ 238 w 380"/>
                  <a:gd name="T1" fmla="*/ 6 h 136"/>
                  <a:gd name="T2" fmla="*/ 270 w 380"/>
                  <a:gd name="T3" fmla="*/ 30 h 136"/>
                  <a:gd name="T4" fmla="*/ 176 w 380"/>
                  <a:gd name="T5" fmla="*/ 6 h 136"/>
                  <a:gd name="T6" fmla="*/ 358 w 380"/>
                  <a:gd name="T7" fmla="*/ 70 h 136"/>
                  <a:gd name="T8" fmla="*/ 12 w 380"/>
                  <a:gd name="T9" fmla="*/ 134 h 136"/>
                  <a:gd name="T10" fmla="*/ 166 w 380"/>
                  <a:gd name="T11" fmla="*/ 4 h 136"/>
                  <a:gd name="T12" fmla="*/ 286 w 380"/>
                  <a:gd name="T13" fmla="*/ 50 h 136"/>
                  <a:gd name="T14" fmla="*/ 36 w 380"/>
                  <a:gd name="T15" fmla="*/ 54 h 136"/>
                  <a:gd name="T16" fmla="*/ 4 w 380"/>
                  <a:gd name="T17" fmla="*/ 122 h 136"/>
                  <a:gd name="T18" fmla="*/ 156 w 380"/>
                  <a:gd name="T19" fmla="*/ 12 h 136"/>
                  <a:gd name="T20" fmla="*/ 356 w 380"/>
                  <a:gd name="T21" fmla="*/ 92 h 136"/>
                  <a:gd name="T22" fmla="*/ 342 w 380"/>
                  <a:gd name="T23" fmla="*/ 104 h 136"/>
                  <a:gd name="T24" fmla="*/ 342 w 380"/>
                  <a:gd name="T25" fmla="*/ 84 h 136"/>
                  <a:gd name="T26" fmla="*/ 326 w 380"/>
                  <a:gd name="T27" fmla="*/ 84 h 136"/>
                  <a:gd name="T28" fmla="*/ 318 w 380"/>
                  <a:gd name="T29" fmla="*/ 84 h 136"/>
                  <a:gd name="T30" fmla="*/ 330 w 380"/>
                  <a:gd name="T31" fmla="*/ 72 h 136"/>
                  <a:gd name="T32" fmla="*/ 328 w 380"/>
                  <a:gd name="T33" fmla="*/ 62 h 136"/>
                  <a:gd name="T34" fmla="*/ 308 w 380"/>
                  <a:gd name="T35" fmla="*/ 74 h 136"/>
                  <a:gd name="T36" fmla="*/ 310 w 380"/>
                  <a:gd name="T37" fmla="*/ 58 h 136"/>
                  <a:gd name="T38" fmla="*/ 286 w 380"/>
                  <a:gd name="T39" fmla="*/ 52 h 136"/>
                  <a:gd name="T40" fmla="*/ 274 w 380"/>
                  <a:gd name="T41" fmla="*/ 60 h 136"/>
                  <a:gd name="T42" fmla="*/ 268 w 380"/>
                  <a:gd name="T43" fmla="*/ 52 h 136"/>
                  <a:gd name="T44" fmla="*/ 254 w 380"/>
                  <a:gd name="T45" fmla="*/ 52 h 136"/>
                  <a:gd name="T46" fmla="*/ 250 w 380"/>
                  <a:gd name="T47" fmla="*/ 50 h 136"/>
                  <a:gd name="T48" fmla="*/ 254 w 380"/>
                  <a:gd name="T49" fmla="*/ 38 h 136"/>
                  <a:gd name="T50" fmla="*/ 240 w 380"/>
                  <a:gd name="T51" fmla="*/ 40 h 136"/>
                  <a:gd name="T52" fmla="*/ 230 w 380"/>
                  <a:gd name="T53" fmla="*/ 38 h 136"/>
                  <a:gd name="T54" fmla="*/ 244 w 380"/>
                  <a:gd name="T55" fmla="*/ 28 h 136"/>
                  <a:gd name="T56" fmla="*/ 240 w 380"/>
                  <a:gd name="T57" fmla="*/ 18 h 136"/>
                  <a:gd name="T58" fmla="*/ 218 w 380"/>
                  <a:gd name="T59" fmla="*/ 26 h 136"/>
                  <a:gd name="T60" fmla="*/ 224 w 380"/>
                  <a:gd name="T61" fmla="*/ 12 h 136"/>
                  <a:gd name="T62" fmla="*/ 200 w 380"/>
                  <a:gd name="T63" fmla="*/ 6 h 136"/>
                  <a:gd name="T64" fmla="*/ 198 w 380"/>
                  <a:gd name="T65" fmla="*/ 18 h 136"/>
                  <a:gd name="T66" fmla="*/ 166 w 380"/>
                  <a:gd name="T67" fmla="*/ 12 h 136"/>
                  <a:gd name="T68" fmla="*/ 166 w 380"/>
                  <a:gd name="T69" fmla="*/ 28 h 136"/>
                  <a:gd name="T70" fmla="*/ 156 w 380"/>
                  <a:gd name="T71" fmla="*/ 40 h 136"/>
                  <a:gd name="T72" fmla="*/ 152 w 380"/>
                  <a:gd name="T73" fmla="*/ 68 h 136"/>
                  <a:gd name="T74" fmla="*/ 124 w 380"/>
                  <a:gd name="T75" fmla="*/ 78 h 136"/>
                  <a:gd name="T76" fmla="*/ 116 w 380"/>
                  <a:gd name="T77" fmla="*/ 68 h 136"/>
                  <a:gd name="T78" fmla="*/ 126 w 380"/>
                  <a:gd name="T79" fmla="*/ 60 h 136"/>
                  <a:gd name="T80" fmla="*/ 112 w 380"/>
                  <a:gd name="T81" fmla="*/ 64 h 136"/>
                  <a:gd name="T82" fmla="*/ 102 w 380"/>
                  <a:gd name="T83" fmla="*/ 56 h 136"/>
                  <a:gd name="T84" fmla="*/ 100 w 380"/>
                  <a:gd name="T85" fmla="*/ 48 h 136"/>
                  <a:gd name="T86" fmla="*/ 92 w 380"/>
                  <a:gd name="T87" fmla="*/ 58 h 136"/>
                  <a:gd name="T88" fmla="*/ 74 w 380"/>
                  <a:gd name="T89" fmla="*/ 66 h 136"/>
                  <a:gd name="T90" fmla="*/ 54 w 380"/>
                  <a:gd name="T91" fmla="*/ 60 h 136"/>
                  <a:gd name="T92" fmla="*/ 58 w 380"/>
                  <a:gd name="T93" fmla="*/ 80 h 136"/>
                  <a:gd name="T94" fmla="*/ 44 w 380"/>
                  <a:gd name="T95" fmla="*/ 90 h 136"/>
                  <a:gd name="T96" fmla="*/ 30 w 380"/>
                  <a:gd name="T97" fmla="*/ 108 h 136"/>
                  <a:gd name="T98" fmla="*/ 18 w 380"/>
                  <a:gd name="T99" fmla="*/ 126 h 136"/>
                  <a:gd name="T100" fmla="*/ 372 w 380"/>
                  <a:gd name="T101" fmla="*/ 124 h 136"/>
                  <a:gd name="T102" fmla="*/ 374 w 380"/>
                  <a:gd name="T103" fmla="*/ 100 h 136"/>
                  <a:gd name="T104" fmla="*/ 116 w 380"/>
                  <a:gd name="T105" fmla="*/ 80 h 136"/>
                  <a:gd name="T106" fmla="*/ 134 w 380"/>
                  <a:gd name="T107" fmla="*/ 86 h 136"/>
                  <a:gd name="T108" fmla="*/ 280 w 380"/>
                  <a:gd name="T109" fmla="*/ 68 h 136"/>
                  <a:gd name="T110" fmla="*/ 286 w 380"/>
                  <a:gd name="T111" fmla="*/ 62 h 136"/>
                  <a:gd name="T112" fmla="*/ 62 w 380"/>
                  <a:gd name="T113" fmla="*/ 48 h 136"/>
                  <a:gd name="T114" fmla="*/ 124 w 380"/>
                  <a:gd name="T115" fmla="*/ 48 h 136"/>
                  <a:gd name="T116" fmla="*/ 74 w 380"/>
                  <a:gd name="T117" fmla="*/ 52 h 136"/>
                  <a:gd name="T118" fmla="*/ 82 w 380"/>
                  <a:gd name="T119" fmla="*/ 5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0" h="136">
                    <a:moveTo>
                      <a:pt x="198" y="4"/>
                    </a:moveTo>
                    <a:lnTo>
                      <a:pt x="198" y="4"/>
                    </a:lnTo>
                    <a:lnTo>
                      <a:pt x="198" y="2"/>
                    </a:lnTo>
                    <a:lnTo>
                      <a:pt x="198" y="0"/>
                    </a:lnTo>
                    <a:lnTo>
                      <a:pt x="196" y="0"/>
                    </a:lnTo>
                    <a:lnTo>
                      <a:pt x="196" y="0"/>
                    </a:lnTo>
                    <a:lnTo>
                      <a:pt x="196" y="4"/>
                    </a:lnTo>
                    <a:lnTo>
                      <a:pt x="196" y="4"/>
                    </a:lnTo>
                    <a:lnTo>
                      <a:pt x="198" y="4"/>
                    </a:lnTo>
                    <a:lnTo>
                      <a:pt x="198" y="4"/>
                    </a:lnTo>
                    <a:close/>
                    <a:moveTo>
                      <a:pt x="238" y="6"/>
                    </a:moveTo>
                    <a:lnTo>
                      <a:pt x="238" y="6"/>
                    </a:lnTo>
                    <a:lnTo>
                      <a:pt x="238" y="10"/>
                    </a:lnTo>
                    <a:lnTo>
                      <a:pt x="238" y="10"/>
                    </a:lnTo>
                    <a:lnTo>
                      <a:pt x="242" y="10"/>
                    </a:lnTo>
                    <a:lnTo>
                      <a:pt x="242" y="10"/>
                    </a:lnTo>
                    <a:lnTo>
                      <a:pt x="242" y="8"/>
                    </a:lnTo>
                    <a:lnTo>
                      <a:pt x="238" y="6"/>
                    </a:lnTo>
                    <a:lnTo>
                      <a:pt x="238" y="6"/>
                    </a:lnTo>
                    <a:close/>
                    <a:moveTo>
                      <a:pt x="278" y="36"/>
                    </a:moveTo>
                    <a:lnTo>
                      <a:pt x="278" y="36"/>
                    </a:lnTo>
                    <a:lnTo>
                      <a:pt x="274" y="36"/>
                    </a:lnTo>
                    <a:lnTo>
                      <a:pt x="274" y="36"/>
                    </a:lnTo>
                    <a:lnTo>
                      <a:pt x="272" y="38"/>
                    </a:lnTo>
                    <a:lnTo>
                      <a:pt x="272" y="38"/>
                    </a:lnTo>
                    <a:lnTo>
                      <a:pt x="276" y="38"/>
                    </a:lnTo>
                    <a:lnTo>
                      <a:pt x="278" y="36"/>
                    </a:lnTo>
                    <a:lnTo>
                      <a:pt x="278" y="36"/>
                    </a:lnTo>
                    <a:close/>
                    <a:moveTo>
                      <a:pt x="270" y="30"/>
                    </a:moveTo>
                    <a:lnTo>
                      <a:pt x="270" y="30"/>
                    </a:lnTo>
                    <a:lnTo>
                      <a:pt x="270" y="24"/>
                    </a:lnTo>
                    <a:lnTo>
                      <a:pt x="270" y="20"/>
                    </a:lnTo>
                    <a:lnTo>
                      <a:pt x="268" y="20"/>
                    </a:lnTo>
                    <a:lnTo>
                      <a:pt x="268" y="20"/>
                    </a:lnTo>
                    <a:lnTo>
                      <a:pt x="266" y="26"/>
                    </a:lnTo>
                    <a:lnTo>
                      <a:pt x="266" y="28"/>
                    </a:lnTo>
                    <a:lnTo>
                      <a:pt x="270" y="30"/>
                    </a:lnTo>
                    <a:lnTo>
                      <a:pt x="270" y="30"/>
                    </a:lnTo>
                    <a:close/>
                    <a:moveTo>
                      <a:pt x="194" y="10"/>
                    </a:moveTo>
                    <a:lnTo>
                      <a:pt x="194" y="10"/>
                    </a:lnTo>
                    <a:lnTo>
                      <a:pt x="196" y="12"/>
                    </a:lnTo>
                    <a:lnTo>
                      <a:pt x="198" y="12"/>
                    </a:lnTo>
                    <a:lnTo>
                      <a:pt x="198" y="12"/>
                    </a:lnTo>
                    <a:lnTo>
                      <a:pt x="198" y="10"/>
                    </a:lnTo>
                    <a:lnTo>
                      <a:pt x="196" y="8"/>
                    </a:lnTo>
                    <a:lnTo>
                      <a:pt x="194" y="8"/>
                    </a:lnTo>
                    <a:lnTo>
                      <a:pt x="194" y="10"/>
                    </a:lnTo>
                    <a:lnTo>
                      <a:pt x="194" y="10"/>
                    </a:lnTo>
                    <a:close/>
                    <a:moveTo>
                      <a:pt x="176" y="6"/>
                    </a:moveTo>
                    <a:lnTo>
                      <a:pt x="176" y="6"/>
                    </a:lnTo>
                    <a:lnTo>
                      <a:pt x="172" y="6"/>
                    </a:lnTo>
                    <a:lnTo>
                      <a:pt x="170" y="6"/>
                    </a:lnTo>
                    <a:lnTo>
                      <a:pt x="170" y="8"/>
                    </a:lnTo>
                    <a:lnTo>
                      <a:pt x="170" y="8"/>
                    </a:lnTo>
                    <a:lnTo>
                      <a:pt x="174" y="10"/>
                    </a:lnTo>
                    <a:lnTo>
                      <a:pt x="176" y="8"/>
                    </a:lnTo>
                    <a:lnTo>
                      <a:pt x="176" y="6"/>
                    </a:lnTo>
                    <a:lnTo>
                      <a:pt x="176" y="6"/>
                    </a:lnTo>
                    <a:close/>
                    <a:moveTo>
                      <a:pt x="190" y="14"/>
                    </a:moveTo>
                    <a:lnTo>
                      <a:pt x="190" y="14"/>
                    </a:lnTo>
                    <a:lnTo>
                      <a:pt x="190" y="10"/>
                    </a:lnTo>
                    <a:lnTo>
                      <a:pt x="190" y="8"/>
                    </a:lnTo>
                    <a:lnTo>
                      <a:pt x="190" y="6"/>
                    </a:lnTo>
                    <a:lnTo>
                      <a:pt x="190" y="6"/>
                    </a:lnTo>
                    <a:lnTo>
                      <a:pt x="186" y="6"/>
                    </a:lnTo>
                    <a:lnTo>
                      <a:pt x="182" y="6"/>
                    </a:lnTo>
                    <a:lnTo>
                      <a:pt x="182" y="8"/>
                    </a:lnTo>
                    <a:lnTo>
                      <a:pt x="182" y="8"/>
                    </a:lnTo>
                    <a:lnTo>
                      <a:pt x="186" y="10"/>
                    </a:lnTo>
                    <a:lnTo>
                      <a:pt x="186" y="12"/>
                    </a:lnTo>
                    <a:lnTo>
                      <a:pt x="188" y="14"/>
                    </a:lnTo>
                    <a:lnTo>
                      <a:pt x="190" y="14"/>
                    </a:lnTo>
                    <a:lnTo>
                      <a:pt x="190" y="14"/>
                    </a:lnTo>
                    <a:close/>
                    <a:moveTo>
                      <a:pt x="356" y="74"/>
                    </a:moveTo>
                    <a:lnTo>
                      <a:pt x="356" y="74"/>
                    </a:lnTo>
                    <a:lnTo>
                      <a:pt x="358" y="70"/>
                    </a:lnTo>
                    <a:lnTo>
                      <a:pt x="358" y="66"/>
                    </a:lnTo>
                    <a:lnTo>
                      <a:pt x="354" y="66"/>
                    </a:lnTo>
                    <a:lnTo>
                      <a:pt x="354" y="66"/>
                    </a:lnTo>
                    <a:lnTo>
                      <a:pt x="354" y="72"/>
                    </a:lnTo>
                    <a:lnTo>
                      <a:pt x="354" y="74"/>
                    </a:lnTo>
                    <a:lnTo>
                      <a:pt x="356" y="74"/>
                    </a:lnTo>
                    <a:lnTo>
                      <a:pt x="356" y="74"/>
                    </a:lnTo>
                    <a:close/>
                    <a:moveTo>
                      <a:pt x="378" y="136"/>
                    </a:moveTo>
                    <a:lnTo>
                      <a:pt x="380" y="136"/>
                    </a:lnTo>
                    <a:lnTo>
                      <a:pt x="380" y="136"/>
                    </a:lnTo>
                    <a:lnTo>
                      <a:pt x="380" y="134"/>
                    </a:lnTo>
                    <a:lnTo>
                      <a:pt x="380" y="134"/>
                    </a:lnTo>
                    <a:lnTo>
                      <a:pt x="378" y="136"/>
                    </a:lnTo>
                    <a:lnTo>
                      <a:pt x="378" y="136"/>
                    </a:lnTo>
                    <a:close/>
                    <a:moveTo>
                      <a:pt x="12" y="136"/>
                    </a:moveTo>
                    <a:lnTo>
                      <a:pt x="16" y="136"/>
                    </a:lnTo>
                    <a:lnTo>
                      <a:pt x="16" y="136"/>
                    </a:lnTo>
                    <a:lnTo>
                      <a:pt x="12" y="134"/>
                    </a:lnTo>
                    <a:lnTo>
                      <a:pt x="12" y="134"/>
                    </a:lnTo>
                    <a:lnTo>
                      <a:pt x="12" y="136"/>
                    </a:lnTo>
                    <a:lnTo>
                      <a:pt x="12" y="136"/>
                    </a:lnTo>
                    <a:close/>
                    <a:moveTo>
                      <a:pt x="364" y="82"/>
                    </a:moveTo>
                    <a:lnTo>
                      <a:pt x="364" y="82"/>
                    </a:lnTo>
                    <a:lnTo>
                      <a:pt x="362" y="82"/>
                    </a:lnTo>
                    <a:lnTo>
                      <a:pt x="360" y="82"/>
                    </a:lnTo>
                    <a:lnTo>
                      <a:pt x="360" y="82"/>
                    </a:lnTo>
                    <a:lnTo>
                      <a:pt x="360" y="82"/>
                    </a:lnTo>
                    <a:lnTo>
                      <a:pt x="362" y="84"/>
                    </a:lnTo>
                    <a:lnTo>
                      <a:pt x="364" y="82"/>
                    </a:lnTo>
                    <a:lnTo>
                      <a:pt x="364" y="82"/>
                    </a:lnTo>
                    <a:close/>
                    <a:moveTo>
                      <a:pt x="166" y="4"/>
                    </a:moveTo>
                    <a:lnTo>
                      <a:pt x="166" y="4"/>
                    </a:lnTo>
                    <a:lnTo>
                      <a:pt x="166" y="2"/>
                    </a:lnTo>
                    <a:lnTo>
                      <a:pt x="162" y="0"/>
                    </a:lnTo>
                    <a:lnTo>
                      <a:pt x="162" y="0"/>
                    </a:lnTo>
                    <a:lnTo>
                      <a:pt x="162" y="4"/>
                    </a:lnTo>
                    <a:lnTo>
                      <a:pt x="164" y="4"/>
                    </a:lnTo>
                    <a:lnTo>
                      <a:pt x="166" y="4"/>
                    </a:lnTo>
                    <a:lnTo>
                      <a:pt x="166" y="4"/>
                    </a:lnTo>
                    <a:close/>
                    <a:moveTo>
                      <a:pt x="326" y="52"/>
                    </a:moveTo>
                    <a:lnTo>
                      <a:pt x="326" y="52"/>
                    </a:lnTo>
                    <a:lnTo>
                      <a:pt x="324" y="56"/>
                    </a:lnTo>
                    <a:lnTo>
                      <a:pt x="324" y="56"/>
                    </a:lnTo>
                    <a:lnTo>
                      <a:pt x="328" y="56"/>
                    </a:lnTo>
                    <a:lnTo>
                      <a:pt x="328" y="56"/>
                    </a:lnTo>
                    <a:lnTo>
                      <a:pt x="328" y="54"/>
                    </a:lnTo>
                    <a:lnTo>
                      <a:pt x="326" y="52"/>
                    </a:lnTo>
                    <a:lnTo>
                      <a:pt x="326" y="52"/>
                    </a:lnTo>
                    <a:close/>
                    <a:moveTo>
                      <a:pt x="286" y="50"/>
                    </a:moveTo>
                    <a:lnTo>
                      <a:pt x="286" y="50"/>
                    </a:lnTo>
                    <a:lnTo>
                      <a:pt x="286" y="48"/>
                    </a:lnTo>
                    <a:lnTo>
                      <a:pt x="286" y="46"/>
                    </a:lnTo>
                    <a:lnTo>
                      <a:pt x="284" y="46"/>
                    </a:lnTo>
                    <a:lnTo>
                      <a:pt x="284" y="46"/>
                    </a:lnTo>
                    <a:lnTo>
                      <a:pt x="284" y="48"/>
                    </a:lnTo>
                    <a:lnTo>
                      <a:pt x="284" y="50"/>
                    </a:lnTo>
                    <a:lnTo>
                      <a:pt x="286" y="50"/>
                    </a:lnTo>
                    <a:lnTo>
                      <a:pt x="286" y="50"/>
                    </a:lnTo>
                    <a:close/>
                    <a:moveTo>
                      <a:pt x="34" y="82"/>
                    </a:moveTo>
                    <a:lnTo>
                      <a:pt x="34" y="82"/>
                    </a:lnTo>
                    <a:lnTo>
                      <a:pt x="30" y="82"/>
                    </a:lnTo>
                    <a:lnTo>
                      <a:pt x="28" y="84"/>
                    </a:lnTo>
                    <a:lnTo>
                      <a:pt x="30" y="86"/>
                    </a:lnTo>
                    <a:lnTo>
                      <a:pt x="30" y="86"/>
                    </a:lnTo>
                    <a:lnTo>
                      <a:pt x="32" y="84"/>
                    </a:lnTo>
                    <a:lnTo>
                      <a:pt x="34" y="82"/>
                    </a:lnTo>
                    <a:lnTo>
                      <a:pt x="34" y="82"/>
                    </a:lnTo>
                    <a:close/>
                    <a:moveTo>
                      <a:pt x="22" y="98"/>
                    </a:moveTo>
                    <a:lnTo>
                      <a:pt x="22" y="100"/>
                    </a:lnTo>
                    <a:lnTo>
                      <a:pt x="28" y="100"/>
                    </a:lnTo>
                    <a:lnTo>
                      <a:pt x="28" y="100"/>
                    </a:lnTo>
                    <a:lnTo>
                      <a:pt x="26" y="98"/>
                    </a:lnTo>
                    <a:lnTo>
                      <a:pt x="22" y="98"/>
                    </a:lnTo>
                    <a:lnTo>
                      <a:pt x="22" y="98"/>
                    </a:lnTo>
                    <a:close/>
                    <a:moveTo>
                      <a:pt x="40" y="54"/>
                    </a:moveTo>
                    <a:lnTo>
                      <a:pt x="36" y="54"/>
                    </a:lnTo>
                    <a:lnTo>
                      <a:pt x="36" y="54"/>
                    </a:lnTo>
                    <a:lnTo>
                      <a:pt x="36" y="56"/>
                    </a:lnTo>
                    <a:lnTo>
                      <a:pt x="36" y="58"/>
                    </a:lnTo>
                    <a:lnTo>
                      <a:pt x="36" y="58"/>
                    </a:lnTo>
                    <a:lnTo>
                      <a:pt x="40" y="56"/>
                    </a:lnTo>
                    <a:lnTo>
                      <a:pt x="40" y="54"/>
                    </a:lnTo>
                    <a:lnTo>
                      <a:pt x="40" y="54"/>
                    </a:lnTo>
                    <a:close/>
                    <a:moveTo>
                      <a:pt x="50" y="46"/>
                    </a:moveTo>
                    <a:lnTo>
                      <a:pt x="50" y="46"/>
                    </a:lnTo>
                    <a:lnTo>
                      <a:pt x="50" y="44"/>
                    </a:lnTo>
                    <a:lnTo>
                      <a:pt x="48" y="42"/>
                    </a:lnTo>
                    <a:lnTo>
                      <a:pt x="48" y="42"/>
                    </a:lnTo>
                    <a:lnTo>
                      <a:pt x="48" y="46"/>
                    </a:lnTo>
                    <a:lnTo>
                      <a:pt x="48" y="46"/>
                    </a:lnTo>
                    <a:lnTo>
                      <a:pt x="50" y="46"/>
                    </a:lnTo>
                    <a:lnTo>
                      <a:pt x="50" y="46"/>
                    </a:lnTo>
                    <a:close/>
                    <a:moveTo>
                      <a:pt x="0" y="120"/>
                    </a:moveTo>
                    <a:lnTo>
                      <a:pt x="0" y="120"/>
                    </a:lnTo>
                    <a:lnTo>
                      <a:pt x="4" y="122"/>
                    </a:lnTo>
                    <a:lnTo>
                      <a:pt x="4" y="124"/>
                    </a:lnTo>
                    <a:lnTo>
                      <a:pt x="6" y="126"/>
                    </a:lnTo>
                    <a:lnTo>
                      <a:pt x="8" y="126"/>
                    </a:lnTo>
                    <a:lnTo>
                      <a:pt x="8" y="126"/>
                    </a:lnTo>
                    <a:lnTo>
                      <a:pt x="8" y="122"/>
                    </a:lnTo>
                    <a:lnTo>
                      <a:pt x="6" y="120"/>
                    </a:lnTo>
                    <a:lnTo>
                      <a:pt x="6" y="120"/>
                    </a:lnTo>
                    <a:lnTo>
                      <a:pt x="2" y="120"/>
                    </a:lnTo>
                    <a:lnTo>
                      <a:pt x="2" y="120"/>
                    </a:lnTo>
                    <a:lnTo>
                      <a:pt x="0" y="120"/>
                    </a:lnTo>
                    <a:lnTo>
                      <a:pt x="0" y="120"/>
                    </a:lnTo>
                    <a:close/>
                    <a:moveTo>
                      <a:pt x="156" y="12"/>
                    </a:moveTo>
                    <a:lnTo>
                      <a:pt x="152" y="12"/>
                    </a:lnTo>
                    <a:lnTo>
                      <a:pt x="152" y="12"/>
                    </a:lnTo>
                    <a:lnTo>
                      <a:pt x="152" y="14"/>
                    </a:lnTo>
                    <a:lnTo>
                      <a:pt x="152" y="16"/>
                    </a:lnTo>
                    <a:lnTo>
                      <a:pt x="152" y="16"/>
                    </a:lnTo>
                    <a:lnTo>
                      <a:pt x="154" y="16"/>
                    </a:lnTo>
                    <a:lnTo>
                      <a:pt x="156" y="12"/>
                    </a:lnTo>
                    <a:lnTo>
                      <a:pt x="156" y="12"/>
                    </a:lnTo>
                    <a:close/>
                    <a:moveTo>
                      <a:pt x="370" y="104"/>
                    </a:moveTo>
                    <a:lnTo>
                      <a:pt x="370" y="104"/>
                    </a:lnTo>
                    <a:lnTo>
                      <a:pt x="368" y="108"/>
                    </a:lnTo>
                    <a:lnTo>
                      <a:pt x="362" y="108"/>
                    </a:lnTo>
                    <a:lnTo>
                      <a:pt x="362" y="108"/>
                    </a:lnTo>
                    <a:lnTo>
                      <a:pt x="360" y="106"/>
                    </a:lnTo>
                    <a:lnTo>
                      <a:pt x="362" y="102"/>
                    </a:lnTo>
                    <a:lnTo>
                      <a:pt x="362" y="94"/>
                    </a:lnTo>
                    <a:lnTo>
                      <a:pt x="362" y="94"/>
                    </a:lnTo>
                    <a:lnTo>
                      <a:pt x="360" y="96"/>
                    </a:lnTo>
                    <a:lnTo>
                      <a:pt x="358" y="96"/>
                    </a:lnTo>
                    <a:lnTo>
                      <a:pt x="356" y="98"/>
                    </a:lnTo>
                    <a:lnTo>
                      <a:pt x="354" y="98"/>
                    </a:lnTo>
                    <a:lnTo>
                      <a:pt x="354" y="98"/>
                    </a:lnTo>
                    <a:lnTo>
                      <a:pt x="352" y="94"/>
                    </a:lnTo>
                    <a:lnTo>
                      <a:pt x="352" y="90"/>
                    </a:lnTo>
                    <a:lnTo>
                      <a:pt x="352" y="90"/>
                    </a:lnTo>
                    <a:lnTo>
                      <a:pt x="356" y="92"/>
                    </a:lnTo>
                    <a:lnTo>
                      <a:pt x="358" y="90"/>
                    </a:lnTo>
                    <a:lnTo>
                      <a:pt x="362" y="90"/>
                    </a:lnTo>
                    <a:lnTo>
                      <a:pt x="362" y="88"/>
                    </a:lnTo>
                    <a:lnTo>
                      <a:pt x="362" y="88"/>
                    </a:lnTo>
                    <a:lnTo>
                      <a:pt x="360" y="88"/>
                    </a:lnTo>
                    <a:lnTo>
                      <a:pt x="358" y="88"/>
                    </a:lnTo>
                    <a:lnTo>
                      <a:pt x="352" y="86"/>
                    </a:lnTo>
                    <a:lnTo>
                      <a:pt x="352" y="86"/>
                    </a:lnTo>
                    <a:lnTo>
                      <a:pt x="352" y="88"/>
                    </a:lnTo>
                    <a:lnTo>
                      <a:pt x="350" y="90"/>
                    </a:lnTo>
                    <a:lnTo>
                      <a:pt x="350" y="90"/>
                    </a:lnTo>
                    <a:lnTo>
                      <a:pt x="344" y="92"/>
                    </a:lnTo>
                    <a:lnTo>
                      <a:pt x="342" y="94"/>
                    </a:lnTo>
                    <a:lnTo>
                      <a:pt x="340" y="98"/>
                    </a:lnTo>
                    <a:lnTo>
                      <a:pt x="340" y="98"/>
                    </a:lnTo>
                    <a:lnTo>
                      <a:pt x="342" y="100"/>
                    </a:lnTo>
                    <a:lnTo>
                      <a:pt x="344" y="102"/>
                    </a:lnTo>
                    <a:lnTo>
                      <a:pt x="344" y="102"/>
                    </a:lnTo>
                    <a:lnTo>
                      <a:pt x="342" y="104"/>
                    </a:lnTo>
                    <a:lnTo>
                      <a:pt x="336" y="104"/>
                    </a:lnTo>
                    <a:lnTo>
                      <a:pt x="334" y="102"/>
                    </a:lnTo>
                    <a:lnTo>
                      <a:pt x="332" y="98"/>
                    </a:lnTo>
                    <a:lnTo>
                      <a:pt x="332" y="98"/>
                    </a:lnTo>
                    <a:lnTo>
                      <a:pt x="336" y="96"/>
                    </a:lnTo>
                    <a:lnTo>
                      <a:pt x="336" y="96"/>
                    </a:lnTo>
                    <a:lnTo>
                      <a:pt x="336" y="92"/>
                    </a:lnTo>
                    <a:lnTo>
                      <a:pt x="336" y="90"/>
                    </a:lnTo>
                    <a:lnTo>
                      <a:pt x="336" y="88"/>
                    </a:lnTo>
                    <a:lnTo>
                      <a:pt x="336" y="88"/>
                    </a:lnTo>
                    <a:lnTo>
                      <a:pt x="338" y="88"/>
                    </a:lnTo>
                    <a:lnTo>
                      <a:pt x="338" y="90"/>
                    </a:lnTo>
                    <a:lnTo>
                      <a:pt x="340" y="90"/>
                    </a:lnTo>
                    <a:lnTo>
                      <a:pt x="340" y="90"/>
                    </a:lnTo>
                    <a:lnTo>
                      <a:pt x="340" y="90"/>
                    </a:lnTo>
                    <a:lnTo>
                      <a:pt x="344" y="88"/>
                    </a:lnTo>
                    <a:lnTo>
                      <a:pt x="344" y="88"/>
                    </a:lnTo>
                    <a:lnTo>
                      <a:pt x="344" y="86"/>
                    </a:lnTo>
                    <a:lnTo>
                      <a:pt x="342" y="84"/>
                    </a:lnTo>
                    <a:lnTo>
                      <a:pt x="342" y="84"/>
                    </a:lnTo>
                    <a:lnTo>
                      <a:pt x="342" y="82"/>
                    </a:lnTo>
                    <a:lnTo>
                      <a:pt x="342" y="82"/>
                    </a:lnTo>
                    <a:lnTo>
                      <a:pt x="344" y="80"/>
                    </a:lnTo>
                    <a:lnTo>
                      <a:pt x="346" y="78"/>
                    </a:lnTo>
                    <a:lnTo>
                      <a:pt x="346" y="78"/>
                    </a:lnTo>
                    <a:lnTo>
                      <a:pt x="340" y="74"/>
                    </a:lnTo>
                    <a:lnTo>
                      <a:pt x="340" y="74"/>
                    </a:lnTo>
                    <a:lnTo>
                      <a:pt x="338" y="76"/>
                    </a:lnTo>
                    <a:lnTo>
                      <a:pt x="336" y="76"/>
                    </a:lnTo>
                    <a:lnTo>
                      <a:pt x="336" y="76"/>
                    </a:lnTo>
                    <a:lnTo>
                      <a:pt x="334" y="76"/>
                    </a:lnTo>
                    <a:lnTo>
                      <a:pt x="332" y="76"/>
                    </a:lnTo>
                    <a:lnTo>
                      <a:pt x="328" y="78"/>
                    </a:lnTo>
                    <a:lnTo>
                      <a:pt x="328" y="78"/>
                    </a:lnTo>
                    <a:lnTo>
                      <a:pt x="328" y="80"/>
                    </a:lnTo>
                    <a:lnTo>
                      <a:pt x="326" y="82"/>
                    </a:lnTo>
                    <a:lnTo>
                      <a:pt x="326" y="82"/>
                    </a:lnTo>
                    <a:lnTo>
                      <a:pt x="326" y="84"/>
                    </a:lnTo>
                    <a:lnTo>
                      <a:pt x="326" y="86"/>
                    </a:lnTo>
                    <a:lnTo>
                      <a:pt x="326" y="86"/>
                    </a:lnTo>
                    <a:lnTo>
                      <a:pt x="320" y="88"/>
                    </a:lnTo>
                    <a:lnTo>
                      <a:pt x="316" y="88"/>
                    </a:lnTo>
                    <a:lnTo>
                      <a:pt x="312" y="88"/>
                    </a:lnTo>
                    <a:lnTo>
                      <a:pt x="312" y="88"/>
                    </a:lnTo>
                    <a:lnTo>
                      <a:pt x="312" y="90"/>
                    </a:lnTo>
                    <a:lnTo>
                      <a:pt x="310" y="92"/>
                    </a:lnTo>
                    <a:lnTo>
                      <a:pt x="310" y="92"/>
                    </a:lnTo>
                    <a:lnTo>
                      <a:pt x="308" y="90"/>
                    </a:lnTo>
                    <a:lnTo>
                      <a:pt x="306" y="88"/>
                    </a:lnTo>
                    <a:lnTo>
                      <a:pt x="306" y="88"/>
                    </a:lnTo>
                    <a:lnTo>
                      <a:pt x="304" y="88"/>
                    </a:lnTo>
                    <a:lnTo>
                      <a:pt x="302" y="86"/>
                    </a:lnTo>
                    <a:lnTo>
                      <a:pt x="302" y="86"/>
                    </a:lnTo>
                    <a:lnTo>
                      <a:pt x="302" y="84"/>
                    </a:lnTo>
                    <a:lnTo>
                      <a:pt x="302" y="84"/>
                    </a:lnTo>
                    <a:lnTo>
                      <a:pt x="310" y="86"/>
                    </a:lnTo>
                    <a:lnTo>
                      <a:pt x="318" y="84"/>
                    </a:lnTo>
                    <a:lnTo>
                      <a:pt x="318" y="84"/>
                    </a:lnTo>
                    <a:lnTo>
                      <a:pt x="318" y="82"/>
                    </a:lnTo>
                    <a:lnTo>
                      <a:pt x="320" y="80"/>
                    </a:lnTo>
                    <a:lnTo>
                      <a:pt x="320" y="80"/>
                    </a:lnTo>
                    <a:lnTo>
                      <a:pt x="326" y="78"/>
                    </a:lnTo>
                    <a:lnTo>
                      <a:pt x="326" y="78"/>
                    </a:lnTo>
                    <a:lnTo>
                      <a:pt x="328" y="76"/>
                    </a:lnTo>
                    <a:lnTo>
                      <a:pt x="328" y="76"/>
                    </a:lnTo>
                    <a:lnTo>
                      <a:pt x="322" y="74"/>
                    </a:lnTo>
                    <a:lnTo>
                      <a:pt x="318" y="72"/>
                    </a:lnTo>
                    <a:lnTo>
                      <a:pt x="318" y="72"/>
                    </a:lnTo>
                    <a:lnTo>
                      <a:pt x="320" y="66"/>
                    </a:lnTo>
                    <a:lnTo>
                      <a:pt x="324" y="66"/>
                    </a:lnTo>
                    <a:lnTo>
                      <a:pt x="324" y="66"/>
                    </a:lnTo>
                    <a:lnTo>
                      <a:pt x="324" y="66"/>
                    </a:lnTo>
                    <a:lnTo>
                      <a:pt x="324" y="68"/>
                    </a:lnTo>
                    <a:lnTo>
                      <a:pt x="324" y="68"/>
                    </a:lnTo>
                    <a:lnTo>
                      <a:pt x="328" y="70"/>
                    </a:lnTo>
                    <a:lnTo>
                      <a:pt x="330" y="72"/>
                    </a:lnTo>
                    <a:lnTo>
                      <a:pt x="330" y="72"/>
                    </a:lnTo>
                    <a:lnTo>
                      <a:pt x="332" y="74"/>
                    </a:lnTo>
                    <a:lnTo>
                      <a:pt x="332" y="74"/>
                    </a:lnTo>
                    <a:lnTo>
                      <a:pt x="334" y="72"/>
                    </a:lnTo>
                    <a:lnTo>
                      <a:pt x="336" y="70"/>
                    </a:lnTo>
                    <a:lnTo>
                      <a:pt x="336" y="70"/>
                    </a:lnTo>
                    <a:lnTo>
                      <a:pt x="330" y="68"/>
                    </a:lnTo>
                    <a:lnTo>
                      <a:pt x="328" y="64"/>
                    </a:lnTo>
                    <a:lnTo>
                      <a:pt x="328" y="64"/>
                    </a:lnTo>
                    <a:lnTo>
                      <a:pt x="328" y="64"/>
                    </a:lnTo>
                    <a:lnTo>
                      <a:pt x="330" y="64"/>
                    </a:lnTo>
                    <a:lnTo>
                      <a:pt x="330" y="64"/>
                    </a:lnTo>
                    <a:lnTo>
                      <a:pt x="330" y="62"/>
                    </a:lnTo>
                    <a:lnTo>
                      <a:pt x="330" y="62"/>
                    </a:lnTo>
                    <a:lnTo>
                      <a:pt x="330" y="60"/>
                    </a:lnTo>
                    <a:lnTo>
                      <a:pt x="328" y="58"/>
                    </a:lnTo>
                    <a:lnTo>
                      <a:pt x="328" y="60"/>
                    </a:lnTo>
                    <a:lnTo>
                      <a:pt x="328" y="60"/>
                    </a:lnTo>
                    <a:lnTo>
                      <a:pt x="328" y="62"/>
                    </a:lnTo>
                    <a:lnTo>
                      <a:pt x="328" y="64"/>
                    </a:lnTo>
                    <a:lnTo>
                      <a:pt x="328" y="64"/>
                    </a:lnTo>
                    <a:lnTo>
                      <a:pt x="326" y="62"/>
                    </a:lnTo>
                    <a:lnTo>
                      <a:pt x="324" y="62"/>
                    </a:lnTo>
                    <a:lnTo>
                      <a:pt x="324" y="58"/>
                    </a:lnTo>
                    <a:lnTo>
                      <a:pt x="324" y="58"/>
                    </a:lnTo>
                    <a:lnTo>
                      <a:pt x="320" y="62"/>
                    </a:lnTo>
                    <a:lnTo>
                      <a:pt x="314" y="66"/>
                    </a:lnTo>
                    <a:lnTo>
                      <a:pt x="314" y="66"/>
                    </a:lnTo>
                    <a:lnTo>
                      <a:pt x="310" y="64"/>
                    </a:lnTo>
                    <a:lnTo>
                      <a:pt x="308" y="64"/>
                    </a:lnTo>
                    <a:lnTo>
                      <a:pt x="306" y="64"/>
                    </a:lnTo>
                    <a:lnTo>
                      <a:pt x="306" y="64"/>
                    </a:lnTo>
                    <a:lnTo>
                      <a:pt x="306" y="66"/>
                    </a:lnTo>
                    <a:lnTo>
                      <a:pt x="308" y="68"/>
                    </a:lnTo>
                    <a:lnTo>
                      <a:pt x="310" y="72"/>
                    </a:lnTo>
                    <a:lnTo>
                      <a:pt x="310" y="72"/>
                    </a:lnTo>
                    <a:lnTo>
                      <a:pt x="308" y="74"/>
                    </a:lnTo>
                    <a:lnTo>
                      <a:pt x="308" y="74"/>
                    </a:lnTo>
                    <a:lnTo>
                      <a:pt x="304" y="72"/>
                    </a:lnTo>
                    <a:lnTo>
                      <a:pt x="302" y="70"/>
                    </a:lnTo>
                    <a:lnTo>
                      <a:pt x="302" y="68"/>
                    </a:lnTo>
                    <a:lnTo>
                      <a:pt x="302" y="68"/>
                    </a:lnTo>
                    <a:lnTo>
                      <a:pt x="304" y="66"/>
                    </a:lnTo>
                    <a:lnTo>
                      <a:pt x="304" y="62"/>
                    </a:lnTo>
                    <a:lnTo>
                      <a:pt x="304" y="62"/>
                    </a:lnTo>
                    <a:lnTo>
                      <a:pt x="302" y="60"/>
                    </a:lnTo>
                    <a:lnTo>
                      <a:pt x="304" y="58"/>
                    </a:lnTo>
                    <a:lnTo>
                      <a:pt x="304" y="58"/>
                    </a:lnTo>
                    <a:lnTo>
                      <a:pt x="306" y="58"/>
                    </a:lnTo>
                    <a:lnTo>
                      <a:pt x="306" y="60"/>
                    </a:lnTo>
                    <a:lnTo>
                      <a:pt x="310" y="60"/>
                    </a:lnTo>
                    <a:lnTo>
                      <a:pt x="310" y="60"/>
                    </a:lnTo>
                    <a:lnTo>
                      <a:pt x="314" y="62"/>
                    </a:lnTo>
                    <a:lnTo>
                      <a:pt x="316" y="58"/>
                    </a:lnTo>
                    <a:lnTo>
                      <a:pt x="316" y="58"/>
                    </a:lnTo>
                    <a:lnTo>
                      <a:pt x="314" y="58"/>
                    </a:lnTo>
                    <a:lnTo>
                      <a:pt x="310" y="58"/>
                    </a:lnTo>
                    <a:lnTo>
                      <a:pt x="310" y="58"/>
                    </a:lnTo>
                    <a:lnTo>
                      <a:pt x="310" y="56"/>
                    </a:lnTo>
                    <a:lnTo>
                      <a:pt x="310" y="56"/>
                    </a:lnTo>
                    <a:lnTo>
                      <a:pt x="306" y="58"/>
                    </a:lnTo>
                    <a:lnTo>
                      <a:pt x="306" y="58"/>
                    </a:lnTo>
                    <a:lnTo>
                      <a:pt x="304" y="54"/>
                    </a:lnTo>
                    <a:lnTo>
                      <a:pt x="302" y="52"/>
                    </a:lnTo>
                    <a:lnTo>
                      <a:pt x="300" y="50"/>
                    </a:lnTo>
                    <a:lnTo>
                      <a:pt x="300" y="50"/>
                    </a:lnTo>
                    <a:lnTo>
                      <a:pt x="300" y="52"/>
                    </a:lnTo>
                    <a:lnTo>
                      <a:pt x="298" y="52"/>
                    </a:lnTo>
                    <a:lnTo>
                      <a:pt x="296" y="56"/>
                    </a:lnTo>
                    <a:lnTo>
                      <a:pt x="296" y="56"/>
                    </a:lnTo>
                    <a:lnTo>
                      <a:pt x="296" y="56"/>
                    </a:lnTo>
                    <a:lnTo>
                      <a:pt x="294" y="56"/>
                    </a:lnTo>
                    <a:lnTo>
                      <a:pt x="294" y="56"/>
                    </a:lnTo>
                    <a:lnTo>
                      <a:pt x="290" y="54"/>
                    </a:lnTo>
                    <a:lnTo>
                      <a:pt x="288" y="52"/>
                    </a:lnTo>
                    <a:lnTo>
                      <a:pt x="286" y="52"/>
                    </a:lnTo>
                    <a:lnTo>
                      <a:pt x="286" y="52"/>
                    </a:lnTo>
                    <a:lnTo>
                      <a:pt x="286" y="54"/>
                    </a:lnTo>
                    <a:lnTo>
                      <a:pt x="286" y="54"/>
                    </a:lnTo>
                    <a:lnTo>
                      <a:pt x="284" y="58"/>
                    </a:lnTo>
                    <a:lnTo>
                      <a:pt x="284" y="58"/>
                    </a:lnTo>
                    <a:lnTo>
                      <a:pt x="284" y="56"/>
                    </a:lnTo>
                    <a:lnTo>
                      <a:pt x="284" y="54"/>
                    </a:lnTo>
                    <a:lnTo>
                      <a:pt x="282" y="54"/>
                    </a:lnTo>
                    <a:lnTo>
                      <a:pt x="280" y="56"/>
                    </a:lnTo>
                    <a:lnTo>
                      <a:pt x="280" y="56"/>
                    </a:lnTo>
                    <a:lnTo>
                      <a:pt x="282" y="56"/>
                    </a:lnTo>
                    <a:lnTo>
                      <a:pt x="284" y="58"/>
                    </a:lnTo>
                    <a:lnTo>
                      <a:pt x="284" y="58"/>
                    </a:lnTo>
                    <a:lnTo>
                      <a:pt x="284" y="58"/>
                    </a:lnTo>
                    <a:lnTo>
                      <a:pt x="284" y="58"/>
                    </a:lnTo>
                    <a:lnTo>
                      <a:pt x="280" y="62"/>
                    </a:lnTo>
                    <a:lnTo>
                      <a:pt x="276" y="64"/>
                    </a:lnTo>
                    <a:lnTo>
                      <a:pt x="276" y="64"/>
                    </a:lnTo>
                    <a:lnTo>
                      <a:pt x="274" y="60"/>
                    </a:lnTo>
                    <a:lnTo>
                      <a:pt x="274" y="58"/>
                    </a:lnTo>
                    <a:lnTo>
                      <a:pt x="274" y="58"/>
                    </a:lnTo>
                    <a:lnTo>
                      <a:pt x="276" y="60"/>
                    </a:lnTo>
                    <a:lnTo>
                      <a:pt x="278" y="60"/>
                    </a:lnTo>
                    <a:lnTo>
                      <a:pt x="278" y="60"/>
                    </a:lnTo>
                    <a:lnTo>
                      <a:pt x="276" y="56"/>
                    </a:lnTo>
                    <a:lnTo>
                      <a:pt x="276" y="54"/>
                    </a:lnTo>
                    <a:lnTo>
                      <a:pt x="276" y="52"/>
                    </a:lnTo>
                    <a:lnTo>
                      <a:pt x="276" y="52"/>
                    </a:lnTo>
                    <a:lnTo>
                      <a:pt x="276" y="52"/>
                    </a:lnTo>
                    <a:lnTo>
                      <a:pt x="276" y="52"/>
                    </a:lnTo>
                    <a:lnTo>
                      <a:pt x="276" y="50"/>
                    </a:lnTo>
                    <a:lnTo>
                      <a:pt x="276" y="50"/>
                    </a:lnTo>
                    <a:lnTo>
                      <a:pt x="272" y="50"/>
                    </a:lnTo>
                    <a:lnTo>
                      <a:pt x="272" y="50"/>
                    </a:lnTo>
                    <a:lnTo>
                      <a:pt x="270" y="52"/>
                    </a:lnTo>
                    <a:lnTo>
                      <a:pt x="270" y="52"/>
                    </a:lnTo>
                    <a:lnTo>
                      <a:pt x="270" y="52"/>
                    </a:lnTo>
                    <a:lnTo>
                      <a:pt x="268" y="52"/>
                    </a:lnTo>
                    <a:lnTo>
                      <a:pt x="268" y="52"/>
                    </a:lnTo>
                    <a:lnTo>
                      <a:pt x="266" y="50"/>
                    </a:lnTo>
                    <a:lnTo>
                      <a:pt x="266" y="44"/>
                    </a:lnTo>
                    <a:lnTo>
                      <a:pt x="266" y="44"/>
                    </a:lnTo>
                    <a:lnTo>
                      <a:pt x="268" y="46"/>
                    </a:lnTo>
                    <a:lnTo>
                      <a:pt x="272" y="46"/>
                    </a:lnTo>
                    <a:lnTo>
                      <a:pt x="274" y="44"/>
                    </a:lnTo>
                    <a:lnTo>
                      <a:pt x="276" y="42"/>
                    </a:lnTo>
                    <a:lnTo>
                      <a:pt x="276" y="42"/>
                    </a:lnTo>
                    <a:lnTo>
                      <a:pt x="272" y="42"/>
                    </a:lnTo>
                    <a:lnTo>
                      <a:pt x="270" y="42"/>
                    </a:lnTo>
                    <a:lnTo>
                      <a:pt x="264" y="40"/>
                    </a:lnTo>
                    <a:lnTo>
                      <a:pt x="264" y="40"/>
                    </a:lnTo>
                    <a:lnTo>
                      <a:pt x="264" y="42"/>
                    </a:lnTo>
                    <a:lnTo>
                      <a:pt x="264" y="44"/>
                    </a:lnTo>
                    <a:lnTo>
                      <a:pt x="264" y="44"/>
                    </a:lnTo>
                    <a:lnTo>
                      <a:pt x="258" y="46"/>
                    </a:lnTo>
                    <a:lnTo>
                      <a:pt x="254" y="48"/>
                    </a:lnTo>
                    <a:lnTo>
                      <a:pt x="254" y="52"/>
                    </a:lnTo>
                    <a:lnTo>
                      <a:pt x="254" y="52"/>
                    </a:lnTo>
                    <a:lnTo>
                      <a:pt x="256" y="54"/>
                    </a:lnTo>
                    <a:lnTo>
                      <a:pt x="256" y="56"/>
                    </a:lnTo>
                    <a:lnTo>
                      <a:pt x="256" y="56"/>
                    </a:lnTo>
                    <a:lnTo>
                      <a:pt x="256" y="58"/>
                    </a:lnTo>
                    <a:lnTo>
                      <a:pt x="256" y="58"/>
                    </a:lnTo>
                    <a:lnTo>
                      <a:pt x="252" y="56"/>
                    </a:lnTo>
                    <a:lnTo>
                      <a:pt x="252" y="56"/>
                    </a:lnTo>
                    <a:lnTo>
                      <a:pt x="252" y="58"/>
                    </a:lnTo>
                    <a:lnTo>
                      <a:pt x="254" y="58"/>
                    </a:lnTo>
                    <a:lnTo>
                      <a:pt x="254" y="58"/>
                    </a:lnTo>
                    <a:lnTo>
                      <a:pt x="248" y="56"/>
                    </a:lnTo>
                    <a:lnTo>
                      <a:pt x="246" y="54"/>
                    </a:lnTo>
                    <a:lnTo>
                      <a:pt x="244" y="52"/>
                    </a:lnTo>
                    <a:lnTo>
                      <a:pt x="244" y="52"/>
                    </a:lnTo>
                    <a:lnTo>
                      <a:pt x="250" y="50"/>
                    </a:lnTo>
                    <a:lnTo>
                      <a:pt x="250" y="50"/>
                    </a:lnTo>
                    <a:lnTo>
                      <a:pt x="250" y="50"/>
                    </a:lnTo>
                    <a:lnTo>
                      <a:pt x="250" y="50"/>
                    </a:lnTo>
                    <a:lnTo>
                      <a:pt x="250" y="50"/>
                    </a:lnTo>
                    <a:lnTo>
                      <a:pt x="252" y="50"/>
                    </a:lnTo>
                    <a:lnTo>
                      <a:pt x="252" y="50"/>
                    </a:lnTo>
                    <a:lnTo>
                      <a:pt x="252" y="48"/>
                    </a:lnTo>
                    <a:lnTo>
                      <a:pt x="250" y="46"/>
                    </a:lnTo>
                    <a:lnTo>
                      <a:pt x="250" y="46"/>
                    </a:lnTo>
                    <a:lnTo>
                      <a:pt x="250" y="48"/>
                    </a:lnTo>
                    <a:lnTo>
                      <a:pt x="250" y="48"/>
                    </a:lnTo>
                    <a:lnTo>
                      <a:pt x="248" y="46"/>
                    </a:lnTo>
                    <a:lnTo>
                      <a:pt x="250" y="44"/>
                    </a:lnTo>
                    <a:lnTo>
                      <a:pt x="250" y="44"/>
                    </a:lnTo>
                    <a:lnTo>
                      <a:pt x="252" y="44"/>
                    </a:lnTo>
                    <a:lnTo>
                      <a:pt x="254" y="44"/>
                    </a:lnTo>
                    <a:lnTo>
                      <a:pt x="254" y="44"/>
                    </a:lnTo>
                    <a:lnTo>
                      <a:pt x="256" y="42"/>
                    </a:lnTo>
                    <a:lnTo>
                      <a:pt x="256" y="42"/>
                    </a:lnTo>
                    <a:lnTo>
                      <a:pt x="256" y="40"/>
                    </a:lnTo>
                    <a:lnTo>
                      <a:pt x="256" y="38"/>
                    </a:lnTo>
                    <a:lnTo>
                      <a:pt x="254" y="38"/>
                    </a:lnTo>
                    <a:lnTo>
                      <a:pt x="254" y="36"/>
                    </a:lnTo>
                    <a:lnTo>
                      <a:pt x="254" y="36"/>
                    </a:lnTo>
                    <a:lnTo>
                      <a:pt x="256" y="34"/>
                    </a:lnTo>
                    <a:lnTo>
                      <a:pt x="258" y="32"/>
                    </a:lnTo>
                    <a:lnTo>
                      <a:pt x="258" y="32"/>
                    </a:lnTo>
                    <a:lnTo>
                      <a:pt x="254" y="28"/>
                    </a:lnTo>
                    <a:lnTo>
                      <a:pt x="254" y="28"/>
                    </a:lnTo>
                    <a:lnTo>
                      <a:pt x="252" y="30"/>
                    </a:lnTo>
                    <a:lnTo>
                      <a:pt x="250" y="30"/>
                    </a:lnTo>
                    <a:lnTo>
                      <a:pt x="250" y="30"/>
                    </a:lnTo>
                    <a:lnTo>
                      <a:pt x="248" y="30"/>
                    </a:lnTo>
                    <a:lnTo>
                      <a:pt x="246" y="32"/>
                    </a:lnTo>
                    <a:lnTo>
                      <a:pt x="242" y="32"/>
                    </a:lnTo>
                    <a:lnTo>
                      <a:pt x="242" y="32"/>
                    </a:lnTo>
                    <a:lnTo>
                      <a:pt x="240" y="36"/>
                    </a:lnTo>
                    <a:lnTo>
                      <a:pt x="238" y="36"/>
                    </a:lnTo>
                    <a:lnTo>
                      <a:pt x="238" y="36"/>
                    </a:lnTo>
                    <a:lnTo>
                      <a:pt x="238" y="38"/>
                    </a:lnTo>
                    <a:lnTo>
                      <a:pt x="240" y="40"/>
                    </a:lnTo>
                    <a:lnTo>
                      <a:pt x="240" y="40"/>
                    </a:lnTo>
                    <a:lnTo>
                      <a:pt x="232" y="42"/>
                    </a:lnTo>
                    <a:lnTo>
                      <a:pt x="228" y="42"/>
                    </a:lnTo>
                    <a:lnTo>
                      <a:pt x="226" y="42"/>
                    </a:lnTo>
                    <a:lnTo>
                      <a:pt x="226" y="42"/>
                    </a:lnTo>
                    <a:lnTo>
                      <a:pt x="224" y="46"/>
                    </a:lnTo>
                    <a:lnTo>
                      <a:pt x="222" y="46"/>
                    </a:lnTo>
                    <a:lnTo>
                      <a:pt x="222" y="46"/>
                    </a:lnTo>
                    <a:lnTo>
                      <a:pt x="220" y="44"/>
                    </a:lnTo>
                    <a:lnTo>
                      <a:pt x="218" y="42"/>
                    </a:lnTo>
                    <a:lnTo>
                      <a:pt x="218" y="42"/>
                    </a:lnTo>
                    <a:lnTo>
                      <a:pt x="216" y="42"/>
                    </a:lnTo>
                    <a:lnTo>
                      <a:pt x="214" y="42"/>
                    </a:lnTo>
                    <a:lnTo>
                      <a:pt x="214" y="40"/>
                    </a:lnTo>
                    <a:lnTo>
                      <a:pt x="216" y="38"/>
                    </a:lnTo>
                    <a:lnTo>
                      <a:pt x="216" y="38"/>
                    </a:lnTo>
                    <a:lnTo>
                      <a:pt x="222" y="40"/>
                    </a:lnTo>
                    <a:lnTo>
                      <a:pt x="230" y="38"/>
                    </a:lnTo>
                    <a:lnTo>
                      <a:pt x="230" y="38"/>
                    </a:lnTo>
                    <a:lnTo>
                      <a:pt x="232" y="36"/>
                    </a:lnTo>
                    <a:lnTo>
                      <a:pt x="234" y="34"/>
                    </a:lnTo>
                    <a:lnTo>
                      <a:pt x="234" y="34"/>
                    </a:lnTo>
                    <a:lnTo>
                      <a:pt x="238" y="34"/>
                    </a:lnTo>
                    <a:lnTo>
                      <a:pt x="240" y="32"/>
                    </a:lnTo>
                    <a:lnTo>
                      <a:pt x="240" y="30"/>
                    </a:lnTo>
                    <a:lnTo>
                      <a:pt x="240" y="30"/>
                    </a:lnTo>
                    <a:lnTo>
                      <a:pt x="236" y="28"/>
                    </a:lnTo>
                    <a:lnTo>
                      <a:pt x="232" y="26"/>
                    </a:lnTo>
                    <a:lnTo>
                      <a:pt x="232" y="26"/>
                    </a:lnTo>
                    <a:lnTo>
                      <a:pt x="232" y="22"/>
                    </a:lnTo>
                    <a:lnTo>
                      <a:pt x="236" y="20"/>
                    </a:lnTo>
                    <a:lnTo>
                      <a:pt x="236" y="20"/>
                    </a:lnTo>
                    <a:lnTo>
                      <a:pt x="238" y="22"/>
                    </a:lnTo>
                    <a:lnTo>
                      <a:pt x="238" y="24"/>
                    </a:lnTo>
                    <a:lnTo>
                      <a:pt x="238" y="24"/>
                    </a:lnTo>
                    <a:lnTo>
                      <a:pt x="240" y="24"/>
                    </a:lnTo>
                    <a:lnTo>
                      <a:pt x="242" y="26"/>
                    </a:lnTo>
                    <a:lnTo>
                      <a:pt x="244" y="28"/>
                    </a:lnTo>
                    <a:lnTo>
                      <a:pt x="246" y="28"/>
                    </a:lnTo>
                    <a:lnTo>
                      <a:pt x="246" y="28"/>
                    </a:lnTo>
                    <a:lnTo>
                      <a:pt x="248" y="28"/>
                    </a:lnTo>
                    <a:lnTo>
                      <a:pt x="248" y="24"/>
                    </a:lnTo>
                    <a:lnTo>
                      <a:pt x="248" y="24"/>
                    </a:lnTo>
                    <a:lnTo>
                      <a:pt x="244" y="22"/>
                    </a:lnTo>
                    <a:lnTo>
                      <a:pt x="240" y="18"/>
                    </a:lnTo>
                    <a:lnTo>
                      <a:pt x="240" y="18"/>
                    </a:lnTo>
                    <a:lnTo>
                      <a:pt x="242" y="18"/>
                    </a:lnTo>
                    <a:lnTo>
                      <a:pt x="242" y="18"/>
                    </a:lnTo>
                    <a:lnTo>
                      <a:pt x="244" y="18"/>
                    </a:lnTo>
                    <a:lnTo>
                      <a:pt x="244" y="18"/>
                    </a:lnTo>
                    <a:lnTo>
                      <a:pt x="244" y="18"/>
                    </a:lnTo>
                    <a:lnTo>
                      <a:pt x="242" y="14"/>
                    </a:lnTo>
                    <a:lnTo>
                      <a:pt x="242" y="14"/>
                    </a:lnTo>
                    <a:lnTo>
                      <a:pt x="240" y="14"/>
                    </a:lnTo>
                    <a:lnTo>
                      <a:pt x="240" y="14"/>
                    </a:lnTo>
                    <a:lnTo>
                      <a:pt x="242" y="16"/>
                    </a:lnTo>
                    <a:lnTo>
                      <a:pt x="240" y="18"/>
                    </a:lnTo>
                    <a:lnTo>
                      <a:pt x="240" y="18"/>
                    </a:lnTo>
                    <a:lnTo>
                      <a:pt x="238" y="16"/>
                    </a:lnTo>
                    <a:lnTo>
                      <a:pt x="238" y="16"/>
                    </a:lnTo>
                    <a:lnTo>
                      <a:pt x="238" y="12"/>
                    </a:lnTo>
                    <a:lnTo>
                      <a:pt x="238" y="12"/>
                    </a:lnTo>
                    <a:lnTo>
                      <a:pt x="232" y="18"/>
                    </a:lnTo>
                    <a:lnTo>
                      <a:pt x="228" y="22"/>
                    </a:lnTo>
                    <a:lnTo>
                      <a:pt x="228" y="22"/>
                    </a:lnTo>
                    <a:lnTo>
                      <a:pt x="224" y="18"/>
                    </a:lnTo>
                    <a:lnTo>
                      <a:pt x="222" y="18"/>
                    </a:lnTo>
                    <a:lnTo>
                      <a:pt x="220" y="18"/>
                    </a:lnTo>
                    <a:lnTo>
                      <a:pt x="220" y="18"/>
                    </a:lnTo>
                    <a:lnTo>
                      <a:pt x="220" y="20"/>
                    </a:lnTo>
                    <a:lnTo>
                      <a:pt x="220" y="22"/>
                    </a:lnTo>
                    <a:lnTo>
                      <a:pt x="222" y="26"/>
                    </a:lnTo>
                    <a:lnTo>
                      <a:pt x="222" y="26"/>
                    </a:lnTo>
                    <a:lnTo>
                      <a:pt x="220" y="28"/>
                    </a:lnTo>
                    <a:lnTo>
                      <a:pt x="220" y="28"/>
                    </a:lnTo>
                    <a:lnTo>
                      <a:pt x="218" y="26"/>
                    </a:lnTo>
                    <a:lnTo>
                      <a:pt x="216" y="24"/>
                    </a:lnTo>
                    <a:lnTo>
                      <a:pt x="216" y="22"/>
                    </a:lnTo>
                    <a:lnTo>
                      <a:pt x="216" y="22"/>
                    </a:lnTo>
                    <a:lnTo>
                      <a:pt x="216" y="20"/>
                    </a:lnTo>
                    <a:lnTo>
                      <a:pt x="218" y="18"/>
                    </a:lnTo>
                    <a:lnTo>
                      <a:pt x="218" y="18"/>
                    </a:lnTo>
                    <a:lnTo>
                      <a:pt x="216" y="14"/>
                    </a:lnTo>
                    <a:lnTo>
                      <a:pt x="216" y="12"/>
                    </a:lnTo>
                    <a:lnTo>
                      <a:pt x="216" y="12"/>
                    </a:lnTo>
                    <a:lnTo>
                      <a:pt x="218" y="12"/>
                    </a:lnTo>
                    <a:lnTo>
                      <a:pt x="220" y="14"/>
                    </a:lnTo>
                    <a:lnTo>
                      <a:pt x="220" y="14"/>
                    </a:lnTo>
                    <a:lnTo>
                      <a:pt x="222" y="16"/>
                    </a:lnTo>
                    <a:lnTo>
                      <a:pt x="222" y="16"/>
                    </a:lnTo>
                    <a:lnTo>
                      <a:pt x="226" y="16"/>
                    </a:lnTo>
                    <a:lnTo>
                      <a:pt x="230" y="12"/>
                    </a:lnTo>
                    <a:lnTo>
                      <a:pt x="230" y="12"/>
                    </a:lnTo>
                    <a:lnTo>
                      <a:pt x="226" y="12"/>
                    </a:lnTo>
                    <a:lnTo>
                      <a:pt x="224" y="12"/>
                    </a:lnTo>
                    <a:lnTo>
                      <a:pt x="224" y="12"/>
                    </a:lnTo>
                    <a:lnTo>
                      <a:pt x="222" y="10"/>
                    </a:lnTo>
                    <a:lnTo>
                      <a:pt x="222" y="10"/>
                    </a:lnTo>
                    <a:lnTo>
                      <a:pt x="218" y="12"/>
                    </a:lnTo>
                    <a:lnTo>
                      <a:pt x="218" y="12"/>
                    </a:lnTo>
                    <a:lnTo>
                      <a:pt x="216" y="8"/>
                    </a:lnTo>
                    <a:lnTo>
                      <a:pt x="216" y="6"/>
                    </a:lnTo>
                    <a:lnTo>
                      <a:pt x="214" y="4"/>
                    </a:lnTo>
                    <a:lnTo>
                      <a:pt x="214" y="4"/>
                    </a:lnTo>
                    <a:lnTo>
                      <a:pt x="212" y="6"/>
                    </a:lnTo>
                    <a:lnTo>
                      <a:pt x="212" y="8"/>
                    </a:lnTo>
                    <a:lnTo>
                      <a:pt x="210" y="10"/>
                    </a:lnTo>
                    <a:lnTo>
                      <a:pt x="210" y="10"/>
                    </a:lnTo>
                    <a:lnTo>
                      <a:pt x="208" y="10"/>
                    </a:lnTo>
                    <a:lnTo>
                      <a:pt x="206" y="10"/>
                    </a:lnTo>
                    <a:lnTo>
                      <a:pt x="206" y="10"/>
                    </a:lnTo>
                    <a:lnTo>
                      <a:pt x="204" y="8"/>
                    </a:lnTo>
                    <a:lnTo>
                      <a:pt x="202" y="6"/>
                    </a:lnTo>
                    <a:lnTo>
                      <a:pt x="200" y="6"/>
                    </a:lnTo>
                    <a:lnTo>
                      <a:pt x="200" y="6"/>
                    </a:lnTo>
                    <a:lnTo>
                      <a:pt x="200" y="10"/>
                    </a:lnTo>
                    <a:lnTo>
                      <a:pt x="198" y="12"/>
                    </a:lnTo>
                    <a:lnTo>
                      <a:pt x="198" y="14"/>
                    </a:lnTo>
                    <a:lnTo>
                      <a:pt x="198" y="16"/>
                    </a:lnTo>
                    <a:lnTo>
                      <a:pt x="198" y="16"/>
                    </a:lnTo>
                    <a:lnTo>
                      <a:pt x="208" y="18"/>
                    </a:lnTo>
                    <a:lnTo>
                      <a:pt x="208" y="18"/>
                    </a:lnTo>
                    <a:lnTo>
                      <a:pt x="210" y="14"/>
                    </a:lnTo>
                    <a:lnTo>
                      <a:pt x="210" y="12"/>
                    </a:lnTo>
                    <a:lnTo>
                      <a:pt x="214" y="12"/>
                    </a:lnTo>
                    <a:lnTo>
                      <a:pt x="214" y="12"/>
                    </a:lnTo>
                    <a:lnTo>
                      <a:pt x="214" y="16"/>
                    </a:lnTo>
                    <a:lnTo>
                      <a:pt x="212" y="18"/>
                    </a:lnTo>
                    <a:lnTo>
                      <a:pt x="212" y="18"/>
                    </a:lnTo>
                    <a:lnTo>
                      <a:pt x="208" y="20"/>
                    </a:lnTo>
                    <a:lnTo>
                      <a:pt x="202" y="22"/>
                    </a:lnTo>
                    <a:lnTo>
                      <a:pt x="202" y="22"/>
                    </a:lnTo>
                    <a:lnTo>
                      <a:pt x="198" y="18"/>
                    </a:lnTo>
                    <a:lnTo>
                      <a:pt x="192" y="18"/>
                    </a:lnTo>
                    <a:lnTo>
                      <a:pt x="192" y="18"/>
                    </a:lnTo>
                    <a:lnTo>
                      <a:pt x="194" y="22"/>
                    </a:lnTo>
                    <a:lnTo>
                      <a:pt x="198" y="24"/>
                    </a:lnTo>
                    <a:lnTo>
                      <a:pt x="198" y="24"/>
                    </a:lnTo>
                    <a:lnTo>
                      <a:pt x="188" y="24"/>
                    </a:lnTo>
                    <a:lnTo>
                      <a:pt x="188" y="24"/>
                    </a:lnTo>
                    <a:lnTo>
                      <a:pt x="188" y="22"/>
                    </a:lnTo>
                    <a:lnTo>
                      <a:pt x="188" y="20"/>
                    </a:lnTo>
                    <a:lnTo>
                      <a:pt x="188" y="20"/>
                    </a:lnTo>
                    <a:lnTo>
                      <a:pt x="184" y="20"/>
                    </a:lnTo>
                    <a:lnTo>
                      <a:pt x="182" y="20"/>
                    </a:lnTo>
                    <a:lnTo>
                      <a:pt x="176" y="18"/>
                    </a:lnTo>
                    <a:lnTo>
                      <a:pt x="176" y="18"/>
                    </a:lnTo>
                    <a:lnTo>
                      <a:pt x="170" y="14"/>
                    </a:lnTo>
                    <a:lnTo>
                      <a:pt x="168" y="12"/>
                    </a:lnTo>
                    <a:lnTo>
                      <a:pt x="164" y="10"/>
                    </a:lnTo>
                    <a:lnTo>
                      <a:pt x="164" y="10"/>
                    </a:lnTo>
                    <a:lnTo>
                      <a:pt x="166" y="12"/>
                    </a:lnTo>
                    <a:lnTo>
                      <a:pt x="168" y="14"/>
                    </a:lnTo>
                    <a:lnTo>
                      <a:pt x="168" y="14"/>
                    </a:lnTo>
                    <a:lnTo>
                      <a:pt x="168" y="18"/>
                    </a:lnTo>
                    <a:lnTo>
                      <a:pt x="168" y="18"/>
                    </a:lnTo>
                    <a:lnTo>
                      <a:pt x="168" y="18"/>
                    </a:lnTo>
                    <a:lnTo>
                      <a:pt x="168" y="18"/>
                    </a:lnTo>
                    <a:lnTo>
                      <a:pt x="168" y="18"/>
                    </a:lnTo>
                    <a:lnTo>
                      <a:pt x="166" y="20"/>
                    </a:lnTo>
                    <a:lnTo>
                      <a:pt x="166" y="20"/>
                    </a:lnTo>
                    <a:lnTo>
                      <a:pt x="164" y="18"/>
                    </a:lnTo>
                    <a:lnTo>
                      <a:pt x="162" y="16"/>
                    </a:lnTo>
                    <a:lnTo>
                      <a:pt x="162" y="16"/>
                    </a:lnTo>
                    <a:lnTo>
                      <a:pt x="160" y="18"/>
                    </a:lnTo>
                    <a:lnTo>
                      <a:pt x="158" y="22"/>
                    </a:lnTo>
                    <a:lnTo>
                      <a:pt x="158" y="22"/>
                    </a:lnTo>
                    <a:lnTo>
                      <a:pt x="164" y="24"/>
                    </a:lnTo>
                    <a:lnTo>
                      <a:pt x="166" y="26"/>
                    </a:lnTo>
                    <a:lnTo>
                      <a:pt x="166" y="28"/>
                    </a:lnTo>
                    <a:lnTo>
                      <a:pt x="166" y="28"/>
                    </a:lnTo>
                    <a:lnTo>
                      <a:pt x="170" y="32"/>
                    </a:lnTo>
                    <a:lnTo>
                      <a:pt x="170" y="32"/>
                    </a:lnTo>
                    <a:lnTo>
                      <a:pt x="170" y="34"/>
                    </a:lnTo>
                    <a:lnTo>
                      <a:pt x="170" y="34"/>
                    </a:lnTo>
                    <a:lnTo>
                      <a:pt x="172" y="36"/>
                    </a:lnTo>
                    <a:lnTo>
                      <a:pt x="172" y="36"/>
                    </a:lnTo>
                    <a:lnTo>
                      <a:pt x="172" y="38"/>
                    </a:lnTo>
                    <a:lnTo>
                      <a:pt x="172" y="38"/>
                    </a:lnTo>
                    <a:lnTo>
                      <a:pt x="170" y="38"/>
                    </a:lnTo>
                    <a:lnTo>
                      <a:pt x="170" y="38"/>
                    </a:lnTo>
                    <a:lnTo>
                      <a:pt x="168" y="38"/>
                    </a:lnTo>
                    <a:lnTo>
                      <a:pt x="164" y="36"/>
                    </a:lnTo>
                    <a:lnTo>
                      <a:pt x="164" y="36"/>
                    </a:lnTo>
                    <a:lnTo>
                      <a:pt x="164" y="38"/>
                    </a:lnTo>
                    <a:lnTo>
                      <a:pt x="162" y="38"/>
                    </a:lnTo>
                    <a:lnTo>
                      <a:pt x="162" y="38"/>
                    </a:lnTo>
                    <a:lnTo>
                      <a:pt x="158" y="38"/>
                    </a:lnTo>
                    <a:lnTo>
                      <a:pt x="158" y="38"/>
                    </a:lnTo>
                    <a:lnTo>
                      <a:pt x="156" y="40"/>
                    </a:lnTo>
                    <a:lnTo>
                      <a:pt x="156" y="40"/>
                    </a:lnTo>
                    <a:lnTo>
                      <a:pt x="160" y="42"/>
                    </a:lnTo>
                    <a:lnTo>
                      <a:pt x="162" y="42"/>
                    </a:lnTo>
                    <a:lnTo>
                      <a:pt x="162" y="44"/>
                    </a:lnTo>
                    <a:lnTo>
                      <a:pt x="162" y="44"/>
                    </a:lnTo>
                    <a:lnTo>
                      <a:pt x="160" y="48"/>
                    </a:lnTo>
                    <a:lnTo>
                      <a:pt x="158" y="48"/>
                    </a:lnTo>
                    <a:lnTo>
                      <a:pt x="154" y="52"/>
                    </a:lnTo>
                    <a:lnTo>
                      <a:pt x="154" y="52"/>
                    </a:lnTo>
                    <a:lnTo>
                      <a:pt x="148" y="52"/>
                    </a:lnTo>
                    <a:lnTo>
                      <a:pt x="148" y="52"/>
                    </a:lnTo>
                    <a:lnTo>
                      <a:pt x="148" y="56"/>
                    </a:lnTo>
                    <a:lnTo>
                      <a:pt x="150" y="60"/>
                    </a:lnTo>
                    <a:lnTo>
                      <a:pt x="150" y="60"/>
                    </a:lnTo>
                    <a:lnTo>
                      <a:pt x="148" y="64"/>
                    </a:lnTo>
                    <a:lnTo>
                      <a:pt x="148" y="66"/>
                    </a:lnTo>
                    <a:lnTo>
                      <a:pt x="148" y="66"/>
                    </a:lnTo>
                    <a:lnTo>
                      <a:pt x="152" y="68"/>
                    </a:lnTo>
                    <a:lnTo>
                      <a:pt x="152" y="68"/>
                    </a:lnTo>
                    <a:lnTo>
                      <a:pt x="152" y="70"/>
                    </a:lnTo>
                    <a:lnTo>
                      <a:pt x="152" y="70"/>
                    </a:lnTo>
                    <a:lnTo>
                      <a:pt x="150" y="72"/>
                    </a:lnTo>
                    <a:lnTo>
                      <a:pt x="150" y="72"/>
                    </a:lnTo>
                    <a:lnTo>
                      <a:pt x="144" y="70"/>
                    </a:lnTo>
                    <a:lnTo>
                      <a:pt x="144" y="70"/>
                    </a:lnTo>
                    <a:lnTo>
                      <a:pt x="144" y="68"/>
                    </a:lnTo>
                    <a:lnTo>
                      <a:pt x="142" y="64"/>
                    </a:lnTo>
                    <a:lnTo>
                      <a:pt x="142" y="64"/>
                    </a:lnTo>
                    <a:lnTo>
                      <a:pt x="136" y="68"/>
                    </a:lnTo>
                    <a:lnTo>
                      <a:pt x="128" y="72"/>
                    </a:lnTo>
                    <a:lnTo>
                      <a:pt x="128" y="72"/>
                    </a:lnTo>
                    <a:lnTo>
                      <a:pt x="128" y="74"/>
                    </a:lnTo>
                    <a:lnTo>
                      <a:pt x="128" y="74"/>
                    </a:lnTo>
                    <a:lnTo>
                      <a:pt x="126" y="74"/>
                    </a:lnTo>
                    <a:lnTo>
                      <a:pt x="126" y="74"/>
                    </a:lnTo>
                    <a:lnTo>
                      <a:pt x="126" y="76"/>
                    </a:lnTo>
                    <a:lnTo>
                      <a:pt x="124" y="78"/>
                    </a:lnTo>
                    <a:lnTo>
                      <a:pt x="124" y="78"/>
                    </a:lnTo>
                    <a:lnTo>
                      <a:pt x="124" y="80"/>
                    </a:lnTo>
                    <a:lnTo>
                      <a:pt x="124" y="82"/>
                    </a:lnTo>
                    <a:lnTo>
                      <a:pt x="124" y="82"/>
                    </a:lnTo>
                    <a:lnTo>
                      <a:pt x="122" y="82"/>
                    </a:lnTo>
                    <a:lnTo>
                      <a:pt x="122" y="82"/>
                    </a:lnTo>
                    <a:lnTo>
                      <a:pt x="120" y="78"/>
                    </a:lnTo>
                    <a:lnTo>
                      <a:pt x="120" y="78"/>
                    </a:lnTo>
                    <a:lnTo>
                      <a:pt x="116" y="78"/>
                    </a:lnTo>
                    <a:lnTo>
                      <a:pt x="116" y="78"/>
                    </a:lnTo>
                    <a:lnTo>
                      <a:pt x="118" y="76"/>
                    </a:lnTo>
                    <a:lnTo>
                      <a:pt x="118" y="76"/>
                    </a:lnTo>
                    <a:lnTo>
                      <a:pt x="118" y="76"/>
                    </a:lnTo>
                    <a:lnTo>
                      <a:pt x="124" y="74"/>
                    </a:lnTo>
                    <a:lnTo>
                      <a:pt x="126" y="74"/>
                    </a:lnTo>
                    <a:lnTo>
                      <a:pt x="126" y="72"/>
                    </a:lnTo>
                    <a:lnTo>
                      <a:pt x="126" y="72"/>
                    </a:lnTo>
                    <a:lnTo>
                      <a:pt x="120" y="70"/>
                    </a:lnTo>
                    <a:lnTo>
                      <a:pt x="116" y="68"/>
                    </a:lnTo>
                    <a:lnTo>
                      <a:pt x="116" y="68"/>
                    </a:lnTo>
                    <a:lnTo>
                      <a:pt x="118" y="64"/>
                    </a:lnTo>
                    <a:lnTo>
                      <a:pt x="118" y="64"/>
                    </a:lnTo>
                    <a:lnTo>
                      <a:pt x="120" y="62"/>
                    </a:lnTo>
                    <a:lnTo>
                      <a:pt x="120" y="62"/>
                    </a:lnTo>
                    <a:lnTo>
                      <a:pt x="122" y="62"/>
                    </a:lnTo>
                    <a:lnTo>
                      <a:pt x="122" y="62"/>
                    </a:lnTo>
                    <a:lnTo>
                      <a:pt x="122" y="62"/>
                    </a:lnTo>
                    <a:lnTo>
                      <a:pt x="122" y="64"/>
                    </a:lnTo>
                    <a:lnTo>
                      <a:pt x="122" y="64"/>
                    </a:lnTo>
                    <a:lnTo>
                      <a:pt x="126" y="66"/>
                    </a:lnTo>
                    <a:lnTo>
                      <a:pt x="128" y="68"/>
                    </a:lnTo>
                    <a:lnTo>
                      <a:pt x="128" y="68"/>
                    </a:lnTo>
                    <a:lnTo>
                      <a:pt x="130" y="70"/>
                    </a:lnTo>
                    <a:lnTo>
                      <a:pt x="130" y="70"/>
                    </a:lnTo>
                    <a:lnTo>
                      <a:pt x="132" y="68"/>
                    </a:lnTo>
                    <a:lnTo>
                      <a:pt x="134" y="66"/>
                    </a:lnTo>
                    <a:lnTo>
                      <a:pt x="134" y="66"/>
                    </a:lnTo>
                    <a:lnTo>
                      <a:pt x="128" y="64"/>
                    </a:lnTo>
                    <a:lnTo>
                      <a:pt x="126" y="60"/>
                    </a:lnTo>
                    <a:lnTo>
                      <a:pt x="126" y="60"/>
                    </a:lnTo>
                    <a:lnTo>
                      <a:pt x="126" y="60"/>
                    </a:lnTo>
                    <a:lnTo>
                      <a:pt x="128" y="60"/>
                    </a:lnTo>
                    <a:lnTo>
                      <a:pt x="128" y="60"/>
                    </a:lnTo>
                    <a:lnTo>
                      <a:pt x="130" y="58"/>
                    </a:lnTo>
                    <a:lnTo>
                      <a:pt x="130" y="58"/>
                    </a:lnTo>
                    <a:lnTo>
                      <a:pt x="128" y="56"/>
                    </a:lnTo>
                    <a:lnTo>
                      <a:pt x="126" y="54"/>
                    </a:lnTo>
                    <a:lnTo>
                      <a:pt x="126" y="56"/>
                    </a:lnTo>
                    <a:lnTo>
                      <a:pt x="126" y="56"/>
                    </a:lnTo>
                    <a:lnTo>
                      <a:pt x="126" y="58"/>
                    </a:lnTo>
                    <a:lnTo>
                      <a:pt x="126" y="60"/>
                    </a:lnTo>
                    <a:lnTo>
                      <a:pt x="126" y="60"/>
                    </a:lnTo>
                    <a:lnTo>
                      <a:pt x="124" y="58"/>
                    </a:lnTo>
                    <a:lnTo>
                      <a:pt x="122" y="58"/>
                    </a:lnTo>
                    <a:lnTo>
                      <a:pt x="122" y="54"/>
                    </a:lnTo>
                    <a:lnTo>
                      <a:pt x="122" y="54"/>
                    </a:lnTo>
                    <a:lnTo>
                      <a:pt x="118" y="58"/>
                    </a:lnTo>
                    <a:lnTo>
                      <a:pt x="112" y="64"/>
                    </a:lnTo>
                    <a:lnTo>
                      <a:pt x="112" y="64"/>
                    </a:lnTo>
                    <a:lnTo>
                      <a:pt x="108" y="60"/>
                    </a:lnTo>
                    <a:lnTo>
                      <a:pt x="106" y="60"/>
                    </a:lnTo>
                    <a:lnTo>
                      <a:pt x="104" y="60"/>
                    </a:lnTo>
                    <a:lnTo>
                      <a:pt x="104" y="60"/>
                    </a:lnTo>
                    <a:lnTo>
                      <a:pt x="104" y="62"/>
                    </a:lnTo>
                    <a:lnTo>
                      <a:pt x="106" y="64"/>
                    </a:lnTo>
                    <a:lnTo>
                      <a:pt x="108" y="68"/>
                    </a:lnTo>
                    <a:lnTo>
                      <a:pt x="108" y="68"/>
                    </a:lnTo>
                    <a:lnTo>
                      <a:pt x="106" y="70"/>
                    </a:lnTo>
                    <a:lnTo>
                      <a:pt x="106" y="70"/>
                    </a:lnTo>
                    <a:lnTo>
                      <a:pt x="102" y="68"/>
                    </a:lnTo>
                    <a:lnTo>
                      <a:pt x="100" y="66"/>
                    </a:lnTo>
                    <a:lnTo>
                      <a:pt x="100" y="64"/>
                    </a:lnTo>
                    <a:lnTo>
                      <a:pt x="100" y="64"/>
                    </a:lnTo>
                    <a:lnTo>
                      <a:pt x="102" y="62"/>
                    </a:lnTo>
                    <a:lnTo>
                      <a:pt x="102" y="58"/>
                    </a:lnTo>
                    <a:lnTo>
                      <a:pt x="102" y="58"/>
                    </a:lnTo>
                    <a:lnTo>
                      <a:pt x="102" y="56"/>
                    </a:lnTo>
                    <a:lnTo>
                      <a:pt x="102" y="54"/>
                    </a:lnTo>
                    <a:lnTo>
                      <a:pt x="102" y="54"/>
                    </a:lnTo>
                    <a:lnTo>
                      <a:pt x="104" y="54"/>
                    </a:lnTo>
                    <a:lnTo>
                      <a:pt x="104" y="56"/>
                    </a:lnTo>
                    <a:lnTo>
                      <a:pt x="106" y="56"/>
                    </a:lnTo>
                    <a:lnTo>
                      <a:pt x="108" y="56"/>
                    </a:lnTo>
                    <a:lnTo>
                      <a:pt x="108" y="56"/>
                    </a:lnTo>
                    <a:lnTo>
                      <a:pt x="112" y="58"/>
                    </a:lnTo>
                    <a:lnTo>
                      <a:pt x="114" y="54"/>
                    </a:lnTo>
                    <a:lnTo>
                      <a:pt x="114" y="54"/>
                    </a:lnTo>
                    <a:lnTo>
                      <a:pt x="112" y="54"/>
                    </a:lnTo>
                    <a:lnTo>
                      <a:pt x="110" y="54"/>
                    </a:lnTo>
                    <a:lnTo>
                      <a:pt x="110" y="54"/>
                    </a:lnTo>
                    <a:lnTo>
                      <a:pt x="108" y="52"/>
                    </a:lnTo>
                    <a:lnTo>
                      <a:pt x="108" y="52"/>
                    </a:lnTo>
                    <a:lnTo>
                      <a:pt x="104" y="54"/>
                    </a:lnTo>
                    <a:lnTo>
                      <a:pt x="104" y="54"/>
                    </a:lnTo>
                    <a:lnTo>
                      <a:pt x="102" y="50"/>
                    </a:lnTo>
                    <a:lnTo>
                      <a:pt x="100" y="48"/>
                    </a:lnTo>
                    <a:lnTo>
                      <a:pt x="98" y="46"/>
                    </a:lnTo>
                    <a:lnTo>
                      <a:pt x="98" y="46"/>
                    </a:lnTo>
                    <a:lnTo>
                      <a:pt x="98" y="48"/>
                    </a:lnTo>
                    <a:lnTo>
                      <a:pt x="96" y="48"/>
                    </a:lnTo>
                    <a:lnTo>
                      <a:pt x="96" y="52"/>
                    </a:lnTo>
                    <a:lnTo>
                      <a:pt x="96" y="52"/>
                    </a:lnTo>
                    <a:lnTo>
                      <a:pt x="94" y="52"/>
                    </a:lnTo>
                    <a:lnTo>
                      <a:pt x="92" y="52"/>
                    </a:lnTo>
                    <a:lnTo>
                      <a:pt x="92" y="52"/>
                    </a:lnTo>
                    <a:lnTo>
                      <a:pt x="88" y="50"/>
                    </a:lnTo>
                    <a:lnTo>
                      <a:pt x="86" y="48"/>
                    </a:lnTo>
                    <a:lnTo>
                      <a:pt x="84" y="48"/>
                    </a:lnTo>
                    <a:lnTo>
                      <a:pt x="84" y="48"/>
                    </a:lnTo>
                    <a:lnTo>
                      <a:pt x="84" y="50"/>
                    </a:lnTo>
                    <a:lnTo>
                      <a:pt x="84" y="54"/>
                    </a:lnTo>
                    <a:lnTo>
                      <a:pt x="84" y="56"/>
                    </a:lnTo>
                    <a:lnTo>
                      <a:pt x="84" y="58"/>
                    </a:lnTo>
                    <a:lnTo>
                      <a:pt x="84" y="58"/>
                    </a:lnTo>
                    <a:lnTo>
                      <a:pt x="92" y="58"/>
                    </a:lnTo>
                    <a:lnTo>
                      <a:pt x="92" y="58"/>
                    </a:lnTo>
                    <a:lnTo>
                      <a:pt x="94" y="56"/>
                    </a:lnTo>
                    <a:lnTo>
                      <a:pt x="96" y="54"/>
                    </a:lnTo>
                    <a:lnTo>
                      <a:pt x="98" y="54"/>
                    </a:lnTo>
                    <a:lnTo>
                      <a:pt x="98" y="54"/>
                    </a:lnTo>
                    <a:lnTo>
                      <a:pt x="98" y="58"/>
                    </a:lnTo>
                    <a:lnTo>
                      <a:pt x="96" y="60"/>
                    </a:lnTo>
                    <a:lnTo>
                      <a:pt x="96" y="60"/>
                    </a:lnTo>
                    <a:lnTo>
                      <a:pt x="92" y="62"/>
                    </a:lnTo>
                    <a:lnTo>
                      <a:pt x="88" y="64"/>
                    </a:lnTo>
                    <a:lnTo>
                      <a:pt x="88" y="64"/>
                    </a:lnTo>
                    <a:lnTo>
                      <a:pt x="84" y="60"/>
                    </a:lnTo>
                    <a:lnTo>
                      <a:pt x="76" y="60"/>
                    </a:lnTo>
                    <a:lnTo>
                      <a:pt x="76" y="60"/>
                    </a:lnTo>
                    <a:lnTo>
                      <a:pt x="80" y="64"/>
                    </a:lnTo>
                    <a:lnTo>
                      <a:pt x="82" y="66"/>
                    </a:lnTo>
                    <a:lnTo>
                      <a:pt x="82" y="66"/>
                    </a:lnTo>
                    <a:lnTo>
                      <a:pt x="74" y="66"/>
                    </a:lnTo>
                    <a:lnTo>
                      <a:pt x="74" y="66"/>
                    </a:lnTo>
                    <a:lnTo>
                      <a:pt x="72" y="64"/>
                    </a:lnTo>
                    <a:lnTo>
                      <a:pt x="72" y="62"/>
                    </a:lnTo>
                    <a:lnTo>
                      <a:pt x="72" y="62"/>
                    </a:lnTo>
                    <a:lnTo>
                      <a:pt x="70" y="62"/>
                    </a:lnTo>
                    <a:lnTo>
                      <a:pt x="66" y="62"/>
                    </a:lnTo>
                    <a:lnTo>
                      <a:pt x="60" y="60"/>
                    </a:lnTo>
                    <a:lnTo>
                      <a:pt x="60" y="60"/>
                    </a:lnTo>
                    <a:lnTo>
                      <a:pt x="56" y="56"/>
                    </a:lnTo>
                    <a:lnTo>
                      <a:pt x="54" y="52"/>
                    </a:lnTo>
                    <a:lnTo>
                      <a:pt x="50" y="52"/>
                    </a:lnTo>
                    <a:lnTo>
                      <a:pt x="50" y="52"/>
                    </a:lnTo>
                    <a:lnTo>
                      <a:pt x="50" y="54"/>
                    </a:lnTo>
                    <a:lnTo>
                      <a:pt x="52" y="56"/>
                    </a:lnTo>
                    <a:lnTo>
                      <a:pt x="52" y="56"/>
                    </a:lnTo>
                    <a:lnTo>
                      <a:pt x="52" y="58"/>
                    </a:lnTo>
                    <a:lnTo>
                      <a:pt x="52" y="58"/>
                    </a:lnTo>
                    <a:lnTo>
                      <a:pt x="54" y="60"/>
                    </a:lnTo>
                    <a:lnTo>
                      <a:pt x="54" y="60"/>
                    </a:lnTo>
                    <a:lnTo>
                      <a:pt x="54" y="60"/>
                    </a:lnTo>
                    <a:lnTo>
                      <a:pt x="50" y="62"/>
                    </a:lnTo>
                    <a:lnTo>
                      <a:pt x="50" y="62"/>
                    </a:lnTo>
                    <a:lnTo>
                      <a:pt x="48" y="60"/>
                    </a:lnTo>
                    <a:lnTo>
                      <a:pt x="46" y="58"/>
                    </a:lnTo>
                    <a:lnTo>
                      <a:pt x="46" y="58"/>
                    </a:lnTo>
                    <a:lnTo>
                      <a:pt x="44" y="60"/>
                    </a:lnTo>
                    <a:lnTo>
                      <a:pt x="44" y="64"/>
                    </a:lnTo>
                    <a:lnTo>
                      <a:pt x="44" y="64"/>
                    </a:lnTo>
                    <a:lnTo>
                      <a:pt x="48" y="64"/>
                    </a:lnTo>
                    <a:lnTo>
                      <a:pt x="50" y="66"/>
                    </a:lnTo>
                    <a:lnTo>
                      <a:pt x="50" y="70"/>
                    </a:lnTo>
                    <a:lnTo>
                      <a:pt x="50" y="70"/>
                    </a:lnTo>
                    <a:lnTo>
                      <a:pt x="56" y="74"/>
                    </a:lnTo>
                    <a:lnTo>
                      <a:pt x="56" y="74"/>
                    </a:lnTo>
                    <a:lnTo>
                      <a:pt x="56" y="76"/>
                    </a:lnTo>
                    <a:lnTo>
                      <a:pt x="56" y="76"/>
                    </a:lnTo>
                    <a:lnTo>
                      <a:pt x="58" y="76"/>
                    </a:lnTo>
                    <a:lnTo>
                      <a:pt x="58" y="78"/>
                    </a:lnTo>
                    <a:lnTo>
                      <a:pt x="58" y="80"/>
                    </a:lnTo>
                    <a:lnTo>
                      <a:pt x="58" y="80"/>
                    </a:lnTo>
                    <a:lnTo>
                      <a:pt x="56" y="80"/>
                    </a:lnTo>
                    <a:lnTo>
                      <a:pt x="56" y="80"/>
                    </a:lnTo>
                    <a:lnTo>
                      <a:pt x="52" y="80"/>
                    </a:lnTo>
                    <a:lnTo>
                      <a:pt x="50" y="78"/>
                    </a:lnTo>
                    <a:lnTo>
                      <a:pt x="50" y="78"/>
                    </a:lnTo>
                    <a:lnTo>
                      <a:pt x="48" y="80"/>
                    </a:lnTo>
                    <a:lnTo>
                      <a:pt x="48" y="80"/>
                    </a:lnTo>
                    <a:lnTo>
                      <a:pt x="48" y="80"/>
                    </a:lnTo>
                    <a:lnTo>
                      <a:pt x="44" y="80"/>
                    </a:lnTo>
                    <a:lnTo>
                      <a:pt x="42" y="80"/>
                    </a:lnTo>
                    <a:lnTo>
                      <a:pt x="42" y="82"/>
                    </a:lnTo>
                    <a:lnTo>
                      <a:pt x="42" y="82"/>
                    </a:lnTo>
                    <a:lnTo>
                      <a:pt x="46" y="84"/>
                    </a:lnTo>
                    <a:lnTo>
                      <a:pt x="46" y="84"/>
                    </a:lnTo>
                    <a:lnTo>
                      <a:pt x="48" y="86"/>
                    </a:lnTo>
                    <a:lnTo>
                      <a:pt x="48" y="86"/>
                    </a:lnTo>
                    <a:lnTo>
                      <a:pt x="46" y="88"/>
                    </a:lnTo>
                    <a:lnTo>
                      <a:pt x="44" y="90"/>
                    </a:lnTo>
                    <a:lnTo>
                      <a:pt x="40" y="94"/>
                    </a:lnTo>
                    <a:lnTo>
                      <a:pt x="40" y="94"/>
                    </a:lnTo>
                    <a:lnTo>
                      <a:pt x="34" y="94"/>
                    </a:lnTo>
                    <a:lnTo>
                      <a:pt x="34" y="94"/>
                    </a:lnTo>
                    <a:lnTo>
                      <a:pt x="34" y="98"/>
                    </a:lnTo>
                    <a:lnTo>
                      <a:pt x="34" y="102"/>
                    </a:lnTo>
                    <a:lnTo>
                      <a:pt x="34" y="102"/>
                    </a:lnTo>
                    <a:lnTo>
                      <a:pt x="34" y="106"/>
                    </a:lnTo>
                    <a:lnTo>
                      <a:pt x="34" y="108"/>
                    </a:lnTo>
                    <a:lnTo>
                      <a:pt x="34" y="108"/>
                    </a:lnTo>
                    <a:lnTo>
                      <a:pt x="36" y="110"/>
                    </a:lnTo>
                    <a:lnTo>
                      <a:pt x="38" y="110"/>
                    </a:lnTo>
                    <a:lnTo>
                      <a:pt x="38" y="112"/>
                    </a:lnTo>
                    <a:lnTo>
                      <a:pt x="38" y="112"/>
                    </a:lnTo>
                    <a:lnTo>
                      <a:pt x="36" y="114"/>
                    </a:lnTo>
                    <a:lnTo>
                      <a:pt x="34" y="112"/>
                    </a:lnTo>
                    <a:lnTo>
                      <a:pt x="30" y="112"/>
                    </a:lnTo>
                    <a:lnTo>
                      <a:pt x="30" y="112"/>
                    </a:lnTo>
                    <a:lnTo>
                      <a:pt x="30" y="108"/>
                    </a:lnTo>
                    <a:lnTo>
                      <a:pt x="28" y="106"/>
                    </a:lnTo>
                    <a:lnTo>
                      <a:pt x="28" y="106"/>
                    </a:lnTo>
                    <a:lnTo>
                      <a:pt x="20" y="110"/>
                    </a:lnTo>
                    <a:lnTo>
                      <a:pt x="12" y="114"/>
                    </a:lnTo>
                    <a:lnTo>
                      <a:pt x="12" y="114"/>
                    </a:lnTo>
                    <a:lnTo>
                      <a:pt x="14" y="116"/>
                    </a:lnTo>
                    <a:lnTo>
                      <a:pt x="14" y="118"/>
                    </a:lnTo>
                    <a:lnTo>
                      <a:pt x="14" y="118"/>
                    </a:lnTo>
                    <a:lnTo>
                      <a:pt x="14" y="122"/>
                    </a:lnTo>
                    <a:lnTo>
                      <a:pt x="14" y="126"/>
                    </a:lnTo>
                    <a:lnTo>
                      <a:pt x="14" y="126"/>
                    </a:lnTo>
                    <a:lnTo>
                      <a:pt x="12" y="128"/>
                    </a:lnTo>
                    <a:lnTo>
                      <a:pt x="12" y="130"/>
                    </a:lnTo>
                    <a:lnTo>
                      <a:pt x="12" y="130"/>
                    </a:lnTo>
                    <a:lnTo>
                      <a:pt x="14" y="130"/>
                    </a:lnTo>
                    <a:lnTo>
                      <a:pt x="18" y="130"/>
                    </a:lnTo>
                    <a:lnTo>
                      <a:pt x="18" y="130"/>
                    </a:lnTo>
                    <a:lnTo>
                      <a:pt x="18" y="128"/>
                    </a:lnTo>
                    <a:lnTo>
                      <a:pt x="18" y="126"/>
                    </a:lnTo>
                    <a:lnTo>
                      <a:pt x="16" y="126"/>
                    </a:lnTo>
                    <a:lnTo>
                      <a:pt x="16" y="124"/>
                    </a:lnTo>
                    <a:lnTo>
                      <a:pt x="22" y="124"/>
                    </a:lnTo>
                    <a:lnTo>
                      <a:pt x="22" y="124"/>
                    </a:lnTo>
                    <a:lnTo>
                      <a:pt x="24" y="132"/>
                    </a:lnTo>
                    <a:lnTo>
                      <a:pt x="24" y="132"/>
                    </a:lnTo>
                    <a:lnTo>
                      <a:pt x="26" y="130"/>
                    </a:lnTo>
                    <a:lnTo>
                      <a:pt x="30" y="130"/>
                    </a:lnTo>
                    <a:lnTo>
                      <a:pt x="30" y="130"/>
                    </a:lnTo>
                    <a:lnTo>
                      <a:pt x="30" y="132"/>
                    </a:lnTo>
                    <a:lnTo>
                      <a:pt x="30" y="136"/>
                    </a:lnTo>
                    <a:lnTo>
                      <a:pt x="370" y="136"/>
                    </a:lnTo>
                    <a:lnTo>
                      <a:pt x="370" y="136"/>
                    </a:lnTo>
                    <a:lnTo>
                      <a:pt x="368" y="132"/>
                    </a:lnTo>
                    <a:lnTo>
                      <a:pt x="368" y="132"/>
                    </a:lnTo>
                    <a:lnTo>
                      <a:pt x="372" y="128"/>
                    </a:lnTo>
                    <a:lnTo>
                      <a:pt x="372" y="128"/>
                    </a:lnTo>
                    <a:lnTo>
                      <a:pt x="370" y="126"/>
                    </a:lnTo>
                    <a:lnTo>
                      <a:pt x="372" y="124"/>
                    </a:lnTo>
                    <a:lnTo>
                      <a:pt x="372" y="122"/>
                    </a:lnTo>
                    <a:lnTo>
                      <a:pt x="374" y="118"/>
                    </a:lnTo>
                    <a:lnTo>
                      <a:pt x="374" y="118"/>
                    </a:lnTo>
                    <a:lnTo>
                      <a:pt x="370" y="118"/>
                    </a:lnTo>
                    <a:lnTo>
                      <a:pt x="368" y="118"/>
                    </a:lnTo>
                    <a:lnTo>
                      <a:pt x="368" y="118"/>
                    </a:lnTo>
                    <a:lnTo>
                      <a:pt x="368" y="116"/>
                    </a:lnTo>
                    <a:lnTo>
                      <a:pt x="368" y="114"/>
                    </a:lnTo>
                    <a:lnTo>
                      <a:pt x="368" y="114"/>
                    </a:lnTo>
                    <a:lnTo>
                      <a:pt x="370" y="110"/>
                    </a:lnTo>
                    <a:lnTo>
                      <a:pt x="372" y="108"/>
                    </a:lnTo>
                    <a:lnTo>
                      <a:pt x="372" y="106"/>
                    </a:lnTo>
                    <a:lnTo>
                      <a:pt x="372" y="106"/>
                    </a:lnTo>
                    <a:lnTo>
                      <a:pt x="374" y="106"/>
                    </a:lnTo>
                    <a:lnTo>
                      <a:pt x="376" y="104"/>
                    </a:lnTo>
                    <a:lnTo>
                      <a:pt x="378" y="102"/>
                    </a:lnTo>
                    <a:lnTo>
                      <a:pt x="376" y="100"/>
                    </a:lnTo>
                    <a:lnTo>
                      <a:pt x="376" y="100"/>
                    </a:lnTo>
                    <a:lnTo>
                      <a:pt x="374" y="100"/>
                    </a:lnTo>
                    <a:lnTo>
                      <a:pt x="372" y="100"/>
                    </a:lnTo>
                    <a:lnTo>
                      <a:pt x="370" y="104"/>
                    </a:lnTo>
                    <a:lnTo>
                      <a:pt x="370" y="104"/>
                    </a:lnTo>
                    <a:close/>
                    <a:moveTo>
                      <a:pt x="110" y="84"/>
                    </a:moveTo>
                    <a:lnTo>
                      <a:pt x="110" y="84"/>
                    </a:lnTo>
                    <a:lnTo>
                      <a:pt x="110" y="86"/>
                    </a:lnTo>
                    <a:lnTo>
                      <a:pt x="108" y="88"/>
                    </a:lnTo>
                    <a:lnTo>
                      <a:pt x="108" y="88"/>
                    </a:lnTo>
                    <a:lnTo>
                      <a:pt x="106" y="86"/>
                    </a:lnTo>
                    <a:lnTo>
                      <a:pt x="104" y="84"/>
                    </a:lnTo>
                    <a:lnTo>
                      <a:pt x="104" y="84"/>
                    </a:lnTo>
                    <a:lnTo>
                      <a:pt x="102" y="84"/>
                    </a:lnTo>
                    <a:lnTo>
                      <a:pt x="100" y="82"/>
                    </a:lnTo>
                    <a:lnTo>
                      <a:pt x="100" y="82"/>
                    </a:lnTo>
                    <a:lnTo>
                      <a:pt x="100" y="80"/>
                    </a:lnTo>
                    <a:lnTo>
                      <a:pt x="100" y="80"/>
                    </a:lnTo>
                    <a:lnTo>
                      <a:pt x="108" y="82"/>
                    </a:lnTo>
                    <a:lnTo>
                      <a:pt x="116" y="80"/>
                    </a:lnTo>
                    <a:lnTo>
                      <a:pt x="116" y="80"/>
                    </a:lnTo>
                    <a:lnTo>
                      <a:pt x="116" y="78"/>
                    </a:lnTo>
                    <a:lnTo>
                      <a:pt x="116" y="78"/>
                    </a:lnTo>
                    <a:lnTo>
                      <a:pt x="118" y="80"/>
                    </a:lnTo>
                    <a:lnTo>
                      <a:pt x="120" y="84"/>
                    </a:lnTo>
                    <a:lnTo>
                      <a:pt x="120" y="84"/>
                    </a:lnTo>
                    <a:lnTo>
                      <a:pt x="116" y="84"/>
                    </a:lnTo>
                    <a:lnTo>
                      <a:pt x="110" y="84"/>
                    </a:lnTo>
                    <a:lnTo>
                      <a:pt x="110" y="84"/>
                    </a:lnTo>
                    <a:close/>
                    <a:moveTo>
                      <a:pt x="142" y="96"/>
                    </a:moveTo>
                    <a:lnTo>
                      <a:pt x="142" y="96"/>
                    </a:lnTo>
                    <a:lnTo>
                      <a:pt x="134" y="98"/>
                    </a:lnTo>
                    <a:lnTo>
                      <a:pt x="134" y="98"/>
                    </a:lnTo>
                    <a:lnTo>
                      <a:pt x="132" y="96"/>
                    </a:lnTo>
                    <a:lnTo>
                      <a:pt x="130" y="94"/>
                    </a:lnTo>
                    <a:lnTo>
                      <a:pt x="130" y="94"/>
                    </a:lnTo>
                    <a:lnTo>
                      <a:pt x="134" y="92"/>
                    </a:lnTo>
                    <a:lnTo>
                      <a:pt x="134" y="92"/>
                    </a:lnTo>
                    <a:lnTo>
                      <a:pt x="134" y="88"/>
                    </a:lnTo>
                    <a:lnTo>
                      <a:pt x="134" y="86"/>
                    </a:lnTo>
                    <a:lnTo>
                      <a:pt x="134" y="84"/>
                    </a:lnTo>
                    <a:lnTo>
                      <a:pt x="134" y="84"/>
                    </a:lnTo>
                    <a:lnTo>
                      <a:pt x="136" y="86"/>
                    </a:lnTo>
                    <a:lnTo>
                      <a:pt x="138" y="86"/>
                    </a:lnTo>
                    <a:lnTo>
                      <a:pt x="138" y="86"/>
                    </a:lnTo>
                    <a:lnTo>
                      <a:pt x="138" y="90"/>
                    </a:lnTo>
                    <a:lnTo>
                      <a:pt x="138" y="90"/>
                    </a:lnTo>
                    <a:lnTo>
                      <a:pt x="140" y="90"/>
                    </a:lnTo>
                    <a:lnTo>
                      <a:pt x="142" y="88"/>
                    </a:lnTo>
                    <a:lnTo>
                      <a:pt x="142" y="88"/>
                    </a:lnTo>
                    <a:lnTo>
                      <a:pt x="140" y="90"/>
                    </a:lnTo>
                    <a:lnTo>
                      <a:pt x="138" y="94"/>
                    </a:lnTo>
                    <a:lnTo>
                      <a:pt x="138" y="94"/>
                    </a:lnTo>
                    <a:lnTo>
                      <a:pt x="142" y="96"/>
                    </a:lnTo>
                    <a:lnTo>
                      <a:pt x="142" y="96"/>
                    </a:lnTo>
                    <a:close/>
                    <a:moveTo>
                      <a:pt x="282" y="70"/>
                    </a:moveTo>
                    <a:lnTo>
                      <a:pt x="282" y="70"/>
                    </a:lnTo>
                    <a:lnTo>
                      <a:pt x="280" y="68"/>
                    </a:lnTo>
                    <a:lnTo>
                      <a:pt x="280" y="68"/>
                    </a:lnTo>
                    <a:lnTo>
                      <a:pt x="280" y="68"/>
                    </a:lnTo>
                    <a:lnTo>
                      <a:pt x="280" y="68"/>
                    </a:lnTo>
                    <a:lnTo>
                      <a:pt x="284" y="70"/>
                    </a:lnTo>
                    <a:lnTo>
                      <a:pt x="284" y="70"/>
                    </a:lnTo>
                    <a:lnTo>
                      <a:pt x="282" y="70"/>
                    </a:lnTo>
                    <a:lnTo>
                      <a:pt x="282" y="70"/>
                    </a:lnTo>
                    <a:close/>
                    <a:moveTo>
                      <a:pt x="298" y="64"/>
                    </a:moveTo>
                    <a:lnTo>
                      <a:pt x="298" y="64"/>
                    </a:lnTo>
                    <a:lnTo>
                      <a:pt x="294" y="66"/>
                    </a:lnTo>
                    <a:lnTo>
                      <a:pt x="290" y="66"/>
                    </a:lnTo>
                    <a:lnTo>
                      <a:pt x="290" y="66"/>
                    </a:lnTo>
                    <a:lnTo>
                      <a:pt x="284" y="64"/>
                    </a:lnTo>
                    <a:lnTo>
                      <a:pt x="284" y="64"/>
                    </a:lnTo>
                    <a:lnTo>
                      <a:pt x="284" y="60"/>
                    </a:lnTo>
                    <a:lnTo>
                      <a:pt x="284" y="60"/>
                    </a:lnTo>
                    <a:lnTo>
                      <a:pt x="284" y="60"/>
                    </a:lnTo>
                    <a:lnTo>
                      <a:pt x="284" y="60"/>
                    </a:lnTo>
                    <a:lnTo>
                      <a:pt x="286" y="62"/>
                    </a:lnTo>
                    <a:lnTo>
                      <a:pt x="286" y="62"/>
                    </a:lnTo>
                    <a:lnTo>
                      <a:pt x="294" y="62"/>
                    </a:lnTo>
                    <a:lnTo>
                      <a:pt x="294" y="62"/>
                    </a:lnTo>
                    <a:lnTo>
                      <a:pt x="296" y="60"/>
                    </a:lnTo>
                    <a:lnTo>
                      <a:pt x="298" y="58"/>
                    </a:lnTo>
                    <a:lnTo>
                      <a:pt x="300" y="58"/>
                    </a:lnTo>
                    <a:lnTo>
                      <a:pt x="300" y="58"/>
                    </a:lnTo>
                    <a:lnTo>
                      <a:pt x="300" y="62"/>
                    </a:lnTo>
                    <a:lnTo>
                      <a:pt x="298" y="64"/>
                    </a:lnTo>
                    <a:lnTo>
                      <a:pt x="298" y="64"/>
                    </a:lnTo>
                    <a:close/>
                    <a:moveTo>
                      <a:pt x="62" y="48"/>
                    </a:moveTo>
                    <a:lnTo>
                      <a:pt x="62" y="48"/>
                    </a:lnTo>
                    <a:lnTo>
                      <a:pt x="58" y="48"/>
                    </a:lnTo>
                    <a:lnTo>
                      <a:pt x="56" y="48"/>
                    </a:lnTo>
                    <a:lnTo>
                      <a:pt x="56" y="50"/>
                    </a:lnTo>
                    <a:lnTo>
                      <a:pt x="56" y="50"/>
                    </a:lnTo>
                    <a:lnTo>
                      <a:pt x="58" y="50"/>
                    </a:lnTo>
                    <a:lnTo>
                      <a:pt x="60" y="50"/>
                    </a:lnTo>
                    <a:lnTo>
                      <a:pt x="62" y="48"/>
                    </a:lnTo>
                    <a:lnTo>
                      <a:pt x="62" y="48"/>
                    </a:lnTo>
                    <a:close/>
                    <a:moveTo>
                      <a:pt x="4" y="104"/>
                    </a:moveTo>
                    <a:lnTo>
                      <a:pt x="4" y="104"/>
                    </a:lnTo>
                    <a:lnTo>
                      <a:pt x="2" y="104"/>
                    </a:lnTo>
                    <a:lnTo>
                      <a:pt x="0" y="104"/>
                    </a:lnTo>
                    <a:lnTo>
                      <a:pt x="0" y="104"/>
                    </a:lnTo>
                    <a:lnTo>
                      <a:pt x="0" y="106"/>
                    </a:lnTo>
                    <a:lnTo>
                      <a:pt x="2" y="106"/>
                    </a:lnTo>
                    <a:lnTo>
                      <a:pt x="4" y="104"/>
                    </a:lnTo>
                    <a:lnTo>
                      <a:pt x="4" y="104"/>
                    </a:lnTo>
                    <a:lnTo>
                      <a:pt x="4" y="104"/>
                    </a:lnTo>
                    <a:close/>
                    <a:moveTo>
                      <a:pt x="138" y="56"/>
                    </a:moveTo>
                    <a:lnTo>
                      <a:pt x="138" y="58"/>
                    </a:lnTo>
                    <a:lnTo>
                      <a:pt x="142" y="58"/>
                    </a:lnTo>
                    <a:lnTo>
                      <a:pt x="142" y="58"/>
                    </a:lnTo>
                    <a:lnTo>
                      <a:pt x="142" y="56"/>
                    </a:lnTo>
                    <a:lnTo>
                      <a:pt x="138" y="56"/>
                    </a:lnTo>
                    <a:lnTo>
                      <a:pt x="138" y="56"/>
                    </a:lnTo>
                    <a:close/>
                    <a:moveTo>
                      <a:pt x="124" y="48"/>
                    </a:moveTo>
                    <a:lnTo>
                      <a:pt x="124" y="48"/>
                    </a:lnTo>
                    <a:lnTo>
                      <a:pt x="122" y="52"/>
                    </a:lnTo>
                    <a:lnTo>
                      <a:pt x="122" y="52"/>
                    </a:lnTo>
                    <a:lnTo>
                      <a:pt x="126" y="52"/>
                    </a:lnTo>
                    <a:lnTo>
                      <a:pt x="126" y="52"/>
                    </a:lnTo>
                    <a:lnTo>
                      <a:pt x="126" y="50"/>
                    </a:lnTo>
                    <a:lnTo>
                      <a:pt x="124" y="48"/>
                    </a:lnTo>
                    <a:lnTo>
                      <a:pt x="124" y="48"/>
                    </a:lnTo>
                    <a:close/>
                    <a:moveTo>
                      <a:pt x="148" y="40"/>
                    </a:moveTo>
                    <a:lnTo>
                      <a:pt x="148" y="40"/>
                    </a:lnTo>
                    <a:lnTo>
                      <a:pt x="144" y="40"/>
                    </a:lnTo>
                    <a:lnTo>
                      <a:pt x="144" y="42"/>
                    </a:lnTo>
                    <a:lnTo>
                      <a:pt x="144" y="44"/>
                    </a:lnTo>
                    <a:lnTo>
                      <a:pt x="144" y="44"/>
                    </a:lnTo>
                    <a:lnTo>
                      <a:pt x="148" y="42"/>
                    </a:lnTo>
                    <a:lnTo>
                      <a:pt x="148" y="40"/>
                    </a:lnTo>
                    <a:lnTo>
                      <a:pt x="148" y="40"/>
                    </a:lnTo>
                    <a:close/>
                    <a:moveTo>
                      <a:pt x="76" y="56"/>
                    </a:moveTo>
                    <a:lnTo>
                      <a:pt x="76" y="56"/>
                    </a:lnTo>
                    <a:lnTo>
                      <a:pt x="74" y="52"/>
                    </a:lnTo>
                    <a:lnTo>
                      <a:pt x="74" y="50"/>
                    </a:lnTo>
                    <a:lnTo>
                      <a:pt x="76" y="48"/>
                    </a:lnTo>
                    <a:lnTo>
                      <a:pt x="76" y="48"/>
                    </a:lnTo>
                    <a:lnTo>
                      <a:pt x="72" y="46"/>
                    </a:lnTo>
                    <a:lnTo>
                      <a:pt x="68" y="48"/>
                    </a:lnTo>
                    <a:lnTo>
                      <a:pt x="68" y="50"/>
                    </a:lnTo>
                    <a:lnTo>
                      <a:pt x="68" y="50"/>
                    </a:lnTo>
                    <a:lnTo>
                      <a:pt x="70" y="52"/>
                    </a:lnTo>
                    <a:lnTo>
                      <a:pt x="72" y="54"/>
                    </a:lnTo>
                    <a:lnTo>
                      <a:pt x="74" y="56"/>
                    </a:lnTo>
                    <a:lnTo>
                      <a:pt x="76" y="56"/>
                    </a:lnTo>
                    <a:lnTo>
                      <a:pt x="76" y="56"/>
                    </a:lnTo>
                    <a:close/>
                    <a:moveTo>
                      <a:pt x="78" y="52"/>
                    </a:moveTo>
                    <a:lnTo>
                      <a:pt x="78" y="52"/>
                    </a:lnTo>
                    <a:lnTo>
                      <a:pt x="80" y="52"/>
                    </a:lnTo>
                    <a:lnTo>
                      <a:pt x="82" y="54"/>
                    </a:lnTo>
                    <a:lnTo>
                      <a:pt x="82" y="54"/>
                    </a:lnTo>
                    <a:lnTo>
                      <a:pt x="82" y="52"/>
                    </a:lnTo>
                    <a:lnTo>
                      <a:pt x="82" y="50"/>
                    </a:lnTo>
                    <a:lnTo>
                      <a:pt x="80" y="50"/>
                    </a:lnTo>
                    <a:lnTo>
                      <a:pt x="78" y="52"/>
                    </a:lnTo>
                    <a:lnTo>
                      <a:pt x="78" y="52"/>
                    </a:lnTo>
                    <a:close/>
                    <a:moveTo>
                      <a:pt x="84" y="46"/>
                    </a:moveTo>
                    <a:lnTo>
                      <a:pt x="84" y="46"/>
                    </a:lnTo>
                    <a:lnTo>
                      <a:pt x="84" y="44"/>
                    </a:lnTo>
                    <a:lnTo>
                      <a:pt x="84" y="42"/>
                    </a:lnTo>
                    <a:lnTo>
                      <a:pt x="82" y="42"/>
                    </a:lnTo>
                    <a:lnTo>
                      <a:pt x="82" y="42"/>
                    </a:lnTo>
                    <a:lnTo>
                      <a:pt x="82" y="46"/>
                    </a:lnTo>
                    <a:lnTo>
                      <a:pt x="82" y="46"/>
                    </a:lnTo>
                    <a:lnTo>
                      <a:pt x="84" y="46"/>
                    </a:lnTo>
                    <a:lnTo>
                      <a:pt x="84" y="46"/>
                    </a:lnTo>
                    <a:close/>
                  </a:path>
                </a:pathLst>
              </a:custGeom>
              <a:solidFill>
                <a:srgbClr val="C0BAA7"/>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00" name="Group 99"/>
              <p:cNvGrpSpPr/>
              <p:nvPr/>
            </p:nvGrpSpPr>
            <p:grpSpPr>
              <a:xfrm>
                <a:off x="5490716" y="5186435"/>
                <a:ext cx="455421" cy="719086"/>
                <a:chOff x="3580065" y="3598658"/>
                <a:chExt cx="934607" cy="1475695"/>
              </a:xfrm>
            </p:grpSpPr>
            <p:sp>
              <p:nvSpPr>
                <p:cNvPr id="101" name="Freeform 121"/>
                <p:cNvSpPr>
                  <a:spLocks noEditPoints="1"/>
                </p:cNvSpPr>
                <p:nvPr/>
              </p:nvSpPr>
              <p:spPr bwMode="auto">
                <a:xfrm>
                  <a:off x="3580065" y="3598658"/>
                  <a:ext cx="934607" cy="1475695"/>
                </a:xfrm>
                <a:custGeom>
                  <a:avLst/>
                  <a:gdLst>
                    <a:gd name="T0" fmla="*/ 200 w 798"/>
                    <a:gd name="T1" fmla="*/ 1136 h 1260"/>
                    <a:gd name="T2" fmla="*/ 208 w 798"/>
                    <a:gd name="T3" fmla="*/ 1210 h 1260"/>
                    <a:gd name="T4" fmla="*/ 222 w 798"/>
                    <a:gd name="T5" fmla="*/ 1188 h 1260"/>
                    <a:gd name="T6" fmla="*/ 286 w 798"/>
                    <a:gd name="T7" fmla="*/ 1240 h 1260"/>
                    <a:gd name="T8" fmla="*/ 374 w 798"/>
                    <a:gd name="T9" fmla="*/ 1236 h 1260"/>
                    <a:gd name="T10" fmla="*/ 304 w 798"/>
                    <a:gd name="T11" fmla="*/ 1206 h 1260"/>
                    <a:gd name="T12" fmla="*/ 286 w 798"/>
                    <a:gd name="T13" fmla="*/ 1126 h 1260"/>
                    <a:gd name="T14" fmla="*/ 376 w 798"/>
                    <a:gd name="T15" fmla="*/ 974 h 1260"/>
                    <a:gd name="T16" fmla="*/ 440 w 798"/>
                    <a:gd name="T17" fmla="*/ 880 h 1260"/>
                    <a:gd name="T18" fmla="*/ 482 w 798"/>
                    <a:gd name="T19" fmla="*/ 826 h 1260"/>
                    <a:gd name="T20" fmla="*/ 530 w 798"/>
                    <a:gd name="T21" fmla="*/ 944 h 1260"/>
                    <a:gd name="T22" fmla="*/ 612 w 798"/>
                    <a:gd name="T23" fmla="*/ 1132 h 1260"/>
                    <a:gd name="T24" fmla="*/ 602 w 798"/>
                    <a:gd name="T25" fmla="*/ 1176 h 1260"/>
                    <a:gd name="T26" fmla="*/ 624 w 798"/>
                    <a:gd name="T27" fmla="*/ 1242 h 1260"/>
                    <a:gd name="T28" fmla="*/ 630 w 798"/>
                    <a:gd name="T29" fmla="*/ 1224 h 1260"/>
                    <a:gd name="T30" fmla="*/ 752 w 798"/>
                    <a:gd name="T31" fmla="*/ 1256 h 1260"/>
                    <a:gd name="T32" fmla="*/ 776 w 798"/>
                    <a:gd name="T33" fmla="*/ 1232 h 1260"/>
                    <a:gd name="T34" fmla="*/ 722 w 798"/>
                    <a:gd name="T35" fmla="*/ 1218 h 1260"/>
                    <a:gd name="T36" fmla="*/ 610 w 798"/>
                    <a:gd name="T37" fmla="*/ 960 h 1260"/>
                    <a:gd name="T38" fmla="*/ 588 w 798"/>
                    <a:gd name="T39" fmla="*/ 828 h 1260"/>
                    <a:gd name="T40" fmla="*/ 580 w 798"/>
                    <a:gd name="T41" fmla="*/ 736 h 1260"/>
                    <a:gd name="T42" fmla="*/ 552 w 798"/>
                    <a:gd name="T43" fmla="*/ 596 h 1260"/>
                    <a:gd name="T44" fmla="*/ 612 w 798"/>
                    <a:gd name="T45" fmla="*/ 564 h 1260"/>
                    <a:gd name="T46" fmla="*/ 636 w 798"/>
                    <a:gd name="T47" fmla="*/ 554 h 1260"/>
                    <a:gd name="T48" fmla="*/ 688 w 798"/>
                    <a:gd name="T49" fmla="*/ 594 h 1260"/>
                    <a:gd name="T50" fmla="*/ 652 w 798"/>
                    <a:gd name="T51" fmla="*/ 512 h 1260"/>
                    <a:gd name="T52" fmla="*/ 580 w 798"/>
                    <a:gd name="T53" fmla="*/ 424 h 1260"/>
                    <a:gd name="T54" fmla="*/ 502 w 798"/>
                    <a:gd name="T55" fmla="*/ 250 h 1260"/>
                    <a:gd name="T56" fmla="*/ 488 w 798"/>
                    <a:gd name="T57" fmla="*/ 188 h 1260"/>
                    <a:gd name="T58" fmla="*/ 508 w 798"/>
                    <a:gd name="T59" fmla="*/ 180 h 1260"/>
                    <a:gd name="T60" fmla="*/ 520 w 798"/>
                    <a:gd name="T61" fmla="*/ 160 h 1260"/>
                    <a:gd name="T62" fmla="*/ 534 w 798"/>
                    <a:gd name="T63" fmla="*/ 142 h 1260"/>
                    <a:gd name="T64" fmla="*/ 526 w 798"/>
                    <a:gd name="T65" fmla="*/ 106 h 1260"/>
                    <a:gd name="T66" fmla="*/ 510 w 798"/>
                    <a:gd name="T67" fmla="*/ 36 h 1260"/>
                    <a:gd name="T68" fmla="*/ 498 w 798"/>
                    <a:gd name="T69" fmla="*/ 24 h 1260"/>
                    <a:gd name="T70" fmla="*/ 436 w 798"/>
                    <a:gd name="T71" fmla="*/ 0 h 1260"/>
                    <a:gd name="T72" fmla="*/ 400 w 798"/>
                    <a:gd name="T73" fmla="*/ 14 h 1260"/>
                    <a:gd name="T74" fmla="*/ 380 w 798"/>
                    <a:gd name="T75" fmla="*/ 34 h 1260"/>
                    <a:gd name="T76" fmla="*/ 346 w 798"/>
                    <a:gd name="T77" fmla="*/ 80 h 1260"/>
                    <a:gd name="T78" fmla="*/ 330 w 798"/>
                    <a:gd name="T79" fmla="*/ 120 h 1260"/>
                    <a:gd name="T80" fmla="*/ 344 w 798"/>
                    <a:gd name="T81" fmla="*/ 116 h 1260"/>
                    <a:gd name="T82" fmla="*/ 324 w 798"/>
                    <a:gd name="T83" fmla="*/ 178 h 1260"/>
                    <a:gd name="T84" fmla="*/ 300 w 798"/>
                    <a:gd name="T85" fmla="*/ 210 h 1260"/>
                    <a:gd name="T86" fmla="*/ 324 w 798"/>
                    <a:gd name="T87" fmla="*/ 224 h 1260"/>
                    <a:gd name="T88" fmla="*/ 318 w 798"/>
                    <a:gd name="T89" fmla="*/ 286 h 1260"/>
                    <a:gd name="T90" fmla="*/ 300 w 798"/>
                    <a:gd name="T91" fmla="*/ 398 h 1260"/>
                    <a:gd name="T92" fmla="*/ 250 w 798"/>
                    <a:gd name="T93" fmla="*/ 528 h 1260"/>
                    <a:gd name="T94" fmla="*/ 204 w 798"/>
                    <a:gd name="T95" fmla="*/ 640 h 1260"/>
                    <a:gd name="T96" fmla="*/ 160 w 798"/>
                    <a:gd name="T97" fmla="*/ 698 h 1260"/>
                    <a:gd name="T98" fmla="*/ 60 w 798"/>
                    <a:gd name="T99" fmla="*/ 728 h 1260"/>
                    <a:gd name="T100" fmla="*/ 6 w 798"/>
                    <a:gd name="T101" fmla="*/ 878 h 1260"/>
                    <a:gd name="T102" fmla="*/ 128 w 798"/>
                    <a:gd name="T103" fmla="*/ 982 h 1260"/>
                    <a:gd name="T104" fmla="*/ 258 w 798"/>
                    <a:gd name="T105" fmla="*/ 668 h 1260"/>
                    <a:gd name="T106" fmla="*/ 264 w 798"/>
                    <a:gd name="T107" fmla="*/ 650 h 1260"/>
                    <a:gd name="T108" fmla="*/ 286 w 798"/>
                    <a:gd name="T109" fmla="*/ 622 h 1260"/>
                    <a:gd name="T110" fmla="*/ 364 w 798"/>
                    <a:gd name="T111" fmla="*/ 580 h 1260"/>
                    <a:gd name="T112" fmla="*/ 344 w 798"/>
                    <a:gd name="T113" fmla="*/ 670 h 1260"/>
                    <a:gd name="T114" fmla="*/ 318 w 798"/>
                    <a:gd name="T115" fmla="*/ 768 h 1260"/>
                    <a:gd name="T116" fmla="*/ 258 w 798"/>
                    <a:gd name="T117" fmla="*/ 668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8" h="1260">
                      <a:moveTo>
                        <a:pt x="268" y="1038"/>
                      </a:moveTo>
                      <a:lnTo>
                        <a:pt x="268" y="1038"/>
                      </a:lnTo>
                      <a:lnTo>
                        <a:pt x="256" y="1070"/>
                      </a:lnTo>
                      <a:lnTo>
                        <a:pt x="242" y="1096"/>
                      </a:lnTo>
                      <a:lnTo>
                        <a:pt x="234" y="1108"/>
                      </a:lnTo>
                      <a:lnTo>
                        <a:pt x="226" y="1118"/>
                      </a:lnTo>
                      <a:lnTo>
                        <a:pt x="214" y="1128"/>
                      </a:lnTo>
                      <a:lnTo>
                        <a:pt x="200" y="1136"/>
                      </a:lnTo>
                      <a:lnTo>
                        <a:pt x="200" y="1136"/>
                      </a:lnTo>
                      <a:lnTo>
                        <a:pt x="194" y="1148"/>
                      </a:lnTo>
                      <a:lnTo>
                        <a:pt x="192" y="1158"/>
                      </a:lnTo>
                      <a:lnTo>
                        <a:pt x="194" y="1168"/>
                      </a:lnTo>
                      <a:lnTo>
                        <a:pt x="198" y="1178"/>
                      </a:lnTo>
                      <a:lnTo>
                        <a:pt x="204" y="1188"/>
                      </a:lnTo>
                      <a:lnTo>
                        <a:pt x="206" y="1198"/>
                      </a:lnTo>
                      <a:lnTo>
                        <a:pt x="208" y="1210"/>
                      </a:lnTo>
                      <a:lnTo>
                        <a:pt x="206" y="1224"/>
                      </a:lnTo>
                      <a:lnTo>
                        <a:pt x="206" y="1224"/>
                      </a:lnTo>
                      <a:lnTo>
                        <a:pt x="210" y="1222"/>
                      </a:lnTo>
                      <a:lnTo>
                        <a:pt x="212" y="1216"/>
                      </a:lnTo>
                      <a:lnTo>
                        <a:pt x="214" y="1206"/>
                      </a:lnTo>
                      <a:lnTo>
                        <a:pt x="214" y="1194"/>
                      </a:lnTo>
                      <a:lnTo>
                        <a:pt x="218" y="1190"/>
                      </a:lnTo>
                      <a:lnTo>
                        <a:pt x="222" y="1188"/>
                      </a:lnTo>
                      <a:lnTo>
                        <a:pt x="222" y="1188"/>
                      </a:lnTo>
                      <a:lnTo>
                        <a:pt x="232" y="1190"/>
                      </a:lnTo>
                      <a:lnTo>
                        <a:pt x="240" y="1194"/>
                      </a:lnTo>
                      <a:lnTo>
                        <a:pt x="248" y="1202"/>
                      </a:lnTo>
                      <a:lnTo>
                        <a:pt x="254" y="1210"/>
                      </a:lnTo>
                      <a:lnTo>
                        <a:pt x="268" y="1226"/>
                      </a:lnTo>
                      <a:lnTo>
                        <a:pt x="276" y="1234"/>
                      </a:lnTo>
                      <a:lnTo>
                        <a:pt x="286" y="1240"/>
                      </a:lnTo>
                      <a:lnTo>
                        <a:pt x="286" y="1240"/>
                      </a:lnTo>
                      <a:lnTo>
                        <a:pt x="296" y="1242"/>
                      </a:lnTo>
                      <a:lnTo>
                        <a:pt x="306" y="1244"/>
                      </a:lnTo>
                      <a:lnTo>
                        <a:pt x="328" y="1244"/>
                      </a:lnTo>
                      <a:lnTo>
                        <a:pt x="350" y="1242"/>
                      </a:lnTo>
                      <a:lnTo>
                        <a:pt x="372" y="1236"/>
                      </a:lnTo>
                      <a:lnTo>
                        <a:pt x="372" y="1236"/>
                      </a:lnTo>
                      <a:lnTo>
                        <a:pt x="374" y="1236"/>
                      </a:lnTo>
                      <a:lnTo>
                        <a:pt x="372" y="1234"/>
                      </a:lnTo>
                      <a:lnTo>
                        <a:pt x="368" y="1234"/>
                      </a:lnTo>
                      <a:lnTo>
                        <a:pt x="348" y="1228"/>
                      </a:lnTo>
                      <a:lnTo>
                        <a:pt x="334" y="1224"/>
                      </a:lnTo>
                      <a:lnTo>
                        <a:pt x="322" y="1220"/>
                      </a:lnTo>
                      <a:lnTo>
                        <a:pt x="312" y="1214"/>
                      </a:lnTo>
                      <a:lnTo>
                        <a:pt x="304" y="1206"/>
                      </a:lnTo>
                      <a:lnTo>
                        <a:pt x="304" y="1206"/>
                      </a:lnTo>
                      <a:lnTo>
                        <a:pt x="302" y="1196"/>
                      </a:lnTo>
                      <a:lnTo>
                        <a:pt x="298" y="1186"/>
                      </a:lnTo>
                      <a:lnTo>
                        <a:pt x="288" y="1170"/>
                      </a:lnTo>
                      <a:lnTo>
                        <a:pt x="286" y="1160"/>
                      </a:lnTo>
                      <a:lnTo>
                        <a:pt x="284" y="1150"/>
                      </a:lnTo>
                      <a:lnTo>
                        <a:pt x="282" y="1140"/>
                      </a:lnTo>
                      <a:lnTo>
                        <a:pt x="286" y="1126"/>
                      </a:lnTo>
                      <a:lnTo>
                        <a:pt x="286" y="1126"/>
                      </a:lnTo>
                      <a:lnTo>
                        <a:pt x="290" y="1116"/>
                      </a:lnTo>
                      <a:lnTo>
                        <a:pt x="294" y="1106"/>
                      </a:lnTo>
                      <a:lnTo>
                        <a:pt x="306" y="1086"/>
                      </a:lnTo>
                      <a:lnTo>
                        <a:pt x="340" y="1042"/>
                      </a:lnTo>
                      <a:lnTo>
                        <a:pt x="340" y="1042"/>
                      </a:lnTo>
                      <a:lnTo>
                        <a:pt x="354" y="1020"/>
                      </a:lnTo>
                      <a:lnTo>
                        <a:pt x="366" y="996"/>
                      </a:lnTo>
                      <a:lnTo>
                        <a:pt x="376" y="974"/>
                      </a:lnTo>
                      <a:lnTo>
                        <a:pt x="388" y="954"/>
                      </a:lnTo>
                      <a:lnTo>
                        <a:pt x="388" y="954"/>
                      </a:lnTo>
                      <a:lnTo>
                        <a:pt x="400" y="942"/>
                      </a:lnTo>
                      <a:lnTo>
                        <a:pt x="412" y="930"/>
                      </a:lnTo>
                      <a:lnTo>
                        <a:pt x="422" y="918"/>
                      </a:lnTo>
                      <a:lnTo>
                        <a:pt x="432" y="904"/>
                      </a:lnTo>
                      <a:lnTo>
                        <a:pt x="432" y="904"/>
                      </a:lnTo>
                      <a:lnTo>
                        <a:pt x="440" y="880"/>
                      </a:lnTo>
                      <a:lnTo>
                        <a:pt x="446" y="858"/>
                      </a:lnTo>
                      <a:lnTo>
                        <a:pt x="450" y="848"/>
                      </a:lnTo>
                      <a:lnTo>
                        <a:pt x="454" y="838"/>
                      </a:lnTo>
                      <a:lnTo>
                        <a:pt x="460" y="828"/>
                      </a:lnTo>
                      <a:lnTo>
                        <a:pt x="468" y="820"/>
                      </a:lnTo>
                      <a:lnTo>
                        <a:pt x="468" y="820"/>
                      </a:lnTo>
                      <a:lnTo>
                        <a:pt x="476" y="822"/>
                      </a:lnTo>
                      <a:lnTo>
                        <a:pt x="482" y="826"/>
                      </a:lnTo>
                      <a:lnTo>
                        <a:pt x="488" y="832"/>
                      </a:lnTo>
                      <a:lnTo>
                        <a:pt x="494" y="840"/>
                      </a:lnTo>
                      <a:lnTo>
                        <a:pt x="500" y="856"/>
                      </a:lnTo>
                      <a:lnTo>
                        <a:pt x="508" y="872"/>
                      </a:lnTo>
                      <a:lnTo>
                        <a:pt x="508" y="872"/>
                      </a:lnTo>
                      <a:lnTo>
                        <a:pt x="516" y="894"/>
                      </a:lnTo>
                      <a:lnTo>
                        <a:pt x="524" y="918"/>
                      </a:lnTo>
                      <a:lnTo>
                        <a:pt x="530" y="944"/>
                      </a:lnTo>
                      <a:lnTo>
                        <a:pt x="534" y="974"/>
                      </a:lnTo>
                      <a:lnTo>
                        <a:pt x="534" y="974"/>
                      </a:lnTo>
                      <a:lnTo>
                        <a:pt x="540" y="1002"/>
                      </a:lnTo>
                      <a:lnTo>
                        <a:pt x="550" y="1026"/>
                      </a:lnTo>
                      <a:lnTo>
                        <a:pt x="562" y="1048"/>
                      </a:lnTo>
                      <a:lnTo>
                        <a:pt x="574" y="1068"/>
                      </a:lnTo>
                      <a:lnTo>
                        <a:pt x="600" y="1110"/>
                      </a:lnTo>
                      <a:lnTo>
                        <a:pt x="612" y="1132"/>
                      </a:lnTo>
                      <a:lnTo>
                        <a:pt x="620" y="1154"/>
                      </a:lnTo>
                      <a:lnTo>
                        <a:pt x="620" y="1154"/>
                      </a:lnTo>
                      <a:lnTo>
                        <a:pt x="616" y="1160"/>
                      </a:lnTo>
                      <a:lnTo>
                        <a:pt x="616" y="1166"/>
                      </a:lnTo>
                      <a:lnTo>
                        <a:pt x="616" y="1166"/>
                      </a:lnTo>
                      <a:lnTo>
                        <a:pt x="610" y="1168"/>
                      </a:lnTo>
                      <a:lnTo>
                        <a:pt x="606" y="1172"/>
                      </a:lnTo>
                      <a:lnTo>
                        <a:pt x="602" y="1176"/>
                      </a:lnTo>
                      <a:lnTo>
                        <a:pt x="600" y="1180"/>
                      </a:lnTo>
                      <a:lnTo>
                        <a:pt x="598" y="1194"/>
                      </a:lnTo>
                      <a:lnTo>
                        <a:pt x="598" y="1208"/>
                      </a:lnTo>
                      <a:lnTo>
                        <a:pt x="598" y="1208"/>
                      </a:lnTo>
                      <a:lnTo>
                        <a:pt x="608" y="1218"/>
                      </a:lnTo>
                      <a:lnTo>
                        <a:pt x="618" y="1228"/>
                      </a:lnTo>
                      <a:lnTo>
                        <a:pt x="622" y="1234"/>
                      </a:lnTo>
                      <a:lnTo>
                        <a:pt x="624" y="1242"/>
                      </a:lnTo>
                      <a:lnTo>
                        <a:pt x="626" y="1250"/>
                      </a:lnTo>
                      <a:lnTo>
                        <a:pt x="626" y="1260"/>
                      </a:lnTo>
                      <a:lnTo>
                        <a:pt x="626" y="1260"/>
                      </a:lnTo>
                      <a:lnTo>
                        <a:pt x="628" y="1260"/>
                      </a:lnTo>
                      <a:lnTo>
                        <a:pt x="630" y="1256"/>
                      </a:lnTo>
                      <a:lnTo>
                        <a:pt x="628" y="1242"/>
                      </a:lnTo>
                      <a:lnTo>
                        <a:pt x="628" y="1230"/>
                      </a:lnTo>
                      <a:lnTo>
                        <a:pt x="630" y="1224"/>
                      </a:lnTo>
                      <a:lnTo>
                        <a:pt x="634" y="1220"/>
                      </a:lnTo>
                      <a:lnTo>
                        <a:pt x="634" y="1220"/>
                      </a:lnTo>
                      <a:lnTo>
                        <a:pt x="652" y="1228"/>
                      </a:lnTo>
                      <a:lnTo>
                        <a:pt x="668" y="1236"/>
                      </a:lnTo>
                      <a:lnTo>
                        <a:pt x="696" y="1258"/>
                      </a:lnTo>
                      <a:lnTo>
                        <a:pt x="696" y="1258"/>
                      </a:lnTo>
                      <a:lnTo>
                        <a:pt x="726" y="1258"/>
                      </a:lnTo>
                      <a:lnTo>
                        <a:pt x="752" y="1256"/>
                      </a:lnTo>
                      <a:lnTo>
                        <a:pt x="778" y="1250"/>
                      </a:lnTo>
                      <a:lnTo>
                        <a:pt x="788" y="1246"/>
                      </a:lnTo>
                      <a:lnTo>
                        <a:pt x="798" y="1242"/>
                      </a:lnTo>
                      <a:lnTo>
                        <a:pt x="798" y="1242"/>
                      </a:lnTo>
                      <a:lnTo>
                        <a:pt x="796" y="1238"/>
                      </a:lnTo>
                      <a:lnTo>
                        <a:pt x="790" y="1234"/>
                      </a:lnTo>
                      <a:lnTo>
                        <a:pt x="784" y="1234"/>
                      </a:lnTo>
                      <a:lnTo>
                        <a:pt x="776" y="1232"/>
                      </a:lnTo>
                      <a:lnTo>
                        <a:pt x="760" y="1234"/>
                      </a:lnTo>
                      <a:lnTo>
                        <a:pt x="744" y="1234"/>
                      </a:lnTo>
                      <a:lnTo>
                        <a:pt x="744" y="1234"/>
                      </a:lnTo>
                      <a:lnTo>
                        <a:pt x="740" y="1228"/>
                      </a:lnTo>
                      <a:lnTo>
                        <a:pt x="734" y="1224"/>
                      </a:lnTo>
                      <a:lnTo>
                        <a:pt x="728" y="1222"/>
                      </a:lnTo>
                      <a:lnTo>
                        <a:pt x="722" y="1218"/>
                      </a:lnTo>
                      <a:lnTo>
                        <a:pt x="722" y="1218"/>
                      </a:lnTo>
                      <a:lnTo>
                        <a:pt x="714" y="1208"/>
                      </a:lnTo>
                      <a:lnTo>
                        <a:pt x="704" y="1196"/>
                      </a:lnTo>
                      <a:lnTo>
                        <a:pt x="688" y="1168"/>
                      </a:lnTo>
                      <a:lnTo>
                        <a:pt x="672" y="1138"/>
                      </a:lnTo>
                      <a:lnTo>
                        <a:pt x="660" y="1106"/>
                      </a:lnTo>
                      <a:lnTo>
                        <a:pt x="634" y="1034"/>
                      </a:lnTo>
                      <a:lnTo>
                        <a:pt x="610" y="960"/>
                      </a:lnTo>
                      <a:lnTo>
                        <a:pt x="610" y="960"/>
                      </a:lnTo>
                      <a:lnTo>
                        <a:pt x="606" y="944"/>
                      </a:lnTo>
                      <a:lnTo>
                        <a:pt x="604" y="928"/>
                      </a:lnTo>
                      <a:lnTo>
                        <a:pt x="604" y="892"/>
                      </a:lnTo>
                      <a:lnTo>
                        <a:pt x="602" y="874"/>
                      </a:lnTo>
                      <a:lnTo>
                        <a:pt x="600" y="858"/>
                      </a:lnTo>
                      <a:lnTo>
                        <a:pt x="596" y="842"/>
                      </a:lnTo>
                      <a:lnTo>
                        <a:pt x="588" y="828"/>
                      </a:lnTo>
                      <a:lnTo>
                        <a:pt x="588" y="828"/>
                      </a:lnTo>
                      <a:lnTo>
                        <a:pt x="590" y="824"/>
                      </a:lnTo>
                      <a:lnTo>
                        <a:pt x="592" y="824"/>
                      </a:lnTo>
                      <a:lnTo>
                        <a:pt x="596" y="822"/>
                      </a:lnTo>
                      <a:lnTo>
                        <a:pt x="598" y="820"/>
                      </a:lnTo>
                      <a:lnTo>
                        <a:pt x="598" y="820"/>
                      </a:lnTo>
                      <a:lnTo>
                        <a:pt x="594" y="790"/>
                      </a:lnTo>
                      <a:lnTo>
                        <a:pt x="588" y="762"/>
                      </a:lnTo>
                      <a:lnTo>
                        <a:pt x="580" y="736"/>
                      </a:lnTo>
                      <a:lnTo>
                        <a:pt x="572" y="710"/>
                      </a:lnTo>
                      <a:lnTo>
                        <a:pt x="562" y="686"/>
                      </a:lnTo>
                      <a:lnTo>
                        <a:pt x="556" y="660"/>
                      </a:lnTo>
                      <a:lnTo>
                        <a:pt x="550" y="632"/>
                      </a:lnTo>
                      <a:lnTo>
                        <a:pt x="550" y="604"/>
                      </a:lnTo>
                      <a:lnTo>
                        <a:pt x="550" y="604"/>
                      </a:lnTo>
                      <a:lnTo>
                        <a:pt x="550" y="600"/>
                      </a:lnTo>
                      <a:lnTo>
                        <a:pt x="552" y="596"/>
                      </a:lnTo>
                      <a:lnTo>
                        <a:pt x="562" y="586"/>
                      </a:lnTo>
                      <a:lnTo>
                        <a:pt x="562" y="586"/>
                      </a:lnTo>
                      <a:lnTo>
                        <a:pt x="566" y="564"/>
                      </a:lnTo>
                      <a:lnTo>
                        <a:pt x="570" y="540"/>
                      </a:lnTo>
                      <a:lnTo>
                        <a:pt x="570" y="540"/>
                      </a:lnTo>
                      <a:lnTo>
                        <a:pt x="586" y="548"/>
                      </a:lnTo>
                      <a:lnTo>
                        <a:pt x="600" y="556"/>
                      </a:lnTo>
                      <a:lnTo>
                        <a:pt x="612" y="564"/>
                      </a:lnTo>
                      <a:lnTo>
                        <a:pt x="620" y="568"/>
                      </a:lnTo>
                      <a:lnTo>
                        <a:pt x="628" y="570"/>
                      </a:lnTo>
                      <a:lnTo>
                        <a:pt x="628" y="570"/>
                      </a:lnTo>
                      <a:lnTo>
                        <a:pt x="630" y="564"/>
                      </a:lnTo>
                      <a:lnTo>
                        <a:pt x="630" y="564"/>
                      </a:lnTo>
                      <a:lnTo>
                        <a:pt x="630" y="562"/>
                      </a:lnTo>
                      <a:lnTo>
                        <a:pt x="632" y="560"/>
                      </a:lnTo>
                      <a:lnTo>
                        <a:pt x="636" y="554"/>
                      </a:lnTo>
                      <a:lnTo>
                        <a:pt x="636" y="554"/>
                      </a:lnTo>
                      <a:lnTo>
                        <a:pt x="650" y="562"/>
                      </a:lnTo>
                      <a:lnTo>
                        <a:pt x="658" y="566"/>
                      </a:lnTo>
                      <a:lnTo>
                        <a:pt x="666" y="566"/>
                      </a:lnTo>
                      <a:lnTo>
                        <a:pt x="682" y="578"/>
                      </a:lnTo>
                      <a:lnTo>
                        <a:pt x="682" y="578"/>
                      </a:lnTo>
                      <a:lnTo>
                        <a:pt x="686" y="588"/>
                      </a:lnTo>
                      <a:lnTo>
                        <a:pt x="688" y="594"/>
                      </a:lnTo>
                      <a:lnTo>
                        <a:pt x="690" y="594"/>
                      </a:lnTo>
                      <a:lnTo>
                        <a:pt x="690" y="594"/>
                      </a:lnTo>
                      <a:lnTo>
                        <a:pt x="702" y="576"/>
                      </a:lnTo>
                      <a:lnTo>
                        <a:pt x="700" y="540"/>
                      </a:lnTo>
                      <a:lnTo>
                        <a:pt x="678" y="520"/>
                      </a:lnTo>
                      <a:lnTo>
                        <a:pt x="678" y="520"/>
                      </a:lnTo>
                      <a:lnTo>
                        <a:pt x="652" y="512"/>
                      </a:lnTo>
                      <a:lnTo>
                        <a:pt x="652" y="512"/>
                      </a:lnTo>
                      <a:lnTo>
                        <a:pt x="652" y="508"/>
                      </a:lnTo>
                      <a:lnTo>
                        <a:pt x="650" y="506"/>
                      </a:lnTo>
                      <a:lnTo>
                        <a:pt x="650" y="506"/>
                      </a:lnTo>
                      <a:lnTo>
                        <a:pt x="632" y="498"/>
                      </a:lnTo>
                      <a:lnTo>
                        <a:pt x="614" y="490"/>
                      </a:lnTo>
                      <a:lnTo>
                        <a:pt x="580" y="476"/>
                      </a:lnTo>
                      <a:lnTo>
                        <a:pt x="580" y="476"/>
                      </a:lnTo>
                      <a:lnTo>
                        <a:pt x="580" y="424"/>
                      </a:lnTo>
                      <a:lnTo>
                        <a:pt x="578" y="400"/>
                      </a:lnTo>
                      <a:lnTo>
                        <a:pt x="574" y="380"/>
                      </a:lnTo>
                      <a:lnTo>
                        <a:pt x="568" y="360"/>
                      </a:lnTo>
                      <a:lnTo>
                        <a:pt x="558" y="340"/>
                      </a:lnTo>
                      <a:lnTo>
                        <a:pt x="544" y="320"/>
                      </a:lnTo>
                      <a:lnTo>
                        <a:pt x="526" y="298"/>
                      </a:lnTo>
                      <a:lnTo>
                        <a:pt x="526" y="298"/>
                      </a:lnTo>
                      <a:lnTo>
                        <a:pt x="502" y="250"/>
                      </a:lnTo>
                      <a:lnTo>
                        <a:pt x="488" y="224"/>
                      </a:lnTo>
                      <a:lnTo>
                        <a:pt x="476" y="204"/>
                      </a:lnTo>
                      <a:lnTo>
                        <a:pt x="476" y="204"/>
                      </a:lnTo>
                      <a:lnTo>
                        <a:pt x="478" y="188"/>
                      </a:lnTo>
                      <a:lnTo>
                        <a:pt x="478" y="188"/>
                      </a:lnTo>
                      <a:lnTo>
                        <a:pt x="478" y="184"/>
                      </a:lnTo>
                      <a:lnTo>
                        <a:pt x="478" y="184"/>
                      </a:lnTo>
                      <a:lnTo>
                        <a:pt x="488" y="188"/>
                      </a:lnTo>
                      <a:lnTo>
                        <a:pt x="488" y="188"/>
                      </a:lnTo>
                      <a:lnTo>
                        <a:pt x="502" y="190"/>
                      </a:lnTo>
                      <a:lnTo>
                        <a:pt x="504" y="190"/>
                      </a:lnTo>
                      <a:lnTo>
                        <a:pt x="506" y="188"/>
                      </a:lnTo>
                      <a:lnTo>
                        <a:pt x="506" y="188"/>
                      </a:lnTo>
                      <a:lnTo>
                        <a:pt x="508" y="186"/>
                      </a:lnTo>
                      <a:lnTo>
                        <a:pt x="508" y="180"/>
                      </a:lnTo>
                      <a:lnTo>
                        <a:pt x="508" y="180"/>
                      </a:lnTo>
                      <a:lnTo>
                        <a:pt x="510" y="176"/>
                      </a:lnTo>
                      <a:lnTo>
                        <a:pt x="514" y="172"/>
                      </a:lnTo>
                      <a:lnTo>
                        <a:pt x="514" y="172"/>
                      </a:lnTo>
                      <a:lnTo>
                        <a:pt x="518" y="170"/>
                      </a:lnTo>
                      <a:lnTo>
                        <a:pt x="518" y="166"/>
                      </a:lnTo>
                      <a:lnTo>
                        <a:pt x="518" y="166"/>
                      </a:lnTo>
                      <a:lnTo>
                        <a:pt x="518" y="162"/>
                      </a:lnTo>
                      <a:lnTo>
                        <a:pt x="520" y="160"/>
                      </a:lnTo>
                      <a:lnTo>
                        <a:pt x="520" y="160"/>
                      </a:lnTo>
                      <a:lnTo>
                        <a:pt x="522" y="160"/>
                      </a:lnTo>
                      <a:lnTo>
                        <a:pt x="522" y="158"/>
                      </a:lnTo>
                      <a:lnTo>
                        <a:pt x="522" y="152"/>
                      </a:lnTo>
                      <a:lnTo>
                        <a:pt x="522" y="152"/>
                      </a:lnTo>
                      <a:lnTo>
                        <a:pt x="522" y="150"/>
                      </a:lnTo>
                      <a:lnTo>
                        <a:pt x="526" y="146"/>
                      </a:lnTo>
                      <a:lnTo>
                        <a:pt x="534" y="142"/>
                      </a:lnTo>
                      <a:lnTo>
                        <a:pt x="534" y="142"/>
                      </a:lnTo>
                      <a:lnTo>
                        <a:pt x="536" y="140"/>
                      </a:lnTo>
                      <a:lnTo>
                        <a:pt x="536" y="138"/>
                      </a:lnTo>
                      <a:lnTo>
                        <a:pt x="534" y="130"/>
                      </a:lnTo>
                      <a:lnTo>
                        <a:pt x="526" y="116"/>
                      </a:lnTo>
                      <a:lnTo>
                        <a:pt x="526" y="116"/>
                      </a:lnTo>
                      <a:lnTo>
                        <a:pt x="526" y="112"/>
                      </a:lnTo>
                      <a:lnTo>
                        <a:pt x="526" y="106"/>
                      </a:lnTo>
                      <a:lnTo>
                        <a:pt x="528" y="92"/>
                      </a:lnTo>
                      <a:lnTo>
                        <a:pt x="528" y="92"/>
                      </a:lnTo>
                      <a:lnTo>
                        <a:pt x="528" y="80"/>
                      </a:lnTo>
                      <a:lnTo>
                        <a:pt x="524" y="66"/>
                      </a:lnTo>
                      <a:lnTo>
                        <a:pt x="518" y="52"/>
                      </a:lnTo>
                      <a:lnTo>
                        <a:pt x="514" y="44"/>
                      </a:lnTo>
                      <a:lnTo>
                        <a:pt x="514" y="44"/>
                      </a:lnTo>
                      <a:lnTo>
                        <a:pt x="510" y="36"/>
                      </a:lnTo>
                      <a:lnTo>
                        <a:pt x="510" y="36"/>
                      </a:lnTo>
                      <a:lnTo>
                        <a:pt x="508" y="34"/>
                      </a:lnTo>
                      <a:lnTo>
                        <a:pt x="504" y="30"/>
                      </a:lnTo>
                      <a:lnTo>
                        <a:pt x="504" y="30"/>
                      </a:lnTo>
                      <a:lnTo>
                        <a:pt x="504" y="28"/>
                      </a:lnTo>
                      <a:lnTo>
                        <a:pt x="500" y="26"/>
                      </a:lnTo>
                      <a:lnTo>
                        <a:pt x="500" y="26"/>
                      </a:lnTo>
                      <a:lnTo>
                        <a:pt x="498" y="24"/>
                      </a:lnTo>
                      <a:lnTo>
                        <a:pt x="498" y="24"/>
                      </a:lnTo>
                      <a:lnTo>
                        <a:pt x="486" y="16"/>
                      </a:lnTo>
                      <a:lnTo>
                        <a:pt x="474" y="8"/>
                      </a:lnTo>
                      <a:lnTo>
                        <a:pt x="474" y="8"/>
                      </a:lnTo>
                      <a:lnTo>
                        <a:pt x="458" y="2"/>
                      </a:lnTo>
                      <a:lnTo>
                        <a:pt x="458" y="2"/>
                      </a:lnTo>
                      <a:lnTo>
                        <a:pt x="448" y="0"/>
                      </a:lnTo>
                      <a:lnTo>
                        <a:pt x="436" y="0"/>
                      </a:lnTo>
                      <a:lnTo>
                        <a:pt x="436" y="0"/>
                      </a:lnTo>
                      <a:lnTo>
                        <a:pt x="432" y="0"/>
                      </a:lnTo>
                      <a:lnTo>
                        <a:pt x="432" y="0"/>
                      </a:lnTo>
                      <a:lnTo>
                        <a:pt x="416" y="4"/>
                      </a:lnTo>
                      <a:lnTo>
                        <a:pt x="410" y="8"/>
                      </a:lnTo>
                      <a:lnTo>
                        <a:pt x="410" y="8"/>
                      </a:lnTo>
                      <a:lnTo>
                        <a:pt x="404" y="10"/>
                      </a:lnTo>
                      <a:lnTo>
                        <a:pt x="400" y="14"/>
                      </a:lnTo>
                      <a:lnTo>
                        <a:pt x="396" y="16"/>
                      </a:lnTo>
                      <a:lnTo>
                        <a:pt x="392" y="18"/>
                      </a:lnTo>
                      <a:lnTo>
                        <a:pt x="392" y="18"/>
                      </a:lnTo>
                      <a:lnTo>
                        <a:pt x="390" y="20"/>
                      </a:lnTo>
                      <a:lnTo>
                        <a:pt x="388" y="26"/>
                      </a:lnTo>
                      <a:lnTo>
                        <a:pt x="388" y="26"/>
                      </a:lnTo>
                      <a:lnTo>
                        <a:pt x="382" y="28"/>
                      </a:lnTo>
                      <a:lnTo>
                        <a:pt x="380" y="34"/>
                      </a:lnTo>
                      <a:lnTo>
                        <a:pt x="380" y="34"/>
                      </a:lnTo>
                      <a:lnTo>
                        <a:pt x="374" y="36"/>
                      </a:lnTo>
                      <a:lnTo>
                        <a:pt x="360" y="46"/>
                      </a:lnTo>
                      <a:lnTo>
                        <a:pt x="354" y="52"/>
                      </a:lnTo>
                      <a:lnTo>
                        <a:pt x="348" y="60"/>
                      </a:lnTo>
                      <a:lnTo>
                        <a:pt x="344" y="70"/>
                      </a:lnTo>
                      <a:lnTo>
                        <a:pt x="346" y="80"/>
                      </a:lnTo>
                      <a:lnTo>
                        <a:pt x="346" y="80"/>
                      </a:lnTo>
                      <a:lnTo>
                        <a:pt x="346" y="82"/>
                      </a:lnTo>
                      <a:lnTo>
                        <a:pt x="346" y="82"/>
                      </a:lnTo>
                      <a:lnTo>
                        <a:pt x="346" y="82"/>
                      </a:lnTo>
                      <a:lnTo>
                        <a:pt x="348" y="92"/>
                      </a:lnTo>
                      <a:lnTo>
                        <a:pt x="348" y="100"/>
                      </a:lnTo>
                      <a:lnTo>
                        <a:pt x="346" y="106"/>
                      </a:lnTo>
                      <a:lnTo>
                        <a:pt x="346" y="106"/>
                      </a:lnTo>
                      <a:lnTo>
                        <a:pt x="330" y="120"/>
                      </a:lnTo>
                      <a:lnTo>
                        <a:pt x="318" y="134"/>
                      </a:lnTo>
                      <a:lnTo>
                        <a:pt x="314" y="140"/>
                      </a:lnTo>
                      <a:lnTo>
                        <a:pt x="312" y="144"/>
                      </a:lnTo>
                      <a:lnTo>
                        <a:pt x="312" y="144"/>
                      </a:lnTo>
                      <a:lnTo>
                        <a:pt x="324" y="130"/>
                      </a:lnTo>
                      <a:lnTo>
                        <a:pt x="334" y="120"/>
                      </a:lnTo>
                      <a:lnTo>
                        <a:pt x="340" y="118"/>
                      </a:lnTo>
                      <a:lnTo>
                        <a:pt x="344" y="116"/>
                      </a:lnTo>
                      <a:lnTo>
                        <a:pt x="344" y="116"/>
                      </a:lnTo>
                      <a:lnTo>
                        <a:pt x="336" y="130"/>
                      </a:lnTo>
                      <a:lnTo>
                        <a:pt x="332" y="140"/>
                      </a:lnTo>
                      <a:lnTo>
                        <a:pt x="332" y="144"/>
                      </a:lnTo>
                      <a:lnTo>
                        <a:pt x="332" y="148"/>
                      </a:lnTo>
                      <a:lnTo>
                        <a:pt x="332" y="148"/>
                      </a:lnTo>
                      <a:lnTo>
                        <a:pt x="328" y="164"/>
                      </a:lnTo>
                      <a:lnTo>
                        <a:pt x="324" y="178"/>
                      </a:lnTo>
                      <a:lnTo>
                        <a:pt x="326" y="184"/>
                      </a:lnTo>
                      <a:lnTo>
                        <a:pt x="326" y="188"/>
                      </a:lnTo>
                      <a:lnTo>
                        <a:pt x="326" y="188"/>
                      </a:lnTo>
                      <a:lnTo>
                        <a:pt x="326" y="192"/>
                      </a:lnTo>
                      <a:lnTo>
                        <a:pt x="320" y="198"/>
                      </a:lnTo>
                      <a:lnTo>
                        <a:pt x="312" y="204"/>
                      </a:lnTo>
                      <a:lnTo>
                        <a:pt x="306" y="208"/>
                      </a:lnTo>
                      <a:lnTo>
                        <a:pt x="300" y="210"/>
                      </a:lnTo>
                      <a:lnTo>
                        <a:pt x="300" y="210"/>
                      </a:lnTo>
                      <a:lnTo>
                        <a:pt x="324" y="206"/>
                      </a:lnTo>
                      <a:lnTo>
                        <a:pt x="324" y="206"/>
                      </a:lnTo>
                      <a:lnTo>
                        <a:pt x="322" y="212"/>
                      </a:lnTo>
                      <a:lnTo>
                        <a:pt x="322" y="218"/>
                      </a:lnTo>
                      <a:lnTo>
                        <a:pt x="324" y="222"/>
                      </a:lnTo>
                      <a:lnTo>
                        <a:pt x="324" y="222"/>
                      </a:lnTo>
                      <a:lnTo>
                        <a:pt x="324" y="224"/>
                      </a:lnTo>
                      <a:lnTo>
                        <a:pt x="324" y="224"/>
                      </a:lnTo>
                      <a:lnTo>
                        <a:pt x="326" y="234"/>
                      </a:lnTo>
                      <a:lnTo>
                        <a:pt x="330" y="256"/>
                      </a:lnTo>
                      <a:lnTo>
                        <a:pt x="330" y="266"/>
                      </a:lnTo>
                      <a:lnTo>
                        <a:pt x="328" y="276"/>
                      </a:lnTo>
                      <a:lnTo>
                        <a:pt x="324" y="280"/>
                      </a:lnTo>
                      <a:lnTo>
                        <a:pt x="322" y="284"/>
                      </a:lnTo>
                      <a:lnTo>
                        <a:pt x="318" y="286"/>
                      </a:lnTo>
                      <a:lnTo>
                        <a:pt x="312" y="288"/>
                      </a:lnTo>
                      <a:lnTo>
                        <a:pt x="312" y="288"/>
                      </a:lnTo>
                      <a:lnTo>
                        <a:pt x="322" y="302"/>
                      </a:lnTo>
                      <a:lnTo>
                        <a:pt x="338" y="328"/>
                      </a:lnTo>
                      <a:lnTo>
                        <a:pt x="338" y="328"/>
                      </a:lnTo>
                      <a:lnTo>
                        <a:pt x="322" y="364"/>
                      </a:lnTo>
                      <a:lnTo>
                        <a:pt x="312" y="382"/>
                      </a:lnTo>
                      <a:lnTo>
                        <a:pt x="300" y="398"/>
                      </a:lnTo>
                      <a:lnTo>
                        <a:pt x="300" y="398"/>
                      </a:lnTo>
                      <a:lnTo>
                        <a:pt x="296" y="420"/>
                      </a:lnTo>
                      <a:lnTo>
                        <a:pt x="290" y="438"/>
                      </a:lnTo>
                      <a:lnTo>
                        <a:pt x="282" y="456"/>
                      </a:lnTo>
                      <a:lnTo>
                        <a:pt x="274" y="474"/>
                      </a:lnTo>
                      <a:lnTo>
                        <a:pt x="266" y="490"/>
                      </a:lnTo>
                      <a:lnTo>
                        <a:pt x="258" y="508"/>
                      </a:lnTo>
                      <a:lnTo>
                        <a:pt x="250" y="528"/>
                      </a:lnTo>
                      <a:lnTo>
                        <a:pt x="246" y="550"/>
                      </a:lnTo>
                      <a:lnTo>
                        <a:pt x="246" y="550"/>
                      </a:lnTo>
                      <a:lnTo>
                        <a:pt x="230" y="580"/>
                      </a:lnTo>
                      <a:lnTo>
                        <a:pt x="220" y="606"/>
                      </a:lnTo>
                      <a:lnTo>
                        <a:pt x="212" y="626"/>
                      </a:lnTo>
                      <a:lnTo>
                        <a:pt x="206" y="636"/>
                      </a:lnTo>
                      <a:lnTo>
                        <a:pt x="206" y="636"/>
                      </a:lnTo>
                      <a:lnTo>
                        <a:pt x="204" y="640"/>
                      </a:lnTo>
                      <a:lnTo>
                        <a:pt x="202" y="648"/>
                      </a:lnTo>
                      <a:lnTo>
                        <a:pt x="200" y="652"/>
                      </a:lnTo>
                      <a:lnTo>
                        <a:pt x="200" y="652"/>
                      </a:lnTo>
                      <a:lnTo>
                        <a:pt x="188" y="662"/>
                      </a:lnTo>
                      <a:lnTo>
                        <a:pt x="176" y="672"/>
                      </a:lnTo>
                      <a:lnTo>
                        <a:pt x="168" y="684"/>
                      </a:lnTo>
                      <a:lnTo>
                        <a:pt x="160" y="698"/>
                      </a:lnTo>
                      <a:lnTo>
                        <a:pt x="160" y="698"/>
                      </a:lnTo>
                      <a:lnTo>
                        <a:pt x="132" y="696"/>
                      </a:lnTo>
                      <a:lnTo>
                        <a:pt x="108" y="698"/>
                      </a:lnTo>
                      <a:lnTo>
                        <a:pt x="96" y="700"/>
                      </a:lnTo>
                      <a:lnTo>
                        <a:pt x="88" y="704"/>
                      </a:lnTo>
                      <a:lnTo>
                        <a:pt x="80" y="708"/>
                      </a:lnTo>
                      <a:lnTo>
                        <a:pt x="72" y="714"/>
                      </a:lnTo>
                      <a:lnTo>
                        <a:pt x="66" y="720"/>
                      </a:lnTo>
                      <a:lnTo>
                        <a:pt x="60" y="728"/>
                      </a:lnTo>
                      <a:lnTo>
                        <a:pt x="50" y="746"/>
                      </a:lnTo>
                      <a:lnTo>
                        <a:pt x="42" y="768"/>
                      </a:lnTo>
                      <a:lnTo>
                        <a:pt x="36" y="792"/>
                      </a:lnTo>
                      <a:lnTo>
                        <a:pt x="36" y="792"/>
                      </a:lnTo>
                      <a:lnTo>
                        <a:pt x="30" y="812"/>
                      </a:lnTo>
                      <a:lnTo>
                        <a:pt x="24" y="830"/>
                      </a:lnTo>
                      <a:lnTo>
                        <a:pt x="10" y="862"/>
                      </a:lnTo>
                      <a:lnTo>
                        <a:pt x="6" y="878"/>
                      </a:lnTo>
                      <a:lnTo>
                        <a:pt x="2" y="894"/>
                      </a:lnTo>
                      <a:lnTo>
                        <a:pt x="0" y="910"/>
                      </a:lnTo>
                      <a:lnTo>
                        <a:pt x="2" y="926"/>
                      </a:lnTo>
                      <a:lnTo>
                        <a:pt x="2" y="926"/>
                      </a:lnTo>
                      <a:lnTo>
                        <a:pt x="32" y="942"/>
                      </a:lnTo>
                      <a:lnTo>
                        <a:pt x="64" y="956"/>
                      </a:lnTo>
                      <a:lnTo>
                        <a:pt x="96" y="970"/>
                      </a:lnTo>
                      <a:lnTo>
                        <a:pt x="128" y="982"/>
                      </a:lnTo>
                      <a:lnTo>
                        <a:pt x="198" y="1004"/>
                      </a:lnTo>
                      <a:lnTo>
                        <a:pt x="268" y="1024"/>
                      </a:lnTo>
                      <a:lnTo>
                        <a:pt x="268" y="1024"/>
                      </a:lnTo>
                      <a:lnTo>
                        <a:pt x="270" y="1026"/>
                      </a:lnTo>
                      <a:lnTo>
                        <a:pt x="270" y="1028"/>
                      </a:lnTo>
                      <a:lnTo>
                        <a:pt x="268" y="1038"/>
                      </a:lnTo>
                      <a:lnTo>
                        <a:pt x="268" y="1038"/>
                      </a:lnTo>
                      <a:close/>
                      <a:moveTo>
                        <a:pt x="258" y="668"/>
                      </a:moveTo>
                      <a:lnTo>
                        <a:pt x="258" y="668"/>
                      </a:lnTo>
                      <a:lnTo>
                        <a:pt x="258" y="662"/>
                      </a:lnTo>
                      <a:lnTo>
                        <a:pt x="258" y="662"/>
                      </a:lnTo>
                      <a:lnTo>
                        <a:pt x="262" y="660"/>
                      </a:lnTo>
                      <a:lnTo>
                        <a:pt x="264" y="658"/>
                      </a:lnTo>
                      <a:lnTo>
                        <a:pt x="266" y="654"/>
                      </a:lnTo>
                      <a:lnTo>
                        <a:pt x="264" y="650"/>
                      </a:lnTo>
                      <a:lnTo>
                        <a:pt x="264" y="650"/>
                      </a:lnTo>
                      <a:lnTo>
                        <a:pt x="266" y="640"/>
                      </a:lnTo>
                      <a:lnTo>
                        <a:pt x="268" y="638"/>
                      </a:lnTo>
                      <a:lnTo>
                        <a:pt x="268" y="638"/>
                      </a:lnTo>
                      <a:lnTo>
                        <a:pt x="274" y="640"/>
                      </a:lnTo>
                      <a:lnTo>
                        <a:pt x="282" y="640"/>
                      </a:lnTo>
                      <a:lnTo>
                        <a:pt x="282" y="640"/>
                      </a:lnTo>
                      <a:lnTo>
                        <a:pt x="284" y="630"/>
                      </a:lnTo>
                      <a:lnTo>
                        <a:pt x="286" y="622"/>
                      </a:lnTo>
                      <a:lnTo>
                        <a:pt x="294" y="606"/>
                      </a:lnTo>
                      <a:lnTo>
                        <a:pt x="302" y="590"/>
                      </a:lnTo>
                      <a:lnTo>
                        <a:pt x="310" y="574"/>
                      </a:lnTo>
                      <a:lnTo>
                        <a:pt x="310" y="574"/>
                      </a:lnTo>
                      <a:lnTo>
                        <a:pt x="346" y="576"/>
                      </a:lnTo>
                      <a:lnTo>
                        <a:pt x="360" y="578"/>
                      </a:lnTo>
                      <a:lnTo>
                        <a:pt x="364" y="578"/>
                      </a:lnTo>
                      <a:lnTo>
                        <a:pt x="364" y="580"/>
                      </a:lnTo>
                      <a:lnTo>
                        <a:pt x="364" y="580"/>
                      </a:lnTo>
                      <a:lnTo>
                        <a:pt x="364" y="602"/>
                      </a:lnTo>
                      <a:lnTo>
                        <a:pt x="362" y="616"/>
                      </a:lnTo>
                      <a:lnTo>
                        <a:pt x="360" y="626"/>
                      </a:lnTo>
                      <a:lnTo>
                        <a:pt x="356" y="638"/>
                      </a:lnTo>
                      <a:lnTo>
                        <a:pt x="356" y="638"/>
                      </a:lnTo>
                      <a:lnTo>
                        <a:pt x="348" y="654"/>
                      </a:lnTo>
                      <a:lnTo>
                        <a:pt x="344" y="670"/>
                      </a:lnTo>
                      <a:lnTo>
                        <a:pt x="340" y="688"/>
                      </a:lnTo>
                      <a:lnTo>
                        <a:pt x="338" y="708"/>
                      </a:lnTo>
                      <a:lnTo>
                        <a:pt x="336" y="744"/>
                      </a:lnTo>
                      <a:lnTo>
                        <a:pt x="336" y="774"/>
                      </a:lnTo>
                      <a:lnTo>
                        <a:pt x="336" y="774"/>
                      </a:lnTo>
                      <a:lnTo>
                        <a:pt x="336" y="776"/>
                      </a:lnTo>
                      <a:lnTo>
                        <a:pt x="332" y="776"/>
                      </a:lnTo>
                      <a:lnTo>
                        <a:pt x="318" y="768"/>
                      </a:lnTo>
                      <a:lnTo>
                        <a:pt x="302" y="756"/>
                      </a:lnTo>
                      <a:lnTo>
                        <a:pt x="288" y="744"/>
                      </a:lnTo>
                      <a:lnTo>
                        <a:pt x="288" y="744"/>
                      </a:lnTo>
                      <a:lnTo>
                        <a:pt x="282" y="718"/>
                      </a:lnTo>
                      <a:lnTo>
                        <a:pt x="276" y="698"/>
                      </a:lnTo>
                      <a:lnTo>
                        <a:pt x="268" y="684"/>
                      </a:lnTo>
                      <a:lnTo>
                        <a:pt x="258" y="668"/>
                      </a:lnTo>
                      <a:lnTo>
                        <a:pt x="258" y="6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122"/>
                <p:cNvSpPr>
                  <a:spLocks/>
                </p:cNvSpPr>
                <p:nvPr/>
              </p:nvSpPr>
              <p:spPr bwMode="auto">
                <a:xfrm>
                  <a:off x="3924394" y="3924647"/>
                  <a:ext cx="7027" cy="0"/>
                </a:xfrm>
                <a:custGeom>
                  <a:avLst/>
                  <a:gdLst>
                    <a:gd name="T0" fmla="*/ 6 w 6"/>
                    <a:gd name="T1" fmla="*/ 6 w 6"/>
                    <a:gd name="T2" fmla="*/ 0 w 6"/>
                    <a:gd name="T3" fmla="*/ 0 w 6"/>
                    <a:gd name="T4" fmla="*/ 6 w 6"/>
                    <a:gd name="T5" fmla="*/ 6 w 6"/>
                  </a:gdLst>
                  <a:ahLst/>
                  <a:cxnLst>
                    <a:cxn ang="0">
                      <a:pos x="T0" y="0"/>
                    </a:cxn>
                    <a:cxn ang="0">
                      <a:pos x="T1" y="0"/>
                    </a:cxn>
                    <a:cxn ang="0">
                      <a:pos x="T2" y="0"/>
                    </a:cxn>
                    <a:cxn ang="0">
                      <a:pos x="T3" y="0"/>
                    </a:cxn>
                    <a:cxn ang="0">
                      <a:pos x="T4" y="0"/>
                    </a:cxn>
                    <a:cxn ang="0">
                      <a:pos x="T5" y="0"/>
                    </a:cxn>
                  </a:cxnLst>
                  <a:rect l="0" t="0" r="r" b="b"/>
                  <a:pathLst>
                    <a:path w="6">
                      <a:moveTo>
                        <a:pt x="6" y="0"/>
                      </a:moveTo>
                      <a:lnTo>
                        <a:pt x="6" y="0"/>
                      </a:lnTo>
                      <a:lnTo>
                        <a:pt x="0" y="0"/>
                      </a:lnTo>
                      <a:lnTo>
                        <a:pt x="0" y="0"/>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123"/>
                <p:cNvSpPr>
                  <a:spLocks/>
                </p:cNvSpPr>
                <p:nvPr/>
              </p:nvSpPr>
              <p:spPr bwMode="auto">
                <a:xfrm>
                  <a:off x="3971241" y="4561373"/>
                  <a:ext cx="32793" cy="100722"/>
                </a:xfrm>
                <a:custGeom>
                  <a:avLst/>
                  <a:gdLst>
                    <a:gd name="T0" fmla="*/ 22 w 28"/>
                    <a:gd name="T1" fmla="*/ 16 h 86"/>
                    <a:gd name="T2" fmla="*/ 22 w 28"/>
                    <a:gd name="T3" fmla="*/ 16 h 86"/>
                    <a:gd name="T4" fmla="*/ 20 w 28"/>
                    <a:gd name="T5" fmla="*/ 32 h 86"/>
                    <a:gd name="T6" fmla="*/ 18 w 28"/>
                    <a:gd name="T7" fmla="*/ 42 h 86"/>
                    <a:gd name="T8" fmla="*/ 12 w 28"/>
                    <a:gd name="T9" fmla="*/ 50 h 86"/>
                    <a:gd name="T10" fmla="*/ 6 w 28"/>
                    <a:gd name="T11" fmla="*/ 66 h 86"/>
                    <a:gd name="T12" fmla="*/ 6 w 28"/>
                    <a:gd name="T13" fmla="*/ 66 h 86"/>
                    <a:gd name="T14" fmla="*/ 0 w 28"/>
                    <a:gd name="T15" fmla="*/ 82 h 86"/>
                    <a:gd name="T16" fmla="*/ 0 w 28"/>
                    <a:gd name="T17" fmla="*/ 86 h 86"/>
                    <a:gd name="T18" fmla="*/ 0 w 28"/>
                    <a:gd name="T19" fmla="*/ 86 h 86"/>
                    <a:gd name="T20" fmla="*/ 8 w 28"/>
                    <a:gd name="T21" fmla="*/ 76 h 86"/>
                    <a:gd name="T22" fmla="*/ 8 w 28"/>
                    <a:gd name="T23" fmla="*/ 76 h 86"/>
                    <a:gd name="T24" fmla="*/ 16 w 28"/>
                    <a:gd name="T25" fmla="*/ 58 h 86"/>
                    <a:gd name="T26" fmla="*/ 24 w 28"/>
                    <a:gd name="T27" fmla="*/ 34 h 86"/>
                    <a:gd name="T28" fmla="*/ 28 w 28"/>
                    <a:gd name="T29" fmla="*/ 10 h 86"/>
                    <a:gd name="T30" fmla="*/ 28 w 28"/>
                    <a:gd name="T31" fmla="*/ 4 h 86"/>
                    <a:gd name="T32" fmla="*/ 26 w 28"/>
                    <a:gd name="T33" fmla="*/ 2 h 86"/>
                    <a:gd name="T34" fmla="*/ 24 w 28"/>
                    <a:gd name="T35" fmla="*/ 0 h 86"/>
                    <a:gd name="T36" fmla="*/ 24 w 28"/>
                    <a:gd name="T37" fmla="*/ 0 h 86"/>
                    <a:gd name="T38" fmla="*/ 18 w 28"/>
                    <a:gd name="T39" fmla="*/ 0 h 86"/>
                    <a:gd name="T40" fmla="*/ 16 w 28"/>
                    <a:gd name="T41" fmla="*/ 0 h 86"/>
                    <a:gd name="T42" fmla="*/ 16 w 28"/>
                    <a:gd name="T43" fmla="*/ 2 h 86"/>
                    <a:gd name="T44" fmla="*/ 20 w 28"/>
                    <a:gd name="T45" fmla="*/ 8 h 86"/>
                    <a:gd name="T46" fmla="*/ 22 w 28"/>
                    <a:gd name="T47" fmla="*/ 16 h 86"/>
                    <a:gd name="T48" fmla="*/ 22 w 28"/>
                    <a:gd name="T49" fmla="*/ 1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 h="86">
                      <a:moveTo>
                        <a:pt x="22" y="16"/>
                      </a:moveTo>
                      <a:lnTo>
                        <a:pt x="22" y="16"/>
                      </a:lnTo>
                      <a:lnTo>
                        <a:pt x="20" y="32"/>
                      </a:lnTo>
                      <a:lnTo>
                        <a:pt x="18" y="42"/>
                      </a:lnTo>
                      <a:lnTo>
                        <a:pt x="12" y="50"/>
                      </a:lnTo>
                      <a:lnTo>
                        <a:pt x="6" y="66"/>
                      </a:lnTo>
                      <a:lnTo>
                        <a:pt x="6" y="66"/>
                      </a:lnTo>
                      <a:lnTo>
                        <a:pt x="0" y="82"/>
                      </a:lnTo>
                      <a:lnTo>
                        <a:pt x="0" y="86"/>
                      </a:lnTo>
                      <a:lnTo>
                        <a:pt x="0" y="86"/>
                      </a:lnTo>
                      <a:lnTo>
                        <a:pt x="8" y="76"/>
                      </a:lnTo>
                      <a:lnTo>
                        <a:pt x="8" y="76"/>
                      </a:lnTo>
                      <a:lnTo>
                        <a:pt x="16" y="58"/>
                      </a:lnTo>
                      <a:lnTo>
                        <a:pt x="24" y="34"/>
                      </a:lnTo>
                      <a:lnTo>
                        <a:pt x="28" y="10"/>
                      </a:lnTo>
                      <a:lnTo>
                        <a:pt x="28" y="4"/>
                      </a:lnTo>
                      <a:lnTo>
                        <a:pt x="26" y="2"/>
                      </a:lnTo>
                      <a:lnTo>
                        <a:pt x="24" y="0"/>
                      </a:lnTo>
                      <a:lnTo>
                        <a:pt x="24" y="0"/>
                      </a:lnTo>
                      <a:lnTo>
                        <a:pt x="18" y="0"/>
                      </a:lnTo>
                      <a:lnTo>
                        <a:pt x="16" y="0"/>
                      </a:lnTo>
                      <a:lnTo>
                        <a:pt x="16" y="2"/>
                      </a:lnTo>
                      <a:lnTo>
                        <a:pt x="20" y="8"/>
                      </a:lnTo>
                      <a:lnTo>
                        <a:pt x="22" y="16"/>
                      </a:lnTo>
                      <a:lnTo>
                        <a:pt x="2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124"/>
                <p:cNvSpPr>
                  <a:spLocks/>
                </p:cNvSpPr>
                <p:nvPr/>
              </p:nvSpPr>
              <p:spPr bwMode="auto">
                <a:xfrm>
                  <a:off x="3800248" y="4373984"/>
                  <a:ext cx="84325" cy="77298"/>
                </a:xfrm>
                <a:custGeom>
                  <a:avLst/>
                  <a:gdLst>
                    <a:gd name="T0" fmla="*/ 4 w 72"/>
                    <a:gd name="T1" fmla="*/ 44 h 66"/>
                    <a:gd name="T2" fmla="*/ 4 w 72"/>
                    <a:gd name="T3" fmla="*/ 44 h 66"/>
                    <a:gd name="T4" fmla="*/ 12 w 72"/>
                    <a:gd name="T5" fmla="*/ 48 h 66"/>
                    <a:gd name="T6" fmla="*/ 24 w 72"/>
                    <a:gd name="T7" fmla="*/ 56 h 66"/>
                    <a:gd name="T8" fmla="*/ 40 w 72"/>
                    <a:gd name="T9" fmla="*/ 62 h 66"/>
                    <a:gd name="T10" fmla="*/ 60 w 72"/>
                    <a:gd name="T11" fmla="*/ 66 h 66"/>
                    <a:gd name="T12" fmla="*/ 60 w 72"/>
                    <a:gd name="T13" fmla="*/ 66 h 66"/>
                    <a:gd name="T14" fmla="*/ 66 w 72"/>
                    <a:gd name="T15" fmla="*/ 62 h 66"/>
                    <a:gd name="T16" fmla="*/ 70 w 72"/>
                    <a:gd name="T17" fmla="*/ 52 h 66"/>
                    <a:gd name="T18" fmla="*/ 72 w 72"/>
                    <a:gd name="T19" fmla="*/ 46 h 66"/>
                    <a:gd name="T20" fmla="*/ 72 w 72"/>
                    <a:gd name="T21" fmla="*/ 38 h 66"/>
                    <a:gd name="T22" fmla="*/ 70 w 72"/>
                    <a:gd name="T23" fmla="*/ 32 h 66"/>
                    <a:gd name="T24" fmla="*/ 64 w 72"/>
                    <a:gd name="T25" fmla="*/ 24 h 66"/>
                    <a:gd name="T26" fmla="*/ 64 w 72"/>
                    <a:gd name="T27" fmla="*/ 24 h 66"/>
                    <a:gd name="T28" fmla="*/ 60 w 72"/>
                    <a:gd name="T29" fmla="*/ 22 h 66"/>
                    <a:gd name="T30" fmla="*/ 52 w 72"/>
                    <a:gd name="T31" fmla="*/ 24 h 66"/>
                    <a:gd name="T32" fmla="*/ 44 w 72"/>
                    <a:gd name="T33" fmla="*/ 22 h 66"/>
                    <a:gd name="T34" fmla="*/ 38 w 72"/>
                    <a:gd name="T35" fmla="*/ 20 h 66"/>
                    <a:gd name="T36" fmla="*/ 32 w 72"/>
                    <a:gd name="T37" fmla="*/ 18 h 66"/>
                    <a:gd name="T38" fmla="*/ 32 w 72"/>
                    <a:gd name="T39" fmla="*/ 18 h 66"/>
                    <a:gd name="T40" fmla="*/ 22 w 72"/>
                    <a:gd name="T41" fmla="*/ 10 h 66"/>
                    <a:gd name="T42" fmla="*/ 16 w 72"/>
                    <a:gd name="T43" fmla="*/ 4 h 66"/>
                    <a:gd name="T44" fmla="*/ 12 w 72"/>
                    <a:gd name="T45" fmla="*/ 0 h 66"/>
                    <a:gd name="T46" fmla="*/ 10 w 72"/>
                    <a:gd name="T47" fmla="*/ 0 h 66"/>
                    <a:gd name="T48" fmla="*/ 8 w 72"/>
                    <a:gd name="T49" fmla="*/ 2 h 66"/>
                    <a:gd name="T50" fmla="*/ 8 w 72"/>
                    <a:gd name="T51" fmla="*/ 2 h 66"/>
                    <a:gd name="T52" fmla="*/ 4 w 72"/>
                    <a:gd name="T53" fmla="*/ 14 h 66"/>
                    <a:gd name="T54" fmla="*/ 0 w 72"/>
                    <a:gd name="T55" fmla="*/ 26 h 66"/>
                    <a:gd name="T56" fmla="*/ 0 w 72"/>
                    <a:gd name="T57" fmla="*/ 36 h 66"/>
                    <a:gd name="T58" fmla="*/ 2 w 72"/>
                    <a:gd name="T59" fmla="*/ 40 h 66"/>
                    <a:gd name="T60" fmla="*/ 4 w 72"/>
                    <a:gd name="T61" fmla="*/ 44 h 66"/>
                    <a:gd name="T62" fmla="*/ 4 w 72"/>
                    <a:gd name="T63" fmla="*/ 4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66">
                      <a:moveTo>
                        <a:pt x="4" y="44"/>
                      </a:moveTo>
                      <a:lnTo>
                        <a:pt x="4" y="44"/>
                      </a:lnTo>
                      <a:lnTo>
                        <a:pt x="12" y="48"/>
                      </a:lnTo>
                      <a:lnTo>
                        <a:pt x="24" y="56"/>
                      </a:lnTo>
                      <a:lnTo>
                        <a:pt x="40" y="62"/>
                      </a:lnTo>
                      <a:lnTo>
                        <a:pt x="60" y="66"/>
                      </a:lnTo>
                      <a:lnTo>
                        <a:pt x="60" y="66"/>
                      </a:lnTo>
                      <a:lnTo>
                        <a:pt x="66" y="62"/>
                      </a:lnTo>
                      <a:lnTo>
                        <a:pt x="70" y="52"/>
                      </a:lnTo>
                      <a:lnTo>
                        <a:pt x="72" y="46"/>
                      </a:lnTo>
                      <a:lnTo>
                        <a:pt x="72" y="38"/>
                      </a:lnTo>
                      <a:lnTo>
                        <a:pt x="70" y="32"/>
                      </a:lnTo>
                      <a:lnTo>
                        <a:pt x="64" y="24"/>
                      </a:lnTo>
                      <a:lnTo>
                        <a:pt x="64" y="24"/>
                      </a:lnTo>
                      <a:lnTo>
                        <a:pt x="60" y="22"/>
                      </a:lnTo>
                      <a:lnTo>
                        <a:pt x="52" y="24"/>
                      </a:lnTo>
                      <a:lnTo>
                        <a:pt x="44" y="22"/>
                      </a:lnTo>
                      <a:lnTo>
                        <a:pt x="38" y="20"/>
                      </a:lnTo>
                      <a:lnTo>
                        <a:pt x="32" y="18"/>
                      </a:lnTo>
                      <a:lnTo>
                        <a:pt x="32" y="18"/>
                      </a:lnTo>
                      <a:lnTo>
                        <a:pt x="22" y="10"/>
                      </a:lnTo>
                      <a:lnTo>
                        <a:pt x="16" y="4"/>
                      </a:lnTo>
                      <a:lnTo>
                        <a:pt x="12" y="0"/>
                      </a:lnTo>
                      <a:lnTo>
                        <a:pt x="10" y="0"/>
                      </a:lnTo>
                      <a:lnTo>
                        <a:pt x="8" y="2"/>
                      </a:lnTo>
                      <a:lnTo>
                        <a:pt x="8" y="2"/>
                      </a:lnTo>
                      <a:lnTo>
                        <a:pt x="4" y="14"/>
                      </a:lnTo>
                      <a:lnTo>
                        <a:pt x="0" y="26"/>
                      </a:lnTo>
                      <a:lnTo>
                        <a:pt x="0" y="36"/>
                      </a:lnTo>
                      <a:lnTo>
                        <a:pt x="2" y="40"/>
                      </a:lnTo>
                      <a:lnTo>
                        <a:pt x="4" y="44"/>
                      </a:lnTo>
                      <a:lnTo>
                        <a:pt x="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125"/>
                <p:cNvSpPr>
                  <a:spLocks/>
                </p:cNvSpPr>
                <p:nvPr/>
              </p:nvSpPr>
              <p:spPr bwMode="auto">
                <a:xfrm>
                  <a:off x="4048539" y="3788390"/>
                  <a:ext cx="145227" cy="213156"/>
                </a:xfrm>
                <a:custGeom>
                  <a:avLst/>
                  <a:gdLst>
                    <a:gd name="T0" fmla="*/ 104 w 124"/>
                    <a:gd name="T1" fmla="*/ 54 h 182"/>
                    <a:gd name="T2" fmla="*/ 104 w 124"/>
                    <a:gd name="T3" fmla="*/ 54 h 182"/>
                    <a:gd name="T4" fmla="*/ 104 w 124"/>
                    <a:gd name="T5" fmla="*/ 56 h 182"/>
                    <a:gd name="T6" fmla="*/ 102 w 124"/>
                    <a:gd name="T7" fmla="*/ 60 h 182"/>
                    <a:gd name="T8" fmla="*/ 98 w 124"/>
                    <a:gd name="T9" fmla="*/ 68 h 182"/>
                    <a:gd name="T10" fmla="*/ 96 w 124"/>
                    <a:gd name="T11" fmla="*/ 72 h 182"/>
                    <a:gd name="T12" fmla="*/ 94 w 124"/>
                    <a:gd name="T13" fmla="*/ 78 h 182"/>
                    <a:gd name="T14" fmla="*/ 94 w 124"/>
                    <a:gd name="T15" fmla="*/ 82 h 182"/>
                    <a:gd name="T16" fmla="*/ 98 w 124"/>
                    <a:gd name="T17" fmla="*/ 88 h 182"/>
                    <a:gd name="T18" fmla="*/ 98 w 124"/>
                    <a:gd name="T19" fmla="*/ 88 h 182"/>
                    <a:gd name="T20" fmla="*/ 106 w 124"/>
                    <a:gd name="T21" fmla="*/ 102 h 182"/>
                    <a:gd name="T22" fmla="*/ 112 w 124"/>
                    <a:gd name="T23" fmla="*/ 114 h 182"/>
                    <a:gd name="T24" fmla="*/ 114 w 124"/>
                    <a:gd name="T25" fmla="*/ 124 h 182"/>
                    <a:gd name="T26" fmla="*/ 116 w 124"/>
                    <a:gd name="T27" fmla="*/ 136 h 182"/>
                    <a:gd name="T28" fmla="*/ 116 w 124"/>
                    <a:gd name="T29" fmla="*/ 136 h 182"/>
                    <a:gd name="T30" fmla="*/ 124 w 124"/>
                    <a:gd name="T31" fmla="*/ 182 h 182"/>
                    <a:gd name="T32" fmla="*/ 120 w 124"/>
                    <a:gd name="T33" fmla="*/ 178 h 182"/>
                    <a:gd name="T34" fmla="*/ 116 w 124"/>
                    <a:gd name="T35" fmla="*/ 166 h 182"/>
                    <a:gd name="T36" fmla="*/ 116 w 124"/>
                    <a:gd name="T37" fmla="*/ 166 h 182"/>
                    <a:gd name="T38" fmla="*/ 106 w 124"/>
                    <a:gd name="T39" fmla="*/ 144 h 182"/>
                    <a:gd name="T40" fmla="*/ 102 w 124"/>
                    <a:gd name="T41" fmla="*/ 130 h 182"/>
                    <a:gd name="T42" fmla="*/ 98 w 124"/>
                    <a:gd name="T43" fmla="*/ 118 h 182"/>
                    <a:gd name="T44" fmla="*/ 96 w 124"/>
                    <a:gd name="T45" fmla="*/ 112 h 182"/>
                    <a:gd name="T46" fmla="*/ 90 w 124"/>
                    <a:gd name="T47" fmla="*/ 104 h 182"/>
                    <a:gd name="T48" fmla="*/ 90 w 124"/>
                    <a:gd name="T49" fmla="*/ 104 h 182"/>
                    <a:gd name="T50" fmla="*/ 52 w 124"/>
                    <a:gd name="T51" fmla="*/ 54 h 182"/>
                    <a:gd name="T52" fmla="*/ 38 w 124"/>
                    <a:gd name="T53" fmla="*/ 36 h 182"/>
                    <a:gd name="T54" fmla="*/ 24 w 124"/>
                    <a:gd name="T55" fmla="*/ 24 h 182"/>
                    <a:gd name="T56" fmla="*/ 24 w 124"/>
                    <a:gd name="T57" fmla="*/ 24 h 182"/>
                    <a:gd name="T58" fmla="*/ 2 w 124"/>
                    <a:gd name="T59" fmla="*/ 4 h 182"/>
                    <a:gd name="T60" fmla="*/ 0 w 124"/>
                    <a:gd name="T61" fmla="*/ 0 h 182"/>
                    <a:gd name="T62" fmla="*/ 0 w 124"/>
                    <a:gd name="T63" fmla="*/ 0 h 182"/>
                    <a:gd name="T64" fmla="*/ 0 w 124"/>
                    <a:gd name="T65" fmla="*/ 0 h 182"/>
                    <a:gd name="T66" fmla="*/ 14 w 124"/>
                    <a:gd name="T67" fmla="*/ 6 h 182"/>
                    <a:gd name="T68" fmla="*/ 38 w 124"/>
                    <a:gd name="T69" fmla="*/ 20 h 182"/>
                    <a:gd name="T70" fmla="*/ 38 w 124"/>
                    <a:gd name="T71" fmla="*/ 20 h 182"/>
                    <a:gd name="T72" fmla="*/ 48 w 124"/>
                    <a:gd name="T73" fmla="*/ 24 h 182"/>
                    <a:gd name="T74" fmla="*/ 58 w 124"/>
                    <a:gd name="T75" fmla="*/ 28 h 182"/>
                    <a:gd name="T76" fmla="*/ 80 w 124"/>
                    <a:gd name="T77" fmla="*/ 36 h 182"/>
                    <a:gd name="T78" fmla="*/ 88 w 124"/>
                    <a:gd name="T79" fmla="*/ 38 h 182"/>
                    <a:gd name="T80" fmla="*/ 96 w 124"/>
                    <a:gd name="T81" fmla="*/ 42 h 182"/>
                    <a:gd name="T82" fmla="*/ 100 w 124"/>
                    <a:gd name="T83" fmla="*/ 48 h 182"/>
                    <a:gd name="T84" fmla="*/ 104 w 124"/>
                    <a:gd name="T85" fmla="*/ 54 h 182"/>
                    <a:gd name="T86" fmla="*/ 104 w 124"/>
                    <a:gd name="T87" fmla="*/ 5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 h="182">
                      <a:moveTo>
                        <a:pt x="104" y="54"/>
                      </a:moveTo>
                      <a:lnTo>
                        <a:pt x="104" y="54"/>
                      </a:lnTo>
                      <a:lnTo>
                        <a:pt x="104" y="56"/>
                      </a:lnTo>
                      <a:lnTo>
                        <a:pt x="102" y="60"/>
                      </a:lnTo>
                      <a:lnTo>
                        <a:pt x="98" y="68"/>
                      </a:lnTo>
                      <a:lnTo>
                        <a:pt x="96" y="72"/>
                      </a:lnTo>
                      <a:lnTo>
                        <a:pt x="94" y="78"/>
                      </a:lnTo>
                      <a:lnTo>
                        <a:pt x="94" y="82"/>
                      </a:lnTo>
                      <a:lnTo>
                        <a:pt x="98" y="88"/>
                      </a:lnTo>
                      <a:lnTo>
                        <a:pt x="98" y="88"/>
                      </a:lnTo>
                      <a:lnTo>
                        <a:pt x="106" y="102"/>
                      </a:lnTo>
                      <a:lnTo>
                        <a:pt x="112" y="114"/>
                      </a:lnTo>
                      <a:lnTo>
                        <a:pt x="114" y="124"/>
                      </a:lnTo>
                      <a:lnTo>
                        <a:pt x="116" y="136"/>
                      </a:lnTo>
                      <a:lnTo>
                        <a:pt x="116" y="136"/>
                      </a:lnTo>
                      <a:lnTo>
                        <a:pt x="124" y="182"/>
                      </a:lnTo>
                      <a:lnTo>
                        <a:pt x="120" y="178"/>
                      </a:lnTo>
                      <a:lnTo>
                        <a:pt x="116" y="166"/>
                      </a:lnTo>
                      <a:lnTo>
                        <a:pt x="116" y="166"/>
                      </a:lnTo>
                      <a:lnTo>
                        <a:pt x="106" y="144"/>
                      </a:lnTo>
                      <a:lnTo>
                        <a:pt x="102" y="130"/>
                      </a:lnTo>
                      <a:lnTo>
                        <a:pt x="98" y="118"/>
                      </a:lnTo>
                      <a:lnTo>
                        <a:pt x="96" y="112"/>
                      </a:lnTo>
                      <a:lnTo>
                        <a:pt x="90" y="104"/>
                      </a:lnTo>
                      <a:lnTo>
                        <a:pt x="90" y="104"/>
                      </a:lnTo>
                      <a:lnTo>
                        <a:pt x="52" y="54"/>
                      </a:lnTo>
                      <a:lnTo>
                        <a:pt x="38" y="36"/>
                      </a:lnTo>
                      <a:lnTo>
                        <a:pt x="24" y="24"/>
                      </a:lnTo>
                      <a:lnTo>
                        <a:pt x="24" y="24"/>
                      </a:lnTo>
                      <a:lnTo>
                        <a:pt x="2" y="4"/>
                      </a:lnTo>
                      <a:lnTo>
                        <a:pt x="0" y="0"/>
                      </a:lnTo>
                      <a:lnTo>
                        <a:pt x="0" y="0"/>
                      </a:lnTo>
                      <a:lnTo>
                        <a:pt x="0" y="0"/>
                      </a:lnTo>
                      <a:lnTo>
                        <a:pt x="14" y="6"/>
                      </a:lnTo>
                      <a:lnTo>
                        <a:pt x="38" y="20"/>
                      </a:lnTo>
                      <a:lnTo>
                        <a:pt x="38" y="20"/>
                      </a:lnTo>
                      <a:lnTo>
                        <a:pt x="48" y="24"/>
                      </a:lnTo>
                      <a:lnTo>
                        <a:pt x="58" y="28"/>
                      </a:lnTo>
                      <a:lnTo>
                        <a:pt x="80" y="36"/>
                      </a:lnTo>
                      <a:lnTo>
                        <a:pt x="88" y="38"/>
                      </a:lnTo>
                      <a:lnTo>
                        <a:pt x="96" y="42"/>
                      </a:lnTo>
                      <a:lnTo>
                        <a:pt x="100" y="48"/>
                      </a:lnTo>
                      <a:lnTo>
                        <a:pt x="104" y="54"/>
                      </a:lnTo>
                      <a:lnTo>
                        <a:pt x="104"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15" name="Rectangle 14"/>
            <p:cNvSpPr/>
            <p:nvPr/>
          </p:nvSpPr>
          <p:spPr bwMode="ltGray">
            <a:xfrm>
              <a:off x="577851" y="2828094"/>
              <a:ext cx="4756148" cy="2730786"/>
            </a:xfrm>
            <a:prstGeom prst="rect">
              <a:avLst/>
            </a:prstGeom>
            <a:solidFill>
              <a:schemeClr val="bg1">
                <a:alpha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Arial" panose="020B0604020202020204" pitchFamily="34" charset="0"/>
              </a:endParaRPr>
            </a:p>
          </p:txBody>
        </p:sp>
      </p:grpSp>
      <p:pic>
        <p:nvPicPr>
          <p:cNvPr id="45" name="Picture 4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43702" y="-451"/>
            <a:ext cx="4079282" cy="6866918"/>
          </a:xfrm>
          <a:prstGeom prst="rect">
            <a:avLst/>
          </a:prstGeom>
        </p:spPr>
      </p:pic>
      <p:grpSp>
        <p:nvGrpSpPr>
          <p:cNvPr id="6" name="Group 5"/>
          <p:cNvGrpSpPr/>
          <p:nvPr/>
        </p:nvGrpSpPr>
        <p:grpSpPr>
          <a:xfrm>
            <a:off x="5843702" y="609600"/>
            <a:ext cx="4079282" cy="2845904"/>
            <a:chOff x="5843702" y="609600"/>
            <a:chExt cx="4079282" cy="2514599"/>
          </a:xfrm>
        </p:grpSpPr>
        <p:sp>
          <p:nvSpPr>
            <p:cNvPr id="46" name="Rectangle 45"/>
            <p:cNvSpPr/>
            <p:nvPr/>
          </p:nvSpPr>
          <p:spPr bwMode="ltGray">
            <a:xfrm>
              <a:off x="5843702" y="609600"/>
              <a:ext cx="4079282" cy="2514599"/>
            </a:xfrm>
            <a:prstGeom prst="rect">
              <a:avLst/>
            </a:prstGeom>
            <a:solidFill>
              <a:schemeClr val="bg1">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latin typeface="Arial" panose="020B0604020202020204" pitchFamily="34" charset="0"/>
              </a:endParaRPr>
            </a:p>
          </p:txBody>
        </p:sp>
        <p:grpSp>
          <p:nvGrpSpPr>
            <p:cNvPr id="47" name="Group 46"/>
            <p:cNvGrpSpPr/>
            <p:nvPr/>
          </p:nvGrpSpPr>
          <p:grpSpPr>
            <a:xfrm>
              <a:off x="6019800" y="685800"/>
              <a:ext cx="3676293" cy="2345146"/>
              <a:chOff x="323798" y="4231811"/>
              <a:chExt cx="3987089" cy="2345146"/>
            </a:xfrm>
          </p:grpSpPr>
          <p:cxnSp>
            <p:nvCxnSpPr>
              <p:cNvPr id="60" name="Straight Connector 59"/>
              <p:cNvCxnSpPr/>
              <p:nvPr/>
            </p:nvCxnSpPr>
            <p:spPr>
              <a:xfrm>
                <a:off x="323798" y="4231811"/>
                <a:ext cx="3987089" cy="0"/>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323798" y="4536611"/>
                <a:ext cx="3447244" cy="0"/>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62" name="Content Placeholder 2"/>
              <p:cNvSpPr txBox="1">
                <a:spLocks/>
              </p:cNvSpPr>
              <p:nvPr/>
            </p:nvSpPr>
            <p:spPr>
              <a:xfrm>
                <a:off x="338281" y="4269334"/>
                <a:ext cx="3710139" cy="240234"/>
              </a:xfrm>
              <a:prstGeom prst="rect">
                <a:avLst/>
              </a:prstGeom>
            </p:spPr>
            <p:txBody>
              <a:bodyPr vert="horz" lIns="0" tIns="0" rIns="0" bIns="0" rtlCol="0" anchor="ctr">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US" sz="1100" b="1" i="1" smtClean="0">
                    <a:latin typeface="Arial" panose="020B0604020202020204" pitchFamily="34" charset="0"/>
                  </a:rPr>
                  <a:t>Sáng kiến về báo cáo toàn cầu (GRI</a:t>
                </a:r>
                <a:r>
                  <a:rPr lang="en-US" sz="1100" b="1" i="1" dirty="0" smtClean="0">
                    <a:latin typeface="Arial" panose="020B0604020202020204" pitchFamily="34" charset="0"/>
                  </a:rPr>
                  <a:t>)</a:t>
                </a:r>
                <a:endParaRPr lang="en-US" sz="1100" b="1" i="1" dirty="0">
                  <a:latin typeface="Arial" panose="020B0604020202020204" pitchFamily="34" charset="0"/>
                </a:endParaRPr>
              </a:p>
            </p:txBody>
          </p:sp>
          <p:sp>
            <p:nvSpPr>
              <p:cNvPr id="63" name="Rectangle 62"/>
              <p:cNvSpPr/>
              <p:nvPr/>
            </p:nvSpPr>
            <p:spPr bwMode="ltGray">
              <a:xfrm>
                <a:off x="323798" y="4519559"/>
                <a:ext cx="3987089" cy="205739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Aft>
                    <a:spcPts val="300"/>
                  </a:spcAft>
                </a:pPr>
                <a:r>
                  <a:rPr lang="en-US" sz="1000" dirty="0" err="1" smtClean="0">
                    <a:solidFill>
                      <a:schemeClr val="tx1"/>
                    </a:solidFill>
                    <a:latin typeface="Arial" panose="020B0604020202020204" pitchFamily="34" charset="0"/>
                  </a:rPr>
                  <a:t>Được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sử</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dụng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toàn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cầu</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bởi</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hơn</a:t>
                </a:r>
                <a:r>
                  <a:rPr lang="en-US" sz="1000" dirty="0" smtClean="0">
                    <a:solidFill>
                      <a:schemeClr val="tx1"/>
                    </a:solidFill>
                    <a:latin typeface="Arial" panose="020B0604020202020204" pitchFamily="34" charset="0"/>
                  </a:rPr>
                  <a:t> 19,000 </a:t>
                </a:r>
                <a:r>
                  <a:rPr lang="en-US" sz="1000" dirty="0" err="1" smtClean="0">
                    <a:solidFill>
                      <a:schemeClr val="tx1"/>
                    </a:solidFill>
                    <a:latin typeface="Arial" panose="020B0604020202020204" pitchFamily="34" charset="0"/>
                  </a:rPr>
                  <a:t>doanh</a:t>
                </a:r>
                <a:r>
                  <a:rPr lang="en-US" sz="1000" dirty="0" smtClean="0">
                    <a:solidFill>
                      <a:schemeClr val="tx1"/>
                    </a:solidFill>
                    <a:latin typeface="Arial" panose="020B0604020202020204" pitchFamily="34" charset="0"/>
                  </a:rPr>
                  <a:t> nghiệp</a:t>
                </a:r>
                <a:r>
                  <a:rPr lang="en-US" sz="1000" baseline="30000" dirty="0" smtClean="0">
                    <a:solidFill>
                      <a:schemeClr val="tx1"/>
                    </a:solidFill>
                    <a:latin typeface="Arial" panose="020B0604020202020204" pitchFamily="34" charset="0"/>
                  </a:rPr>
                  <a:t>6,</a:t>
                </a:r>
                <a:r>
                  <a:rPr lang="en-US" sz="1000" dirty="0" smtClean="0">
                    <a:solidFill>
                      <a:schemeClr val="tx1"/>
                    </a:solidFill>
                    <a:latin typeface="Arial" panose="020B0604020202020204" pitchFamily="34" charset="0"/>
                  </a:rPr>
                  <a:t> , </a:t>
                </a:r>
                <a:r>
                  <a:rPr lang="en-US" sz="1000" dirty="0" err="1" smtClean="0">
                    <a:solidFill>
                      <a:schemeClr val="tx1"/>
                    </a:solidFill>
                    <a:latin typeface="Arial" panose="020B0604020202020204" pitchFamily="34" charset="0"/>
                  </a:rPr>
                  <a:t>khung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báo</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cáo</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tập</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trung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vào</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việc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biến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vấn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đề</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về</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phát</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triển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bền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vững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trở</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nên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hữu</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hình</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và</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cụ</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thể</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đồng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thời</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được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thiết</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kế</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để</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giúp</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tổ</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chức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báo</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cáo</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dữ</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liệu</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phát</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triển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bền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vững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chủ</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chốt</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Áp</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dụng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Khung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hướng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dẫn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của</a:t>
                </a:r>
                <a:r>
                  <a:rPr lang="en-US" sz="1000" dirty="0" smtClean="0">
                    <a:solidFill>
                      <a:schemeClr val="tx1"/>
                    </a:solidFill>
                    <a:latin typeface="Arial" panose="020B0604020202020204" pitchFamily="34" charset="0"/>
                  </a:rPr>
                  <a:t> GRI G4 </a:t>
                </a:r>
                <a:r>
                  <a:rPr lang="en-US" sz="1000" dirty="0" err="1" smtClean="0">
                    <a:solidFill>
                      <a:schemeClr val="tx1"/>
                    </a:solidFill>
                    <a:latin typeface="Arial" panose="020B0604020202020204" pitchFamily="34" charset="0"/>
                  </a:rPr>
                  <a:t>giúp</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Công</a:t>
                </a:r>
                <a:r>
                  <a:rPr lang="en-US" sz="1000" dirty="0" smtClean="0">
                    <a:solidFill>
                      <a:schemeClr val="tx1"/>
                    </a:solidFill>
                    <a:latin typeface="Arial" panose="020B0604020202020204" pitchFamily="34" charset="0"/>
                  </a:rPr>
                  <a:t> ty </a:t>
                </a:r>
                <a:r>
                  <a:rPr lang="en-US" sz="1000" dirty="0" err="1" smtClean="0">
                    <a:solidFill>
                      <a:schemeClr val="tx1"/>
                    </a:solidFill>
                    <a:latin typeface="Arial" panose="020B0604020202020204" pitchFamily="34" charset="0"/>
                  </a:rPr>
                  <a:t>đạt</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được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yêu</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cầu</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về</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phát</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triển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bền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vững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đáp</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ứng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kỳ</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vọng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của</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nhà</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đầu</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tư</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và</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bên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liên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quan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điểm</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nhấn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chính</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gồm</a:t>
                </a:r>
                <a:r>
                  <a:rPr lang="en-US" sz="1000" dirty="0" smtClean="0">
                    <a:solidFill>
                      <a:schemeClr val="tx1"/>
                    </a:solidFill>
                    <a:latin typeface="Arial" panose="020B0604020202020204" pitchFamily="34" charset="0"/>
                  </a:rPr>
                  <a:t>: </a:t>
                </a:r>
              </a:p>
              <a:p>
                <a:pPr marL="171450" indent="-171450">
                  <a:spcAft>
                    <a:spcPts val="300"/>
                  </a:spcAft>
                  <a:buFont typeface="Arial" panose="020B0604020202020204" pitchFamily="34" charset="0"/>
                  <a:buChar char="•"/>
                </a:pPr>
                <a:r>
                  <a:rPr lang="en-US" sz="1000" dirty="0" err="1" smtClean="0">
                    <a:solidFill>
                      <a:schemeClr val="tx1"/>
                    </a:solidFill>
                    <a:latin typeface="Arial" panose="020B0604020202020204" pitchFamily="34" charset="0"/>
                  </a:rPr>
                  <a:t>Hỗ</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trợ</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tổ</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chức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đề</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ra</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mục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tiêu</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và</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đo</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lường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hiệu</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quả</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hoạt</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động</a:t>
                </a:r>
                <a:r>
                  <a:rPr lang="en-US" sz="1000" dirty="0" smtClean="0">
                    <a:solidFill>
                      <a:schemeClr val="tx1"/>
                    </a:solidFill>
                    <a:latin typeface="Arial" panose="020B0604020202020204" pitchFamily="34" charset="0"/>
                  </a:rPr>
                  <a:t>.</a:t>
                </a:r>
              </a:p>
              <a:p>
                <a:pPr marL="171450" indent="-171450">
                  <a:spcAft>
                    <a:spcPts val="300"/>
                  </a:spcAft>
                  <a:buFont typeface="Arial" panose="020B0604020202020204" pitchFamily="34" charset="0"/>
                  <a:buChar char="•"/>
                </a:pPr>
                <a:r>
                  <a:rPr lang="en-US" sz="1000" dirty="0" err="1" smtClean="0">
                    <a:solidFill>
                      <a:schemeClr val="tx1"/>
                    </a:solidFill>
                    <a:latin typeface="Arial" panose="020B0604020202020204" pitchFamily="34" charset="0"/>
                  </a:rPr>
                  <a:t>Hỗ</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trợ</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nhận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diện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vấn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đề</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về</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tư</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liệu</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của</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bên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liên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quan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chủ</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chốt</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bên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trong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và</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bên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ngoài</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để</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công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bố</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ra</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công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chúng</a:t>
                </a:r>
                <a:r>
                  <a:rPr lang="en-US" sz="1000" dirty="0" smtClean="0">
                    <a:solidFill>
                      <a:schemeClr val="tx1"/>
                    </a:solidFill>
                    <a:latin typeface="Arial" panose="020B0604020202020204" pitchFamily="34" charset="0"/>
                  </a:rPr>
                  <a:t>.</a:t>
                </a:r>
              </a:p>
              <a:p>
                <a:pPr marL="171450" indent="-171450">
                  <a:spcAft>
                    <a:spcPts val="300"/>
                  </a:spcAft>
                  <a:buFont typeface="Arial" panose="020B0604020202020204" pitchFamily="34" charset="0"/>
                  <a:buChar char="•"/>
                </a:pPr>
                <a:r>
                  <a:rPr lang="en-GB" sz="1000" dirty="0" err="1" smtClean="0">
                    <a:solidFill>
                      <a:schemeClr val="tx1"/>
                    </a:solidFill>
                    <a:latin typeface="Arial" panose="020B0604020202020204" pitchFamily="34" charset="0"/>
                  </a:rPr>
                  <a:t>Bao</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gồm</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hơn</a:t>
                </a:r>
                <a:r>
                  <a:rPr lang="en-GB" sz="1000" dirty="0" smtClean="0">
                    <a:solidFill>
                      <a:schemeClr val="tx1"/>
                    </a:solidFill>
                    <a:latin typeface="Arial" panose="020B0604020202020204" pitchFamily="34" charset="0"/>
                  </a:rPr>
                  <a:t> 70% </a:t>
                </a:r>
                <a:r>
                  <a:rPr lang="en-GB" sz="1000" dirty="0" err="1" smtClean="0">
                    <a:solidFill>
                      <a:schemeClr val="tx1"/>
                    </a:solidFill>
                    <a:latin typeface="Arial" panose="020B0604020202020204" pitchFamily="34" charset="0"/>
                  </a:rPr>
                  <a:t>các</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chỉ</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số</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Mục</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tiêu</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phát</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triển</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bền</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vững</a:t>
                </a:r>
                <a:r>
                  <a:rPr lang="en-GB" sz="1000" dirty="0" smtClean="0">
                    <a:solidFill>
                      <a:schemeClr val="tx1"/>
                    </a:solidFill>
                    <a:latin typeface="Arial" panose="020B0604020202020204" pitchFamily="34" charset="0"/>
                  </a:rPr>
                  <a:t> (SDG), </a:t>
                </a:r>
                <a:r>
                  <a:rPr lang="en-GB" sz="1000" dirty="0" err="1" smtClean="0">
                    <a:solidFill>
                      <a:schemeClr val="tx1"/>
                    </a:solidFill>
                    <a:latin typeface="Arial" panose="020B0604020202020204" pitchFamily="34" charset="0"/>
                  </a:rPr>
                  <a:t>xây</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dựng</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một</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nền</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tảng</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vững</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mạnh</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cho</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doanh</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nghiệp</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để</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đáp</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ứng</a:t>
                </a:r>
                <a:r>
                  <a:rPr lang="en-GB" sz="1000" dirty="0" smtClean="0">
                    <a:solidFill>
                      <a:schemeClr val="tx1"/>
                    </a:solidFill>
                    <a:latin typeface="Arial" panose="020B0604020202020204" pitchFamily="34" charset="0"/>
                  </a:rPr>
                  <a:t> </a:t>
                </a:r>
                <a:r>
                  <a:rPr lang="en-GB" sz="1000" dirty="0" err="1" smtClean="0">
                    <a:solidFill>
                      <a:schemeClr val="tx1"/>
                    </a:solidFill>
                    <a:latin typeface="Arial" panose="020B0604020202020204" pitchFamily="34" charset="0"/>
                  </a:rPr>
                  <a:t>các</a:t>
                </a:r>
                <a:r>
                  <a:rPr lang="en-GB" sz="1000" dirty="0" smtClean="0">
                    <a:solidFill>
                      <a:schemeClr val="tx1"/>
                    </a:solidFill>
                    <a:latin typeface="Arial" panose="020B0604020202020204" pitchFamily="34" charset="0"/>
                  </a:rPr>
                  <a:t> SDGs</a:t>
                </a:r>
                <a:endParaRPr lang="en-US" sz="10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endParaRPr lang="en-US" sz="1000" dirty="0" smtClean="0">
                  <a:solidFill>
                    <a:schemeClr val="tx1"/>
                  </a:solidFill>
                  <a:latin typeface="Arial" panose="020B0604020202020204" pitchFamily="34" charset="0"/>
                </a:endParaRPr>
              </a:p>
            </p:txBody>
          </p:sp>
          <p:cxnSp>
            <p:nvCxnSpPr>
              <p:cNvPr id="87" name="Straight Connector 86"/>
              <p:cNvCxnSpPr/>
              <p:nvPr/>
            </p:nvCxnSpPr>
            <p:spPr>
              <a:xfrm>
                <a:off x="323798" y="4536611"/>
                <a:ext cx="3987089" cy="0"/>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grpSp>
      </p:grpSp>
      <p:sp>
        <p:nvSpPr>
          <p:cNvPr id="2" name="Title 1"/>
          <p:cNvSpPr>
            <a:spLocks noGrp="1"/>
          </p:cNvSpPr>
          <p:nvPr>
            <p:ph type="title"/>
          </p:nvPr>
        </p:nvSpPr>
        <p:spPr/>
        <p:txBody>
          <a:bodyPr/>
          <a:lstStyle/>
          <a:p>
            <a:r>
              <a:rPr lang="en-GB" sz="2000" smtClean="0"/>
              <a:t>Báo cáo phát triển bền vững giúp đối thoại với các bên liên quan chủ chốt</a:t>
            </a:r>
            <a:endParaRPr lang="en-US" sz="2000" dirty="0"/>
          </a:p>
        </p:txBody>
      </p:sp>
      <p:sp>
        <p:nvSpPr>
          <p:cNvPr id="34" name="Content Placeholder 2"/>
          <p:cNvSpPr txBox="1">
            <a:spLocks/>
          </p:cNvSpPr>
          <p:nvPr/>
        </p:nvSpPr>
        <p:spPr>
          <a:xfrm>
            <a:off x="609600" y="5993296"/>
            <a:ext cx="8676743" cy="228600"/>
          </a:xfrm>
          <a:prstGeom prst="rect">
            <a:avLst/>
          </a:prstGeom>
        </p:spPr>
        <p:txBody>
          <a:bodyPr vert="horz" lIns="0" tIns="0" rIns="0" bIns="0" rtlCol="0" anchor="b">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0"/>
              </a:spcAft>
            </a:pPr>
            <a:r>
              <a:rPr lang="en-GB" sz="800" dirty="0" err="1" smtClean="0">
                <a:latin typeface="Arial" panose="020B0604020202020204" pitchFamily="34" charset="0"/>
              </a:rPr>
              <a:t>Ghi</a:t>
            </a:r>
            <a:r>
              <a:rPr lang="en-GB" sz="800" dirty="0" smtClean="0">
                <a:latin typeface="Arial" panose="020B0604020202020204" pitchFamily="34" charset="0"/>
              </a:rPr>
              <a:t> </a:t>
            </a:r>
            <a:r>
              <a:rPr lang="en-GB" sz="800" dirty="0" err="1" smtClean="0">
                <a:latin typeface="Arial" panose="020B0604020202020204" pitchFamily="34" charset="0"/>
              </a:rPr>
              <a:t>chú</a:t>
            </a:r>
            <a:r>
              <a:rPr lang="en-GB" sz="800" dirty="0" smtClean="0">
                <a:latin typeface="Arial" panose="020B0604020202020204" pitchFamily="34" charset="0"/>
              </a:rPr>
              <a:t>:</a:t>
            </a:r>
          </a:p>
          <a:p>
            <a:pPr marL="177800" indent="-177800">
              <a:spcAft>
                <a:spcPts val="0"/>
              </a:spcAft>
              <a:buFont typeface="+mj-lt"/>
              <a:buAutoNum type="arabicPeriod"/>
            </a:pPr>
            <a:r>
              <a:rPr lang="en-GB" sz="800" dirty="0" smtClean="0">
                <a:latin typeface="Arial" panose="020B0604020202020204" pitchFamily="34" charset="0"/>
              </a:rPr>
              <a:t>Top 30 </a:t>
            </a:r>
            <a:r>
              <a:rPr lang="en-GB" sz="800" dirty="0" err="1" smtClean="0">
                <a:latin typeface="Arial" panose="020B0604020202020204" pitchFamily="34" charset="0"/>
              </a:rPr>
              <a:t>doanh</a:t>
            </a:r>
            <a:r>
              <a:rPr lang="en-GB" sz="800" dirty="0" smtClean="0">
                <a:latin typeface="Arial" panose="020B0604020202020204" pitchFamily="34" charset="0"/>
              </a:rPr>
              <a:t> </a:t>
            </a:r>
            <a:r>
              <a:rPr lang="en-GB" sz="800" dirty="0" err="1" smtClean="0">
                <a:latin typeface="Arial" panose="020B0604020202020204" pitchFamily="34" charset="0"/>
              </a:rPr>
              <a:t>nghiệp</a:t>
            </a:r>
            <a:r>
              <a:rPr lang="en-GB" sz="800" dirty="0" smtClean="0">
                <a:latin typeface="Arial" panose="020B0604020202020204" pitchFamily="34" charset="0"/>
              </a:rPr>
              <a:t> </a:t>
            </a:r>
            <a:r>
              <a:rPr lang="en-GB" sz="800" dirty="0" err="1" smtClean="0">
                <a:latin typeface="Arial" panose="020B0604020202020204" pitchFamily="34" charset="0"/>
              </a:rPr>
              <a:t>niêm</a:t>
            </a:r>
            <a:r>
              <a:rPr lang="en-GB" sz="800" dirty="0" smtClean="0">
                <a:latin typeface="Arial" panose="020B0604020202020204" pitchFamily="34" charset="0"/>
              </a:rPr>
              <a:t> </a:t>
            </a:r>
            <a:r>
              <a:rPr lang="en-GB" sz="800" dirty="0" err="1" smtClean="0">
                <a:latin typeface="Arial" panose="020B0604020202020204" pitchFamily="34" charset="0"/>
              </a:rPr>
              <a:t>yết</a:t>
            </a:r>
            <a:r>
              <a:rPr lang="en-GB" sz="800" dirty="0" smtClean="0">
                <a:latin typeface="Arial" panose="020B0604020202020204" pitchFamily="34" charset="0"/>
              </a:rPr>
              <a:t> </a:t>
            </a:r>
            <a:r>
              <a:rPr lang="en-GB" sz="800" dirty="0" err="1" smtClean="0">
                <a:latin typeface="Arial" panose="020B0604020202020204" pitchFamily="34" charset="0"/>
              </a:rPr>
              <a:t>trên</a:t>
            </a:r>
            <a:r>
              <a:rPr lang="en-GB" sz="800" dirty="0" smtClean="0">
                <a:latin typeface="Arial" panose="020B0604020202020204" pitchFamily="34" charset="0"/>
              </a:rPr>
              <a:t> </a:t>
            </a:r>
            <a:r>
              <a:rPr lang="en-GB" sz="800" dirty="0" err="1" smtClean="0">
                <a:latin typeface="Arial" panose="020B0604020202020204" pitchFamily="34" charset="0"/>
              </a:rPr>
              <a:t>thị</a:t>
            </a:r>
            <a:r>
              <a:rPr lang="en-GB" sz="800" dirty="0" smtClean="0">
                <a:latin typeface="Arial" panose="020B0604020202020204" pitchFamily="34" charset="0"/>
              </a:rPr>
              <a:t> </a:t>
            </a:r>
            <a:r>
              <a:rPr lang="en-GB" sz="800" dirty="0" err="1" smtClean="0">
                <a:latin typeface="Arial" panose="020B0604020202020204" pitchFamily="34" charset="0"/>
              </a:rPr>
              <a:t>trường</a:t>
            </a:r>
            <a:r>
              <a:rPr lang="en-GB" sz="800" dirty="0" smtClean="0">
                <a:latin typeface="Arial" panose="020B0604020202020204" pitchFamily="34" charset="0"/>
              </a:rPr>
              <a:t> </a:t>
            </a:r>
            <a:r>
              <a:rPr lang="en-GB" sz="800" dirty="0" err="1" smtClean="0">
                <a:latin typeface="Arial" panose="020B0604020202020204" pitchFamily="34" charset="0"/>
              </a:rPr>
              <a:t>của</a:t>
            </a:r>
            <a:r>
              <a:rPr lang="en-GB" sz="800" dirty="0" smtClean="0">
                <a:latin typeface="Arial" panose="020B0604020202020204" pitchFamily="34" charset="0"/>
              </a:rPr>
              <a:t> </a:t>
            </a:r>
            <a:r>
              <a:rPr lang="en-GB" sz="800" dirty="0" err="1" smtClean="0">
                <a:latin typeface="Arial" panose="020B0604020202020204" pitchFamily="34" charset="0"/>
              </a:rPr>
              <a:t>Việt</a:t>
            </a:r>
            <a:r>
              <a:rPr lang="en-GB" sz="800" dirty="0" smtClean="0">
                <a:latin typeface="Arial" panose="020B0604020202020204" pitchFamily="34" charset="0"/>
              </a:rPr>
              <a:t> Nam </a:t>
            </a:r>
            <a:r>
              <a:rPr lang="en-GB" sz="800" dirty="0" err="1" smtClean="0">
                <a:latin typeface="Arial" panose="020B0604020202020204" pitchFamily="34" charset="0"/>
              </a:rPr>
              <a:t>bởi</a:t>
            </a:r>
            <a:r>
              <a:rPr lang="en-GB" sz="800" dirty="0" smtClean="0">
                <a:latin typeface="Arial" panose="020B0604020202020204" pitchFamily="34" charset="0"/>
              </a:rPr>
              <a:t> </a:t>
            </a:r>
            <a:r>
              <a:rPr lang="en-GB" sz="800" dirty="0" err="1" smtClean="0">
                <a:latin typeface="Arial" panose="020B0604020202020204" pitchFamily="34" charset="0"/>
              </a:rPr>
              <a:t>giá</a:t>
            </a:r>
            <a:r>
              <a:rPr lang="en-GB" sz="800" dirty="0" smtClean="0">
                <a:latin typeface="Arial" panose="020B0604020202020204" pitchFamily="34" charset="0"/>
              </a:rPr>
              <a:t> </a:t>
            </a:r>
            <a:r>
              <a:rPr lang="en-GB" sz="800" dirty="0" err="1" smtClean="0">
                <a:latin typeface="Arial" panose="020B0604020202020204" pitchFamily="34" charset="0"/>
              </a:rPr>
              <a:t>trị</a:t>
            </a:r>
            <a:r>
              <a:rPr lang="en-GB" sz="800" dirty="0" smtClean="0">
                <a:latin typeface="Arial" panose="020B0604020202020204" pitchFamily="34" charset="0"/>
              </a:rPr>
              <a:t> </a:t>
            </a:r>
            <a:r>
              <a:rPr lang="en-GB" sz="800" dirty="0" err="1" smtClean="0">
                <a:latin typeface="Arial" panose="020B0604020202020204" pitchFamily="34" charset="0"/>
              </a:rPr>
              <a:t>vốn</a:t>
            </a:r>
            <a:r>
              <a:rPr lang="en-GB" sz="800" dirty="0" smtClean="0">
                <a:latin typeface="Arial" panose="020B0604020202020204" pitchFamily="34" charset="0"/>
              </a:rPr>
              <a:t> </a:t>
            </a:r>
            <a:r>
              <a:rPr lang="en-GB" sz="800" dirty="0" err="1" smtClean="0">
                <a:latin typeface="Arial" panose="020B0604020202020204" pitchFamily="34" charset="0"/>
              </a:rPr>
              <a:t>hóa</a:t>
            </a:r>
            <a:r>
              <a:rPr lang="en-GB" sz="800" dirty="0" smtClean="0">
                <a:latin typeface="Arial" panose="020B0604020202020204" pitchFamily="34" charset="0"/>
              </a:rPr>
              <a:t> </a:t>
            </a:r>
            <a:r>
              <a:rPr lang="en-GB" sz="800" dirty="0" err="1" smtClean="0">
                <a:latin typeface="Arial" panose="020B0604020202020204" pitchFamily="34" charset="0"/>
              </a:rPr>
              <a:t>năm</a:t>
            </a:r>
            <a:r>
              <a:rPr lang="en-GB" sz="800" dirty="0" smtClean="0">
                <a:latin typeface="Arial" panose="020B0604020202020204" pitchFamily="34" charset="0"/>
              </a:rPr>
              <a:t> 2014</a:t>
            </a:r>
          </a:p>
          <a:p>
            <a:pPr marL="177800" indent="-177800">
              <a:spcAft>
                <a:spcPts val="0"/>
              </a:spcAft>
              <a:buFont typeface="+mj-lt"/>
              <a:buAutoNum type="arabicPeriod"/>
            </a:pPr>
            <a:r>
              <a:rPr lang="en-GB" sz="800" dirty="0" err="1" smtClean="0">
                <a:latin typeface="Arial" panose="020B0604020202020204" pitchFamily="34" charset="0"/>
              </a:rPr>
              <a:t>Báo</a:t>
            </a:r>
            <a:r>
              <a:rPr lang="en-GB" sz="800" dirty="0" smtClean="0">
                <a:latin typeface="Arial" panose="020B0604020202020204" pitchFamily="34" charset="0"/>
              </a:rPr>
              <a:t> </a:t>
            </a:r>
            <a:r>
              <a:rPr lang="en-GB" sz="800" dirty="0" err="1" smtClean="0">
                <a:latin typeface="Arial" panose="020B0604020202020204" pitchFamily="34" charset="0"/>
              </a:rPr>
              <a:t>cáo</a:t>
            </a:r>
            <a:r>
              <a:rPr lang="en-GB" sz="800" dirty="0" smtClean="0">
                <a:latin typeface="Arial" panose="020B0604020202020204" pitchFamily="34" charset="0"/>
              </a:rPr>
              <a:t> </a:t>
            </a:r>
            <a:r>
              <a:rPr lang="en-GB" sz="800" dirty="0" err="1" smtClean="0">
                <a:latin typeface="Arial" panose="020B0604020202020204" pitchFamily="34" charset="0"/>
              </a:rPr>
              <a:t>phát</a:t>
            </a:r>
            <a:r>
              <a:rPr lang="en-GB" sz="800" dirty="0" smtClean="0">
                <a:latin typeface="Arial" panose="020B0604020202020204" pitchFamily="34" charset="0"/>
              </a:rPr>
              <a:t> </a:t>
            </a:r>
            <a:r>
              <a:rPr lang="en-GB" sz="800" dirty="0" err="1" smtClean="0">
                <a:latin typeface="Arial" panose="020B0604020202020204" pitchFamily="34" charset="0"/>
              </a:rPr>
              <a:t>triển</a:t>
            </a:r>
            <a:r>
              <a:rPr lang="en-GB" sz="800" dirty="0" smtClean="0">
                <a:latin typeface="Arial" panose="020B0604020202020204" pitchFamily="34" charset="0"/>
              </a:rPr>
              <a:t> </a:t>
            </a:r>
            <a:r>
              <a:rPr lang="en-GB" sz="800" dirty="0" err="1" smtClean="0">
                <a:latin typeface="Arial" panose="020B0604020202020204" pitchFamily="34" charset="0"/>
              </a:rPr>
              <a:t>bền</a:t>
            </a:r>
            <a:r>
              <a:rPr lang="en-GB" sz="800" dirty="0" smtClean="0">
                <a:latin typeface="Arial" panose="020B0604020202020204" pitchFamily="34" charset="0"/>
              </a:rPr>
              <a:t> </a:t>
            </a:r>
            <a:r>
              <a:rPr lang="en-GB" sz="800" dirty="0" err="1" smtClean="0">
                <a:latin typeface="Arial" panose="020B0604020202020204" pitchFamily="34" charset="0"/>
              </a:rPr>
              <a:t>vững</a:t>
            </a:r>
            <a:r>
              <a:rPr lang="en-GB" sz="800" dirty="0" smtClean="0">
                <a:latin typeface="Arial" panose="020B0604020202020204" pitchFamily="34" charset="0"/>
              </a:rPr>
              <a:t> </a:t>
            </a:r>
            <a:r>
              <a:rPr lang="en-GB" sz="800" dirty="0" err="1" smtClean="0">
                <a:latin typeface="Arial" panose="020B0604020202020204" pitchFamily="34" charset="0"/>
              </a:rPr>
              <a:t>lập</a:t>
            </a:r>
            <a:r>
              <a:rPr lang="en-GB" sz="800" dirty="0" smtClean="0">
                <a:latin typeface="Arial" panose="020B0604020202020204" pitchFamily="34" charset="0"/>
              </a:rPr>
              <a:t> </a:t>
            </a:r>
            <a:r>
              <a:rPr lang="en-GB" sz="800" dirty="0" err="1" smtClean="0">
                <a:latin typeface="Arial" panose="020B0604020202020204" pitchFamily="34" charset="0"/>
              </a:rPr>
              <a:t>tại</a:t>
            </a:r>
            <a:r>
              <a:rPr lang="en-GB" sz="800" dirty="0" smtClean="0">
                <a:latin typeface="Arial" panose="020B0604020202020204" pitchFamily="34" charset="0"/>
              </a:rPr>
              <a:t> </a:t>
            </a:r>
            <a:r>
              <a:rPr lang="en-GB" sz="800" dirty="0" err="1" smtClean="0">
                <a:latin typeface="Arial" panose="020B0604020202020204" pitchFamily="34" charset="0"/>
              </a:rPr>
              <a:t>cấp</a:t>
            </a:r>
            <a:r>
              <a:rPr lang="en-GB" sz="800" dirty="0" smtClean="0">
                <a:latin typeface="Arial" panose="020B0604020202020204" pitchFamily="34" charset="0"/>
              </a:rPr>
              <a:t> </a:t>
            </a:r>
            <a:r>
              <a:rPr lang="en-GB" sz="800" dirty="0" err="1" smtClean="0">
                <a:latin typeface="Arial" panose="020B0604020202020204" pitchFamily="34" charset="0"/>
              </a:rPr>
              <a:t>độ</a:t>
            </a:r>
            <a:r>
              <a:rPr lang="en-GB" sz="800" dirty="0" smtClean="0">
                <a:latin typeface="Arial" panose="020B0604020202020204" pitchFamily="34" charset="0"/>
              </a:rPr>
              <a:t> </a:t>
            </a:r>
            <a:r>
              <a:rPr lang="en-GB" sz="800" dirty="0" err="1" smtClean="0">
                <a:latin typeface="Arial" panose="020B0604020202020204" pitchFamily="34" charset="0"/>
              </a:rPr>
              <a:t>tập</a:t>
            </a:r>
            <a:r>
              <a:rPr lang="en-GB" sz="800" dirty="0" smtClean="0">
                <a:latin typeface="Arial" panose="020B0604020202020204" pitchFamily="34" charset="0"/>
              </a:rPr>
              <a:t> </a:t>
            </a:r>
            <a:r>
              <a:rPr lang="en-GB" sz="800" dirty="0" err="1" smtClean="0">
                <a:latin typeface="Arial" panose="020B0604020202020204" pitchFamily="34" charset="0"/>
              </a:rPr>
              <a:t>đoàn</a:t>
            </a:r>
            <a:r>
              <a:rPr lang="en-GB" sz="800" dirty="0" smtClean="0">
                <a:latin typeface="Arial" panose="020B0604020202020204" pitchFamily="34" charset="0"/>
              </a:rPr>
              <a:t> </a:t>
            </a:r>
            <a:r>
              <a:rPr lang="en-GB" sz="800" dirty="0" err="1" smtClean="0">
                <a:latin typeface="Arial" panose="020B0604020202020204" pitchFamily="34" charset="0"/>
              </a:rPr>
              <a:t>được</a:t>
            </a:r>
            <a:r>
              <a:rPr lang="en-GB" sz="800" dirty="0" smtClean="0">
                <a:latin typeface="Arial" panose="020B0604020202020204" pitchFamily="34" charset="0"/>
              </a:rPr>
              <a:t> </a:t>
            </a:r>
            <a:r>
              <a:rPr lang="en-GB" sz="800" dirty="0" err="1" smtClean="0">
                <a:latin typeface="Arial" panose="020B0604020202020204" pitchFamily="34" charset="0"/>
              </a:rPr>
              <a:t>bao</a:t>
            </a:r>
            <a:r>
              <a:rPr lang="en-GB" sz="800" dirty="0" smtClean="0">
                <a:latin typeface="Arial" panose="020B0604020202020204" pitchFamily="34" charset="0"/>
              </a:rPr>
              <a:t> </a:t>
            </a:r>
            <a:r>
              <a:rPr lang="en-GB" sz="800" dirty="0" err="1" smtClean="0">
                <a:latin typeface="Arial" panose="020B0604020202020204" pitchFamily="34" charset="0"/>
              </a:rPr>
              <a:t>gồm</a:t>
            </a:r>
            <a:endParaRPr lang="en-GB" sz="800" dirty="0" smtClean="0">
              <a:latin typeface="Arial" panose="020B0604020202020204" pitchFamily="34" charset="0"/>
            </a:endParaRPr>
          </a:p>
          <a:p>
            <a:pPr marL="177800" indent="-177800">
              <a:spcAft>
                <a:spcPts val="0"/>
              </a:spcAft>
              <a:buFont typeface="+mj-lt"/>
              <a:buAutoNum type="arabicPeriod"/>
            </a:pPr>
            <a:r>
              <a:rPr lang="en-GB" sz="800" dirty="0" err="1" smtClean="0">
                <a:latin typeface="Arial" panose="020B0604020202020204" pitchFamily="34" charset="0"/>
              </a:rPr>
              <a:t>Không</a:t>
            </a:r>
            <a:r>
              <a:rPr lang="en-GB" sz="800" dirty="0" smtClean="0">
                <a:latin typeface="Arial" panose="020B0604020202020204" pitchFamily="34" charset="0"/>
              </a:rPr>
              <a:t> </a:t>
            </a:r>
            <a:r>
              <a:rPr lang="en-GB" sz="800" dirty="0" err="1" smtClean="0">
                <a:latin typeface="Arial" panose="020B0604020202020204" pitchFamily="34" charset="0"/>
              </a:rPr>
              <a:t>bao</a:t>
            </a:r>
            <a:r>
              <a:rPr lang="en-GB" sz="800" dirty="0" smtClean="0">
                <a:latin typeface="Arial" panose="020B0604020202020204" pitchFamily="34" charset="0"/>
              </a:rPr>
              <a:t> </a:t>
            </a:r>
            <a:r>
              <a:rPr lang="en-GB" sz="800" dirty="0" err="1" smtClean="0">
                <a:latin typeface="Arial" panose="020B0604020202020204" pitchFamily="34" charset="0"/>
              </a:rPr>
              <a:t>gồm</a:t>
            </a:r>
            <a:r>
              <a:rPr lang="en-GB" sz="800" dirty="0" smtClean="0">
                <a:latin typeface="Arial" panose="020B0604020202020204" pitchFamily="34" charset="0"/>
              </a:rPr>
              <a:t> </a:t>
            </a:r>
            <a:r>
              <a:rPr lang="en-GB" sz="800" dirty="0" err="1" smtClean="0">
                <a:latin typeface="Arial" panose="020B0604020202020204" pitchFamily="34" charset="0"/>
              </a:rPr>
              <a:t>Báo</a:t>
            </a:r>
            <a:r>
              <a:rPr lang="en-GB" sz="800" dirty="0" smtClean="0">
                <a:latin typeface="Arial" panose="020B0604020202020204" pitchFamily="34" charset="0"/>
              </a:rPr>
              <a:t> </a:t>
            </a:r>
            <a:r>
              <a:rPr lang="en-GB" sz="800" dirty="0" err="1" smtClean="0">
                <a:latin typeface="Arial" panose="020B0604020202020204" pitchFamily="34" charset="0"/>
              </a:rPr>
              <a:t>cáo</a:t>
            </a:r>
            <a:r>
              <a:rPr lang="en-GB" sz="800" dirty="0" smtClean="0">
                <a:latin typeface="Arial" panose="020B0604020202020204" pitchFamily="34" charset="0"/>
              </a:rPr>
              <a:t> </a:t>
            </a:r>
            <a:r>
              <a:rPr lang="en-GB" sz="800" dirty="0" err="1" smtClean="0">
                <a:latin typeface="Arial" panose="020B0604020202020204" pitchFamily="34" charset="0"/>
              </a:rPr>
              <a:t>Thường</a:t>
            </a:r>
            <a:r>
              <a:rPr lang="en-GB" sz="800" dirty="0" smtClean="0">
                <a:latin typeface="Arial" panose="020B0604020202020204" pitchFamily="34" charset="0"/>
              </a:rPr>
              <a:t> </a:t>
            </a:r>
            <a:r>
              <a:rPr lang="en-GB" sz="800" dirty="0" err="1" smtClean="0">
                <a:latin typeface="Arial" panose="020B0604020202020204" pitchFamily="34" charset="0"/>
              </a:rPr>
              <a:t>niên</a:t>
            </a:r>
            <a:r>
              <a:rPr lang="en-GB" sz="800" dirty="0" smtClean="0">
                <a:latin typeface="Arial" panose="020B0604020202020204" pitchFamily="34" charset="0"/>
              </a:rPr>
              <a:t> </a:t>
            </a:r>
            <a:r>
              <a:rPr lang="en-GB" sz="800" dirty="0" err="1" smtClean="0">
                <a:latin typeface="Arial" panose="020B0604020202020204" pitchFamily="34" charset="0"/>
              </a:rPr>
              <a:t>sử</a:t>
            </a:r>
            <a:r>
              <a:rPr lang="en-GB" sz="800" dirty="0" smtClean="0">
                <a:latin typeface="Arial" panose="020B0604020202020204" pitchFamily="34" charset="0"/>
              </a:rPr>
              <a:t> </a:t>
            </a:r>
            <a:r>
              <a:rPr lang="en-GB" sz="800" dirty="0" err="1" smtClean="0">
                <a:latin typeface="Arial" panose="020B0604020202020204" pitchFamily="34" charset="0"/>
              </a:rPr>
              <a:t>dụng</a:t>
            </a:r>
            <a:r>
              <a:rPr lang="en-GB" sz="800" dirty="0" smtClean="0">
                <a:latin typeface="Arial" panose="020B0604020202020204" pitchFamily="34" charset="0"/>
              </a:rPr>
              <a:t> </a:t>
            </a:r>
            <a:r>
              <a:rPr lang="en-GB" sz="800" dirty="0" err="1" smtClean="0">
                <a:latin typeface="Arial" panose="020B0604020202020204" pitchFamily="34" charset="0"/>
              </a:rPr>
              <a:t>khung</a:t>
            </a:r>
            <a:r>
              <a:rPr lang="en-GB" sz="800" dirty="0" smtClean="0">
                <a:latin typeface="Arial" panose="020B0604020202020204" pitchFamily="34" charset="0"/>
              </a:rPr>
              <a:t> </a:t>
            </a:r>
            <a:r>
              <a:rPr lang="en-GB" sz="800" dirty="0" err="1" smtClean="0">
                <a:latin typeface="Arial" panose="020B0604020202020204" pitchFamily="34" charset="0"/>
              </a:rPr>
              <a:t>Báo</a:t>
            </a:r>
            <a:r>
              <a:rPr lang="en-GB" sz="800" dirty="0" smtClean="0">
                <a:latin typeface="Arial" panose="020B0604020202020204" pitchFamily="34" charset="0"/>
              </a:rPr>
              <a:t> </a:t>
            </a:r>
            <a:r>
              <a:rPr lang="en-GB" sz="800" dirty="0" err="1" smtClean="0">
                <a:latin typeface="Arial" panose="020B0604020202020204" pitchFamily="34" charset="0"/>
              </a:rPr>
              <a:t>cáo</a:t>
            </a:r>
            <a:r>
              <a:rPr lang="en-GB" sz="800" dirty="0" smtClean="0">
                <a:latin typeface="Arial" panose="020B0604020202020204" pitchFamily="34" charset="0"/>
              </a:rPr>
              <a:t> </a:t>
            </a:r>
            <a:r>
              <a:rPr lang="en-GB" sz="800" dirty="0" err="1" smtClean="0">
                <a:latin typeface="Arial" panose="020B0604020202020204" pitchFamily="34" charset="0"/>
              </a:rPr>
              <a:t>Tích</a:t>
            </a:r>
            <a:r>
              <a:rPr lang="en-GB" sz="800" dirty="0" smtClean="0">
                <a:latin typeface="Arial" panose="020B0604020202020204" pitchFamily="34" charset="0"/>
              </a:rPr>
              <a:t> </a:t>
            </a:r>
            <a:r>
              <a:rPr lang="en-GB" sz="800" dirty="0" err="1" smtClean="0">
                <a:latin typeface="Arial" panose="020B0604020202020204" pitchFamily="34" charset="0"/>
              </a:rPr>
              <a:t>hợp</a:t>
            </a:r>
            <a:endParaRPr lang="en-GB" sz="800" dirty="0" smtClean="0">
              <a:latin typeface="Arial" panose="020B0604020202020204" pitchFamily="34" charset="0"/>
            </a:endParaRPr>
          </a:p>
          <a:p>
            <a:pPr marL="177800" indent="-177800">
              <a:spcAft>
                <a:spcPts val="0"/>
              </a:spcAft>
              <a:buFont typeface="+mj-lt"/>
              <a:buAutoNum type="arabicPeriod"/>
            </a:pPr>
            <a:r>
              <a:rPr lang="en-GB" sz="800" dirty="0" err="1" smtClean="0">
                <a:latin typeface="Arial" panose="020B0604020202020204" pitchFamily="34" charset="0"/>
              </a:rPr>
              <a:t>Bao</a:t>
            </a:r>
            <a:r>
              <a:rPr lang="en-GB" sz="800" dirty="0" smtClean="0">
                <a:latin typeface="Arial" panose="020B0604020202020204" pitchFamily="34" charset="0"/>
              </a:rPr>
              <a:t> </a:t>
            </a:r>
            <a:r>
              <a:rPr lang="en-GB" sz="800" dirty="0" err="1" smtClean="0">
                <a:latin typeface="Arial" panose="020B0604020202020204" pitchFamily="34" charset="0"/>
              </a:rPr>
              <a:t>gồm</a:t>
            </a:r>
            <a:r>
              <a:rPr lang="en-GB" sz="800" dirty="0" smtClean="0">
                <a:latin typeface="Arial" panose="020B0604020202020204" pitchFamily="34" charset="0"/>
              </a:rPr>
              <a:t> </a:t>
            </a:r>
            <a:r>
              <a:rPr lang="en-GB" sz="800" dirty="0" err="1" smtClean="0">
                <a:latin typeface="Arial" panose="020B0604020202020204" pitchFamily="34" charset="0"/>
              </a:rPr>
              <a:t>tài</a:t>
            </a:r>
            <a:r>
              <a:rPr lang="en-GB" sz="800" dirty="0" smtClean="0">
                <a:latin typeface="Arial" panose="020B0604020202020204" pitchFamily="34" charset="0"/>
              </a:rPr>
              <a:t> </a:t>
            </a:r>
            <a:r>
              <a:rPr lang="en-GB" sz="800" dirty="0" err="1" smtClean="0">
                <a:latin typeface="Arial" panose="020B0604020202020204" pitchFamily="34" charset="0"/>
              </a:rPr>
              <a:t>liệu</a:t>
            </a:r>
            <a:r>
              <a:rPr lang="en-GB" sz="800" dirty="0" smtClean="0">
                <a:latin typeface="Arial" panose="020B0604020202020204" pitchFamily="34" charset="0"/>
              </a:rPr>
              <a:t> </a:t>
            </a:r>
            <a:r>
              <a:rPr lang="en-GB" sz="800" dirty="0" err="1" smtClean="0">
                <a:latin typeface="Arial" panose="020B0604020202020204" pitchFamily="34" charset="0"/>
              </a:rPr>
              <a:t>hướng</a:t>
            </a:r>
            <a:r>
              <a:rPr lang="en-GB" sz="800" dirty="0" smtClean="0">
                <a:latin typeface="Arial" panose="020B0604020202020204" pitchFamily="34" charset="0"/>
              </a:rPr>
              <a:t> </a:t>
            </a:r>
            <a:r>
              <a:rPr lang="en-GB" sz="800" dirty="0" err="1" smtClean="0">
                <a:latin typeface="Arial" panose="020B0604020202020204" pitchFamily="34" charset="0"/>
              </a:rPr>
              <a:t>dẫn</a:t>
            </a:r>
            <a:r>
              <a:rPr lang="en-GB" sz="800" dirty="0" smtClean="0">
                <a:latin typeface="Arial" panose="020B0604020202020204" pitchFamily="34" charset="0"/>
              </a:rPr>
              <a:t> GRI 3.1 </a:t>
            </a:r>
            <a:r>
              <a:rPr lang="en-GB" sz="800" dirty="0" err="1" smtClean="0">
                <a:latin typeface="Arial" panose="020B0604020202020204" pitchFamily="34" charset="0"/>
              </a:rPr>
              <a:t>và</a:t>
            </a:r>
            <a:r>
              <a:rPr lang="en-GB" sz="800" dirty="0" smtClean="0">
                <a:latin typeface="Arial" panose="020B0604020202020204" pitchFamily="34" charset="0"/>
              </a:rPr>
              <a:t> 4.0</a:t>
            </a:r>
          </a:p>
          <a:p>
            <a:pPr marL="177800" indent="-177800">
              <a:spcAft>
                <a:spcPts val="0"/>
              </a:spcAft>
              <a:buFont typeface="+mj-lt"/>
              <a:buAutoNum type="arabicPeriod"/>
            </a:pPr>
            <a:r>
              <a:rPr lang="en-GB" sz="800" dirty="0" err="1" smtClean="0">
                <a:latin typeface="Arial" panose="020B0604020202020204" pitchFamily="34" charset="0"/>
              </a:rPr>
              <a:t>Bao</a:t>
            </a:r>
            <a:r>
              <a:rPr lang="en-GB" sz="800" dirty="0" smtClean="0">
                <a:latin typeface="Arial" panose="020B0604020202020204" pitchFamily="34" charset="0"/>
              </a:rPr>
              <a:t> </a:t>
            </a:r>
            <a:r>
              <a:rPr lang="en-GB" sz="800" dirty="0" err="1" smtClean="0">
                <a:latin typeface="Arial" panose="020B0604020202020204" pitchFamily="34" charset="0"/>
              </a:rPr>
              <a:t>gồm</a:t>
            </a:r>
            <a:r>
              <a:rPr lang="en-GB" sz="800" dirty="0" smtClean="0">
                <a:latin typeface="Arial" panose="020B0604020202020204" pitchFamily="34" charset="0"/>
              </a:rPr>
              <a:t> </a:t>
            </a:r>
            <a:r>
              <a:rPr lang="en-GB" sz="800" dirty="0" err="1" smtClean="0">
                <a:latin typeface="Arial" panose="020B0604020202020204" pitchFamily="34" charset="0"/>
              </a:rPr>
              <a:t>Đảm</a:t>
            </a:r>
            <a:r>
              <a:rPr lang="en-GB" sz="800" dirty="0" smtClean="0">
                <a:latin typeface="Arial" panose="020B0604020202020204" pitchFamily="34" charset="0"/>
              </a:rPr>
              <a:t> </a:t>
            </a:r>
            <a:r>
              <a:rPr lang="en-GB" sz="800" dirty="0" err="1" smtClean="0">
                <a:latin typeface="Arial" panose="020B0604020202020204" pitchFamily="34" charset="0"/>
              </a:rPr>
              <a:t>bảo</a:t>
            </a:r>
            <a:r>
              <a:rPr lang="en-GB" sz="800" dirty="0" smtClean="0">
                <a:latin typeface="Arial" panose="020B0604020202020204" pitchFamily="34" charset="0"/>
              </a:rPr>
              <a:t> </a:t>
            </a:r>
            <a:r>
              <a:rPr lang="en-GB" sz="800" dirty="0" err="1" smtClean="0">
                <a:latin typeface="Arial" panose="020B0604020202020204" pitchFamily="34" charset="0"/>
              </a:rPr>
              <a:t>với</a:t>
            </a:r>
            <a:r>
              <a:rPr lang="en-GB" sz="800" dirty="0" smtClean="0">
                <a:latin typeface="Arial" panose="020B0604020202020204" pitchFamily="34" charset="0"/>
              </a:rPr>
              <a:t> </a:t>
            </a:r>
            <a:r>
              <a:rPr lang="en-GB" sz="800" dirty="0" err="1" smtClean="0">
                <a:latin typeface="Arial" panose="020B0604020202020204" pitchFamily="34" charset="0"/>
              </a:rPr>
              <a:t>khung</a:t>
            </a:r>
            <a:r>
              <a:rPr lang="en-GB" sz="800" dirty="0" smtClean="0">
                <a:latin typeface="Arial" panose="020B0604020202020204" pitchFamily="34" charset="0"/>
              </a:rPr>
              <a:t> </a:t>
            </a:r>
            <a:r>
              <a:rPr lang="en-GB" sz="800" dirty="0" err="1" smtClean="0">
                <a:latin typeface="Arial" panose="020B0604020202020204" pitchFamily="34" charset="0"/>
              </a:rPr>
              <a:t>báo</a:t>
            </a:r>
            <a:r>
              <a:rPr lang="en-GB" sz="800" dirty="0" smtClean="0">
                <a:latin typeface="Arial" panose="020B0604020202020204" pitchFamily="34" charset="0"/>
              </a:rPr>
              <a:t> </a:t>
            </a:r>
            <a:r>
              <a:rPr lang="en-GB" sz="800" dirty="0" err="1" smtClean="0">
                <a:latin typeface="Arial" panose="020B0604020202020204" pitchFamily="34" charset="0"/>
              </a:rPr>
              <a:t>cáo</a:t>
            </a:r>
            <a:r>
              <a:rPr lang="en-GB" sz="800" dirty="0" smtClean="0">
                <a:latin typeface="Arial" panose="020B0604020202020204" pitchFamily="34" charset="0"/>
              </a:rPr>
              <a:t> </a:t>
            </a:r>
            <a:r>
              <a:rPr lang="en-GB" sz="800" dirty="0" err="1" smtClean="0">
                <a:latin typeface="Arial" panose="020B0604020202020204" pitchFamily="34" charset="0"/>
              </a:rPr>
              <a:t>phát</a:t>
            </a:r>
            <a:r>
              <a:rPr lang="en-GB" sz="800" dirty="0" smtClean="0">
                <a:latin typeface="Arial" panose="020B0604020202020204" pitchFamily="34" charset="0"/>
              </a:rPr>
              <a:t> </a:t>
            </a:r>
            <a:r>
              <a:rPr lang="en-GB" sz="800" dirty="0" err="1" smtClean="0">
                <a:latin typeface="Arial" panose="020B0604020202020204" pitchFamily="34" charset="0"/>
              </a:rPr>
              <a:t>triển</a:t>
            </a:r>
            <a:r>
              <a:rPr lang="en-GB" sz="800" dirty="0" smtClean="0">
                <a:latin typeface="Arial" panose="020B0604020202020204" pitchFamily="34" charset="0"/>
              </a:rPr>
              <a:t> </a:t>
            </a:r>
            <a:r>
              <a:rPr lang="en-GB" sz="800" dirty="0" err="1" smtClean="0">
                <a:latin typeface="Arial" panose="020B0604020202020204" pitchFamily="34" charset="0"/>
              </a:rPr>
              <a:t>biển</a:t>
            </a:r>
            <a:r>
              <a:rPr lang="en-GB" sz="800" dirty="0" smtClean="0">
                <a:latin typeface="Arial" panose="020B0604020202020204" pitchFamily="34" charset="0"/>
              </a:rPr>
              <a:t> </a:t>
            </a:r>
            <a:r>
              <a:rPr lang="en-GB" sz="800" dirty="0" err="1" smtClean="0">
                <a:latin typeface="Arial" panose="020B0604020202020204" pitchFamily="34" charset="0"/>
              </a:rPr>
              <a:t>vũng</a:t>
            </a:r>
            <a:r>
              <a:rPr lang="en-GB" sz="800" dirty="0" smtClean="0">
                <a:latin typeface="Arial" panose="020B0604020202020204" pitchFamily="34" charset="0"/>
              </a:rPr>
              <a:t> </a:t>
            </a:r>
            <a:r>
              <a:rPr lang="en-GB" sz="800" dirty="0" err="1" smtClean="0">
                <a:latin typeface="Arial" panose="020B0604020202020204" pitchFamily="34" charset="0"/>
              </a:rPr>
              <a:t>và</a:t>
            </a:r>
            <a:r>
              <a:rPr lang="en-GB" sz="800" dirty="0" smtClean="0">
                <a:latin typeface="Arial" panose="020B0604020202020204" pitchFamily="34" charset="0"/>
              </a:rPr>
              <a:t>/ </a:t>
            </a:r>
            <a:r>
              <a:rPr lang="en-GB" sz="800" dirty="0" err="1" smtClean="0">
                <a:latin typeface="Arial" panose="020B0604020202020204" pitchFamily="34" charset="0"/>
              </a:rPr>
              <a:t>hoặc</a:t>
            </a:r>
            <a:r>
              <a:rPr lang="en-GB" sz="800" dirty="0" smtClean="0">
                <a:latin typeface="Arial" panose="020B0604020202020204" pitchFamily="34" charset="0"/>
              </a:rPr>
              <a:t> </a:t>
            </a:r>
            <a:r>
              <a:rPr lang="en-GB" sz="800" dirty="0" err="1" smtClean="0">
                <a:latin typeface="Arial" panose="020B0604020202020204" pitchFamily="34" charset="0"/>
              </a:rPr>
              <a:t>các</a:t>
            </a:r>
            <a:r>
              <a:rPr lang="en-GB" sz="800" dirty="0" smtClean="0">
                <a:latin typeface="Arial" panose="020B0604020202020204" pitchFamily="34" charset="0"/>
              </a:rPr>
              <a:t> </a:t>
            </a:r>
            <a:r>
              <a:rPr lang="en-GB" sz="800" dirty="0" err="1" smtClean="0">
                <a:latin typeface="Arial" panose="020B0604020202020204" pitchFamily="34" charset="0"/>
              </a:rPr>
              <a:t>chỉ</a:t>
            </a:r>
            <a:r>
              <a:rPr lang="en-GB" sz="800" dirty="0" smtClean="0">
                <a:latin typeface="Arial" panose="020B0604020202020204" pitchFamily="34" charset="0"/>
              </a:rPr>
              <a:t> </a:t>
            </a:r>
            <a:r>
              <a:rPr lang="en-GB" sz="800" dirty="0" err="1" smtClean="0">
                <a:latin typeface="Arial" panose="020B0604020202020204" pitchFamily="34" charset="0"/>
              </a:rPr>
              <a:t>số</a:t>
            </a:r>
            <a:r>
              <a:rPr lang="en-GB" sz="800" dirty="0" smtClean="0">
                <a:latin typeface="Arial" panose="020B0604020202020204" pitchFamily="34" charset="0"/>
              </a:rPr>
              <a:t> </a:t>
            </a:r>
            <a:r>
              <a:rPr lang="en-GB" sz="800" dirty="0" err="1" smtClean="0">
                <a:latin typeface="Arial" panose="020B0604020202020204" pitchFamily="34" charset="0"/>
              </a:rPr>
              <a:t>được</a:t>
            </a:r>
            <a:r>
              <a:rPr lang="en-GB" sz="800" dirty="0" smtClean="0">
                <a:latin typeface="Arial" panose="020B0604020202020204" pitchFamily="34" charset="0"/>
              </a:rPr>
              <a:t> </a:t>
            </a:r>
            <a:r>
              <a:rPr lang="en-GB" sz="800" dirty="0" err="1" smtClean="0">
                <a:latin typeface="Arial" panose="020B0604020202020204" pitchFamily="34" charset="0"/>
              </a:rPr>
              <a:t>lựa</a:t>
            </a:r>
            <a:r>
              <a:rPr lang="en-GB" sz="800" dirty="0" smtClean="0">
                <a:latin typeface="Arial" panose="020B0604020202020204" pitchFamily="34" charset="0"/>
              </a:rPr>
              <a:t> </a:t>
            </a:r>
            <a:r>
              <a:rPr lang="en-GB" sz="800" dirty="0" err="1" smtClean="0">
                <a:latin typeface="Arial" panose="020B0604020202020204" pitchFamily="34" charset="0"/>
              </a:rPr>
              <a:t>chọn</a:t>
            </a:r>
            <a:endParaRPr lang="en-GB" sz="800" dirty="0" smtClean="0">
              <a:latin typeface="Arial" panose="020B0604020202020204" pitchFamily="34" charset="0"/>
            </a:endParaRPr>
          </a:p>
          <a:p>
            <a:pPr marL="177800" indent="-177800">
              <a:spcAft>
                <a:spcPts val="0"/>
              </a:spcAft>
              <a:buFont typeface="+mj-lt"/>
              <a:buAutoNum type="arabicPeriod"/>
            </a:pPr>
            <a:r>
              <a:rPr lang="en-GB" sz="800" dirty="0" err="1" smtClean="0">
                <a:latin typeface="Arial" panose="020B0604020202020204" pitchFamily="34" charset="0"/>
              </a:rPr>
              <a:t>Dữ</a:t>
            </a:r>
            <a:r>
              <a:rPr lang="en-GB" sz="800" dirty="0" smtClean="0">
                <a:latin typeface="Arial" panose="020B0604020202020204" pitchFamily="34" charset="0"/>
              </a:rPr>
              <a:t> </a:t>
            </a:r>
            <a:r>
              <a:rPr lang="en-GB" sz="800" dirty="0" err="1" smtClean="0">
                <a:latin typeface="Arial" panose="020B0604020202020204" pitchFamily="34" charset="0"/>
              </a:rPr>
              <a:t>liệu</a:t>
            </a:r>
            <a:r>
              <a:rPr lang="en-GB" sz="800" dirty="0" smtClean="0">
                <a:latin typeface="Arial" panose="020B0604020202020204" pitchFamily="34" charset="0"/>
              </a:rPr>
              <a:t> </a:t>
            </a:r>
            <a:r>
              <a:rPr lang="en-GB" sz="800" dirty="0" err="1" smtClean="0">
                <a:latin typeface="Arial" panose="020B0604020202020204" pitchFamily="34" charset="0"/>
              </a:rPr>
              <a:t>tới</a:t>
            </a:r>
            <a:r>
              <a:rPr lang="en-GB" sz="800" dirty="0" smtClean="0">
                <a:latin typeface="Arial" panose="020B0604020202020204" pitchFamily="34" charset="0"/>
              </a:rPr>
              <a:t> </a:t>
            </a:r>
            <a:r>
              <a:rPr lang="en-GB" sz="800" dirty="0" err="1" smtClean="0">
                <a:latin typeface="Arial" panose="020B0604020202020204" pitchFamily="34" charset="0"/>
              </a:rPr>
              <a:t>ngày</a:t>
            </a:r>
            <a:r>
              <a:rPr lang="en-GB" sz="800" dirty="0" smtClean="0">
                <a:latin typeface="Arial" panose="020B0604020202020204" pitchFamily="34" charset="0"/>
              </a:rPr>
              <a:t> 30/06/2015. </a:t>
            </a:r>
            <a:r>
              <a:rPr lang="en-GB" sz="800" dirty="0" err="1" smtClean="0">
                <a:latin typeface="Arial" panose="020B0604020202020204" pitchFamily="34" charset="0"/>
              </a:rPr>
              <a:t>Nguồn</a:t>
            </a:r>
            <a:r>
              <a:rPr lang="en-GB" sz="800" dirty="0" smtClean="0">
                <a:latin typeface="Arial" panose="020B0604020202020204" pitchFamily="34" charset="0"/>
              </a:rPr>
              <a:t>: gri.com</a:t>
            </a:r>
          </a:p>
        </p:txBody>
      </p:sp>
      <p:grpSp>
        <p:nvGrpSpPr>
          <p:cNvPr id="50" name="Group 49"/>
          <p:cNvGrpSpPr/>
          <p:nvPr/>
        </p:nvGrpSpPr>
        <p:grpSpPr>
          <a:xfrm>
            <a:off x="5843702" y="3352801"/>
            <a:ext cx="4079282" cy="2514599"/>
            <a:chOff x="5843702" y="762001"/>
            <a:chExt cx="4079282" cy="2514599"/>
          </a:xfrm>
        </p:grpSpPr>
        <p:sp>
          <p:nvSpPr>
            <p:cNvPr id="52" name="Rectangle 51"/>
            <p:cNvSpPr/>
            <p:nvPr/>
          </p:nvSpPr>
          <p:spPr bwMode="ltGray">
            <a:xfrm>
              <a:off x="5843702" y="762001"/>
              <a:ext cx="4079282" cy="2514599"/>
            </a:xfrm>
            <a:prstGeom prst="rect">
              <a:avLst/>
            </a:prstGeom>
            <a:solidFill>
              <a:schemeClr val="bg1">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latin typeface="Arial" panose="020B0604020202020204" pitchFamily="34" charset="0"/>
              </a:endParaRPr>
            </a:p>
          </p:txBody>
        </p:sp>
        <p:grpSp>
          <p:nvGrpSpPr>
            <p:cNvPr id="56" name="Group 55"/>
            <p:cNvGrpSpPr/>
            <p:nvPr/>
          </p:nvGrpSpPr>
          <p:grpSpPr>
            <a:xfrm>
              <a:off x="6019800" y="937592"/>
              <a:ext cx="3676293" cy="2209800"/>
              <a:chOff x="323798" y="4483603"/>
              <a:chExt cx="3987089" cy="2209800"/>
            </a:xfrm>
          </p:grpSpPr>
          <p:cxnSp>
            <p:nvCxnSpPr>
              <p:cNvPr id="57" name="Straight Connector 56"/>
              <p:cNvCxnSpPr/>
              <p:nvPr/>
            </p:nvCxnSpPr>
            <p:spPr>
              <a:xfrm>
                <a:off x="323798" y="4536611"/>
                <a:ext cx="3884174" cy="0"/>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23798" y="4803888"/>
                <a:ext cx="3884174" cy="0"/>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59" name="Content Placeholder 2"/>
              <p:cNvSpPr txBox="1">
                <a:spLocks/>
              </p:cNvSpPr>
              <p:nvPr/>
            </p:nvSpPr>
            <p:spPr>
              <a:xfrm>
                <a:off x="338281" y="4483603"/>
                <a:ext cx="3710139" cy="240234"/>
              </a:xfrm>
              <a:prstGeom prst="rect">
                <a:avLst/>
              </a:prstGeom>
            </p:spPr>
            <p:txBody>
              <a:bodyPr vert="horz" lIns="0" tIns="0" rIns="0" bIns="0" rtlCol="0" anchor="ctr">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US" sz="1100" b="1" i="1" smtClean="0">
                    <a:latin typeface="Arial" panose="020B0604020202020204" pitchFamily="34" charset="0"/>
                  </a:rPr>
                  <a:t>Khung báo cáo tích hợp</a:t>
                </a:r>
                <a:endParaRPr lang="en-US" sz="1100" b="1" i="1" dirty="0">
                  <a:latin typeface="Arial" panose="020B0604020202020204" pitchFamily="34" charset="0"/>
                </a:endParaRPr>
              </a:p>
            </p:txBody>
          </p:sp>
          <p:sp>
            <p:nvSpPr>
              <p:cNvPr id="64" name="Rectangle 63"/>
              <p:cNvSpPr/>
              <p:nvPr/>
            </p:nvSpPr>
            <p:spPr bwMode="ltGray">
              <a:xfrm>
                <a:off x="323798" y="4765233"/>
                <a:ext cx="3987089" cy="192817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Aft>
                    <a:spcPts val="600"/>
                  </a:spcAft>
                </a:pPr>
                <a:r>
                  <a:rPr lang="en-US" sz="1000" dirty="0" err="1" smtClean="0">
                    <a:solidFill>
                      <a:schemeClr val="tx1"/>
                    </a:solidFill>
                    <a:latin typeface="Arial" panose="020B0604020202020204" pitchFamily="34" charset="0"/>
                  </a:rPr>
                  <a:t>Khung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báo</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cáo</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cho</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phép</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một</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tầm</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hiểu</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biết</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và</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đánh</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giá</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chiến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lược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rộng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hơn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đối</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với</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nhân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có</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ảnh</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hưởng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đến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việc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tạo</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nên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giá</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trị</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và</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thúc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đẩy</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tổ</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chức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liên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kết</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việc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công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bố</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phát</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triển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bền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vững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tới</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nhân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tố</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thúc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đẩy</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tổ</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chức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điểm</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nhấn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chính</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bao</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gồm</a:t>
                </a:r>
                <a:r>
                  <a:rPr lang="en-US" sz="1000" dirty="0" smtClean="0">
                    <a:solidFill>
                      <a:schemeClr val="tx1"/>
                    </a:solidFill>
                    <a:latin typeface="Arial" panose="020B0604020202020204" pitchFamily="34" charset="0"/>
                  </a:rPr>
                  <a:t>:</a:t>
                </a:r>
              </a:p>
              <a:p>
                <a:pPr marL="171450" indent="-171450">
                  <a:spcAft>
                    <a:spcPts val="600"/>
                  </a:spcAft>
                  <a:buFont typeface="Arial" panose="020B0604020202020204" pitchFamily="34" charset="0"/>
                  <a:buChar char="•"/>
                </a:pPr>
                <a:r>
                  <a:rPr lang="en-US" sz="1000" dirty="0" err="1" smtClean="0">
                    <a:solidFill>
                      <a:schemeClr val="tx1"/>
                    </a:solidFill>
                    <a:latin typeface="Arial" panose="020B0604020202020204" pitchFamily="34" charset="0"/>
                  </a:rPr>
                  <a:t>Tìm</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kiếm</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để</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cho</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phép</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tổ</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chức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hiểu</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về</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ảnh</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hưởng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của</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mối</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quan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hệ</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và</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tính</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độc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lập</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giữa</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Tài</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chính</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Sản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xuất</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Trí</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tuệ</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Nhân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sự</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Xã</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hội</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và</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Quan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hệ</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Vốn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tự</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nhiên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trong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việc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tạo</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ra</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giá</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trị</a:t>
                </a:r>
                <a:r>
                  <a:rPr lang="en-US" sz="1000" dirty="0" smtClean="0">
                    <a:solidFill>
                      <a:schemeClr val="tx1"/>
                    </a:solidFill>
                    <a:latin typeface="Arial" panose="020B0604020202020204" pitchFamily="34" charset="0"/>
                  </a:rPr>
                  <a:t>.</a:t>
                </a:r>
              </a:p>
              <a:p>
                <a:pPr marL="171450" indent="-171450">
                  <a:spcAft>
                    <a:spcPts val="600"/>
                  </a:spcAft>
                  <a:buFont typeface="Arial" panose="020B0604020202020204" pitchFamily="34" charset="0"/>
                  <a:buChar char="•"/>
                </a:pPr>
                <a:r>
                  <a:rPr lang="en-US" sz="1000" dirty="0" err="1" smtClean="0">
                    <a:solidFill>
                      <a:schemeClr val="tx1"/>
                    </a:solidFill>
                    <a:latin typeface="Arial" panose="020B0604020202020204" pitchFamily="34" charset="0"/>
                  </a:rPr>
                  <a:t>Hỗ</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trợ</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xác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định</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các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vấn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đề</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về</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tư</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liệu</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cốt</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yếu</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cho</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khả</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năng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của</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tổ</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chức</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để</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tạo</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ra</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giá</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trị</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ngắn</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trung</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dài</a:t>
                </a:r>
                <a:r>
                  <a:rPr lang="en-US" sz="1000" dirty="0" smtClean="0">
                    <a:solidFill>
                      <a:schemeClr val="tx1"/>
                    </a:solidFill>
                    <a:latin typeface="Arial" panose="020B0604020202020204" pitchFamily="34" charset="0"/>
                  </a:rPr>
                  <a:t> </a:t>
                </a:r>
                <a:r>
                  <a:rPr lang="en-US" sz="1000" dirty="0" err="1" smtClean="0">
                    <a:solidFill>
                      <a:schemeClr val="tx1"/>
                    </a:solidFill>
                    <a:latin typeface="Arial" panose="020B0604020202020204" pitchFamily="34" charset="0"/>
                  </a:rPr>
                  <a:t>hạn</a:t>
                </a:r>
                <a:endParaRPr lang="en-US" sz="10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endParaRPr lang="en-US" sz="1000" dirty="0" smtClean="0">
                  <a:solidFill>
                    <a:schemeClr val="tx1"/>
                  </a:solidFill>
                  <a:latin typeface="Arial" panose="020B0604020202020204" pitchFamily="34" charset="0"/>
                </a:endParaRPr>
              </a:p>
            </p:txBody>
          </p:sp>
        </p:grpSp>
      </p:grpSp>
      <p:sp>
        <p:nvSpPr>
          <p:cNvPr id="35" name="Rectangle 34"/>
          <p:cNvSpPr/>
          <p:nvPr/>
        </p:nvSpPr>
        <p:spPr bwMode="ltGray">
          <a:xfrm>
            <a:off x="6248400" y="5714999"/>
            <a:ext cx="3700370" cy="993758"/>
          </a:xfrm>
          <a:prstGeom prst="rect">
            <a:avLst/>
          </a:prstGeom>
          <a:solidFill>
            <a:srgbClr val="A32020">
              <a:alpha val="78824"/>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60000" tIns="46800" rIns="90000" bIns="46800" rtlCol="0" anchor="ctr"/>
          <a:lstStyle/>
          <a:p>
            <a:pPr>
              <a:spcAft>
                <a:spcPts val="600"/>
              </a:spcAft>
            </a:pPr>
            <a:r>
              <a:rPr lang="en-GB" sz="1100" b="1" dirty="0" err="1" smtClean="0">
                <a:solidFill>
                  <a:schemeClr val="bg1"/>
                </a:solidFill>
                <a:latin typeface="Arial" panose="020B0604020202020204" pitchFamily="34" charset="0"/>
              </a:rPr>
              <a:t>Áp</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dụng</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một</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khung</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báo</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cáo</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phát</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triển</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bền</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vững</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cho</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phép</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các</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tổ</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chức</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tập</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trung</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các</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nỗ</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lực</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đối</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với</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các</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vấn</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đề</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phát</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triển</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bền</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vững</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quan</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trọng</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nhất</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đối</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với</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việc</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tạo</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ra</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các</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giá</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trị</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dài</a:t>
            </a:r>
            <a:r>
              <a:rPr lang="en-GB" sz="1100" b="1" dirty="0" smtClean="0">
                <a:solidFill>
                  <a:schemeClr val="bg1"/>
                </a:solidFill>
                <a:latin typeface="Arial" panose="020B0604020202020204" pitchFamily="34" charset="0"/>
              </a:rPr>
              <a:t> </a:t>
            </a:r>
            <a:r>
              <a:rPr lang="en-GB" sz="1100" b="1" dirty="0" err="1" smtClean="0">
                <a:solidFill>
                  <a:schemeClr val="bg1"/>
                </a:solidFill>
                <a:latin typeface="Arial" panose="020B0604020202020204" pitchFamily="34" charset="0"/>
              </a:rPr>
              <a:t>hạn</a:t>
            </a:r>
            <a:r>
              <a:rPr lang="en-GB" sz="1100" b="1" dirty="0" smtClean="0">
                <a:solidFill>
                  <a:schemeClr val="bg1"/>
                </a:solidFill>
                <a:latin typeface="Arial" panose="020B0604020202020204" pitchFamily="34" charset="0"/>
              </a:rPr>
              <a:t>.</a:t>
            </a:r>
            <a:endParaRPr lang="en-GB" sz="1100" dirty="0">
              <a:solidFill>
                <a:schemeClr val="bg1"/>
              </a:solidFill>
              <a:latin typeface="Arial" panose="020B0604020202020204" pitchFamily="34" charset="0"/>
            </a:endParaRPr>
          </a:p>
        </p:txBody>
      </p:sp>
      <p:grpSp>
        <p:nvGrpSpPr>
          <p:cNvPr id="9" name="Group 8"/>
          <p:cNvGrpSpPr/>
          <p:nvPr/>
        </p:nvGrpSpPr>
        <p:grpSpPr>
          <a:xfrm>
            <a:off x="582468" y="2110913"/>
            <a:ext cx="3684731" cy="493650"/>
            <a:chOff x="1231142" y="2249119"/>
            <a:chExt cx="3063132" cy="493650"/>
          </a:xfrm>
        </p:grpSpPr>
        <p:grpSp>
          <p:nvGrpSpPr>
            <p:cNvPr id="106" name="Group 105"/>
            <p:cNvGrpSpPr/>
            <p:nvPr/>
          </p:nvGrpSpPr>
          <p:grpSpPr>
            <a:xfrm>
              <a:off x="1231142" y="2249119"/>
              <a:ext cx="493650" cy="493650"/>
              <a:chOff x="2048827" y="2265179"/>
              <a:chExt cx="612775" cy="612775"/>
            </a:xfrm>
          </p:grpSpPr>
          <p:sp>
            <p:nvSpPr>
              <p:cNvPr id="107" name="Oval 106"/>
              <p:cNvSpPr/>
              <p:nvPr/>
            </p:nvSpPr>
            <p:spPr bwMode="ltGray">
              <a:xfrm>
                <a:off x="2048827" y="2265179"/>
                <a:ext cx="612775" cy="612775"/>
              </a:xfrm>
              <a:prstGeom prst="ellipse">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bg1"/>
                  </a:solidFill>
                  <a:latin typeface="Arial" panose="020B0604020202020204" pitchFamily="34" charset="0"/>
                </a:endParaRPr>
              </a:p>
            </p:txBody>
          </p:sp>
          <p:sp>
            <p:nvSpPr>
              <p:cNvPr id="108" name="Freeform 23"/>
              <p:cNvSpPr>
                <a:spLocks noEditPoints="1"/>
              </p:cNvSpPr>
              <p:nvPr/>
            </p:nvSpPr>
            <p:spPr bwMode="auto">
              <a:xfrm>
                <a:off x="2222262" y="2369821"/>
                <a:ext cx="268162" cy="418872"/>
              </a:xfrm>
              <a:custGeom>
                <a:avLst/>
                <a:gdLst>
                  <a:gd name="T0" fmla="*/ 1518 w 1548"/>
                  <a:gd name="T1" fmla="*/ 2168 h 2418"/>
                  <a:gd name="T2" fmla="*/ 130 w 1548"/>
                  <a:gd name="T3" fmla="*/ 2214 h 2418"/>
                  <a:gd name="T4" fmla="*/ 136 w 1548"/>
                  <a:gd name="T5" fmla="*/ 2232 h 2418"/>
                  <a:gd name="T6" fmla="*/ 158 w 1548"/>
                  <a:gd name="T7" fmla="*/ 2260 h 2418"/>
                  <a:gd name="T8" fmla="*/ 186 w 1548"/>
                  <a:gd name="T9" fmla="*/ 2280 h 2418"/>
                  <a:gd name="T10" fmla="*/ 220 w 1548"/>
                  <a:gd name="T11" fmla="*/ 2292 h 2418"/>
                  <a:gd name="T12" fmla="*/ 1518 w 1548"/>
                  <a:gd name="T13" fmla="*/ 2292 h 2418"/>
                  <a:gd name="T14" fmla="*/ 238 w 1548"/>
                  <a:gd name="T15" fmla="*/ 2418 h 2418"/>
                  <a:gd name="T16" fmla="*/ 214 w 1548"/>
                  <a:gd name="T17" fmla="*/ 2416 h 2418"/>
                  <a:gd name="T18" fmla="*/ 168 w 1548"/>
                  <a:gd name="T19" fmla="*/ 2406 h 2418"/>
                  <a:gd name="T20" fmla="*/ 124 w 1548"/>
                  <a:gd name="T21" fmla="*/ 2388 h 2418"/>
                  <a:gd name="T22" fmla="*/ 86 w 1548"/>
                  <a:gd name="T23" fmla="*/ 2362 h 2418"/>
                  <a:gd name="T24" fmla="*/ 54 w 1548"/>
                  <a:gd name="T25" fmla="*/ 2330 h 2418"/>
                  <a:gd name="T26" fmla="*/ 28 w 1548"/>
                  <a:gd name="T27" fmla="*/ 2292 h 2418"/>
                  <a:gd name="T28" fmla="*/ 10 w 1548"/>
                  <a:gd name="T29" fmla="*/ 2250 h 2418"/>
                  <a:gd name="T30" fmla="*/ 0 w 1548"/>
                  <a:gd name="T31" fmla="*/ 2202 h 2418"/>
                  <a:gd name="T32" fmla="*/ 0 w 1548"/>
                  <a:gd name="T33" fmla="*/ 240 h 2418"/>
                  <a:gd name="T34" fmla="*/ 0 w 1548"/>
                  <a:gd name="T35" fmla="*/ 214 h 2418"/>
                  <a:gd name="T36" fmla="*/ 10 w 1548"/>
                  <a:gd name="T37" fmla="*/ 168 h 2418"/>
                  <a:gd name="T38" fmla="*/ 28 w 1548"/>
                  <a:gd name="T39" fmla="*/ 126 h 2418"/>
                  <a:gd name="T40" fmla="*/ 54 w 1548"/>
                  <a:gd name="T41" fmla="*/ 88 h 2418"/>
                  <a:gd name="T42" fmla="*/ 86 w 1548"/>
                  <a:gd name="T43" fmla="*/ 56 h 2418"/>
                  <a:gd name="T44" fmla="*/ 124 w 1548"/>
                  <a:gd name="T45" fmla="*/ 30 h 2418"/>
                  <a:gd name="T46" fmla="*/ 168 w 1548"/>
                  <a:gd name="T47" fmla="*/ 12 h 2418"/>
                  <a:gd name="T48" fmla="*/ 214 w 1548"/>
                  <a:gd name="T49" fmla="*/ 2 h 2418"/>
                  <a:gd name="T50" fmla="*/ 1310 w 1548"/>
                  <a:gd name="T51" fmla="*/ 0 h 2418"/>
                  <a:gd name="T52" fmla="*/ 1334 w 1548"/>
                  <a:gd name="T53" fmla="*/ 2 h 2418"/>
                  <a:gd name="T54" fmla="*/ 1380 w 1548"/>
                  <a:gd name="T55" fmla="*/ 12 h 2418"/>
                  <a:gd name="T56" fmla="*/ 1424 w 1548"/>
                  <a:gd name="T57" fmla="*/ 30 h 2418"/>
                  <a:gd name="T58" fmla="*/ 1462 w 1548"/>
                  <a:gd name="T59" fmla="*/ 56 h 2418"/>
                  <a:gd name="T60" fmla="*/ 1494 w 1548"/>
                  <a:gd name="T61" fmla="*/ 88 h 2418"/>
                  <a:gd name="T62" fmla="*/ 1520 w 1548"/>
                  <a:gd name="T63" fmla="*/ 126 h 2418"/>
                  <a:gd name="T64" fmla="*/ 1538 w 1548"/>
                  <a:gd name="T65" fmla="*/ 168 h 2418"/>
                  <a:gd name="T66" fmla="*/ 1548 w 1548"/>
                  <a:gd name="T67" fmla="*/ 214 h 2418"/>
                  <a:gd name="T68" fmla="*/ 1548 w 1548"/>
                  <a:gd name="T69" fmla="*/ 1650 h 2418"/>
                  <a:gd name="T70" fmla="*/ 1548 w 1548"/>
                  <a:gd name="T71" fmla="*/ 1674 h 2418"/>
                  <a:gd name="T72" fmla="*/ 1538 w 1548"/>
                  <a:gd name="T73" fmla="*/ 1720 h 2418"/>
                  <a:gd name="T74" fmla="*/ 1520 w 1548"/>
                  <a:gd name="T75" fmla="*/ 1764 h 2418"/>
                  <a:gd name="T76" fmla="*/ 1494 w 1548"/>
                  <a:gd name="T77" fmla="*/ 1802 h 2418"/>
                  <a:gd name="T78" fmla="*/ 1462 w 1548"/>
                  <a:gd name="T79" fmla="*/ 1834 h 2418"/>
                  <a:gd name="T80" fmla="*/ 1424 w 1548"/>
                  <a:gd name="T81" fmla="*/ 1860 h 2418"/>
                  <a:gd name="T82" fmla="*/ 1380 w 1548"/>
                  <a:gd name="T83" fmla="*/ 1878 h 2418"/>
                  <a:gd name="T84" fmla="*/ 1334 w 1548"/>
                  <a:gd name="T85" fmla="*/ 1886 h 2418"/>
                  <a:gd name="T86" fmla="*/ 238 w 1548"/>
                  <a:gd name="T87" fmla="*/ 1888 h 2418"/>
                  <a:gd name="T88" fmla="*/ 220 w 1548"/>
                  <a:gd name="T89" fmla="*/ 1890 h 2418"/>
                  <a:gd name="T90" fmla="*/ 186 w 1548"/>
                  <a:gd name="T91" fmla="*/ 1900 h 2418"/>
                  <a:gd name="T92" fmla="*/ 158 w 1548"/>
                  <a:gd name="T93" fmla="*/ 1922 h 2418"/>
                  <a:gd name="T94" fmla="*/ 136 w 1548"/>
                  <a:gd name="T95" fmla="*/ 1950 h 2418"/>
                  <a:gd name="T96" fmla="*/ 1518 w 1548"/>
                  <a:gd name="T97" fmla="*/ 1966 h 2418"/>
                  <a:gd name="T98" fmla="*/ 124 w 1548"/>
                  <a:gd name="T99" fmla="*/ 2012 h 2418"/>
                  <a:gd name="T100" fmla="*/ 1518 w 1548"/>
                  <a:gd name="T101" fmla="*/ 2066 h 2418"/>
                  <a:gd name="T102" fmla="*/ 124 w 1548"/>
                  <a:gd name="T103" fmla="*/ 2114 h 2418"/>
                  <a:gd name="T104" fmla="*/ 124 w 1548"/>
                  <a:gd name="T105" fmla="*/ 2168 h 2418"/>
                  <a:gd name="T106" fmla="*/ 364 w 1548"/>
                  <a:gd name="T107" fmla="*/ 1020 h 2418"/>
                  <a:gd name="T108" fmla="*/ 1184 w 1548"/>
                  <a:gd name="T109" fmla="*/ 502 h 2418"/>
                  <a:gd name="T110" fmla="*/ 364 w 1548"/>
                  <a:gd name="T111" fmla="*/ 502 h 2418"/>
                  <a:gd name="T112" fmla="*/ 462 w 1548"/>
                  <a:gd name="T113" fmla="*/ 924 h 2418"/>
                  <a:gd name="T114" fmla="*/ 1086 w 1548"/>
                  <a:gd name="T115" fmla="*/ 600 h 2418"/>
                  <a:gd name="T116" fmla="*/ 1086 w 1548"/>
                  <a:gd name="T117" fmla="*/ 924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48" h="2418">
                    <a:moveTo>
                      <a:pt x="124" y="2168"/>
                    </a:moveTo>
                    <a:lnTo>
                      <a:pt x="1518" y="2168"/>
                    </a:lnTo>
                    <a:lnTo>
                      <a:pt x="1518" y="2214"/>
                    </a:lnTo>
                    <a:lnTo>
                      <a:pt x="130" y="2214"/>
                    </a:lnTo>
                    <a:lnTo>
                      <a:pt x="130" y="2214"/>
                    </a:lnTo>
                    <a:lnTo>
                      <a:pt x="136" y="2232"/>
                    </a:lnTo>
                    <a:lnTo>
                      <a:pt x="146" y="2246"/>
                    </a:lnTo>
                    <a:lnTo>
                      <a:pt x="158" y="2260"/>
                    </a:lnTo>
                    <a:lnTo>
                      <a:pt x="170" y="2270"/>
                    </a:lnTo>
                    <a:lnTo>
                      <a:pt x="186" y="2280"/>
                    </a:lnTo>
                    <a:lnTo>
                      <a:pt x="202" y="2286"/>
                    </a:lnTo>
                    <a:lnTo>
                      <a:pt x="220" y="2292"/>
                    </a:lnTo>
                    <a:lnTo>
                      <a:pt x="238" y="2292"/>
                    </a:lnTo>
                    <a:lnTo>
                      <a:pt x="1518" y="2292"/>
                    </a:lnTo>
                    <a:lnTo>
                      <a:pt x="1518" y="2418"/>
                    </a:lnTo>
                    <a:lnTo>
                      <a:pt x="238" y="2418"/>
                    </a:lnTo>
                    <a:lnTo>
                      <a:pt x="238" y="2418"/>
                    </a:lnTo>
                    <a:lnTo>
                      <a:pt x="214" y="2416"/>
                    </a:lnTo>
                    <a:lnTo>
                      <a:pt x="190" y="2412"/>
                    </a:lnTo>
                    <a:lnTo>
                      <a:pt x="168" y="2406"/>
                    </a:lnTo>
                    <a:lnTo>
                      <a:pt x="146" y="2398"/>
                    </a:lnTo>
                    <a:lnTo>
                      <a:pt x="124" y="2388"/>
                    </a:lnTo>
                    <a:lnTo>
                      <a:pt x="104" y="2376"/>
                    </a:lnTo>
                    <a:lnTo>
                      <a:pt x="86" y="2362"/>
                    </a:lnTo>
                    <a:lnTo>
                      <a:pt x="70" y="2348"/>
                    </a:lnTo>
                    <a:lnTo>
                      <a:pt x="54" y="2330"/>
                    </a:lnTo>
                    <a:lnTo>
                      <a:pt x="40" y="2312"/>
                    </a:lnTo>
                    <a:lnTo>
                      <a:pt x="28" y="2292"/>
                    </a:lnTo>
                    <a:lnTo>
                      <a:pt x="18" y="2272"/>
                    </a:lnTo>
                    <a:lnTo>
                      <a:pt x="10" y="2250"/>
                    </a:lnTo>
                    <a:lnTo>
                      <a:pt x="4" y="2226"/>
                    </a:lnTo>
                    <a:lnTo>
                      <a:pt x="0" y="2202"/>
                    </a:lnTo>
                    <a:lnTo>
                      <a:pt x="0" y="2178"/>
                    </a:lnTo>
                    <a:lnTo>
                      <a:pt x="0" y="240"/>
                    </a:lnTo>
                    <a:lnTo>
                      <a:pt x="0" y="240"/>
                    </a:lnTo>
                    <a:lnTo>
                      <a:pt x="0" y="214"/>
                    </a:lnTo>
                    <a:lnTo>
                      <a:pt x="4" y="192"/>
                    </a:lnTo>
                    <a:lnTo>
                      <a:pt x="10" y="168"/>
                    </a:lnTo>
                    <a:lnTo>
                      <a:pt x="18" y="146"/>
                    </a:lnTo>
                    <a:lnTo>
                      <a:pt x="28" y="126"/>
                    </a:lnTo>
                    <a:lnTo>
                      <a:pt x="40" y="106"/>
                    </a:lnTo>
                    <a:lnTo>
                      <a:pt x="54" y="88"/>
                    </a:lnTo>
                    <a:lnTo>
                      <a:pt x="70" y="70"/>
                    </a:lnTo>
                    <a:lnTo>
                      <a:pt x="86" y="56"/>
                    </a:lnTo>
                    <a:lnTo>
                      <a:pt x="104" y="42"/>
                    </a:lnTo>
                    <a:lnTo>
                      <a:pt x="124" y="30"/>
                    </a:lnTo>
                    <a:lnTo>
                      <a:pt x="146" y="20"/>
                    </a:lnTo>
                    <a:lnTo>
                      <a:pt x="168" y="12"/>
                    </a:lnTo>
                    <a:lnTo>
                      <a:pt x="190" y="6"/>
                    </a:lnTo>
                    <a:lnTo>
                      <a:pt x="214" y="2"/>
                    </a:lnTo>
                    <a:lnTo>
                      <a:pt x="238" y="0"/>
                    </a:lnTo>
                    <a:lnTo>
                      <a:pt x="1310" y="0"/>
                    </a:lnTo>
                    <a:lnTo>
                      <a:pt x="1310" y="0"/>
                    </a:lnTo>
                    <a:lnTo>
                      <a:pt x="1334" y="2"/>
                    </a:lnTo>
                    <a:lnTo>
                      <a:pt x="1358" y="6"/>
                    </a:lnTo>
                    <a:lnTo>
                      <a:pt x="1380" y="12"/>
                    </a:lnTo>
                    <a:lnTo>
                      <a:pt x="1402" y="20"/>
                    </a:lnTo>
                    <a:lnTo>
                      <a:pt x="1424" y="30"/>
                    </a:lnTo>
                    <a:lnTo>
                      <a:pt x="1444" y="42"/>
                    </a:lnTo>
                    <a:lnTo>
                      <a:pt x="1462" y="56"/>
                    </a:lnTo>
                    <a:lnTo>
                      <a:pt x="1478" y="70"/>
                    </a:lnTo>
                    <a:lnTo>
                      <a:pt x="1494" y="88"/>
                    </a:lnTo>
                    <a:lnTo>
                      <a:pt x="1508" y="106"/>
                    </a:lnTo>
                    <a:lnTo>
                      <a:pt x="1520" y="126"/>
                    </a:lnTo>
                    <a:lnTo>
                      <a:pt x="1530" y="146"/>
                    </a:lnTo>
                    <a:lnTo>
                      <a:pt x="1538" y="168"/>
                    </a:lnTo>
                    <a:lnTo>
                      <a:pt x="1544" y="192"/>
                    </a:lnTo>
                    <a:lnTo>
                      <a:pt x="1548" y="214"/>
                    </a:lnTo>
                    <a:lnTo>
                      <a:pt x="1548" y="240"/>
                    </a:lnTo>
                    <a:lnTo>
                      <a:pt x="1548" y="1650"/>
                    </a:lnTo>
                    <a:lnTo>
                      <a:pt x="1548" y="1650"/>
                    </a:lnTo>
                    <a:lnTo>
                      <a:pt x="1548" y="1674"/>
                    </a:lnTo>
                    <a:lnTo>
                      <a:pt x="1544" y="1698"/>
                    </a:lnTo>
                    <a:lnTo>
                      <a:pt x="1538" y="1720"/>
                    </a:lnTo>
                    <a:lnTo>
                      <a:pt x="1530" y="1742"/>
                    </a:lnTo>
                    <a:lnTo>
                      <a:pt x="1520" y="1764"/>
                    </a:lnTo>
                    <a:lnTo>
                      <a:pt x="1508" y="1782"/>
                    </a:lnTo>
                    <a:lnTo>
                      <a:pt x="1494" y="1802"/>
                    </a:lnTo>
                    <a:lnTo>
                      <a:pt x="1478" y="1818"/>
                    </a:lnTo>
                    <a:lnTo>
                      <a:pt x="1462" y="1834"/>
                    </a:lnTo>
                    <a:lnTo>
                      <a:pt x="1444" y="1848"/>
                    </a:lnTo>
                    <a:lnTo>
                      <a:pt x="1424" y="1860"/>
                    </a:lnTo>
                    <a:lnTo>
                      <a:pt x="1402" y="1870"/>
                    </a:lnTo>
                    <a:lnTo>
                      <a:pt x="1380" y="1878"/>
                    </a:lnTo>
                    <a:lnTo>
                      <a:pt x="1358" y="1884"/>
                    </a:lnTo>
                    <a:lnTo>
                      <a:pt x="1334" y="1886"/>
                    </a:lnTo>
                    <a:lnTo>
                      <a:pt x="1310" y="1888"/>
                    </a:lnTo>
                    <a:lnTo>
                      <a:pt x="238" y="1888"/>
                    </a:lnTo>
                    <a:lnTo>
                      <a:pt x="238" y="1888"/>
                    </a:lnTo>
                    <a:lnTo>
                      <a:pt x="220" y="1890"/>
                    </a:lnTo>
                    <a:lnTo>
                      <a:pt x="202" y="1894"/>
                    </a:lnTo>
                    <a:lnTo>
                      <a:pt x="186" y="1900"/>
                    </a:lnTo>
                    <a:lnTo>
                      <a:pt x="170" y="1910"/>
                    </a:lnTo>
                    <a:lnTo>
                      <a:pt x="158" y="1922"/>
                    </a:lnTo>
                    <a:lnTo>
                      <a:pt x="146" y="1934"/>
                    </a:lnTo>
                    <a:lnTo>
                      <a:pt x="136" y="1950"/>
                    </a:lnTo>
                    <a:lnTo>
                      <a:pt x="130" y="1966"/>
                    </a:lnTo>
                    <a:lnTo>
                      <a:pt x="1518" y="1966"/>
                    </a:lnTo>
                    <a:lnTo>
                      <a:pt x="1518" y="2012"/>
                    </a:lnTo>
                    <a:lnTo>
                      <a:pt x="124" y="2012"/>
                    </a:lnTo>
                    <a:lnTo>
                      <a:pt x="124" y="2066"/>
                    </a:lnTo>
                    <a:lnTo>
                      <a:pt x="1518" y="2066"/>
                    </a:lnTo>
                    <a:lnTo>
                      <a:pt x="1518" y="2114"/>
                    </a:lnTo>
                    <a:lnTo>
                      <a:pt x="124" y="2114"/>
                    </a:lnTo>
                    <a:lnTo>
                      <a:pt x="124" y="2168"/>
                    </a:lnTo>
                    <a:lnTo>
                      <a:pt x="124" y="2168"/>
                    </a:lnTo>
                    <a:close/>
                    <a:moveTo>
                      <a:pt x="364" y="502"/>
                    </a:moveTo>
                    <a:lnTo>
                      <a:pt x="364" y="1020"/>
                    </a:lnTo>
                    <a:lnTo>
                      <a:pt x="1184" y="1020"/>
                    </a:lnTo>
                    <a:lnTo>
                      <a:pt x="1184" y="502"/>
                    </a:lnTo>
                    <a:lnTo>
                      <a:pt x="364" y="502"/>
                    </a:lnTo>
                    <a:lnTo>
                      <a:pt x="364" y="502"/>
                    </a:lnTo>
                    <a:close/>
                    <a:moveTo>
                      <a:pt x="1086" y="924"/>
                    </a:moveTo>
                    <a:lnTo>
                      <a:pt x="462" y="924"/>
                    </a:lnTo>
                    <a:lnTo>
                      <a:pt x="462" y="600"/>
                    </a:lnTo>
                    <a:lnTo>
                      <a:pt x="1086" y="600"/>
                    </a:lnTo>
                    <a:lnTo>
                      <a:pt x="1086" y="924"/>
                    </a:lnTo>
                    <a:lnTo>
                      <a:pt x="1086" y="92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8" name="Rectangle 7"/>
            <p:cNvSpPr/>
            <p:nvPr/>
          </p:nvSpPr>
          <p:spPr bwMode="ltGray">
            <a:xfrm>
              <a:off x="1745649" y="2250001"/>
              <a:ext cx="2548625" cy="4927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smtClean="0">
                  <a:solidFill>
                    <a:schemeClr val="tx1"/>
                  </a:solidFill>
                  <a:latin typeface="Arial" panose="020B0604020202020204" pitchFamily="34" charset="0"/>
                </a:rPr>
                <a:t>10%</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các</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doanh</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nghiệp</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lập</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một</a:t>
              </a:r>
              <a:r>
                <a:rPr lang="en-GB" sz="1100"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báo</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cáo</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phát</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triển</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bền</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vững</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độc</a:t>
              </a:r>
              <a:r>
                <a:rPr lang="en-GB" sz="1100" b="1" dirty="0" smtClean="0">
                  <a:solidFill>
                    <a:schemeClr val="tx1"/>
                  </a:solidFill>
                  <a:latin typeface="Arial" panose="020B0604020202020204" pitchFamily="34" charset="0"/>
                </a:rPr>
                <a:t> lập</a:t>
              </a:r>
              <a:r>
                <a:rPr lang="en-GB" sz="1100" b="1" baseline="30000" dirty="0" smtClean="0">
                  <a:solidFill>
                    <a:schemeClr val="tx1"/>
                  </a:solidFill>
                  <a:latin typeface="Arial" panose="020B0604020202020204" pitchFamily="34" charset="0"/>
                </a:rPr>
                <a:t>2</a:t>
              </a:r>
            </a:p>
          </p:txBody>
        </p:sp>
      </p:grpSp>
      <p:grpSp>
        <p:nvGrpSpPr>
          <p:cNvPr id="10" name="Group 9"/>
          <p:cNvGrpSpPr/>
          <p:nvPr/>
        </p:nvGrpSpPr>
        <p:grpSpPr>
          <a:xfrm>
            <a:off x="1704427" y="2748989"/>
            <a:ext cx="3705773" cy="493024"/>
            <a:chOff x="1582638" y="2929767"/>
            <a:chExt cx="3705773" cy="493024"/>
          </a:xfrm>
        </p:grpSpPr>
        <p:grpSp>
          <p:nvGrpSpPr>
            <p:cNvPr id="109" name="Group 108"/>
            <p:cNvGrpSpPr/>
            <p:nvPr/>
          </p:nvGrpSpPr>
          <p:grpSpPr>
            <a:xfrm>
              <a:off x="1582638" y="2929767"/>
              <a:ext cx="493024" cy="493024"/>
              <a:chOff x="9322641" y="2258092"/>
              <a:chExt cx="612000" cy="612000"/>
            </a:xfrm>
          </p:grpSpPr>
          <p:sp>
            <p:nvSpPr>
              <p:cNvPr id="110" name="Oval 109"/>
              <p:cNvSpPr/>
              <p:nvPr/>
            </p:nvSpPr>
            <p:spPr bwMode="ltGray">
              <a:xfrm>
                <a:off x="9322641" y="2258092"/>
                <a:ext cx="612000" cy="612000"/>
              </a:xfrm>
              <a:prstGeom prst="ellipse">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Arial" panose="020B0604020202020204" pitchFamily="34" charset="0"/>
                </a:endParaRPr>
              </a:p>
            </p:txBody>
          </p:sp>
          <p:sp>
            <p:nvSpPr>
              <p:cNvPr id="111" name="Freeform 4959"/>
              <p:cNvSpPr>
                <a:spLocks noEditPoints="1"/>
              </p:cNvSpPr>
              <p:nvPr/>
            </p:nvSpPr>
            <p:spPr bwMode="auto">
              <a:xfrm>
                <a:off x="9411821" y="2426874"/>
                <a:ext cx="433640" cy="337276"/>
              </a:xfrm>
              <a:custGeom>
                <a:avLst/>
                <a:gdLst>
                  <a:gd name="T0" fmla="*/ 348 w 360"/>
                  <a:gd name="T1" fmla="*/ 0 h 280"/>
                  <a:gd name="T2" fmla="*/ 8 w 360"/>
                  <a:gd name="T3" fmla="*/ 0 h 280"/>
                  <a:gd name="T4" fmla="*/ 0 w 360"/>
                  <a:gd name="T5" fmla="*/ 8 h 280"/>
                  <a:gd name="T6" fmla="*/ 8 w 360"/>
                  <a:gd name="T7" fmla="*/ 242 h 280"/>
                  <a:gd name="T8" fmla="*/ 180 w 360"/>
                  <a:gd name="T9" fmla="*/ 280 h 280"/>
                  <a:gd name="T10" fmla="*/ 358 w 360"/>
                  <a:gd name="T11" fmla="*/ 238 h 280"/>
                  <a:gd name="T12" fmla="*/ 360 w 360"/>
                  <a:gd name="T13" fmla="*/ 4 h 280"/>
                  <a:gd name="T14" fmla="*/ 20 w 360"/>
                  <a:gd name="T15" fmla="*/ 224 h 280"/>
                  <a:gd name="T16" fmla="*/ 200 w 360"/>
                  <a:gd name="T17" fmla="*/ 54 h 280"/>
                  <a:gd name="T18" fmla="*/ 334 w 360"/>
                  <a:gd name="T19" fmla="*/ 26 h 280"/>
                  <a:gd name="T20" fmla="*/ 338 w 360"/>
                  <a:gd name="T21" fmla="*/ 36 h 280"/>
                  <a:gd name="T22" fmla="*/ 204 w 360"/>
                  <a:gd name="T23" fmla="*/ 72 h 280"/>
                  <a:gd name="T24" fmla="*/ 196 w 360"/>
                  <a:gd name="T25" fmla="*/ 72 h 280"/>
                  <a:gd name="T26" fmla="*/ 194 w 360"/>
                  <a:gd name="T27" fmla="*/ 58 h 280"/>
                  <a:gd name="T28" fmla="*/ 200 w 360"/>
                  <a:gd name="T29" fmla="*/ 90 h 280"/>
                  <a:gd name="T30" fmla="*/ 270 w 360"/>
                  <a:gd name="T31" fmla="*/ 76 h 280"/>
                  <a:gd name="T32" fmla="*/ 274 w 360"/>
                  <a:gd name="T33" fmla="*/ 86 h 280"/>
                  <a:gd name="T34" fmla="*/ 204 w 360"/>
                  <a:gd name="T35" fmla="*/ 108 h 280"/>
                  <a:gd name="T36" fmla="*/ 196 w 360"/>
                  <a:gd name="T37" fmla="*/ 106 h 280"/>
                  <a:gd name="T38" fmla="*/ 194 w 360"/>
                  <a:gd name="T39" fmla="*/ 94 h 280"/>
                  <a:gd name="T40" fmla="*/ 340 w 360"/>
                  <a:gd name="T41" fmla="*/ 168 h 280"/>
                  <a:gd name="T42" fmla="*/ 336 w 360"/>
                  <a:gd name="T43" fmla="*/ 174 h 280"/>
                  <a:gd name="T44" fmla="*/ 326 w 360"/>
                  <a:gd name="T45" fmla="*/ 172 h 280"/>
                  <a:gd name="T46" fmla="*/ 284 w 360"/>
                  <a:gd name="T47" fmla="*/ 192 h 280"/>
                  <a:gd name="T48" fmla="*/ 210 w 360"/>
                  <a:gd name="T49" fmla="*/ 242 h 280"/>
                  <a:gd name="T50" fmla="*/ 196 w 360"/>
                  <a:gd name="T51" fmla="*/ 246 h 280"/>
                  <a:gd name="T52" fmla="*/ 192 w 360"/>
                  <a:gd name="T53" fmla="*/ 236 h 280"/>
                  <a:gd name="T54" fmla="*/ 234 w 360"/>
                  <a:gd name="T55" fmla="*/ 156 h 280"/>
                  <a:gd name="T56" fmla="*/ 280 w 360"/>
                  <a:gd name="T57" fmla="*/ 170 h 280"/>
                  <a:gd name="T58" fmla="*/ 290 w 360"/>
                  <a:gd name="T59" fmla="*/ 134 h 280"/>
                  <a:gd name="T60" fmla="*/ 298 w 360"/>
                  <a:gd name="T61" fmla="*/ 124 h 280"/>
                  <a:gd name="T62" fmla="*/ 336 w 360"/>
                  <a:gd name="T63" fmla="*/ 124 h 280"/>
                  <a:gd name="T64" fmla="*/ 340 w 360"/>
                  <a:gd name="T65" fmla="*/ 168 h 280"/>
                  <a:gd name="T66" fmla="*/ 46 w 360"/>
                  <a:gd name="T67" fmla="*/ 68 h 280"/>
                  <a:gd name="T68" fmla="*/ 38 w 360"/>
                  <a:gd name="T69" fmla="*/ 60 h 280"/>
                  <a:gd name="T70" fmla="*/ 42 w 360"/>
                  <a:gd name="T71" fmla="*/ 50 h 280"/>
                  <a:gd name="T72" fmla="*/ 140 w 360"/>
                  <a:gd name="T73" fmla="*/ 68 h 280"/>
                  <a:gd name="T74" fmla="*/ 148 w 360"/>
                  <a:gd name="T75" fmla="*/ 80 h 280"/>
                  <a:gd name="T76" fmla="*/ 138 w 360"/>
                  <a:gd name="T77" fmla="*/ 88 h 280"/>
                  <a:gd name="T78" fmla="*/ 70 w 360"/>
                  <a:gd name="T79" fmla="*/ 126 h 280"/>
                  <a:gd name="T80" fmla="*/ 44 w 360"/>
                  <a:gd name="T81" fmla="*/ 142 h 280"/>
                  <a:gd name="T82" fmla="*/ 38 w 360"/>
                  <a:gd name="T83" fmla="*/ 168 h 280"/>
                  <a:gd name="T84" fmla="*/ 50 w 360"/>
                  <a:gd name="T85" fmla="*/ 202 h 280"/>
                  <a:gd name="T86" fmla="*/ 78 w 360"/>
                  <a:gd name="T87" fmla="*/ 218 h 280"/>
                  <a:gd name="T88" fmla="*/ 98 w 360"/>
                  <a:gd name="T89" fmla="*/ 212 h 280"/>
                  <a:gd name="T90" fmla="*/ 116 w 360"/>
                  <a:gd name="T91" fmla="*/ 186 h 280"/>
                  <a:gd name="T92" fmla="*/ 128 w 360"/>
                  <a:gd name="T93" fmla="*/ 166 h 280"/>
                  <a:gd name="T94" fmla="*/ 116 w 360"/>
                  <a:gd name="T95" fmla="*/ 132 h 280"/>
                  <a:gd name="T96" fmla="*/ 88 w 360"/>
                  <a:gd name="T97" fmla="*/ 11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0" h="280">
                    <a:moveTo>
                      <a:pt x="356" y="2"/>
                    </a:moveTo>
                    <a:lnTo>
                      <a:pt x="356" y="2"/>
                    </a:lnTo>
                    <a:lnTo>
                      <a:pt x="352" y="0"/>
                    </a:lnTo>
                    <a:lnTo>
                      <a:pt x="348" y="0"/>
                    </a:lnTo>
                    <a:lnTo>
                      <a:pt x="180" y="38"/>
                    </a:lnTo>
                    <a:lnTo>
                      <a:pt x="12" y="0"/>
                    </a:lnTo>
                    <a:lnTo>
                      <a:pt x="12" y="0"/>
                    </a:lnTo>
                    <a:lnTo>
                      <a:pt x="8" y="0"/>
                    </a:lnTo>
                    <a:lnTo>
                      <a:pt x="4" y="2"/>
                    </a:lnTo>
                    <a:lnTo>
                      <a:pt x="4" y="2"/>
                    </a:lnTo>
                    <a:lnTo>
                      <a:pt x="0" y="4"/>
                    </a:lnTo>
                    <a:lnTo>
                      <a:pt x="0" y="8"/>
                    </a:lnTo>
                    <a:lnTo>
                      <a:pt x="0" y="232"/>
                    </a:lnTo>
                    <a:lnTo>
                      <a:pt x="0" y="232"/>
                    </a:lnTo>
                    <a:lnTo>
                      <a:pt x="2" y="238"/>
                    </a:lnTo>
                    <a:lnTo>
                      <a:pt x="8" y="242"/>
                    </a:lnTo>
                    <a:lnTo>
                      <a:pt x="178" y="280"/>
                    </a:lnTo>
                    <a:lnTo>
                      <a:pt x="178" y="280"/>
                    </a:lnTo>
                    <a:lnTo>
                      <a:pt x="180" y="280"/>
                    </a:lnTo>
                    <a:lnTo>
                      <a:pt x="180" y="280"/>
                    </a:lnTo>
                    <a:lnTo>
                      <a:pt x="182" y="280"/>
                    </a:lnTo>
                    <a:lnTo>
                      <a:pt x="352" y="242"/>
                    </a:lnTo>
                    <a:lnTo>
                      <a:pt x="352" y="242"/>
                    </a:lnTo>
                    <a:lnTo>
                      <a:pt x="358" y="238"/>
                    </a:lnTo>
                    <a:lnTo>
                      <a:pt x="360" y="232"/>
                    </a:lnTo>
                    <a:lnTo>
                      <a:pt x="360" y="8"/>
                    </a:lnTo>
                    <a:lnTo>
                      <a:pt x="360" y="8"/>
                    </a:lnTo>
                    <a:lnTo>
                      <a:pt x="360" y="4"/>
                    </a:lnTo>
                    <a:lnTo>
                      <a:pt x="356" y="2"/>
                    </a:lnTo>
                    <a:lnTo>
                      <a:pt x="356" y="2"/>
                    </a:lnTo>
                    <a:close/>
                    <a:moveTo>
                      <a:pt x="170" y="258"/>
                    </a:moveTo>
                    <a:lnTo>
                      <a:pt x="20" y="224"/>
                    </a:lnTo>
                    <a:lnTo>
                      <a:pt x="20" y="22"/>
                    </a:lnTo>
                    <a:lnTo>
                      <a:pt x="170" y="56"/>
                    </a:lnTo>
                    <a:lnTo>
                      <a:pt x="170" y="258"/>
                    </a:lnTo>
                    <a:close/>
                    <a:moveTo>
                      <a:pt x="200" y="54"/>
                    </a:moveTo>
                    <a:lnTo>
                      <a:pt x="326" y="24"/>
                    </a:lnTo>
                    <a:lnTo>
                      <a:pt x="326" y="24"/>
                    </a:lnTo>
                    <a:lnTo>
                      <a:pt x="330" y="24"/>
                    </a:lnTo>
                    <a:lnTo>
                      <a:pt x="334" y="26"/>
                    </a:lnTo>
                    <a:lnTo>
                      <a:pt x="336" y="28"/>
                    </a:lnTo>
                    <a:lnTo>
                      <a:pt x="338" y="32"/>
                    </a:lnTo>
                    <a:lnTo>
                      <a:pt x="338" y="32"/>
                    </a:lnTo>
                    <a:lnTo>
                      <a:pt x="338" y="36"/>
                    </a:lnTo>
                    <a:lnTo>
                      <a:pt x="336" y="40"/>
                    </a:lnTo>
                    <a:lnTo>
                      <a:pt x="334" y="42"/>
                    </a:lnTo>
                    <a:lnTo>
                      <a:pt x="330" y="44"/>
                    </a:lnTo>
                    <a:lnTo>
                      <a:pt x="204" y="72"/>
                    </a:lnTo>
                    <a:lnTo>
                      <a:pt x="204" y="72"/>
                    </a:lnTo>
                    <a:lnTo>
                      <a:pt x="202" y="74"/>
                    </a:lnTo>
                    <a:lnTo>
                      <a:pt x="202" y="74"/>
                    </a:lnTo>
                    <a:lnTo>
                      <a:pt x="196" y="72"/>
                    </a:lnTo>
                    <a:lnTo>
                      <a:pt x="192" y="66"/>
                    </a:lnTo>
                    <a:lnTo>
                      <a:pt x="192" y="66"/>
                    </a:lnTo>
                    <a:lnTo>
                      <a:pt x="192" y="62"/>
                    </a:lnTo>
                    <a:lnTo>
                      <a:pt x="194" y="58"/>
                    </a:lnTo>
                    <a:lnTo>
                      <a:pt x="196" y="56"/>
                    </a:lnTo>
                    <a:lnTo>
                      <a:pt x="200" y="54"/>
                    </a:lnTo>
                    <a:lnTo>
                      <a:pt x="200" y="54"/>
                    </a:lnTo>
                    <a:close/>
                    <a:moveTo>
                      <a:pt x="200" y="90"/>
                    </a:moveTo>
                    <a:lnTo>
                      <a:pt x="262" y="74"/>
                    </a:lnTo>
                    <a:lnTo>
                      <a:pt x="262" y="74"/>
                    </a:lnTo>
                    <a:lnTo>
                      <a:pt x="266" y="74"/>
                    </a:lnTo>
                    <a:lnTo>
                      <a:pt x="270" y="76"/>
                    </a:lnTo>
                    <a:lnTo>
                      <a:pt x="274" y="78"/>
                    </a:lnTo>
                    <a:lnTo>
                      <a:pt x="274" y="82"/>
                    </a:lnTo>
                    <a:lnTo>
                      <a:pt x="274" y="82"/>
                    </a:lnTo>
                    <a:lnTo>
                      <a:pt x="274" y="86"/>
                    </a:lnTo>
                    <a:lnTo>
                      <a:pt x="274" y="90"/>
                    </a:lnTo>
                    <a:lnTo>
                      <a:pt x="270" y="92"/>
                    </a:lnTo>
                    <a:lnTo>
                      <a:pt x="268" y="94"/>
                    </a:lnTo>
                    <a:lnTo>
                      <a:pt x="204" y="108"/>
                    </a:lnTo>
                    <a:lnTo>
                      <a:pt x="204" y="108"/>
                    </a:lnTo>
                    <a:lnTo>
                      <a:pt x="202" y="108"/>
                    </a:lnTo>
                    <a:lnTo>
                      <a:pt x="202" y="108"/>
                    </a:lnTo>
                    <a:lnTo>
                      <a:pt x="196" y="106"/>
                    </a:lnTo>
                    <a:lnTo>
                      <a:pt x="192" y="102"/>
                    </a:lnTo>
                    <a:lnTo>
                      <a:pt x="192" y="102"/>
                    </a:lnTo>
                    <a:lnTo>
                      <a:pt x="192" y="98"/>
                    </a:lnTo>
                    <a:lnTo>
                      <a:pt x="194" y="94"/>
                    </a:lnTo>
                    <a:lnTo>
                      <a:pt x="196" y="90"/>
                    </a:lnTo>
                    <a:lnTo>
                      <a:pt x="200" y="90"/>
                    </a:lnTo>
                    <a:lnTo>
                      <a:pt x="200" y="90"/>
                    </a:lnTo>
                    <a:close/>
                    <a:moveTo>
                      <a:pt x="340" y="168"/>
                    </a:moveTo>
                    <a:lnTo>
                      <a:pt x="340" y="168"/>
                    </a:lnTo>
                    <a:lnTo>
                      <a:pt x="340" y="172"/>
                    </a:lnTo>
                    <a:lnTo>
                      <a:pt x="336" y="174"/>
                    </a:lnTo>
                    <a:lnTo>
                      <a:pt x="336" y="174"/>
                    </a:lnTo>
                    <a:lnTo>
                      <a:pt x="332" y="176"/>
                    </a:lnTo>
                    <a:lnTo>
                      <a:pt x="332" y="176"/>
                    </a:lnTo>
                    <a:lnTo>
                      <a:pt x="330" y="174"/>
                    </a:lnTo>
                    <a:lnTo>
                      <a:pt x="326" y="172"/>
                    </a:lnTo>
                    <a:lnTo>
                      <a:pt x="316" y="162"/>
                    </a:lnTo>
                    <a:lnTo>
                      <a:pt x="288" y="190"/>
                    </a:lnTo>
                    <a:lnTo>
                      <a:pt x="288" y="190"/>
                    </a:lnTo>
                    <a:lnTo>
                      <a:pt x="284" y="192"/>
                    </a:lnTo>
                    <a:lnTo>
                      <a:pt x="278" y="192"/>
                    </a:lnTo>
                    <a:lnTo>
                      <a:pt x="246" y="178"/>
                    </a:lnTo>
                    <a:lnTo>
                      <a:pt x="210" y="242"/>
                    </a:lnTo>
                    <a:lnTo>
                      <a:pt x="210" y="242"/>
                    </a:lnTo>
                    <a:lnTo>
                      <a:pt x="206" y="246"/>
                    </a:lnTo>
                    <a:lnTo>
                      <a:pt x="200" y="248"/>
                    </a:lnTo>
                    <a:lnTo>
                      <a:pt x="200" y="248"/>
                    </a:lnTo>
                    <a:lnTo>
                      <a:pt x="196" y="246"/>
                    </a:lnTo>
                    <a:lnTo>
                      <a:pt x="196" y="246"/>
                    </a:lnTo>
                    <a:lnTo>
                      <a:pt x="194" y="244"/>
                    </a:lnTo>
                    <a:lnTo>
                      <a:pt x="192" y="240"/>
                    </a:lnTo>
                    <a:lnTo>
                      <a:pt x="192" y="236"/>
                    </a:lnTo>
                    <a:lnTo>
                      <a:pt x="192" y="234"/>
                    </a:lnTo>
                    <a:lnTo>
                      <a:pt x="232" y="160"/>
                    </a:lnTo>
                    <a:lnTo>
                      <a:pt x="232" y="160"/>
                    </a:lnTo>
                    <a:lnTo>
                      <a:pt x="234" y="156"/>
                    </a:lnTo>
                    <a:lnTo>
                      <a:pt x="238" y="154"/>
                    </a:lnTo>
                    <a:lnTo>
                      <a:pt x="242" y="154"/>
                    </a:lnTo>
                    <a:lnTo>
                      <a:pt x="246" y="154"/>
                    </a:lnTo>
                    <a:lnTo>
                      <a:pt x="280" y="170"/>
                    </a:lnTo>
                    <a:lnTo>
                      <a:pt x="302" y="148"/>
                    </a:lnTo>
                    <a:lnTo>
                      <a:pt x="292" y="138"/>
                    </a:lnTo>
                    <a:lnTo>
                      <a:pt x="292" y="138"/>
                    </a:lnTo>
                    <a:lnTo>
                      <a:pt x="290" y="134"/>
                    </a:lnTo>
                    <a:lnTo>
                      <a:pt x="290" y="128"/>
                    </a:lnTo>
                    <a:lnTo>
                      <a:pt x="290" y="128"/>
                    </a:lnTo>
                    <a:lnTo>
                      <a:pt x="292" y="126"/>
                    </a:lnTo>
                    <a:lnTo>
                      <a:pt x="298" y="124"/>
                    </a:lnTo>
                    <a:lnTo>
                      <a:pt x="298" y="124"/>
                    </a:lnTo>
                    <a:lnTo>
                      <a:pt x="332" y="124"/>
                    </a:lnTo>
                    <a:lnTo>
                      <a:pt x="332" y="124"/>
                    </a:lnTo>
                    <a:lnTo>
                      <a:pt x="336" y="124"/>
                    </a:lnTo>
                    <a:lnTo>
                      <a:pt x="338" y="126"/>
                    </a:lnTo>
                    <a:lnTo>
                      <a:pt x="340" y="128"/>
                    </a:lnTo>
                    <a:lnTo>
                      <a:pt x="340" y="132"/>
                    </a:lnTo>
                    <a:lnTo>
                      <a:pt x="340" y="168"/>
                    </a:lnTo>
                    <a:close/>
                    <a:moveTo>
                      <a:pt x="138" y="88"/>
                    </a:moveTo>
                    <a:lnTo>
                      <a:pt x="138" y="88"/>
                    </a:lnTo>
                    <a:lnTo>
                      <a:pt x="136" y="88"/>
                    </a:lnTo>
                    <a:lnTo>
                      <a:pt x="46" y="68"/>
                    </a:lnTo>
                    <a:lnTo>
                      <a:pt x="46" y="68"/>
                    </a:lnTo>
                    <a:lnTo>
                      <a:pt x="42" y="66"/>
                    </a:lnTo>
                    <a:lnTo>
                      <a:pt x="40" y="62"/>
                    </a:lnTo>
                    <a:lnTo>
                      <a:pt x="38" y="60"/>
                    </a:lnTo>
                    <a:lnTo>
                      <a:pt x="38" y="56"/>
                    </a:lnTo>
                    <a:lnTo>
                      <a:pt x="38" y="56"/>
                    </a:lnTo>
                    <a:lnTo>
                      <a:pt x="40" y="52"/>
                    </a:lnTo>
                    <a:lnTo>
                      <a:pt x="42" y="50"/>
                    </a:lnTo>
                    <a:lnTo>
                      <a:pt x="46" y="48"/>
                    </a:lnTo>
                    <a:lnTo>
                      <a:pt x="50" y="48"/>
                    </a:lnTo>
                    <a:lnTo>
                      <a:pt x="140" y="68"/>
                    </a:lnTo>
                    <a:lnTo>
                      <a:pt x="140" y="68"/>
                    </a:lnTo>
                    <a:lnTo>
                      <a:pt x="144" y="70"/>
                    </a:lnTo>
                    <a:lnTo>
                      <a:pt x="146" y="72"/>
                    </a:lnTo>
                    <a:lnTo>
                      <a:pt x="148" y="76"/>
                    </a:lnTo>
                    <a:lnTo>
                      <a:pt x="148" y="80"/>
                    </a:lnTo>
                    <a:lnTo>
                      <a:pt x="148" y="80"/>
                    </a:lnTo>
                    <a:lnTo>
                      <a:pt x="144" y="86"/>
                    </a:lnTo>
                    <a:lnTo>
                      <a:pt x="138" y="88"/>
                    </a:lnTo>
                    <a:lnTo>
                      <a:pt x="138" y="88"/>
                    </a:lnTo>
                    <a:close/>
                    <a:moveTo>
                      <a:pt x="78" y="172"/>
                    </a:moveTo>
                    <a:lnTo>
                      <a:pt x="78" y="126"/>
                    </a:lnTo>
                    <a:lnTo>
                      <a:pt x="78" y="126"/>
                    </a:lnTo>
                    <a:lnTo>
                      <a:pt x="70" y="126"/>
                    </a:lnTo>
                    <a:lnTo>
                      <a:pt x="62" y="128"/>
                    </a:lnTo>
                    <a:lnTo>
                      <a:pt x="56" y="132"/>
                    </a:lnTo>
                    <a:lnTo>
                      <a:pt x="50" y="136"/>
                    </a:lnTo>
                    <a:lnTo>
                      <a:pt x="44" y="142"/>
                    </a:lnTo>
                    <a:lnTo>
                      <a:pt x="42" y="150"/>
                    </a:lnTo>
                    <a:lnTo>
                      <a:pt x="40" y="158"/>
                    </a:lnTo>
                    <a:lnTo>
                      <a:pt x="38" y="168"/>
                    </a:lnTo>
                    <a:lnTo>
                      <a:pt x="38" y="168"/>
                    </a:lnTo>
                    <a:lnTo>
                      <a:pt x="40" y="176"/>
                    </a:lnTo>
                    <a:lnTo>
                      <a:pt x="42" y="186"/>
                    </a:lnTo>
                    <a:lnTo>
                      <a:pt x="44" y="194"/>
                    </a:lnTo>
                    <a:lnTo>
                      <a:pt x="50" y="202"/>
                    </a:lnTo>
                    <a:lnTo>
                      <a:pt x="56" y="208"/>
                    </a:lnTo>
                    <a:lnTo>
                      <a:pt x="62" y="212"/>
                    </a:lnTo>
                    <a:lnTo>
                      <a:pt x="70" y="216"/>
                    </a:lnTo>
                    <a:lnTo>
                      <a:pt x="78" y="218"/>
                    </a:lnTo>
                    <a:lnTo>
                      <a:pt x="78" y="218"/>
                    </a:lnTo>
                    <a:lnTo>
                      <a:pt x="84" y="218"/>
                    </a:lnTo>
                    <a:lnTo>
                      <a:pt x="92" y="216"/>
                    </a:lnTo>
                    <a:lnTo>
                      <a:pt x="98" y="212"/>
                    </a:lnTo>
                    <a:lnTo>
                      <a:pt x="104" y="208"/>
                    </a:lnTo>
                    <a:lnTo>
                      <a:pt x="110" y="202"/>
                    </a:lnTo>
                    <a:lnTo>
                      <a:pt x="114" y="194"/>
                    </a:lnTo>
                    <a:lnTo>
                      <a:pt x="116" y="186"/>
                    </a:lnTo>
                    <a:lnTo>
                      <a:pt x="116" y="176"/>
                    </a:lnTo>
                    <a:lnTo>
                      <a:pt x="78" y="172"/>
                    </a:lnTo>
                    <a:close/>
                    <a:moveTo>
                      <a:pt x="128" y="166"/>
                    </a:moveTo>
                    <a:lnTo>
                      <a:pt x="128" y="166"/>
                    </a:lnTo>
                    <a:lnTo>
                      <a:pt x="126" y="156"/>
                    </a:lnTo>
                    <a:lnTo>
                      <a:pt x="124" y="146"/>
                    </a:lnTo>
                    <a:lnTo>
                      <a:pt x="122" y="138"/>
                    </a:lnTo>
                    <a:lnTo>
                      <a:pt x="116" y="132"/>
                    </a:lnTo>
                    <a:lnTo>
                      <a:pt x="110" y="126"/>
                    </a:lnTo>
                    <a:lnTo>
                      <a:pt x="104" y="120"/>
                    </a:lnTo>
                    <a:lnTo>
                      <a:pt x="96" y="116"/>
                    </a:lnTo>
                    <a:lnTo>
                      <a:pt x="88" y="114"/>
                    </a:lnTo>
                    <a:lnTo>
                      <a:pt x="88" y="160"/>
                    </a:lnTo>
                    <a:lnTo>
                      <a:pt x="128" y="16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1" name="Rectangle 120"/>
            <p:cNvSpPr/>
            <p:nvPr/>
          </p:nvSpPr>
          <p:spPr bwMode="ltGray">
            <a:xfrm>
              <a:off x="2116369" y="2929895"/>
              <a:ext cx="3172042" cy="4927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smtClean="0">
                  <a:solidFill>
                    <a:schemeClr val="tx1"/>
                  </a:solidFill>
                  <a:latin typeface="Arial" panose="020B0604020202020204" pitchFamily="34" charset="0"/>
                </a:rPr>
                <a:t>65%</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các</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doanh</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nghiệp</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bao</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gồm</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một</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phần</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nội</a:t>
              </a:r>
              <a:r>
                <a:rPr lang="en-GB" sz="1100" dirty="0" smtClean="0">
                  <a:solidFill>
                    <a:schemeClr val="tx1"/>
                  </a:solidFill>
                  <a:latin typeface="Arial" panose="020B0604020202020204" pitchFamily="34" charset="0"/>
                </a:rPr>
                <a:t> dung</a:t>
              </a:r>
              <a:r>
                <a:rPr lang="en-GB" sz="1100" b="1"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về</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p</a:t>
              </a:r>
              <a:r>
                <a:rPr lang="en-GB" sz="1100" b="1" dirty="0" err="1" smtClean="0">
                  <a:solidFill>
                    <a:schemeClr val="tx1"/>
                  </a:solidFill>
                  <a:latin typeface="Arial" panose="020B0604020202020204" pitchFamily="34" charset="0"/>
                </a:rPr>
                <a:t>hát</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triển</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bền</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vững</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trong</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báo</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cáo</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thường</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niên</a:t>
              </a:r>
              <a:r>
                <a:rPr lang="en-GB" sz="1100" b="1"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của</a:t>
              </a:r>
              <a:r>
                <a:rPr lang="en-GB" sz="1100" dirty="0" smtClean="0">
                  <a:solidFill>
                    <a:schemeClr val="tx1"/>
                  </a:solidFill>
                  <a:latin typeface="Arial" panose="020B0604020202020204" pitchFamily="34" charset="0"/>
                </a:rPr>
                <a:t> mình</a:t>
              </a:r>
              <a:r>
                <a:rPr lang="en-GB" sz="1100" b="1" baseline="30000" dirty="0" smtClean="0">
                  <a:solidFill>
                    <a:schemeClr val="tx1"/>
                  </a:solidFill>
                  <a:latin typeface="Arial" panose="020B0604020202020204" pitchFamily="34" charset="0"/>
                </a:rPr>
                <a:t>3</a:t>
              </a:r>
            </a:p>
          </p:txBody>
        </p:sp>
      </p:grpSp>
      <p:grpSp>
        <p:nvGrpSpPr>
          <p:cNvPr id="11" name="Group 10"/>
          <p:cNvGrpSpPr/>
          <p:nvPr/>
        </p:nvGrpSpPr>
        <p:grpSpPr>
          <a:xfrm>
            <a:off x="582469" y="3386439"/>
            <a:ext cx="4301273" cy="493024"/>
            <a:chOff x="685697" y="3622400"/>
            <a:chExt cx="3480665" cy="493024"/>
          </a:xfrm>
        </p:grpSpPr>
        <p:grpSp>
          <p:nvGrpSpPr>
            <p:cNvPr id="112" name="Group 111"/>
            <p:cNvGrpSpPr/>
            <p:nvPr/>
          </p:nvGrpSpPr>
          <p:grpSpPr>
            <a:xfrm>
              <a:off x="685697" y="3622400"/>
              <a:ext cx="493024" cy="493024"/>
              <a:chOff x="8447928" y="2258092"/>
              <a:chExt cx="612000" cy="612000"/>
            </a:xfrm>
          </p:grpSpPr>
          <p:sp>
            <p:nvSpPr>
              <p:cNvPr id="113" name="Oval 112"/>
              <p:cNvSpPr/>
              <p:nvPr/>
            </p:nvSpPr>
            <p:spPr bwMode="ltGray">
              <a:xfrm>
                <a:off x="8447928" y="2258092"/>
                <a:ext cx="612000" cy="612000"/>
              </a:xfrm>
              <a:prstGeom prst="ellipse">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Arial" panose="020B0604020202020204" pitchFamily="34" charset="0"/>
                </a:endParaRPr>
              </a:p>
            </p:txBody>
          </p:sp>
          <p:sp>
            <p:nvSpPr>
              <p:cNvPr id="114" name="Freeform 4960"/>
              <p:cNvSpPr>
                <a:spLocks noEditPoints="1"/>
              </p:cNvSpPr>
              <p:nvPr/>
            </p:nvSpPr>
            <p:spPr bwMode="auto">
              <a:xfrm>
                <a:off x="8559459" y="2479874"/>
                <a:ext cx="421594" cy="221638"/>
              </a:xfrm>
              <a:custGeom>
                <a:avLst/>
                <a:gdLst>
                  <a:gd name="T0" fmla="*/ 242 w 350"/>
                  <a:gd name="T1" fmla="*/ 32 h 184"/>
                  <a:gd name="T2" fmla="*/ 236 w 350"/>
                  <a:gd name="T3" fmla="*/ 42 h 184"/>
                  <a:gd name="T4" fmla="*/ 78 w 350"/>
                  <a:gd name="T5" fmla="*/ 42 h 184"/>
                  <a:gd name="T6" fmla="*/ 68 w 350"/>
                  <a:gd name="T7" fmla="*/ 36 h 184"/>
                  <a:gd name="T8" fmla="*/ 68 w 350"/>
                  <a:gd name="T9" fmla="*/ 10 h 184"/>
                  <a:gd name="T10" fmla="*/ 74 w 350"/>
                  <a:gd name="T11" fmla="*/ 0 h 184"/>
                  <a:gd name="T12" fmla="*/ 232 w 350"/>
                  <a:gd name="T13" fmla="*/ 0 h 184"/>
                  <a:gd name="T14" fmla="*/ 242 w 350"/>
                  <a:gd name="T15" fmla="*/ 6 h 184"/>
                  <a:gd name="T16" fmla="*/ 34 w 350"/>
                  <a:gd name="T17" fmla="*/ 0 h 184"/>
                  <a:gd name="T18" fmla="*/ 6 w 350"/>
                  <a:gd name="T19" fmla="*/ 0 h 184"/>
                  <a:gd name="T20" fmla="*/ 0 w 350"/>
                  <a:gd name="T21" fmla="*/ 10 h 184"/>
                  <a:gd name="T22" fmla="*/ 0 w 350"/>
                  <a:gd name="T23" fmla="*/ 36 h 184"/>
                  <a:gd name="T24" fmla="*/ 10 w 350"/>
                  <a:gd name="T25" fmla="*/ 42 h 184"/>
                  <a:gd name="T26" fmla="*/ 38 w 350"/>
                  <a:gd name="T27" fmla="*/ 42 h 184"/>
                  <a:gd name="T28" fmla="*/ 44 w 350"/>
                  <a:gd name="T29" fmla="*/ 32 h 184"/>
                  <a:gd name="T30" fmla="*/ 42 w 350"/>
                  <a:gd name="T31" fmla="*/ 6 h 184"/>
                  <a:gd name="T32" fmla="*/ 34 w 350"/>
                  <a:gd name="T33" fmla="*/ 0 h 184"/>
                  <a:gd name="T34" fmla="*/ 174 w 350"/>
                  <a:gd name="T35" fmla="*/ 114 h 184"/>
                  <a:gd name="T36" fmla="*/ 78 w 350"/>
                  <a:gd name="T37" fmla="*/ 70 h 184"/>
                  <a:gd name="T38" fmla="*/ 70 w 350"/>
                  <a:gd name="T39" fmla="*/ 72 h 184"/>
                  <a:gd name="T40" fmla="*/ 68 w 350"/>
                  <a:gd name="T41" fmla="*/ 104 h 184"/>
                  <a:gd name="T42" fmla="*/ 70 w 350"/>
                  <a:gd name="T43" fmla="*/ 110 h 184"/>
                  <a:gd name="T44" fmla="*/ 78 w 350"/>
                  <a:gd name="T45" fmla="*/ 114 h 184"/>
                  <a:gd name="T46" fmla="*/ 10 w 350"/>
                  <a:gd name="T47" fmla="*/ 140 h 184"/>
                  <a:gd name="T48" fmla="*/ 0 w 350"/>
                  <a:gd name="T49" fmla="*/ 146 h 184"/>
                  <a:gd name="T50" fmla="*/ 0 w 350"/>
                  <a:gd name="T51" fmla="*/ 174 h 184"/>
                  <a:gd name="T52" fmla="*/ 6 w 350"/>
                  <a:gd name="T53" fmla="*/ 184 h 184"/>
                  <a:gd name="T54" fmla="*/ 34 w 350"/>
                  <a:gd name="T55" fmla="*/ 184 h 184"/>
                  <a:gd name="T56" fmla="*/ 42 w 350"/>
                  <a:gd name="T57" fmla="*/ 178 h 184"/>
                  <a:gd name="T58" fmla="*/ 44 w 350"/>
                  <a:gd name="T59" fmla="*/ 150 h 184"/>
                  <a:gd name="T60" fmla="*/ 38 w 350"/>
                  <a:gd name="T61" fmla="*/ 142 h 184"/>
                  <a:gd name="T62" fmla="*/ 188 w 350"/>
                  <a:gd name="T63" fmla="*/ 140 h 184"/>
                  <a:gd name="T64" fmla="*/ 74 w 350"/>
                  <a:gd name="T65" fmla="*/ 142 h 184"/>
                  <a:gd name="T66" fmla="*/ 68 w 350"/>
                  <a:gd name="T67" fmla="*/ 150 h 184"/>
                  <a:gd name="T68" fmla="*/ 68 w 350"/>
                  <a:gd name="T69" fmla="*/ 178 h 184"/>
                  <a:gd name="T70" fmla="*/ 78 w 350"/>
                  <a:gd name="T71" fmla="*/ 184 h 184"/>
                  <a:gd name="T72" fmla="*/ 34 w 350"/>
                  <a:gd name="T73" fmla="*/ 70 h 184"/>
                  <a:gd name="T74" fmla="*/ 6 w 350"/>
                  <a:gd name="T75" fmla="*/ 70 h 184"/>
                  <a:gd name="T76" fmla="*/ 0 w 350"/>
                  <a:gd name="T77" fmla="*/ 80 h 184"/>
                  <a:gd name="T78" fmla="*/ 0 w 350"/>
                  <a:gd name="T79" fmla="*/ 108 h 184"/>
                  <a:gd name="T80" fmla="*/ 10 w 350"/>
                  <a:gd name="T81" fmla="*/ 114 h 184"/>
                  <a:gd name="T82" fmla="*/ 38 w 350"/>
                  <a:gd name="T83" fmla="*/ 112 h 184"/>
                  <a:gd name="T84" fmla="*/ 44 w 350"/>
                  <a:gd name="T85" fmla="*/ 104 h 184"/>
                  <a:gd name="T86" fmla="*/ 42 w 350"/>
                  <a:gd name="T87" fmla="*/ 76 h 184"/>
                  <a:gd name="T88" fmla="*/ 34 w 350"/>
                  <a:gd name="T89" fmla="*/ 70 h 184"/>
                  <a:gd name="T90" fmla="*/ 312 w 350"/>
                  <a:gd name="T91" fmla="*/ 0 h 184"/>
                  <a:gd name="T92" fmla="*/ 184 w 350"/>
                  <a:gd name="T93" fmla="*/ 6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0" h="184">
                    <a:moveTo>
                      <a:pt x="242" y="10"/>
                    </a:moveTo>
                    <a:lnTo>
                      <a:pt x="242" y="32"/>
                    </a:lnTo>
                    <a:lnTo>
                      <a:pt x="242" y="32"/>
                    </a:lnTo>
                    <a:lnTo>
                      <a:pt x="242" y="36"/>
                    </a:lnTo>
                    <a:lnTo>
                      <a:pt x="240" y="40"/>
                    </a:lnTo>
                    <a:lnTo>
                      <a:pt x="236" y="42"/>
                    </a:lnTo>
                    <a:lnTo>
                      <a:pt x="232" y="42"/>
                    </a:lnTo>
                    <a:lnTo>
                      <a:pt x="78" y="42"/>
                    </a:lnTo>
                    <a:lnTo>
                      <a:pt x="78" y="42"/>
                    </a:lnTo>
                    <a:lnTo>
                      <a:pt x="74" y="42"/>
                    </a:lnTo>
                    <a:lnTo>
                      <a:pt x="70" y="40"/>
                    </a:lnTo>
                    <a:lnTo>
                      <a:pt x="68" y="36"/>
                    </a:lnTo>
                    <a:lnTo>
                      <a:pt x="68" y="32"/>
                    </a:lnTo>
                    <a:lnTo>
                      <a:pt x="68" y="10"/>
                    </a:lnTo>
                    <a:lnTo>
                      <a:pt x="68" y="10"/>
                    </a:lnTo>
                    <a:lnTo>
                      <a:pt x="68" y="6"/>
                    </a:lnTo>
                    <a:lnTo>
                      <a:pt x="70" y="2"/>
                    </a:lnTo>
                    <a:lnTo>
                      <a:pt x="74" y="0"/>
                    </a:lnTo>
                    <a:lnTo>
                      <a:pt x="78" y="0"/>
                    </a:lnTo>
                    <a:lnTo>
                      <a:pt x="232" y="0"/>
                    </a:lnTo>
                    <a:lnTo>
                      <a:pt x="232" y="0"/>
                    </a:lnTo>
                    <a:lnTo>
                      <a:pt x="236" y="0"/>
                    </a:lnTo>
                    <a:lnTo>
                      <a:pt x="240" y="2"/>
                    </a:lnTo>
                    <a:lnTo>
                      <a:pt x="242" y="6"/>
                    </a:lnTo>
                    <a:lnTo>
                      <a:pt x="242" y="10"/>
                    </a:lnTo>
                    <a:lnTo>
                      <a:pt x="242" y="10"/>
                    </a:lnTo>
                    <a:close/>
                    <a:moveTo>
                      <a:pt x="34" y="0"/>
                    </a:moveTo>
                    <a:lnTo>
                      <a:pt x="10" y="0"/>
                    </a:lnTo>
                    <a:lnTo>
                      <a:pt x="10" y="0"/>
                    </a:lnTo>
                    <a:lnTo>
                      <a:pt x="6" y="0"/>
                    </a:lnTo>
                    <a:lnTo>
                      <a:pt x="2" y="2"/>
                    </a:lnTo>
                    <a:lnTo>
                      <a:pt x="0" y="6"/>
                    </a:lnTo>
                    <a:lnTo>
                      <a:pt x="0" y="10"/>
                    </a:lnTo>
                    <a:lnTo>
                      <a:pt x="0" y="32"/>
                    </a:lnTo>
                    <a:lnTo>
                      <a:pt x="0" y="32"/>
                    </a:lnTo>
                    <a:lnTo>
                      <a:pt x="0" y="36"/>
                    </a:lnTo>
                    <a:lnTo>
                      <a:pt x="2" y="40"/>
                    </a:lnTo>
                    <a:lnTo>
                      <a:pt x="6" y="42"/>
                    </a:lnTo>
                    <a:lnTo>
                      <a:pt x="10" y="42"/>
                    </a:lnTo>
                    <a:lnTo>
                      <a:pt x="34" y="42"/>
                    </a:lnTo>
                    <a:lnTo>
                      <a:pt x="34" y="42"/>
                    </a:lnTo>
                    <a:lnTo>
                      <a:pt x="38" y="42"/>
                    </a:lnTo>
                    <a:lnTo>
                      <a:pt x="40" y="40"/>
                    </a:lnTo>
                    <a:lnTo>
                      <a:pt x="42" y="36"/>
                    </a:lnTo>
                    <a:lnTo>
                      <a:pt x="44" y="32"/>
                    </a:lnTo>
                    <a:lnTo>
                      <a:pt x="44" y="10"/>
                    </a:lnTo>
                    <a:lnTo>
                      <a:pt x="44" y="10"/>
                    </a:lnTo>
                    <a:lnTo>
                      <a:pt x="42" y="6"/>
                    </a:lnTo>
                    <a:lnTo>
                      <a:pt x="40" y="2"/>
                    </a:lnTo>
                    <a:lnTo>
                      <a:pt x="38" y="0"/>
                    </a:lnTo>
                    <a:lnTo>
                      <a:pt x="34" y="0"/>
                    </a:lnTo>
                    <a:lnTo>
                      <a:pt x="34" y="0"/>
                    </a:lnTo>
                    <a:close/>
                    <a:moveTo>
                      <a:pt x="78" y="114"/>
                    </a:moveTo>
                    <a:lnTo>
                      <a:pt x="174" y="114"/>
                    </a:lnTo>
                    <a:lnTo>
                      <a:pt x="156" y="80"/>
                    </a:lnTo>
                    <a:lnTo>
                      <a:pt x="150" y="70"/>
                    </a:lnTo>
                    <a:lnTo>
                      <a:pt x="78" y="70"/>
                    </a:lnTo>
                    <a:lnTo>
                      <a:pt x="78" y="70"/>
                    </a:lnTo>
                    <a:lnTo>
                      <a:pt x="74" y="70"/>
                    </a:lnTo>
                    <a:lnTo>
                      <a:pt x="70" y="72"/>
                    </a:lnTo>
                    <a:lnTo>
                      <a:pt x="68" y="76"/>
                    </a:lnTo>
                    <a:lnTo>
                      <a:pt x="68" y="80"/>
                    </a:lnTo>
                    <a:lnTo>
                      <a:pt x="68" y="104"/>
                    </a:lnTo>
                    <a:lnTo>
                      <a:pt x="68" y="104"/>
                    </a:lnTo>
                    <a:lnTo>
                      <a:pt x="68" y="108"/>
                    </a:lnTo>
                    <a:lnTo>
                      <a:pt x="70" y="110"/>
                    </a:lnTo>
                    <a:lnTo>
                      <a:pt x="74" y="112"/>
                    </a:lnTo>
                    <a:lnTo>
                      <a:pt x="78" y="114"/>
                    </a:lnTo>
                    <a:lnTo>
                      <a:pt x="78" y="114"/>
                    </a:lnTo>
                    <a:close/>
                    <a:moveTo>
                      <a:pt x="34" y="140"/>
                    </a:moveTo>
                    <a:lnTo>
                      <a:pt x="10" y="140"/>
                    </a:lnTo>
                    <a:lnTo>
                      <a:pt x="10" y="140"/>
                    </a:lnTo>
                    <a:lnTo>
                      <a:pt x="6" y="142"/>
                    </a:lnTo>
                    <a:lnTo>
                      <a:pt x="2" y="144"/>
                    </a:lnTo>
                    <a:lnTo>
                      <a:pt x="0" y="146"/>
                    </a:lnTo>
                    <a:lnTo>
                      <a:pt x="0" y="150"/>
                    </a:lnTo>
                    <a:lnTo>
                      <a:pt x="0" y="174"/>
                    </a:lnTo>
                    <a:lnTo>
                      <a:pt x="0" y="174"/>
                    </a:lnTo>
                    <a:lnTo>
                      <a:pt x="0" y="178"/>
                    </a:lnTo>
                    <a:lnTo>
                      <a:pt x="2" y="182"/>
                    </a:lnTo>
                    <a:lnTo>
                      <a:pt x="6" y="184"/>
                    </a:lnTo>
                    <a:lnTo>
                      <a:pt x="10" y="184"/>
                    </a:lnTo>
                    <a:lnTo>
                      <a:pt x="34" y="184"/>
                    </a:lnTo>
                    <a:lnTo>
                      <a:pt x="34" y="184"/>
                    </a:lnTo>
                    <a:lnTo>
                      <a:pt x="38" y="184"/>
                    </a:lnTo>
                    <a:lnTo>
                      <a:pt x="40" y="182"/>
                    </a:lnTo>
                    <a:lnTo>
                      <a:pt x="42" y="178"/>
                    </a:lnTo>
                    <a:lnTo>
                      <a:pt x="44" y="174"/>
                    </a:lnTo>
                    <a:lnTo>
                      <a:pt x="44" y="150"/>
                    </a:lnTo>
                    <a:lnTo>
                      <a:pt x="44" y="150"/>
                    </a:lnTo>
                    <a:lnTo>
                      <a:pt x="42" y="146"/>
                    </a:lnTo>
                    <a:lnTo>
                      <a:pt x="40" y="144"/>
                    </a:lnTo>
                    <a:lnTo>
                      <a:pt x="38" y="142"/>
                    </a:lnTo>
                    <a:lnTo>
                      <a:pt x="34" y="140"/>
                    </a:lnTo>
                    <a:lnTo>
                      <a:pt x="34" y="140"/>
                    </a:lnTo>
                    <a:close/>
                    <a:moveTo>
                      <a:pt x="188" y="140"/>
                    </a:moveTo>
                    <a:lnTo>
                      <a:pt x="78" y="140"/>
                    </a:lnTo>
                    <a:lnTo>
                      <a:pt x="78" y="140"/>
                    </a:lnTo>
                    <a:lnTo>
                      <a:pt x="74" y="142"/>
                    </a:lnTo>
                    <a:lnTo>
                      <a:pt x="70" y="144"/>
                    </a:lnTo>
                    <a:lnTo>
                      <a:pt x="68" y="146"/>
                    </a:lnTo>
                    <a:lnTo>
                      <a:pt x="68" y="150"/>
                    </a:lnTo>
                    <a:lnTo>
                      <a:pt x="68" y="174"/>
                    </a:lnTo>
                    <a:lnTo>
                      <a:pt x="68" y="174"/>
                    </a:lnTo>
                    <a:lnTo>
                      <a:pt x="68" y="178"/>
                    </a:lnTo>
                    <a:lnTo>
                      <a:pt x="70" y="182"/>
                    </a:lnTo>
                    <a:lnTo>
                      <a:pt x="74" y="184"/>
                    </a:lnTo>
                    <a:lnTo>
                      <a:pt x="78" y="184"/>
                    </a:lnTo>
                    <a:lnTo>
                      <a:pt x="212" y="184"/>
                    </a:lnTo>
                    <a:lnTo>
                      <a:pt x="188" y="140"/>
                    </a:lnTo>
                    <a:close/>
                    <a:moveTo>
                      <a:pt x="34" y="70"/>
                    </a:moveTo>
                    <a:lnTo>
                      <a:pt x="10" y="70"/>
                    </a:lnTo>
                    <a:lnTo>
                      <a:pt x="10" y="70"/>
                    </a:lnTo>
                    <a:lnTo>
                      <a:pt x="6" y="70"/>
                    </a:lnTo>
                    <a:lnTo>
                      <a:pt x="2" y="72"/>
                    </a:lnTo>
                    <a:lnTo>
                      <a:pt x="0" y="76"/>
                    </a:lnTo>
                    <a:lnTo>
                      <a:pt x="0" y="80"/>
                    </a:lnTo>
                    <a:lnTo>
                      <a:pt x="0" y="104"/>
                    </a:lnTo>
                    <a:lnTo>
                      <a:pt x="0" y="104"/>
                    </a:lnTo>
                    <a:lnTo>
                      <a:pt x="0" y="108"/>
                    </a:lnTo>
                    <a:lnTo>
                      <a:pt x="2" y="110"/>
                    </a:lnTo>
                    <a:lnTo>
                      <a:pt x="6" y="112"/>
                    </a:lnTo>
                    <a:lnTo>
                      <a:pt x="10" y="114"/>
                    </a:lnTo>
                    <a:lnTo>
                      <a:pt x="34" y="114"/>
                    </a:lnTo>
                    <a:lnTo>
                      <a:pt x="34" y="114"/>
                    </a:lnTo>
                    <a:lnTo>
                      <a:pt x="38" y="112"/>
                    </a:lnTo>
                    <a:lnTo>
                      <a:pt x="40" y="110"/>
                    </a:lnTo>
                    <a:lnTo>
                      <a:pt x="42" y="108"/>
                    </a:lnTo>
                    <a:lnTo>
                      <a:pt x="44" y="104"/>
                    </a:lnTo>
                    <a:lnTo>
                      <a:pt x="44" y="80"/>
                    </a:lnTo>
                    <a:lnTo>
                      <a:pt x="44" y="80"/>
                    </a:lnTo>
                    <a:lnTo>
                      <a:pt x="42" y="76"/>
                    </a:lnTo>
                    <a:lnTo>
                      <a:pt x="40" y="72"/>
                    </a:lnTo>
                    <a:lnTo>
                      <a:pt x="38" y="70"/>
                    </a:lnTo>
                    <a:lnTo>
                      <a:pt x="34" y="70"/>
                    </a:lnTo>
                    <a:lnTo>
                      <a:pt x="34" y="70"/>
                    </a:lnTo>
                    <a:close/>
                    <a:moveTo>
                      <a:pt x="350" y="0"/>
                    </a:moveTo>
                    <a:lnTo>
                      <a:pt x="312" y="0"/>
                    </a:lnTo>
                    <a:lnTo>
                      <a:pt x="248" y="116"/>
                    </a:lnTo>
                    <a:lnTo>
                      <a:pt x="220" y="66"/>
                    </a:lnTo>
                    <a:lnTo>
                      <a:pt x="184" y="66"/>
                    </a:lnTo>
                    <a:lnTo>
                      <a:pt x="248" y="184"/>
                    </a:lnTo>
                    <a:lnTo>
                      <a:pt x="35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2" name="Rectangle 121"/>
            <p:cNvSpPr/>
            <p:nvPr/>
          </p:nvSpPr>
          <p:spPr bwMode="ltGray">
            <a:xfrm>
              <a:off x="1201053" y="3622528"/>
              <a:ext cx="2965309" cy="4927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smtClean="0">
                  <a:solidFill>
                    <a:schemeClr val="tx1"/>
                  </a:solidFill>
                  <a:latin typeface="Arial" panose="020B0604020202020204" pitchFamily="34" charset="0"/>
                </a:rPr>
                <a:t>30%</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các</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doanh</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nghiệp</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báo</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cáo</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theo</a:t>
              </a:r>
              <a:r>
                <a:rPr lang="en-GB" sz="1100"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Hướng</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dẫn</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Sáng</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kiến</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Báo</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cáo</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Toàn</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cầu</a:t>
              </a:r>
              <a:r>
                <a:rPr lang="en-GB" sz="1100" b="1" dirty="0" smtClean="0">
                  <a:solidFill>
                    <a:schemeClr val="tx1"/>
                  </a:solidFill>
                  <a:latin typeface="Arial" panose="020B0604020202020204" pitchFamily="34" charset="0"/>
                </a:rPr>
                <a:t> (GRI)</a:t>
              </a:r>
              <a:r>
                <a:rPr lang="en-GB" sz="1100" b="1" baseline="30000" dirty="0" smtClean="0">
                  <a:solidFill>
                    <a:schemeClr val="tx1"/>
                  </a:solidFill>
                  <a:latin typeface="Arial" panose="020B0604020202020204" pitchFamily="34" charset="0"/>
                </a:rPr>
                <a:t>2,4</a:t>
              </a:r>
              <a:r>
                <a:rPr lang="en-GB" sz="1100" b="1" dirty="0" smtClean="0">
                  <a:solidFill>
                    <a:schemeClr val="tx1"/>
                  </a:solidFill>
                  <a:latin typeface="Arial" panose="020B0604020202020204" pitchFamily="34" charset="0"/>
                </a:rPr>
                <a:t> </a:t>
              </a:r>
            </a:p>
          </p:txBody>
        </p:sp>
      </p:grpSp>
      <p:grpSp>
        <p:nvGrpSpPr>
          <p:cNvPr id="12" name="Group 11"/>
          <p:cNvGrpSpPr/>
          <p:nvPr/>
        </p:nvGrpSpPr>
        <p:grpSpPr>
          <a:xfrm>
            <a:off x="2248262" y="4023889"/>
            <a:ext cx="3085738" cy="493650"/>
            <a:chOff x="497068" y="4588920"/>
            <a:chExt cx="3085738" cy="493650"/>
          </a:xfrm>
        </p:grpSpPr>
        <p:grpSp>
          <p:nvGrpSpPr>
            <p:cNvPr id="115" name="Group 114"/>
            <p:cNvGrpSpPr/>
            <p:nvPr/>
          </p:nvGrpSpPr>
          <p:grpSpPr>
            <a:xfrm>
              <a:off x="497068" y="4588920"/>
              <a:ext cx="493650" cy="493650"/>
              <a:chOff x="3506397" y="2265179"/>
              <a:chExt cx="612775" cy="612775"/>
            </a:xfrm>
          </p:grpSpPr>
          <p:sp>
            <p:nvSpPr>
              <p:cNvPr id="116" name="Oval 115"/>
              <p:cNvSpPr/>
              <p:nvPr/>
            </p:nvSpPr>
            <p:spPr bwMode="ltGray">
              <a:xfrm>
                <a:off x="3506397" y="2265179"/>
                <a:ext cx="612775" cy="612775"/>
              </a:xfrm>
              <a:prstGeom prst="ellipse">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Arial" panose="020B0604020202020204" pitchFamily="34" charset="0"/>
                </a:endParaRPr>
              </a:p>
            </p:txBody>
          </p:sp>
          <p:sp>
            <p:nvSpPr>
              <p:cNvPr id="117" name="Freeform 67"/>
              <p:cNvSpPr>
                <a:spLocks noEditPoints="1"/>
              </p:cNvSpPr>
              <p:nvPr/>
            </p:nvSpPr>
            <p:spPr bwMode="auto">
              <a:xfrm>
                <a:off x="3619820" y="2424707"/>
                <a:ext cx="403225" cy="330200"/>
              </a:xfrm>
              <a:custGeom>
                <a:avLst/>
                <a:gdLst>
                  <a:gd name="T0" fmla="*/ 426 w 761"/>
                  <a:gd name="T1" fmla="*/ 504 h 625"/>
                  <a:gd name="T2" fmla="*/ 753 w 761"/>
                  <a:gd name="T3" fmla="*/ 333 h 625"/>
                  <a:gd name="T4" fmla="*/ 761 w 761"/>
                  <a:gd name="T5" fmla="*/ 318 h 625"/>
                  <a:gd name="T6" fmla="*/ 758 w 761"/>
                  <a:gd name="T7" fmla="*/ 306 h 625"/>
                  <a:gd name="T8" fmla="*/ 746 w 761"/>
                  <a:gd name="T9" fmla="*/ 295 h 625"/>
                  <a:gd name="T10" fmla="*/ 728 w 761"/>
                  <a:gd name="T11" fmla="*/ 296 h 625"/>
                  <a:gd name="T12" fmla="*/ 67 w 761"/>
                  <a:gd name="T13" fmla="*/ 384 h 625"/>
                  <a:gd name="T14" fmla="*/ 48 w 761"/>
                  <a:gd name="T15" fmla="*/ 364 h 625"/>
                  <a:gd name="T16" fmla="*/ 45 w 761"/>
                  <a:gd name="T17" fmla="*/ 341 h 625"/>
                  <a:gd name="T18" fmla="*/ 62 w 761"/>
                  <a:gd name="T19" fmla="*/ 318 h 625"/>
                  <a:gd name="T20" fmla="*/ 89 w 761"/>
                  <a:gd name="T21" fmla="*/ 313 h 625"/>
                  <a:gd name="T22" fmla="*/ 427 w 761"/>
                  <a:gd name="T23" fmla="*/ 383 h 625"/>
                  <a:gd name="T24" fmla="*/ 753 w 761"/>
                  <a:gd name="T25" fmla="*/ 212 h 625"/>
                  <a:gd name="T26" fmla="*/ 761 w 761"/>
                  <a:gd name="T27" fmla="*/ 197 h 625"/>
                  <a:gd name="T28" fmla="*/ 758 w 761"/>
                  <a:gd name="T29" fmla="*/ 185 h 625"/>
                  <a:gd name="T30" fmla="*/ 746 w 761"/>
                  <a:gd name="T31" fmla="*/ 173 h 625"/>
                  <a:gd name="T32" fmla="*/ 728 w 761"/>
                  <a:gd name="T33" fmla="*/ 176 h 625"/>
                  <a:gd name="T34" fmla="*/ 67 w 761"/>
                  <a:gd name="T35" fmla="*/ 263 h 625"/>
                  <a:gd name="T36" fmla="*/ 48 w 761"/>
                  <a:gd name="T37" fmla="*/ 243 h 625"/>
                  <a:gd name="T38" fmla="*/ 45 w 761"/>
                  <a:gd name="T39" fmla="*/ 221 h 625"/>
                  <a:gd name="T40" fmla="*/ 62 w 761"/>
                  <a:gd name="T41" fmla="*/ 197 h 625"/>
                  <a:gd name="T42" fmla="*/ 89 w 761"/>
                  <a:gd name="T43" fmla="*/ 192 h 625"/>
                  <a:gd name="T44" fmla="*/ 407 w 761"/>
                  <a:gd name="T45" fmla="*/ 257 h 625"/>
                  <a:gd name="T46" fmla="*/ 729 w 761"/>
                  <a:gd name="T47" fmla="*/ 90 h 625"/>
                  <a:gd name="T48" fmla="*/ 744 w 761"/>
                  <a:gd name="T49" fmla="*/ 74 h 625"/>
                  <a:gd name="T50" fmla="*/ 726 w 761"/>
                  <a:gd name="T51" fmla="*/ 61 h 625"/>
                  <a:gd name="T52" fmla="*/ 398 w 761"/>
                  <a:gd name="T53" fmla="*/ 0 h 625"/>
                  <a:gd name="T54" fmla="*/ 354 w 761"/>
                  <a:gd name="T55" fmla="*/ 5 h 625"/>
                  <a:gd name="T56" fmla="*/ 50 w 761"/>
                  <a:gd name="T57" fmla="*/ 153 h 625"/>
                  <a:gd name="T58" fmla="*/ 33 w 761"/>
                  <a:gd name="T59" fmla="*/ 164 h 625"/>
                  <a:gd name="T60" fmla="*/ 12 w 761"/>
                  <a:gd name="T61" fmla="*/ 188 h 625"/>
                  <a:gd name="T62" fmla="*/ 3 w 761"/>
                  <a:gd name="T63" fmla="*/ 212 h 625"/>
                  <a:gd name="T64" fmla="*/ 5 w 761"/>
                  <a:gd name="T65" fmla="*/ 255 h 625"/>
                  <a:gd name="T66" fmla="*/ 28 w 761"/>
                  <a:gd name="T67" fmla="*/ 289 h 625"/>
                  <a:gd name="T68" fmla="*/ 6 w 761"/>
                  <a:gd name="T69" fmla="*/ 319 h 625"/>
                  <a:gd name="T70" fmla="*/ 0 w 761"/>
                  <a:gd name="T71" fmla="*/ 354 h 625"/>
                  <a:gd name="T72" fmla="*/ 14 w 761"/>
                  <a:gd name="T73" fmla="*/ 395 h 625"/>
                  <a:gd name="T74" fmla="*/ 19 w 761"/>
                  <a:gd name="T75" fmla="*/ 419 h 625"/>
                  <a:gd name="T76" fmla="*/ 3 w 761"/>
                  <a:gd name="T77" fmla="*/ 454 h 625"/>
                  <a:gd name="T78" fmla="*/ 3 w 761"/>
                  <a:gd name="T79" fmla="*/ 486 h 625"/>
                  <a:gd name="T80" fmla="*/ 14 w 761"/>
                  <a:gd name="T81" fmla="*/ 515 h 625"/>
                  <a:gd name="T82" fmla="*/ 35 w 761"/>
                  <a:gd name="T83" fmla="*/ 537 h 625"/>
                  <a:gd name="T84" fmla="*/ 65 w 761"/>
                  <a:gd name="T85" fmla="*/ 551 h 625"/>
                  <a:gd name="T86" fmla="*/ 426 w 761"/>
                  <a:gd name="T87" fmla="*/ 625 h 625"/>
                  <a:gd name="T88" fmla="*/ 753 w 761"/>
                  <a:gd name="T89" fmla="*/ 454 h 625"/>
                  <a:gd name="T90" fmla="*/ 761 w 761"/>
                  <a:gd name="T91" fmla="*/ 440 h 625"/>
                  <a:gd name="T92" fmla="*/ 758 w 761"/>
                  <a:gd name="T93" fmla="*/ 427 h 625"/>
                  <a:gd name="T94" fmla="*/ 746 w 761"/>
                  <a:gd name="T95" fmla="*/ 416 h 625"/>
                  <a:gd name="T96" fmla="*/ 728 w 761"/>
                  <a:gd name="T97" fmla="*/ 418 h 625"/>
                  <a:gd name="T98" fmla="*/ 67 w 761"/>
                  <a:gd name="T99" fmla="*/ 505 h 625"/>
                  <a:gd name="T100" fmla="*/ 48 w 761"/>
                  <a:gd name="T101" fmla="*/ 485 h 625"/>
                  <a:gd name="T102" fmla="*/ 45 w 761"/>
                  <a:gd name="T103" fmla="*/ 463 h 625"/>
                  <a:gd name="T104" fmla="*/ 62 w 761"/>
                  <a:gd name="T105" fmla="*/ 439 h 625"/>
                  <a:gd name="T106" fmla="*/ 89 w 761"/>
                  <a:gd name="T107" fmla="*/ 434 h 625"/>
                  <a:gd name="T108" fmla="*/ 399 w 761"/>
                  <a:gd name="T109" fmla="*/ 74 h 625"/>
                  <a:gd name="T110" fmla="*/ 399 w 761"/>
                  <a:gd name="T111" fmla="*/ 7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1" h="625">
                    <a:moveTo>
                      <a:pt x="418" y="505"/>
                    </a:moveTo>
                    <a:lnTo>
                      <a:pt x="418" y="505"/>
                    </a:lnTo>
                    <a:lnTo>
                      <a:pt x="421" y="505"/>
                    </a:lnTo>
                    <a:lnTo>
                      <a:pt x="426" y="504"/>
                    </a:lnTo>
                    <a:lnTo>
                      <a:pt x="433" y="503"/>
                    </a:lnTo>
                    <a:lnTo>
                      <a:pt x="749" y="336"/>
                    </a:lnTo>
                    <a:lnTo>
                      <a:pt x="749" y="336"/>
                    </a:lnTo>
                    <a:lnTo>
                      <a:pt x="753" y="333"/>
                    </a:lnTo>
                    <a:lnTo>
                      <a:pt x="756" y="330"/>
                    </a:lnTo>
                    <a:lnTo>
                      <a:pt x="758" y="326"/>
                    </a:lnTo>
                    <a:lnTo>
                      <a:pt x="759" y="322"/>
                    </a:lnTo>
                    <a:lnTo>
                      <a:pt x="761" y="318"/>
                    </a:lnTo>
                    <a:lnTo>
                      <a:pt x="761" y="314"/>
                    </a:lnTo>
                    <a:lnTo>
                      <a:pt x="759" y="310"/>
                    </a:lnTo>
                    <a:lnTo>
                      <a:pt x="758" y="306"/>
                    </a:lnTo>
                    <a:lnTo>
                      <a:pt x="758" y="306"/>
                    </a:lnTo>
                    <a:lnTo>
                      <a:pt x="756" y="302"/>
                    </a:lnTo>
                    <a:lnTo>
                      <a:pt x="753" y="299"/>
                    </a:lnTo>
                    <a:lnTo>
                      <a:pt x="749" y="296"/>
                    </a:lnTo>
                    <a:lnTo>
                      <a:pt x="746" y="295"/>
                    </a:lnTo>
                    <a:lnTo>
                      <a:pt x="741" y="294"/>
                    </a:lnTo>
                    <a:lnTo>
                      <a:pt x="737" y="294"/>
                    </a:lnTo>
                    <a:lnTo>
                      <a:pt x="733" y="295"/>
                    </a:lnTo>
                    <a:lnTo>
                      <a:pt x="728" y="296"/>
                    </a:lnTo>
                    <a:lnTo>
                      <a:pt x="419" y="460"/>
                    </a:lnTo>
                    <a:lnTo>
                      <a:pt x="74" y="387"/>
                    </a:lnTo>
                    <a:lnTo>
                      <a:pt x="74" y="387"/>
                    </a:lnTo>
                    <a:lnTo>
                      <a:pt x="67" y="384"/>
                    </a:lnTo>
                    <a:lnTo>
                      <a:pt x="60" y="381"/>
                    </a:lnTo>
                    <a:lnTo>
                      <a:pt x="55" y="376"/>
                    </a:lnTo>
                    <a:lnTo>
                      <a:pt x="50" y="370"/>
                    </a:lnTo>
                    <a:lnTo>
                      <a:pt x="48" y="364"/>
                    </a:lnTo>
                    <a:lnTo>
                      <a:pt x="45" y="357"/>
                    </a:lnTo>
                    <a:lnTo>
                      <a:pt x="44" y="350"/>
                    </a:lnTo>
                    <a:lnTo>
                      <a:pt x="45" y="341"/>
                    </a:lnTo>
                    <a:lnTo>
                      <a:pt x="45" y="341"/>
                    </a:lnTo>
                    <a:lnTo>
                      <a:pt x="48" y="335"/>
                    </a:lnTo>
                    <a:lnTo>
                      <a:pt x="51" y="328"/>
                    </a:lnTo>
                    <a:lnTo>
                      <a:pt x="56" y="323"/>
                    </a:lnTo>
                    <a:lnTo>
                      <a:pt x="62" y="318"/>
                    </a:lnTo>
                    <a:lnTo>
                      <a:pt x="69" y="315"/>
                    </a:lnTo>
                    <a:lnTo>
                      <a:pt x="76" y="313"/>
                    </a:lnTo>
                    <a:lnTo>
                      <a:pt x="83" y="313"/>
                    </a:lnTo>
                    <a:lnTo>
                      <a:pt x="89" y="313"/>
                    </a:lnTo>
                    <a:lnTo>
                      <a:pt x="89" y="313"/>
                    </a:lnTo>
                    <a:lnTo>
                      <a:pt x="422" y="383"/>
                    </a:lnTo>
                    <a:lnTo>
                      <a:pt x="422" y="383"/>
                    </a:lnTo>
                    <a:lnTo>
                      <a:pt x="427" y="383"/>
                    </a:lnTo>
                    <a:lnTo>
                      <a:pt x="433" y="381"/>
                    </a:lnTo>
                    <a:lnTo>
                      <a:pt x="749" y="214"/>
                    </a:lnTo>
                    <a:lnTo>
                      <a:pt x="749" y="214"/>
                    </a:lnTo>
                    <a:lnTo>
                      <a:pt x="753" y="212"/>
                    </a:lnTo>
                    <a:lnTo>
                      <a:pt x="756" y="208"/>
                    </a:lnTo>
                    <a:lnTo>
                      <a:pt x="758" y="205"/>
                    </a:lnTo>
                    <a:lnTo>
                      <a:pt x="759" y="201"/>
                    </a:lnTo>
                    <a:lnTo>
                      <a:pt x="761" y="197"/>
                    </a:lnTo>
                    <a:lnTo>
                      <a:pt x="761" y="193"/>
                    </a:lnTo>
                    <a:lnTo>
                      <a:pt x="759" y="188"/>
                    </a:lnTo>
                    <a:lnTo>
                      <a:pt x="758" y="185"/>
                    </a:lnTo>
                    <a:lnTo>
                      <a:pt x="758" y="185"/>
                    </a:lnTo>
                    <a:lnTo>
                      <a:pt x="756" y="180"/>
                    </a:lnTo>
                    <a:lnTo>
                      <a:pt x="753" y="178"/>
                    </a:lnTo>
                    <a:lnTo>
                      <a:pt x="749" y="176"/>
                    </a:lnTo>
                    <a:lnTo>
                      <a:pt x="746" y="173"/>
                    </a:lnTo>
                    <a:lnTo>
                      <a:pt x="741" y="173"/>
                    </a:lnTo>
                    <a:lnTo>
                      <a:pt x="737" y="172"/>
                    </a:lnTo>
                    <a:lnTo>
                      <a:pt x="733" y="173"/>
                    </a:lnTo>
                    <a:lnTo>
                      <a:pt x="728" y="176"/>
                    </a:lnTo>
                    <a:lnTo>
                      <a:pt x="418" y="339"/>
                    </a:lnTo>
                    <a:lnTo>
                      <a:pt x="74" y="265"/>
                    </a:lnTo>
                    <a:lnTo>
                      <a:pt x="74" y="265"/>
                    </a:lnTo>
                    <a:lnTo>
                      <a:pt x="67" y="263"/>
                    </a:lnTo>
                    <a:lnTo>
                      <a:pt x="60" y="259"/>
                    </a:lnTo>
                    <a:lnTo>
                      <a:pt x="55" y="255"/>
                    </a:lnTo>
                    <a:lnTo>
                      <a:pt x="50" y="249"/>
                    </a:lnTo>
                    <a:lnTo>
                      <a:pt x="48" y="243"/>
                    </a:lnTo>
                    <a:lnTo>
                      <a:pt x="45" y="236"/>
                    </a:lnTo>
                    <a:lnTo>
                      <a:pt x="44" y="228"/>
                    </a:lnTo>
                    <a:lnTo>
                      <a:pt x="45" y="221"/>
                    </a:lnTo>
                    <a:lnTo>
                      <a:pt x="45" y="221"/>
                    </a:lnTo>
                    <a:lnTo>
                      <a:pt x="48" y="213"/>
                    </a:lnTo>
                    <a:lnTo>
                      <a:pt x="51" y="207"/>
                    </a:lnTo>
                    <a:lnTo>
                      <a:pt x="56" y="201"/>
                    </a:lnTo>
                    <a:lnTo>
                      <a:pt x="62" y="197"/>
                    </a:lnTo>
                    <a:lnTo>
                      <a:pt x="69" y="193"/>
                    </a:lnTo>
                    <a:lnTo>
                      <a:pt x="76" y="192"/>
                    </a:lnTo>
                    <a:lnTo>
                      <a:pt x="83" y="191"/>
                    </a:lnTo>
                    <a:lnTo>
                      <a:pt x="89" y="192"/>
                    </a:lnTo>
                    <a:lnTo>
                      <a:pt x="89" y="192"/>
                    </a:lnTo>
                    <a:lnTo>
                      <a:pt x="401" y="258"/>
                    </a:lnTo>
                    <a:lnTo>
                      <a:pt x="401" y="258"/>
                    </a:lnTo>
                    <a:lnTo>
                      <a:pt x="407" y="257"/>
                    </a:lnTo>
                    <a:lnTo>
                      <a:pt x="412" y="255"/>
                    </a:lnTo>
                    <a:lnTo>
                      <a:pt x="412" y="255"/>
                    </a:lnTo>
                    <a:lnTo>
                      <a:pt x="729" y="90"/>
                    </a:lnTo>
                    <a:lnTo>
                      <a:pt x="729" y="90"/>
                    </a:lnTo>
                    <a:lnTo>
                      <a:pt x="736" y="86"/>
                    </a:lnTo>
                    <a:lnTo>
                      <a:pt x="742" y="82"/>
                    </a:lnTo>
                    <a:lnTo>
                      <a:pt x="744" y="77"/>
                    </a:lnTo>
                    <a:lnTo>
                      <a:pt x="744" y="74"/>
                    </a:lnTo>
                    <a:lnTo>
                      <a:pt x="743" y="70"/>
                    </a:lnTo>
                    <a:lnTo>
                      <a:pt x="740" y="67"/>
                    </a:lnTo>
                    <a:lnTo>
                      <a:pt x="734" y="63"/>
                    </a:lnTo>
                    <a:lnTo>
                      <a:pt x="726" y="61"/>
                    </a:lnTo>
                    <a:lnTo>
                      <a:pt x="418" y="1"/>
                    </a:lnTo>
                    <a:lnTo>
                      <a:pt x="418" y="1"/>
                    </a:lnTo>
                    <a:lnTo>
                      <a:pt x="408" y="0"/>
                    </a:lnTo>
                    <a:lnTo>
                      <a:pt x="398" y="0"/>
                    </a:lnTo>
                    <a:lnTo>
                      <a:pt x="386" y="0"/>
                    </a:lnTo>
                    <a:lnTo>
                      <a:pt x="376" y="1"/>
                    </a:lnTo>
                    <a:lnTo>
                      <a:pt x="364" y="3"/>
                    </a:lnTo>
                    <a:lnTo>
                      <a:pt x="354" y="5"/>
                    </a:lnTo>
                    <a:lnTo>
                      <a:pt x="343" y="8"/>
                    </a:lnTo>
                    <a:lnTo>
                      <a:pt x="335" y="12"/>
                    </a:lnTo>
                    <a:lnTo>
                      <a:pt x="50" y="153"/>
                    </a:lnTo>
                    <a:lnTo>
                      <a:pt x="50" y="153"/>
                    </a:lnTo>
                    <a:lnTo>
                      <a:pt x="43" y="156"/>
                    </a:lnTo>
                    <a:lnTo>
                      <a:pt x="40" y="160"/>
                    </a:lnTo>
                    <a:lnTo>
                      <a:pt x="40" y="160"/>
                    </a:lnTo>
                    <a:lnTo>
                      <a:pt x="33" y="164"/>
                    </a:lnTo>
                    <a:lnTo>
                      <a:pt x="27" y="169"/>
                    </a:lnTo>
                    <a:lnTo>
                      <a:pt x="21" y="175"/>
                    </a:lnTo>
                    <a:lnTo>
                      <a:pt x="15" y="182"/>
                    </a:lnTo>
                    <a:lnTo>
                      <a:pt x="12" y="188"/>
                    </a:lnTo>
                    <a:lnTo>
                      <a:pt x="7" y="195"/>
                    </a:lnTo>
                    <a:lnTo>
                      <a:pt x="5" y="204"/>
                    </a:lnTo>
                    <a:lnTo>
                      <a:pt x="3" y="212"/>
                    </a:lnTo>
                    <a:lnTo>
                      <a:pt x="3" y="212"/>
                    </a:lnTo>
                    <a:lnTo>
                      <a:pt x="1" y="222"/>
                    </a:lnTo>
                    <a:lnTo>
                      <a:pt x="0" y="234"/>
                    </a:lnTo>
                    <a:lnTo>
                      <a:pt x="3" y="244"/>
                    </a:lnTo>
                    <a:lnTo>
                      <a:pt x="5" y="255"/>
                    </a:lnTo>
                    <a:lnTo>
                      <a:pt x="8" y="264"/>
                    </a:lnTo>
                    <a:lnTo>
                      <a:pt x="14" y="273"/>
                    </a:lnTo>
                    <a:lnTo>
                      <a:pt x="20" y="281"/>
                    </a:lnTo>
                    <a:lnTo>
                      <a:pt x="28" y="289"/>
                    </a:lnTo>
                    <a:lnTo>
                      <a:pt x="28" y="289"/>
                    </a:lnTo>
                    <a:lnTo>
                      <a:pt x="19" y="299"/>
                    </a:lnTo>
                    <a:lnTo>
                      <a:pt x="12" y="309"/>
                    </a:lnTo>
                    <a:lnTo>
                      <a:pt x="6" y="319"/>
                    </a:lnTo>
                    <a:lnTo>
                      <a:pt x="3" y="332"/>
                    </a:lnTo>
                    <a:lnTo>
                      <a:pt x="3" y="332"/>
                    </a:lnTo>
                    <a:lnTo>
                      <a:pt x="1" y="344"/>
                    </a:lnTo>
                    <a:lnTo>
                      <a:pt x="0" y="354"/>
                    </a:lnTo>
                    <a:lnTo>
                      <a:pt x="3" y="366"/>
                    </a:lnTo>
                    <a:lnTo>
                      <a:pt x="5" y="375"/>
                    </a:lnTo>
                    <a:lnTo>
                      <a:pt x="8" y="386"/>
                    </a:lnTo>
                    <a:lnTo>
                      <a:pt x="14" y="395"/>
                    </a:lnTo>
                    <a:lnTo>
                      <a:pt x="20" y="403"/>
                    </a:lnTo>
                    <a:lnTo>
                      <a:pt x="28" y="410"/>
                    </a:lnTo>
                    <a:lnTo>
                      <a:pt x="28" y="410"/>
                    </a:lnTo>
                    <a:lnTo>
                      <a:pt x="19" y="419"/>
                    </a:lnTo>
                    <a:lnTo>
                      <a:pt x="12" y="430"/>
                    </a:lnTo>
                    <a:lnTo>
                      <a:pt x="6" y="441"/>
                    </a:lnTo>
                    <a:lnTo>
                      <a:pt x="3" y="454"/>
                    </a:lnTo>
                    <a:lnTo>
                      <a:pt x="3" y="454"/>
                    </a:lnTo>
                    <a:lnTo>
                      <a:pt x="1" y="462"/>
                    </a:lnTo>
                    <a:lnTo>
                      <a:pt x="0" y="470"/>
                    </a:lnTo>
                    <a:lnTo>
                      <a:pt x="1" y="478"/>
                    </a:lnTo>
                    <a:lnTo>
                      <a:pt x="3" y="486"/>
                    </a:lnTo>
                    <a:lnTo>
                      <a:pt x="4" y="494"/>
                    </a:lnTo>
                    <a:lnTo>
                      <a:pt x="6" y="501"/>
                    </a:lnTo>
                    <a:lnTo>
                      <a:pt x="9" y="508"/>
                    </a:lnTo>
                    <a:lnTo>
                      <a:pt x="14" y="515"/>
                    </a:lnTo>
                    <a:lnTo>
                      <a:pt x="19" y="521"/>
                    </a:lnTo>
                    <a:lnTo>
                      <a:pt x="23" y="528"/>
                    </a:lnTo>
                    <a:lnTo>
                      <a:pt x="29" y="533"/>
                    </a:lnTo>
                    <a:lnTo>
                      <a:pt x="35" y="537"/>
                    </a:lnTo>
                    <a:lnTo>
                      <a:pt x="42" y="542"/>
                    </a:lnTo>
                    <a:lnTo>
                      <a:pt x="49" y="546"/>
                    </a:lnTo>
                    <a:lnTo>
                      <a:pt x="57" y="549"/>
                    </a:lnTo>
                    <a:lnTo>
                      <a:pt x="65" y="551"/>
                    </a:lnTo>
                    <a:lnTo>
                      <a:pt x="65" y="551"/>
                    </a:lnTo>
                    <a:lnTo>
                      <a:pt x="420" y="625"/>
                    </a:lnTo>
                    <a:lnTo>
                      <a:pt x="420" y="625"/>
                    </a:lnTo>
                    <a:lnTo>
                      <a:pt x="426" y="625"/>
                    </a:lnTo>
                    <a:lnTo>
                      <a:pt x="433" y="623"/>
                    </a:lnTo>
                    <a:lnTo>
                      <a:pt x="749" y="456"/>
                    </a:lnTo>
                    <a:lnTo>
                      <a:pt x="749" y="456"/>
                    </a:lnTo>
                    <a:lnTo>
                      <a:pt x="753" y="454"/>
                    </a:lnTo>
                    <a:lnTo>
                      <a:pt x="756" y="452"/>
                    </a:lnTo>
                    <a:lnTo>
                      <a:pt x="758" y="447"/>
                    </a:lnTo>
                    <a:lnTo>
                      <a:pt x="759" y="443"/>
                    </a:lnTo>
                    <a:lnTo>
                      <a:pt x="761" y="440"/>
                    </a:lnTo>
                    <a:lnTo>
                      <a:pt x="761" y="435"/>
                    </a:lnTo>
                    <a:lnTo>
                      <a:pt x="759" y="431"/>
                    </a:lnTo>
                    <a:lnTo>
                      <a:pt x="758" y="427"/>
                    </a:lnTo>
                    <a:lnTo>
                      <a:pt x="758" y="427"/>
                    </a:lnTo>
                    <a:lnTo>
                      <a:pt x="756" y="423"/>
                    </a:lnTo>
                    <a:lnTo>
                      <a:pt x="753" y="420"/>
                    </a:lnTo>
                    <a:lnTo>
                      <a:pt x="749" y="418"/>
                    </a:lnTo>
                    <a:lnTo>
                      <a:pt x="746" y="416"/>
                    </a:lnTo>
                    <a:lnTo>
                      <a:pt x="741" y="416"/>
                    </a:lnTo>
                    <a:lnTo>
                      <a:pt x="737" y="416"/>
                    </a:lnTo>
                    <a:lnTo>
                      <a:pt x="733" y="416"/>
                    </a:lnTo>
                    <a:lnTo>
                      <a:pt x="728" y="418"/>
                    </a:lnTo>
                    <a:lnTo>
                      <a:pt x="418" y="581"/>
                    </a:lnTo>
                    <a:lnTo>
                      <a:pt x="74" y="507"/>
                    </a:lnTo>
                    <a:lnTo>
                      <a:pt x="74" y="507"/>
                    </a:lnTo>
                    <a:lnTo>
                      <a:pt x="67" y="505"/>
                    </a:lnTo>
                    <a:lnTo>
                      <a:pt x="60" y="501"/>
                    </a:lnTo>
                    <a:lnTo>
                      <a:pt x="55" y="497"/>
                    </a:lnTo>
                    <a:lnTo>
                      <a:pt x="50" y="491"/>
                    </a:lnTo>
                    <a:lnTo>
                      <a:pt x="48" y="485"/>
                    </a:lnTo>
                    <a:lnTo>
                      <a:pt x="45" y="478"/>
                    </a:lnTo>
                    <a:lnTo>
                      <a:pt x="44" y="470"/>
                    </a:lnTo>
                    <a:lnTo>
                      <a:pt x="45" y="463"/>
                    </a:lnTo>
                    <a:lnTo>
                      <a:pt x="45" y="463"/>
                    </a:lnTo>
                    <a:lnTo>
                      <a:pt x="48" y="456"/>
                    </a:lnTo>
                    <a:lnTo>
                      <a:pt x="51" y="449"/>
                    </a:lnTo>
                    <a:lnTo>
                      <a:pt x="56" y="443"/>
                    </a:lnTo>
                    <a:lnTo>
                      <a:pt x="62" y="439"/>
                    </a:lnTo>
                    <a:lnTo>
                      <a:pt x="69" y="437"/>
                    </a:lnTo>
                    <a:lnTo>
                      <a:pt x="76" y="434"/>
                    </a:lnTo>
                    <a:lnTo>
                      <a:pt x="83" y="433"/>
                    </a:lnTo>
                    <a:lnTo>
                      <a:pt x="89" y="434"/>
                    </a:lnTo>
                    <a:lnTo>
                      <a:pt x="89" y="434"/>
                    </a:lnTo>
                    <a:lnTo>
                      <a:pt x="418" y="505"/>
                    </a:lnTo>
                    <a:lnTo>
                      <a:pt x="418" y="505"/>
                    </a:lnTo>
                    <a:close/>
                    <a:moveTo>
                      <a:pt x="399" y="74"/>
                    </a:moveTo>
                    <a:lnTo>
                      <a:pt x="546" y="103"/>
                    </a:lnTo>
                    <a:lnTo>
                      <a:pt x="481" y="134"/>
                    </a:lnTo>
                    <a:lnTo>
                      <a:pt x="334" y="104"/>
                    </a:lnTo>
                    <a:lnTo>
                      <a:pt x="399"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3" name="Rectangle 122"/>
            <p:cNvSpPr/>
            <p:nvPr/>
          </p:nvSpPr>
          <p:spPr bwMode="ltGray">
            <a:xfrm>
              <a:off x="990718" y="4589361"/>
              <a:ext cx="2592088" cy="4927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smtClean="0">
                  <a:solidFill>
                    <a:schemeClr val="tx1"/>
                  </a:solidFill>
                  <a:latin typeface="Arial" panose="020B0604020202020204" pitchFamily="34" charset="0"/>
                </a:rPr>
                <a:t>3%</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các</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doanh</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nghiệp</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báo</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cáo</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theo</a:t>
              </a:r>
              <a:r>
                <a:rPr lang="en-GB" sz="1100"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Khung</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báo</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cáo</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tích</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hợp</a:t>
              </a:r>
              <a:r>
                <a:rPr lang="en-GB" sz="1100" b="1" dirty="0" smtClean="0">
                  <a:solidFill>
                    <a:schemeClr val="tx1"/>
                  </a:solidFill>
                  <a:latin typeface="Arial" panose="020B0604020202020204" pitchFamily="34" charset="0"/>
                </a:rPr>
                <a:t> (IR).</a:t>
              </a:r>
            </a:p>
          </p:txBody>
        </p:sp>
      </p:grpSp>
      <p:grpSp>
        <p:nvGrpSpPr>
          <p:cNvPr id="13" name="Group 12"/>
          <p:cNvGrpSpPr/>
          <p:nvPr/>
        </p:nvGrpSpPr>
        <p:grpSpPr>
          <a:xfrm>
            <a:off x="685799" y="4661963"/>
            <a:ext cx="3989933" cy="493200"/>
            <a:chOff x="-2781128" y="2682312"/>
            <a:chExt cx="2706856" cy="493200"/>
          </a:xfrm>
        </p:grpSpPr>
        <p:grpSp>
          <p:nvGrpSpPr>
            <p:cNvPr id="118" name="Group 117"/>
            <p:cNvGrpSpPr/>
            <p:nvPr/>
          </p:nvGrpSpPr>
          <p:grpSpPr>
            <a:xfrm>
              <a:off x="-2781128" y="2682312"/>
              <a:ext cx="493200" cy="493200"/>
              <a:chOff x="9322641" y="3474401"/>
              <a:chExt cx="612000" cy="612000"/>
            </a:xfrm>
          </p:grpSpPr>
          <p:sp>
            <p:nvSpPr>
              <p:cNvPr id="119" name="Oval 118"/>
              <p:cNvSpPr/>
              <p:nvPr/>
            </p:nvSpPr>
            <p:spPr bwMode="ltGray">
              <a:xfrm>
                <a:off x="9322641" y="3474401"/>
                <a:ext cx="612000" cy="612000"/>
              </a:xfrm>
              <a:prstGeom prst="ellipse">
                <a:avLst/>
              </a:prstGeom>
              <a:solidFill>
                <a:schemeClr val="accent4">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solidFill>
                    <a:schemeClr val="bg1"/>
                  </a:solidFill>
                  <a:latin typeface="Arial" panose="020B0604020202020204" pitchFamily="34" charset="0"/>
                </a:endParaRPr>
              </a:p>
            </p:txBody>
          </p:sp>
          <p:sp>
            <p:nvSpPr>
              <p:cNvPr id="120" name="Freeform 4993"/>
              <p:cNvSpPr>
                <a:spLocks noEditPoints="1"/>
              </p:cNvSpPr>
              <p:nvPr/>
            </p:nvSpPr>
            <p:spPr bwMode="auto">
              <a:xfrm>
                <a:off x="9465212" y="3531032"/>
                <a:ext cx="407068" cy="465220"/>
              </a:xfrm>
              <a:custGeom>
                <a:avLst/>
                <a:gdLst>
                  <a:gd name="T0" fmla="*/ 188 w 336"/>
                  <a:gd name="T1" fmla="*/ 270 h 384"/>
                  <a:gd name="T2" fmla="*/ 204 w 336"/>
                  <a:gd name="T3" fmla="*/ 282 h 384"/>
                  <a:gd name="T4" fmla="*/ 226 w 336"/>
                  <a:gd name="T5" fmla="*/ 306 h 384"/>
                  <a:gd name="T6" fmla="*/ 228 w 336"/>
                  <a:gd name="T7" fmla="*/ 320 h 384"/>
                  <a:gd name="T8" fmla="*/ 212 w 336"/>
                  <a:gd name="T9" fmla="*/ 348 h 384"/>
                  <a:gd name="T10" fmla="*/ 166 w 336"/>
                  <a:gd name="T11" fmla="*/ 368 h 384"/>
                  <a:gd name="T12" fmla="*/ 116 w 336"/>
                  <a:gd name="T13" fmla="*/ 376 h 384"/>
                  <a:gd name="T14" fmla="*/ 10 w 336"/>
                  <a:gd name="T15" fmla="*/ 384 h 384"/>
                  <a:gd name="T16" fmla="*/ 2 w 336"/>
                  <a:gd name="T17" fmla="*/ 380 h 384"/>
                  <a:gd name="T18" fmla="*/ 0 w 336"/>
                  <a:gd name="T19" fmla="*/ 374 h 384"/>
                  <a:gd name="T20" fmla="*/ 6 w 336"/>
                  <a:gd name="T21" fmla="*/ 364 h 384"/>
                  <a:gd name="T22" fmla="*/ 54 w 336"/>
                  <a:gd name="T23" fmla="*/ 362 h 384"/>
                  <a:gd name="T24" fmla="*/ 156 w 336"/>
                  <a:gd name="T25" fmla="*/ 350 h 384"/>
                  <a:gd name="T26" fmla="*/ 206 w 336"/>
                  <a:gd name="T27" fmla="*/ 328 h 384"/>
                  <a:gd name="T28" fmla="*/ 208 w 336"/>
                  <a:gd name="T29" fmla="*/ 320 h 384"/>
                  <a:gd name="T30" fmla="*/ 192 w 336"/>
                  <a:gd name="T31" fmla="*/ 300 h 384"/>
                  <a:gd name="T32" fmla="*/ 176 w 336"/>
                  <a:gd name="T33" fmla="*/ 286 h 384"/>
                  <a:gd name="T34" fmla="*/ 166 w 336"/>
                  <a:gd name="T35" fmla="*/ 264 h 384"/>
                  <a:gd name="T36" fmla="*/ 172 w 336"/>
                  <a:gd name="T37" fmla="*/ 246 h 384"/>
                  <a:gd name="T38" fmla="*/ 194 w 336"/>
                  <a:gd name="T39" fmla="*/ 228 h 384"/>
                  <a:gd name="T40" fmla="*/ 254 w 336"/>
                  <a:gd name="T41" fmla="*/ 212 h 384"/>
                  <a:gd name="T42" fmla="*/ 326 w 336"/>
                  <a:gd name="T43" fmla="*/ 206 h 384"/>
                  <a:gd name="T44" fmla="*/ 334 w 336"/>
                  <a:gd name="T45" fmla="*/ 212 h 384"/>
                  <a:gd name="T46" fmla="*/ 334 w 336"/>
                  <a:gd name="T47" fmla="*/ 220 h 384"/>
                  <a:gd name="T48" fmla="*/ 326 w 336"/>
                  <a:gd name="T49" fmla="*/ 226 h 384"/>
                  <a:gd name="T50" fmla="*/ 264 w 336"/>
                  <a:gd name="T51" fmla="*/ 230 h 384"/>
                  <a:gd name="T52" fmla="*/ 206 w 336"/>
                  <a:gd name="T53" fmla="*/ 244 h 384"/>
                  <a:gd name="T54" fmla="*/ 186 w 336"/>
                  <a:gd name="T55" fmla="*/ 264 h 384"/>
                  <a:gd name="T56" fmla="*/ 174 w 336"/>
                  <a:gd name="T57" fmla="*/ 70 h 384"/>
                  <a:gd name="T58" fmla="*/ 186 w 336"/>
                  <a:gd name="T59" fmla="*/ 10 h 384"/>
                  <a:gd name="T60" fmla="*/ 136 w 336"/>
                  <a:gd name="T61" fmla="*/ 0 h 384"/>
                  <a:gd name="T62" fmla="*/ 114 w 336"/>
                  <a:gd name="T63" fmla="*/ 36 h 384"/>
                  <a:gd name="T64" fmla="*/ 62 w 336"/>
                  <a:gd name="T65" fmla="*/ 144 h 384"/>
                  <a:gd name="T66" fmla="*/ 82 w 336"/>
                  <a:gd name="T67" fmla="*/ 204 h 384"/>
                  <a:gd name="T68" fmla="*/ 122 w 336"/>
                  <a:gd name="T69" fmla="*/ 216 h 384"/>
                  <a:gd name="T70" fmla="*/ 192 w 336"/>
                  <a:gd name="T71" fmla="*/ 124 h 384"/>
                  <a:gd name="T72" fmla="*/ 228 w 336"/>
                  <a:gd name="T73" fmla="*/ 62 h 384"/>
                  <a:gd name="T74" fmla="*/ 222 w 336"/>
                  <a:gd name="T75" fmla="*/ 24 h 384"/>
                  <a:gd name="T76" fmla="*/ 190 w 336"/>
                  <a:gd name="T77" fmla="*/ 80 h 384"/>
                  <a:gd name="T78" fmla="*/ 118 w 336"/>
                  <a:gd name="T79" fmla="*/ 188 h 384"/>
                  <a:gd name="T80" fmla="*/ 110 w 336"/>
                  <a:gd name="T81" fmla="*/ 192 h 384"/>
                  <a:gd name="T82" fmla="*/ 104 w 336"/>
                  <a:gd name="T83" fmla="*/ 190 h 384"/>
                  <a:gd name="T84" fmla="*/ 100 w 336"/>
                  <a:gd name="T85" fmla="*/ 184 h 384"/>
                  <a:gd name="T86" fmla="*/ 104 w 336"/>
                  <a:gd name="T87" fmla="*/ 176 h 384"/>
                  <a:gd name="T88" fmla="*/ 174 w 336"/>
                  <a:gd name="T89" fmla="*/ 70 h 384"/>
                  <a:gd name="T90" fmla="*/ 40 w 336"/>
                  <a:gd name="T91" fmla="*/ 232 h 384"/>
                  <a:gd name="T92" fmla="*/ 60 w 336"/>
                  <a:gd name="T93" fmla="*/ 242 h 384"/>
                  <a:gd name="T94" fmla="*/ 78 w 336"/>
                  <a:gd name="T95" fmla="*/ 254 h 384"/>
                  <a:gd name="T96" fmla="*/ 46 w 336"/>
                  <a:gd name="T97" fmla="*/ 252 h 384"/>
                  <a:gd name="T98" fmla="*/ 22 w 336"/>
                  <a:gd name="T99" fmla="*/ 244 h 384"/>
                  <a:gd name="T100" fmla="*/ 4 w 336"/>
                  <a:gd name="T101" fmla="*/ 338 h 384"/>
                  <a:gd name="T102" fmla="*/ 82 w 336"/>
                  <a:gd name="T103" fmla="*/ 284 h 384"/>
                  <a:gd name="T104" fmla="*/ 58 w 336"/>
                  <a:gd name="T105" fmla="*/ 258 h 384"/>
                  <a:gd name="T106" fmla="*/ 34 w 336"/>
                  <a:gd name="T107" fmla="*/ 296 h 384"/>
                  <a:gd name="T108" fmla="*/ 28 w 336"/>
                  <a:gd name="T109" fmla="*/ 296 h 384"/>
                  <a:gd name="T110" fmla="*/ 26 w 336"/>
                  <a:gd name="T111" fmla="*/ 28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 h="384">
                    <a:moveTo>
                      <a:pt x="186" y="264"/>
                    </a:moveTo>
                    <a:lnTo>
                      <a:pt x="186" y="264"/>
                    </a:lnTo>
                    <a:lnTo>
                      <a:pt x="188" y="270"/>
                    </a:lnTo>
                    <a:lnTo>
                      <a:pt x="192" y="274"/>
                    </a:lnTo>
                    <a:lnTo>
                      <a:pt x="204" y="282"/>
                    </a:lnTo>
                    <a:lnTo>
                      <a:pt x="204" y="282"/>
                    </a:lnTo>
                    <a:lnTo>
                      <a:pt x="212" y="288"/>
                    </a:lnTo>
                    <a:lnTo>
                      <a:pt x="220" y="296"/>
                    </a:lnTo>
                    <a:lnTo>
                      <a:pt x="226" y="306"/>
                    </a:lnTo>
                    <a:lnTo>
                      <a:pt x="228" y="312"/>
                    </a:lnTo>
                    <a:lnTo>
                      <a:pt x="228" y="320"/>
                    </a:lnTo>
                    <a:lnTo>
                      <a:pt x="228" y="320"/>
                    </a:lnTo>
                    <a:lnTo>
                      <a:pt x="226" y="330"/>
                    </a:lnTo>
                    <a:lnTo>
                      <a:pt x="222" y="338"/>
                    </a:lnTo>
                    <a:lnTo>
                      <a:pt x="212" y="348"/>
                    </a:lnTo>
                    <a:lnTo>
                      <a:pt x="200" y="354"/>
                    </a:lnTo>
                    <a:lnTo>
                      <a:pt x="184" y="362"/>
                    </a:lnTo>
                    <a:lnTo>
                      <a:pt x="166" y="368"/>
                    </a:lnTo>
                    <a:lnTo>
                      <a:pt x="142" y="372"/>
                    </a:lnTo>
                    <a:lnTo>
                      <a:pt x="116" y="376"/>
                    </a:lnTo>
                    <a:lnTo>
                      <a:pt x="116" y="376"/>
                    </a:lnTo>
                    <a:lnTo>
                      <a:pt x="78" y="380"/>
                    </a:lnTo>
                    <a:lnTo>
                      <a:pt x="44" y="382"/>
                    </a:lnTo>
                    <a:lnTo>
                      <a:pt x="10" y="384"/>
                    </a:lnTo>
                    <a:lnTo>
                      <a:pt x="10" y="384"/>
                    </a:lnTo>
                    <a:lnTo>
                      <a:pt x="6" y="382"/>
                    </a:lnTo>
                    <a:lnTo>
                      <a:pt x="2" y="380"/>
                    </a:lnTo>
                    <a:lnTo>
                      <a:pt x="0" y="378"/>
                    </a:lnTo>
                    <a:lnTo>
                      <a:pt x="0" y="374"/>
                    </a:lnTo>
                    <a:lnTo>
                      <a:pt x="0" y="374"/>
                    </a:lnTo>
                    <a:lnTo>
                      <a:pt x="0" y="370"/>
                    </a:lnTo>
                    <a:lnTo>
                      <a:pt x="2" y="366"/>
                    </a:lnTo>
                    <a:lnTo>
                      <a:pt x="6" y="364"/>
                    </a:lnTo>
                    <a:lnTo>
                      <a:pt x="10" y="364"/>
                    </a:lnTo>
                    <a:lnTo>
                      <a:pt x="10" y="364"/>
                    </a:lnTo>
                    <a:lnTo>
                      <a:pt x="54" y="362"/>
                    </a:lnTo>
                    <a:lnTo>
                      <a:pt x="92" y="360"/>
                    </a:lnTo>
                    <a:lnTo>
                      <a:pt x="126" y="354"/>
                    </a:lnTo>
                    <a:lnTo>
                      <a:pt x="156" y="350"/>
                    </a:lnTo>
                    <a:lnTo>
                      <a:pt x="178" y="342"/>
                    </a:lnTo>
                    <a:lnTo>
                      <a:pt x="194" y="336"/>
                    </a:lnTo>
                    <a:lnTo>
                      <a:pt x="206" y="328"/>
                    </a:lnTo>
                    <a:lnTo>
                      <a:pt x="208" y="324"/>
                    </a:lnTo>
                    <a:lnTo>
                      <a:pt x="208" y="320"/>
                    </a:lnTo>
                    <a:lnTo>
                      <a:pt x="208" y="320"/>
                    </a:lnTo>
                    <a:lnTo>
                      <a:pt x="208" y="314"/>
                    </a:lnTo>
                    <a:lnTo>
                      <a:pt x="204" y="308"/>
                    </a:lnTo>
                    <a:lnTo>
                      <a:pt x="192" y="300"/>
                    </a:lnTo>
                    <a:lnTo>
                      <a:pt x="192" y="300"/>
                    </a:lnTo>
                    <a:lnTo>
                      <a:pt x="184" y="294"/>
                    </a:lnTo>
                    <a:lnTo>
                      <a:pt x="176" y="286"/>
                    </a:lnTo>
                    <a:lnTo>
                      <a:pt x="170" y="276"/>
                    </a:lnTo>
                    <a:lnTo>
                      <a:pt x="168" y="270"/>
                    </a:lnTo>
                    <a:lnTo>
                      <a:pt x="166" y="264"/>
                    </a:lnTo>
                    <a:lnTo>
                      <a:pt x="166" y="264"/>
                    </a:lnTo>
                    <a:lnTo>
                      <a:pt x="168" y="254"/>
                    </a:lnTo>
                    <a:lnTo>
                      <a:pt x="172" y="246"/>
                    </a:lnTo>
                    <a:lnTo>
                      <a:pt x="178" y="240"/>
                    </a:lnTo>
                    <a:lnTo>
                      <a:pt x="186" y="234"/>
                    </a:lnTo>
                    <a:lnTo>
                      <a:pt x="194" y="228"/>
                    </a:lnTo>
                    <a:lnTo>
                      <a:pt x="204" y="224"/>
                    </a:lnTo>
                    <a:lnTo>
                      <a:pt x="228" y="216"/>
                    </a:lnTo>
                    <a:lnTo>
                      <a:pt x="254" y="212"/>
                    </a:lnTo>
                    <a:lnTo>
                      <a:pt x="280" y="208"/>
                    </a:lnTo>
                    <a:lnTo>
                      <a:pt x="326" y="206"/>
                    </a:lnTo>
                    <a:lnTo>
                      <a:pt x="326" y="206"/>
                    </a:lnTo>
                    <a:lnTo>
                      <a:pt x="330" y="208"/>
                    </a:lnTo>
                    <a:lnTo>
                      <a:pt x="332" y="210"/>
                    </a:lnTo>
                    <a:lnTo>
                      <a:pt x="334" y="212"/>
                    </a:lnTo>
                    <a:lnTo>
                      <a:pt x="336" y="216"/>
                    </a:lnTo>
                    <a:lnTo>
                      <a:pt x="336" y="216"/>
                    </a:lnTo>
                    <a:lnTo>
                      <a:pt x="334" y="220"/>
                    </a:lnTo>
                    <a:lnTo>
                      <a:pt x="332" y="224"/>
                    </a:lnTo>
                    <a:lnTo>
                      <a:pt x="330" y="226"/>
                    </a:lnTo>
                    <a:lnTo>
                      <a:pt x="326" y="226"/>
                    </a:lnTo>
                    <a:lnTo>
                      <a:pt x="326" y="226"/>
                    </a:lnTo>
                    <a:lnTo>
                      <a:pt x="292" y="228"/>
                    </a:lnTo>
                    <a:lnTo>
                      <a:pt x="264" y="230"/>
                    </a:lnTo>
                    <a:lnTo>
                      <a:pt x="240" y="234"/>
                    </a:lnTo>
                    <a:lnTo>
                      <a:pt x="220" y="238"/>
                    </a:lnTo>
                    <a:lnTo>
                      <a:pt x="206" y="244"/>
                    </a:lnTo>
                    <a:lnTo>
                      <a:pt x="196" y="250"/>
                    </a:lnTo>
                    <a:lnTo>
                      <a:pt x="188" y="258"/>
                    </a:lnTo>
                    <a:lnTo>
                      <a:pt x="186" y="264"/>
                    </a:lnTo>
                    <a:lnTo>
                      <a:pt x="186" y="264"/>
                    </a:lnTo>
                    <a:close/>
                    <a:moveTo>
                      <a:pt x="174" y="70"/>
                    </a:moveTo>
                    <a:lnTo>
                      <a:pt x="174" y="70"/>
                    </a:lnTo>
                    <a:lnTo>
                      <a:pt x="204" y="16"/>
                    </a:lnTo>
                    <a:lnTo>
                      <a:pt x="204" y="16"/>
                    </a:lnTo>
                    <a:lnTo>
                      <a:pt x="186" y="10"/>
                    </a:lnTo>
                    <a:lnTo>
                      <a:pt x="170" y="4"/>
                    </a:lnTo>
                    <a:lnTo>
                      <a:pt x="152" y="2"/>
                    </a:lnTo>
                    <a:lnTo>
                      <a:pt x="136" y="0"/>
                    </a:lnTo>
                    <a:lnTo>
                      <a:pt x="136" y="0"/>
                    </a:lnTo>
                    <a:lnTo>
                      <a:pt x="114" y="36"/>
                    </a:lnTo>
                    <a:lnTo>
                      <a:pt x="114" y="36"/>
                    </a:lnTo>
                    <a:lnTo>
                      <a:pt x="96" y="68"/>
                    </a:lnTo>
                    <a:lnTo>
                      <a:pt x="82" y="96"/>
                    </a:lnTo>
                    <a:lnTo>
                      <a:pt x="62" y="144"/>
                    </a:lnTo>
                    <a:lnTo>
                      <a:pt x="52" y="176"/>
                    </a:lnTo>
                    <a:lnTo>
                      <a:pt x="48" y="186"/>
                    </a:lnTo>
                    <a:lnTo>
                      <a:pt x="82" y="204"/>
                    </a:lnTo>
                    <a:lnTo>
                      <a:pt x="114" y="224"/>
                    </a:lnTo>
                    <a:lnTo>
                      <a:pt x="114" y="224"/>
                    </a:lnTo>
                    <a:lnTo>
                      <a:pt x="122" y="216"/>
                    </a:lnTo>
                    <a:lnTo>
                      <a:pt x="142" y="192"/>
                    </a:lnTo>
                    <a:lnTo>
                      <a:pt x="174" y="150"/>
                    </a:lnTo>
                    <a:lnTo>
                      <a:pt x="192" y="124"/>
                    </a:lnTo>
                    <a:lnTo>
                      <a:pt x="212" y="92"/>
                    </a:lnTo>
                    <a:lnTo>
                      <a:pt x="212" y="92"/>
                    </a:lnTo>
                    <a:lnTo>
                      <a:pt x="228" y="62"/>
                    </a:lnTo>
                    <a:lnTo>
                      <a:pt x="242" y="36"/>
                    </a:lnTo>
                    <a:lnTo>
                      <a:pt x="242" y="36"/>
                    </a:lnTo>
                    <a:lnTo>
                      <a:pt x="222" y="24"/>
                    </a:lnTo>
                    <a:lnTo>
                      <a:pt x="222" y="24"/>
                    </a:lnTo>
                    <a:lnTo>
                      <a:pt x="190" y="80"/>
                    </a:lnTo>
                    <a:lnTo>
                      <a:pt x="190" y="80"/>
                    </a:lnTo>
                    <a:lnTo>
                      <a:pt x="162" y="126"/>
                    </a:lnTo>
                    <a:lnTo>
                      <a:pt x="140" y="160"/>
                    </a:lnTo>
                    <a:lnTo>
                      <a:pt x="118" y="188"/>
                    </a:lnTo>
                    <a:lnTo>
                      <a:pt x="118" y="188"/>
                    </a:lnTo>
                    <a:lnTo>
                      <a:pt x="116" y="192"/>
                    </a:lnTo>
                    <a:lnTo>
                      <a:pt x="110" y="192"/>
                    </a:lnTo>
                    <a:lnTo>
                      <a:pt x="110" y="192"/>
                    </a:lnTo>
                    <a:lnTo>
                      <a:pt x="108" y="192"/>
                    </a:lnTo>
                    <a:lnTo>
                      <a:pt x="104" y="190"/>
                    </a:lnTo>
                    <a:lnTo>
                      <a:pt x="104" y="190"/>
                    </a:lnTo>
                    <a:lnTo>
                      <a:pt x="102" y="186"/>
                    </a:lnTo>
                    <a:lnTo>
                      <a:pt x="100" y="184"/>
                    </a:lnTo>
                    <a:lnTo>
                      <a:pt x="102" y="180"/>
                    </a:lnTo>
                    <a:lnTo>
                      <a:pt x="104" y="176"/>
                    </a:lnTo>
                    <a:lnTo>
                      <a:pt x="104" y="176"/>
                    </a:lnTo>
                    <a:lnTo>
                      <a:pt x="124" y="148"/>
                    </a:lnTo>
                    <a:lnTo>
                      <a:pt x="146" y="116"/>
                    </a:lnTo>
                    <a:lnTo>
                      <a:pt x="174" y="70"/>
                    </a:lnTo>
                    <a:lnTo>
                      <a:pt x="174" y="70"/>
                    </a:lnTo>
                    <a:close/>
                    <a:moveTo>
                      <a:pt x="44" y="202"/>
                    </a:moveTo>
                    <a:lnTo>
                      <a:pt x="40" y="232"/>
                    </a:lnTo>
                    <a:lnTo>
                      <a:pt x="40" y="232"/>
                    </a:lnTo>
                    <a:lnTo>
                      <a:pt x="50" y="236"/>
                    </a:lnTo>
                    <a:lnTo>
                      <a:pt x="60" y="242"/>
                    </a:lnTo>
                    <a:lnTo>
                      <a:pt x="60" y="242"/>
                    </a:lnTo>
                    <a:lnTo>
                      <a:pt x="70" y="248"/>
                    </a:lnTo>
                    <a:lnTo>
                      <a:pt x="78" y="254"/>
                    </a:lnTo>
                    <a:lnTo>
                      <a:pt x="100" y="236"/>
                    </a:lnTo>
                    <a:lnTo>
                      <a:pt x="44" y="202"/>
                    </a:lnTo>
                    <a:close/>
                    <a:moveTo>
                      <a:pt x="46" y="252"/>
                    </a:moveTo>
                    <a:lnTo>
                      <a:pt x="46" y="252"/>
                    </a:lnTo>
                    <a:lnTo>
                      <a:pt x="34" y="246"/>
                    </a:lnTo>
                    <a:lnTo>
                      <a:pt x="22" y="244"/>
                    </a:lnTo>
                    <a:lnTo>
                      <a:pt x="12" y="244"/>
                    </a:lnTo>
                    <a:lnTo>
                      <a:pt x="4" y="244"/>
                    </a:lnTo>
                    <a:lnTo>
                      <a:pt x="4" y="338"/>
                    </a:lnTo>
                    <a:lnTo>
                      <a:pt x="84" y="292"/>
                    </a:lnTo>
                    <a:lnTo>
                      <a:pt x="84" y="292"/>
                    </a:lnTo>
                    <a:lnTo>
                      <a:pt x="82" y="284"/>
                    </a:lnTo>
                    <a:lnTo>
                      <a:pt x="76" y="276"/>
                    </a:lnTo>
                    <a:lnTo>
                      <a:pt x="68" y="266"/>
                    </a:lnTo>
                    <a:lnTo>
                      <a:pt x="58" y="258"/>
                    </a:lnTo>
                    <a:lnTo>
                      <a:pt x="36" y="294"/>
                    </a:lnTo>
                    <a:lnTo>
                      <a:pt x="36" y="294"/>
                    </a:lnTo>
                    <a:lnTo>
                      <a:pt x="34" y="296"/>
                    </a:lnTo>
                    <a:lnTo>
                      <a:pt x="32" y="296"/>
                    </a:lnTo>
                    <a:lnTo>
                      <a:pt x="32" y="296"/>
                    </a:lnTo>
                    <a:lnTo>
                      <a:pt x="28" y="296"/>
                    </a:lnTo>
                    <a:lnTo>
                      <a:pt x="28" y="296"/>
                    </a:lnTo>
                    <a:lnTo>
                      <a:pt x="26" y="292"/>
                    </a:lnTo>
                    <a:lnTo>
                      <a:pt x="26" y="288"/>
                    </a:lnTo>
                    <a:lnTo>
                      <a:pt x="46" y="25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4" name="Rectangle 123"/>
            <p:cNvSpPr/>
            <p:nvPr/>
          </p:nvSpPr>
          <p:spPr bwMode="ltGray">
            <a:xfrm>
              <a:off x="-2287928" y="2682528"/>
              <a:ext cx="2213656" cy="49276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i="1" dirty="0">
                  <a:solidFill>
                    <a:schemeClr val="tx1"/>
                  </a:solidFill>
                  <a:latin typeface="Arial" panose="020B0604020202020204" pitchFamily="34" charset="0"/>
                </a:rPr>
                <a:t>3</a:t>
              </a:r>
              <a:r>
                <a:rPr lang="en-GB" b="1" i="1" dirty="0" smtClean="0">
                  <a:solidFill>
                    <a:schemeClr val="tx1"/>
                  </a:solidFill>
                  <a:latin typeface="Arial" panose="020B0604020202020204" pitchFamily="34" charset="0"/>
                </a:rPr>
                <a:t>%</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doanh</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nghiệp</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có</a:t>
              </a:r>
              <a:r>
                <a:rPr lang="en-GB" sz="1100"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đảm</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bảo</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từ</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bên</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thứ</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ba</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cho</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các</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dữ</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liệu</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phát</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triển</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bền</a:t>
              </a:r>
              <a:r>
                <a:rPr lang="en-GB" sz="1100" b="1" dirty="0" smtClean="0">
                  <a:solidFill>
                    <a:schemeClr val="tx1"/>
                  </a:solidFill>
                  <a:latin typeface="Arial" panose="020B0604020202020204" pitchFamily="34" charset="0"/>
                </a:rPr>
                <a:t> </a:t>
              </a:r>
              <a:r>
                <a:rPr lang="en-GB" sz="1100" b="1" dirty="0" err="1" smtClean="0">
                  <a:solidFill>
                    <a:schemeClr val="tx1"/>
                  </a:solidFill>
                  <a:latin typeface="Arial" panose="020B0604020202020204" pitchFamily="34" charset="0"/>
                </a:rPr>
                <a:t>vững</a:t>
              </a:r>
              <a:r>
                <a:rPr lang="en-GB" sz="1100" dirty="0" smtClean="0">
                  <a:solidFill>
                    <a:schemeClr val="tx1"/>
                  </a:solidFill>
                  <a:latin typeface="Arial" panose="020B0604020202020204" pitchFamily="34" charset="0"/>
                </a:rPr>
                <a:t> </a:t>
              </a:r>
              <a:r>
                <a:rPr lang="en-GB" sz="1100" dirty="0" err="1" smtClean="0">
                  <a:solidFill>
                    <a:schemeClr val="tx1"/>
                  </a:solidFill>
                  <a:latin typeface="Arial" panose="020B0604020202020204" pitchFamily="34" charset="0"/>
                </a:rPr>
                <a:t>của</a:t>
              </a:r>
              <a:r>
                <a:rPr lang="en-GB" sz="1100" dirty="0" smtClean="0">
                  <a:solidFill>
                    <a:schemeClr val="tx1"/>
                  </a:solidFill>
                  <a:latin typeface="Arial" panose="020B0604020202020204" pitchFamily="34" charset="0"/>
                </a:rPr>
                <a:t> họ</a:t>
              </a:r>
              <a:r>
                <a:rPr lang="en-GB" sz="1100" b="1" baseline="30000" dirty="0" smtClean="0">
                  <a:solidFill>
                    <a:schemeClr val="tx1"/>
                  </a:solidFill>
                  <a:latin typeface="Arial" panose="020B0604020202020204" pitchFamily="34" charset="0"/>
                </a:rPr>
                <a:t>5</a:t>
              </a:r>
            </a:p>
          </p:txBody>
        </p:sp>
      </p:grpSp>
      <p:sp>
        <p:nvSpPr>
          <p:cNvPr id="125" name="TextBox 124"/>
          <p:cNvSpPr txBox="1"/>
          <p:nvPr/>
        </p:nvSpPr>
        <p:spPr>
          <a:xfrm>
            <a:off x="577850" y="1828800"/>
            <a:ext cx="4495799" cy="208444"/>
          </a:xfrm>
          <a:prstGeom prst="rect">
            <a:avLst/>
          </a:prstGeom>
          <a:noFill/>
        </p:spPr>
        <p:txBody>
          <a:bodyPr wrap="square" lIns="0" tIns="0" rIns="0" bIns="0" rtlCol="0" anchor="ctr">
            <a:noAutofit/>
          </a:bodyPr>
          <a:lstStyle/>
          <a:p>
            <a:pPr indent="-274320">
              <a:lnSpc>
                <a:spcPct val="90000"/>
              </a:lnSpc>
              <a:spcAft>
                <a:spcPts val="900"/>
              </a:spcAft>
            </a:pPr>
            <a:r>
              <a:rPr lang="en-GB" sz="1000" b="1" i="1" smtClean="0">
                <a:latin typeface="Arial" panose="020B0604020202020204" pitchFamily="34" charset="0"/>
              </a:rPr>
              <a:t>Hiệu quả báo cáo của 30 doanh nghiệp hàng đầu Việt Nam</a:t>
            </a:r>
            <a:r>
              <a:rPr lang="en-GB" sz="1000" b="1" i="1" baseline="30000" smtClean="0">
                <a:latin typeface="Arial" panose="020B0604020202020204" pitchFamily="34" charset="0"/>
              </a:rPr>
              <a:t>1</a:t>
            </a:r>
            <a:r>
              <a:rPr lang="en-GB" sz="1000" b="1" i="1" dirty="0" smtClean="0">
                <a:latin typeface="Arial" panose="020B0604020202020204" pitchFamily="34" charset="0"/>
              </a:rPr>
              <a:t>:</a:t>
            </a:r>
            <a:endParaRPr lang="en-US" sz="1000" b="1" i="1" dirty="0">
              <a:latin typeface="Arial" panose="020B0604020202020204" pitchFamily="34" charset="0"/>
            </a:endParaRPr>
          </a:p>
        </p:txBody>
      </p:sp>
      <p:sp>
        <p:nvSpPr>
          <p:cNvPr id="3" name="Slide Number Placeholder 2"/>
          <p:cNvSpPr>
            <a:spLocks noGrp="1"/>
          </p:cNvSpPr>
          <p:nvPr>
            <p:ph type="sldNum" sz="quarter" idx="18"/>
          </p:nvPr>
        </p:nvSpPr>
        <p:spPr/>
        <p:txBody>
          <a:bodyPr/>
          <a:lstStyle/>
          <a:p>
            <a:fld id="{8490EBB0-AAAD-407E-B7C4-4DC9D62BC30F}" type="slidenum">
              <a:rPr lang="en-GB" smtClean="0"/>
              <a:pPr/>
              <a:t>18</a:t>
            </a:fld>
            <a:endParaRPr lang="en-GB"/>
          </a:p>
        </p:txBody>
      </p:sp>
      <p:sp>
        <p:nvSpPr>
          <p:cNvPr id="4" name="Date Placeholder 3"/>
          <p:cNvSpPr>
            <a:spLocks noGrp="1"/>
          </p:cNvSpPr>
          <p:nvPr>
            <p:ph type="dt" sz="half" idx="16"/>
          </p:nvPr>
        </p:nvSpPr>
        <p:spPr/>
        <p:txBody>
          <a:bodyPr/>
          <a:lstStyle/>
          <a:p>
            <a:r>
              <a:rPr lang="en-US" smtClean="0"/>
              <a:t>Tháng 05/2016</a:t>
            </a:r>
            <a:endParaRPr lang="en-GB"/>
          </a:p>
        </p:txBody>
      </p:sp>
      <p:sp>
        <p:nvSpPr>
          <p:cNvPr id="5" name="Footer Placeholder 4"/>
          <p:cNvSpPr>
            <a:spLocks noGrp="1"/>
          </p:cNvSpPr>
          <p:nvPr>
            <p:ph type="ftr" sz="quarter" idx="17"/>
          </p:nvPr>
        </p:nvSpPr>
        <p:spPr/>
        <p:txBody>
          <a:bodyPr/>
          <a:lstStyle/>
          <a:p>
            <a:r>
              <a:rPr lang="vi-VN" smtClean="0"/>
              <a:t>IFC/SSC – Báo cáo Môi trường và Xã hội (E&amp;S)</a:t>
            </a:r>
            <a:endParaRPr lang="en-GB" dirty="0"/>
          </a:p>
        </p:txBody>
      </p:sp>
    </p:spTree>
    <p:extLst>
      <p:ext uri="{BB962C8B-B14F-4D97-AF65-F5344CB8AC3E}">
        <p14:creationId xmlns:p14="http://schemas.microsoft.com/office/powerpoint/2010/main" val="854067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5843702" y="-451"/>
            <a:ext cx="4138498" cy="6866918"/>
            <a:chOff x="2860" y="-451"/>
            <a:chExt cx="4138498" cy="6866918"/>
          </a:xfrm>
        </p:grpSpPr>
        <p:sp>
          <p:nvSpPr>
            <p:cNvPr id="44" name="TextBox 43"/>
            <p:cNvSpPr txBox="1"/>
            <p:nvPr/>
          </p:nvSpPr>
          <p:spPr>
            <a:xfrm>
              <a:off x="577850" y="6477001"/>
              <a:ext cx="2806700" cy="152401"/>
            </a:xfrm>
            <a:prstGeom prst="rect">
              <a:avLst/>
            </a:prstGeom>
            <a:noFill/>
          </p:spPr>
          <p:txBody>
            <a:bodyPr vert="horz" wrap="square" lIns="0" tIns="0" rIns="0" bIns="0" rtlCol="0" anchor="t" anchorCtr="0">
              <a:noAutofit/>
            </a:bodyPr>
            <a:lstStyle/>
            <a:p>
              <a:r>
                <a:rPr lang="en-GB" sz="1000" noProof="0" dirty="0" smtClean="0">
                  <a:latin typeface="Arial" pitchFamily="34" charset="0"/>
                  <a:cs typeface="Arial" pitchFamily="34" charset="0"/>
                </a:rPr>
                <a:t>PwC</a:t>
              </a:r>
              <a:endParaRPr lang="en-GB" sz="1000" noProof="0" dirty="0">
                <a:latin typeface="Arial" pitchFamily="34" charset="0"/>
                <a:cs typeface="Arial" pitchFamily="34" charset="0"/>
              </a:endParaRPr>
            </a:p>
          </p:txBody>
        </p:sp>
        <p:pic>
          <p:nvPicPr>
            <p:cNvPr id="45" name="Picture 4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60" y="-451"/>
              <a:ext cx="4079282" cy="6866918"/>
            </a:xfrm>
            <a:prstGeom prst="rect">
              <a:avLst/>
            </a:prstGeom>
          </p:spPr>
        </p:pic>
        <p:sp>
          <p:nvSpPr>
            <p:cNvPr id="46" name="Rectangle 45"/>
            <p:cNvSpPr/>
            <p:nvPr/>
          </p:nvSpPr>
          <p:spPr bwMode="ltGray">
            <a:xfrm>
              <a:off x="2860" y="0"/>
              <a:ext cx="4138498" cy="3361267"/>
            </a:xfrm>
            <a:prstGeom prst="rect">
              <a:avLst/>
            </a:prstGeom>
            <a:solidFill>
              <a:schemeClr val="bg1">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Arial" panose="020B0604020202020204" pitchFamily="34" charset="0"/>
              </a:endParaRPr>
            </a:p>
          </p:txBody>
        </p:sp>
        <p:grpSp>
          <p:nvGrpSpPr>
            <p:cNvPr id="47" name="Group 46"/>
            <p:cNvGrpSpPr/>
            <p:nvPr/>
          </p:nvGrpSpPr>
          <p:grpSpPr>
            <a:xfrm>
              <a:off x="130628" y="609600"/>
              <a:ext cx="3804910" cy="3047999"/>
              <a:chOff x="586264" y="4231811"/>
              <a:chExt cx="3804910" cy="3047999"/>
            </a:xfrm>
          </p:grpSpPr>
          <p:cxnSp>
            <p:nvCxnSpPr>
              <p:cNvPr id="60" name="Straight Connector 59"/>
              <p:cNvCxnSpPr/>
              <p:nvPr/>
            </p:nvCxnSpPr>
            <p:spPr>
              <a:xfrm>
                <a:off x="586266" y="4231811"/>
                <a:ext cx="3447244" cy="0"/>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86266" y="4536611"/>
                <a:ext cx="3447244" cy="0"/>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62" name="Content Placeholder 2"/>
              <p:cNvSpPr txBox="1">
                <a:spLocks/>
              </p:cNvSpPr>
              <p:nvPr/>
            </p:nvSpPr>
            <p:spPr>
              <a:xfrm>
                <a:off x="600748" y="4269334"/>
                <a:ext cx="3710139" cy="240234"/>
              </a:xfrm>
              <a:prstGeom prst="rect">
                <a:avLst/>
              </a:prstGeom>
            </p:spPr>
            <p:txBody>
              <a:bodyPr vert="horz" lIns="0" tIns="0" rIns="0" bIns="0" rtlCol="0" anchor="ctr">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US" sz="1400" b="1" i="1" dirty="0" smtClean="0">
                    <a:latin typeface="Arial" panose="020B0604020202020204" pitchFamily="34" charset="0"/>
                  </a:rPr>
                  <a:t>Royal </a:t>
                </a:r>
                <a:r>
                  <a:rPr lang="en-US" sz="1400" b="1" i="1" dirty="0" err="1" smtClean="0">
                    <a:latin typeface="Arial" panose="020B0604020202020204" pitchFamily="34" charset="0"/>
                  </a:rPr>
                  <a:t>Bafokeng</a:t>
                </a:r>
                <a:r>
                  <a:rPr lang="en-US" sz="1400" b="1" i="1" dirty="0" smtClean="0">
                    <a:latin typeface="Arial" panose="020B0604020202020204" pitchFamily="34" charset="0"/>
                  </a:rPr>
                  <a:t> Platinum</a:t>
                </a:r>
                <a:r>
                  <a:rPr lang="en-US" sz="1400" b="1" i="1" smtClean="0">
                    <a:latin typeface="Arial" panose="020B0604020202020204" pitchFamily="34" charset="0"/>
                  </a:rPr>
                  <a:t>, Nam Phi</a:t>
                </a:r>
                <a:endParaRPr lang="en-US" sz="1400" b="1" i="1" dirty="0">
                  <a:latin typeface="Arial" panose="020B0604020202020204" pitchFamily="34" charset="0"/>
                </a:endParaRPr>
              </a:p>
            </p:txBody>
          </p:sp>
          <p:sp>
            <p:nvSpPr>
              <p:cNvPr id="63" name="Rectangle 62"/>
              <p:cNvSpPr/>
              <p:nvPr/>
            </p:nvSpPr>
            <p:spPr bwMode="ltGray">
              <a:xfrm>
                <a:off x="586264" y="4612811"/>
                <a:ext cx="3804910" cy="26669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Aft>
                    <a:spcPts val="600"/>
                  </a:spcAft>
                </a:pPr>
                <a:r>
                  <a:rPr lang="en-US" sz="1100" smtClean="0">
                    <a:solidFill>
                      <a:schemeClr val="tx1"/>
                    </a:solidFill>
                    <a:latin typeface="Arial" panose="020B0604020202020204" pitchFamily="34" charset="0"/>
                  </a:rPr>
                  <a:t>Xác định các vấn đề về tư liệu trong chuỗi giá trị ảnh hưởng tới </a:t>
                </a:r>
                <a:r>
                  <a:rPr lang="en-US" sz="1100" b="1" smtClean="0">
                    <a:solidFill>
                      <a:schemeClr val="tx1"/>
                    </a:solidFill>
                    <a:latin typeface="Arial" panose="020B0604020202020204" pitchFamily="34" charset="0"/>
                  </a:rPr>
                  <a:t>khả năng tạo ra và duy trì giá trị cho các bên liên quan.</a:t>
                </a:r>
              </a:p>
              <a:p>
                <a:pPr>
                  <a:spcAft>
                    <a:spcPts val="600"/>
                  </a:spcAft>
                </a:pPr>
                <a:r>
                  <a:rPr lang="en-US" sz="1100" smtClean="0">
                    <a:solidFill>
                      <a:schemeClr val="tx1"/>
                    </a:solidFill>
                    <a:latin typeface="Arial" panose="020B0604020202020204" pitchFamily="34" charset="0"/>
                  </a:rPr>
                  <a:t>Ví dụ về các vấn đề về tư liệu được nhận diện:</a:t>
                </a:r>
              </a:p>
              <a:p>
                <a:pPr marL="171450" indent="-171450">
                  <a:spcAft>
                    <a:spcPts val="600"/>
                  </a:spcAft>
                  <a:buFont typeface="Arial" panose="020B0604020202020204" pitchFamily="34" charset="0"/>
                  <a:buChar char="•"/>
                </a:pPr>
                <a:r>
                  <a:rPr lang="en-US" sz="1100" smtClean="0">
                    <a:solidFill>
                      <a:schemeClr val="tx1"/>
                    </a:solidFill>
                    <a:latin typeface="Arial" panose="020B0604020202020204" pitchFamily="34" charset="0"/>
                  </a:rPr>
                  <a:t>Sức khỏe và An toàn</a:t>
                </a:r>
                <a:endParaRPr lang="en-US" sz="11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r>
                  <a:rPr lang="en-US" sz="1100" smtClean="0">
                    <a:solidFill>
                      <a:schemeClr val="tx1"/>
                    </a:solidFill>
                    <a:latin typeface="Arial" panose="020B0604020202020204" pitchFamily="34" charset="0"/>
                  </a:rPr>
                  <a:t>Điều hành tốt</a:t>
                </a:r>
                <a:endParaRPr lang="en-US" sz="11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r>
                  <a:rPr lang="en-US" sz="1100" smtClean="0">
                    <a:solidFill>
                      <a:schemeClr val="tx1"/>
                    </a:solidFill>
                    <a:latin typeface="Arial" panose="020B0604020202020204" pitchFamily="34" charset="0"/>
                  </a:rPr>
                  <a:t>Mua sắm cục bộ</a:t>
                </a:r>
                <a:endParaRPr lang="en-US" sz="11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r>
                  <a:rPr lang="en-US" sz="1100" smtClean="0">
                    <a:solidFill>
                      <a:schemeClr val="tx1"/>
                    </a:solidFill>
                    <a:latin typeface="Arial" panose="020B0604020202020204" pitchFamily="34" charset="0"/>
                  </a:rPr>
                  <a:t>Phát triển các kỹ năng</a:t>
                </a:r>
                <a:endParaRPr lang="en-US" sz="11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r>
                  <a:rPr lang="en-US" sz="1100" smtClean="0">
                    <a:solidFill>
                      <a:schemeClr val="tx1"/>
                    </a:solidFill>
                    <a:latin typeface="Arial" panose="020B0604020202020204" pitchFamily="34" charset="0"/>
                  </a:rPr>
                  <a:t>Trách nhiệm và minh bạch cho việc phát triển bền vững</a:t>
                </a:r>
                <a:endParaRPr lang="en-US" sz="1100" dirty="0" smtClean="0">
                  <a:solidFill>
                    <a:schemeClr val="tx1"/>
                  </a:solidFill>
                  <a:latin typeface="Arial" panose="020B0604020202020204" pitchFamily="34" charset="0"/>
                </a:endParaRPr>
              </a:p>
            </p:txBody>
          </p:sp>
        </p:grpSp>
        <p:grpSp>
          <p:nvGrpSpPr>
            <p:cNvPr id="50" name="Group 49"/>
            <p:cNvGrpSpPr/>
            <p:nvPr/>
          </p:nvGrpSpPr>
          <p:grpSpPr>
            <a:xfrm>
              <a:off x="102758" y="3429000"/>
              <a:ext cx="3724622" cy="1551291"/>
              <a:chOff x="102758" y="3429000"/>
              <a:chExt cx="3724622" cy="1551291"/>
            </a:xfrm>
          </p:grpSpPr>
          <p:sp>
            <p:nvSpPr>
              <p:cNvPr id="58" name="Rectangle 57"/>
              <p:cNvSpPr/>
              <p:nvPr/>
            </p:nvSpPr>
            <p:spPr bwMode="ltGray">
              <a:xfrm>
                <a:off x="514985" y="3861616"/>
                <a:ext cx="3312395" cy="1118675"/>
              </a:xfrm>
              <a:prstGeom prst="rect">
                <a:avLst/>
              </a:prstGeom>
              <a:solidFill>
                <a:schemeClr val="bg1">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1200" smtClean="0">
                    <a:solidFill>
                      <a:schemeClr val="tx1"/>
                    </a:solidFill>
                    <a:latin typeface="Arial" panose="020B0604020202020204" pitchFamily="34" charset="0"/>
                  </a:rPr>
                  <a:t>Gắn kết các bên liên quan trong Tập đoàn EDP là </a:t>
                </a:r>
                <a:r>
                  <a:rPr lang="en-GB" sz="1200" b="1" smtClean="0">
                    <a:solidFill>
                      <a:schemeClr val="tx1"/>
                    </a:solidFill>
                    <a:latin typeface="Arial" panose="020B0604020202020204" pitchFamily="34" charset="0"/>
                  </a:rPr>
                  <a:t>ưu tiên chiến lược để đảm bảo sự cởi mở và minh bạch trong đối thoại</a:t>
                </a:r>
                <a:r>
                  <a:rPr lang="en-GB" sz="1200" smtClean="0">
                    <a:solidFill>
                      <a:schemeClr val="tx1"/>
                    </a:solidFill>
                    <a:latin typeface="Arial" panose="020B0604020202020204" pitchFamily="34" charset="0"/>
                  </a:rPr>
                  <a:t> giữa doanh nghiệp và các bên liên quan.</a:t>
                </a:r>
                <a:endParaRPr lang="en-GB" sz="1200" dirty="0">
                  <a:solidFill>
                    <a:schemeClr val="tx1"/>
                  </a:solidFill>
                  <a:latin typeface="Arial" panose="020B0604020202020204" pitchFamily="34" charset="0"/>
                </a:endParaRPr>
              </a:p>
            </p:txBody>
          </p:sp>
          <p:pic>
            <p:nvPicPr>
              <p:cNvPr id="5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973" b="6426"/>
              <a:stretch/>
            </p:blipFill>
            <p:spPr bwMode="auto">
              <a:xfrm>
                <a:off x="102758" y="3429000"/>
                <a:ext cx="1280691" cy="7171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2" name="Group 51"/>
            <p:cNvGrpSpPr/>
            <p:nvPr/>
          </p:nvGrpSpPr>
          <p:grpSpPr>
            <a:xfrm>
              <a:off x="178958" y="5181600"/>
              <a:ext cx="3684815" cy="1389000"/>
              <a:chOff x="178958" y="5181600"/>
              <a:chExt cx="3684815" cy="1389000"/>
            </a:xfrm>
          </p:grpSpPr>
          <p:sp>
            <p:nvSpPr>
              <p:cNvPr id="56" name="Rectangle 55"/>
              <p:cNvSpPr/>
              <p:nvPr/>
            </p:nvSpPr>
            <p:spPr bwMode="ltGray">
              <a:xfrm>
                <a:off x="178958" y="5562600"/>
                <a:ext cx="3505200" cy="1008000"/>
              </a:xfrm>
              <a:prstGeom prst="rect">
                <a:avLst/>
              </a:prstGeom>
              <a:solidFill>
                <a:schemeClr val="bg1">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GB" sz="1200" dirty="0" smtClean="0">
                    <a:solidFill>
                      <a:schemeClr val="tx1"/>
                    </a:solidFill>
                    <a:latin typeface="Arial" panose="020B0604020202020204" pitchFamily="34" charset="0"/>
                  </a:rPr>
                  <a:t>[</a:t>
                </a:r>
                <a:r>
                  <a:rPr lang="en-GB" sz="1200" dirty="0" err="1" smtClean="0">
                    <a:solidFill>
                      <a:schemeClr val="tx1"/>
                    </a:solidFill>
                    <a:latin typeface="Arial" panose="020B0604020202020204" pitchFamily="34" charset="0"/>
                  </a:rPr>
                  <a:t>Mục</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tiêu</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gắn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kết</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các</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bên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liên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quan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để</a:t>
                </a:r>
                <a:r>
                  <a:rPr lang="en-GB" sz="1200"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xác</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định</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các</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khu</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vực</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cần</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cải</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thiện</a:t>
                </a:r>
                <a:r>
                  <a:rPr lang="en-GB" sz="1200" b="1"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và</a:t>
                </a:r>
                <a:r>
                  <a:rPr lang="en-GB" sz="1200"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hiểu</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các</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thách</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thức</a:t>
                </a:r>
                <a:r>
                  <a:rPr lang="en-GB" sz="1200" b="1" dirty="0" smtClean="0">
                    <a:solidFill>
                      <a:schemeClr val="tx1"/>
                    </a:solidFill>
                    <a:latin typeface="Arial" panose="020B0604020202020204" pitchFamily="34" charset="0"/>
                  </a:rPr>
                  <a:t> </a:t>
                </a:r>
                <a:r>
                  <a:rPr lang="en-GB" sz="1200" b="1" dirty="0" err="1" smtClean="0">
                    <a:solidFill>
                      <a:schemeClr val="tx1"/>
                    </a:solidFill>
                    <a:latin typeface="Arial" panose="020B0604020202020204" pitchFamily="34" charset="0"/>
                  </a:rPr>
                  <a:t>chính</a:t>
                </a:r>
                <a:r>
                  <a:rPr lang="en-GB" sz="1200" b="1"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mà</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doanh</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nghiệp</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đối</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mặt</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sau</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đó</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tích</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hợp</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vào</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mô</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hình</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quản</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trị</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của</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doanh</a:t>
                </a:r>
                <a:r>
                  <a:rPr lang="en-GB" sz="1200" dirty="0" smtClean="0">
                    <a:solidFill>
                      <a:schemeClr val="tx1"/>
                    </a:solidFill>
                    <a:latin typeface="Arial" panose="020B0604020202020204" pitchFamily="34" charset="0"/>
                  </a:rPr>
                  <a:t> </a:t>
                </a:r>
                <a:r>
                  <a:rPr lang="en-GB" sz="1200" dirty="0" err="1" smtClean="0">
                    <a:solidFill>
                      <a:schemeClr val="tx1"/>
                    </a:solidFill>
                    <a:latin typeface="Arial" panose="020B0604020202020204" pitchFamily="34" charset="0"/>
                  </a:rPr>
                  <a:t>nghiệp</a:t>
                </a:r>
                <a:r>
                  <a:rPr lang="en-GB" sz="1200" dirty="0" smtClean="0">
                    <a:solidFill>
                      <a:schemeClr val="tx1"/>
                    </a:solidFill>
                    <a:latin typeface="Arial" panose="020B0604020202020204" pitchFamily="34" charset="0"/>
                  </a:rPr>
                  <a:t>.</a:t>
                </a:r>
                <a:endParaRPr lang="en-GB" sz="1200" b="1" dirty="0">
                  <a:solidFill>
                    <a:schemeClr val="tx1"/>
                  </a:solidFill>
                  <a:latin typeface="Arial" panose="020B0604020202020204" pitchFamily="34" charset="0"/>
                </a:endParaRPr>
              </a:p>
            </p:txBody>
          </p:sp>
          <p:pic>
            <p:nvPicPr>
              <p:cNvPr id="57" name="Picture 5" descr="http://logonoid.com/images/endesa-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9276" y="5181600"/>
                <a:ext cx="1734497" cy="42515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2" name="Title 1"/>
          <p:cNvSpPr>
            <a:spLocks noGrp="1"/>
          </p:cNvSpPr>
          <p:nvPr>
            <p:ph type="title"/>
          </p:nvPr>
        </p:nvSpPr>
        <p:spPr/>
        <p:txBody>
          <a:bodyPr/>
          <a:lstStyle/>
          <a:p>
            <a:r>
              <a:rPr lang="en-GB" sz="2000" smtClean="0"/>
              <a:t>Các tổ chức ngày càng sử dụng Báo cáo Tích hợp để cải thiện thông tin về phát triển bền vững trong hoạt động</a:t>
            </a:r>
            <a:endParaRPr lang="en-US" sz="2000" dirty="0"/>
          </a:p>
        </p:txBody>
      </p:sp>
      <p:grpSp>
        <p:nvGrpSpPr>
          <p:cNvPr id="4" name="Group 3"/>
          <p:cNvGrpSpPr/>
          <p:nvPr/>
        </p:nvGrpSpPr>
        <p:grpSpPr>
          <a:xfrm>
            <a:off x="514440" y="2106750"/>
            <a:ext cx="5200560" cy="4217850"/>
            <a:chOff x="4495800" y="2106750"/>
            <a:chExt cx="5200560" cy="4217850"/>
          </a:xfrm>
        </p:grpSpPr>
        <p:sp>
          <p:nvSpPr>
            <p:cNvPr id="64" name="TextBox 63"/>
            <p:cNvSpPr txBox="1"/>
            <p:nvPr/>
          </p:nvSpPr>
          <p:spPr>
            <a:xfrm>
              <a:off x="4573976" y="6210300"/>
              <a:ext cx="5122384" cy="114300"/>
            </a:xfrm>
            <a:prstGeom prst="rect">
              <a:avLst/>
            </a:prstGeom>
            <a:noFill/>
          </p:spPr>
          <p:txBody>
            <a:bodyPr wrap="none" lIns="0" tIns="0" rIns="0" bIns="0" rtlCol="0">
              <a:noAutofit/>
            </a:bodyPr>
            <a:lstStyle/>
            <a:p>
              <a:pPr indent="-274320"/>
              <a:r>
                <a:rPr lang="en-GB" sz="800" smtClean="0">
                  <a:latin typeface="Arial" panose="020B0604020202020204" pitchFamily="34" charset="0"/>
                </a:rPr>
                <a:t>Nguồn: </a:t>
              </a:r>
              <a:r>
                <a:rPr lang="en-GB" sz="800" dirty="0">
                  <a:latin typeface="Arial" panose="020B0604020202020204" pitchFamily="34" charset="0"/>
                </a:rPr>
                <a:t>Royal </a:t>
              </a:r>
              <a:r>
                <a:rPr lang="en-GB" sz="800" dirty="0" err="1">
                  <a:latin typeface="Arial" panose="020B0604020202020204" pitchFamily="34" charset="0"/>
                </a:rPr>
                <a:t>Bafokeng</a:t>
              </a:r>
              <a:r>
                <a:rPr lang="en-GB" sz="800" dirty="0">
                  <a:latin typeface="Arial" panose="020B0604020202020204" pitchFamily="34" charset="0"/>
                </a:rPr>
                <a:t> Platinum, </a:t>
              </a:r>
              <a:r>
                <a:rPr lang="en-GB" sz="800" dirty="0" smtClean="0">
                  <a:latin typeface="Arial" panose="020B0604020202020204" pitchFamily="34" charset="0"/>
                </a:rPr>
                <a:t>EDP Portugal, </a:t>
              </a:r>
              <a:r>
                <a:rPr lang="en-GB" sz="800" dirty="0" err="1" smtClean="0">
                  <a:latin typeface="Arial" panose="020B0604020202020204" pitchFamily="34" charset="0"/>
                </a:rPr>
                <a:t>Endesa</a:t>
              </a:r>
              <a:endParaRPr lang="en-GB" sz="800" dirty="0">
                <a:latin typeface="Arial" panose="020B0604020202020204" pitchFamily="34" charset="0"/>
              </a:endParaRPr>
            </a:p>
          </p:txBody>
        </p:sp>
        <p:sp>
          <p:nvSpPr>
            <p:cNvPr id="65" name="Freeform 6"/>
            <p:cNvSpPr>
              <a:spLocks/>
            </p:cNvSpPr>
            <p:nvPr/>
          </p:nvSpPr>
          <p:spPr bwMode="auto">
            <a:xfrm>
              <a:off x="5145133" y="4770855"/>
              <a:ext cx="711502" cy="709200"/>
            </a:xfrm>
            <a:custGeom>
              <a:avLst/>
              <a:gdLst>
                <a:gd name="T0" fmla="*/ 512 w 618"/>
                <a:gd name="T1" fmla="*/ 541 h 616"/>
                <a:gd name="T2" fmla="*/ 554 w 618"/>
                <a:gd name="T3" fmla="*/ 496 h 616"/>
                <a:gd name="T4" fmla="*/ 587 w 618"/>
                <a:gd name="T5" fmla="*/ 444 h 616"/>
                <a:gd name="T6" fmla="*/ 607 w 618"/>
                <a:gd name="T7" fmla="*/ 389 h 616"/>
                <a:gd name="T8" fmla="*/ 616 w 618"/>
                <a:gd name="T9" fmla="*/ 329 h 616"/>
                <a:gd name="T10" fmla="*/ 615 w 618"/>
                <a:gd name="T11" fmla="*/ 270 h 616"/>
                <a:gd name="T12" fmla="*/ 602 w 618"/>
                <a:gd name="T13" fmla="*/ 212 h 616"/>
                <a:gd name="T14" fmla="*/ 578 w 618"/>
                <a:gd name="T15" fmla="*/ 157 h 616"/>
                <a:gd name="T16" fmla="*/ 541 w 618"/>
                <a:gd name="T17" fmla="*/ 106 h 616"/>
                <a:gd name="T18" fmla="*/ 520 w 618"/>
                <a:gd name="T19" fmla="*/ 83 h 616"/>
                <a:gd name="T20" fmla="*/ 471 w 618"/>
                <a:gd name="T21" fmla="*/ 47 h 616"/>
                <a:gd name="T22" fmla="*/ 417 w 618"/>
                <a:gd name="T23" fmla="*/ 20 h 616"/>
                <a:gd name="T24" fmla="*/ 359 w 618"/>
                <a:gd name="T25" fmla="*/ 4 h 616"/>
                <a:gd name="T26" fmla="*/ 301 w 618"/>
                <a:gd name="T27" fmla="*/ 0 h 616"/>
                <a:gd name="T28" fmla="*/ 242 w 618"/>
                <a:gd name="T29" fmla="*/ 7 h 616"/>
                <a:gd name="T30" fmla="*/ 185 w 618"/>
                <a:gd name="T31" fmla="*/ 27 h 616"/>
                <a:gd name="T32" fmla="*/ 131 w 618"/>
                <a:gd name="T33" fmla="*/ 57 h 616"/>
                <a:gd name="T34" fmla="*/ 106 w 618"/>
                <a:gd name="T35" fmla="*/ 76 h 616"/>
                <a:gd name="T36" fmla="*/ 82 w 618"/>
                <a:gd name="T37" fmla="*/ 100 h 616"/>
                <a:gd name="T38" fmla="*/ 59 w 618"/>
                <a:gd name="T39" fmla="*/ 126 h 616"/>
                <a:gd name="T40" fmla="*/ 42 w 618"/>
                <a:gd name="T41" fmla="*/ 154 h 616"/>
                <a:gd name="T42" fmla="*/ 27 w 618"/>
                <a:gd name="T43" fmla="*/ 184 h 616"/>
                <a:gd name="T44" fmla="*/ 15 w 618"/>
                <a:gd name="T45" fmla="*/ 215 h 616"/>
                <a:gd name="T46" fmla="*/ 7 w 618"/>
                <a:gd name="T47" fmla="*/ 246 h 616"/>
                <a:gd name="T48" fmla="*/ 1 w 618"/>
                <a:gd name="T49" fmla="*/ 279 h 616"/>
                <a:gd name="T50" fmla="*/ 0 w 618"/>
                <a:gd name="T51" fmla="*/ 311 h 616"/>
                <a:gd name="T52" fmla="*/ 88 w 618"/>
                <a:gd name="T53" fmla="*/ 311 h 616"/>
                <a:gd name="T54" fmla="*/ 92 w 618"/>
                <a:gd name="T55" fmla="*/ 264 h 616"/>
                <a:gd name="T56" fmla="*/ 106 w 618"/>
                <a:gd name="T57" fmla="*/ 219 h 616"/>
                <a:gd name="T58" fmla="*/ 130 w 618"/>
                <a:gd name="T59" fmla="*/ 178 h 616"/>
                <a:gd name="T60" fmla="*/ 164 w 618"/>
                <a:gd name="T61" fmla="*/ 141 h 616"/>
                <a:gd name="T62" fmla="*/ 181 w 618"/>
                <a:gd name="T63" fmla="*/ 127 h 616"/>
                <a:gd name="T64" fmla="*/ 219 w 618"/>
                <a:gd name="T65" fmla="*/ 106 h 616"/>
                <a:gd name="T66" fmla="*/ 260 w 618"/>
                <a:gd name="T67" fmla="*/ 93 h 616"/>
                <a:gd name="T68" fmla="*/ 303 w 618"/>
                <a:gd name="T69" fmla="*/ 88 h 616"/>
                <a:gd name="T70" fmla="*/ 345 w 618"/>
                <a:gd name="T71" fmla="*/ 90 h 616"/>
                <a:gd name="T72" fmla="*/ 386 w 618"/>
                <a:gd name="T73" fmla="*/ 102 h 616"/>
                <a:gd name="T74" fmla="*/ 426 w 618"/>
                <a:gd name="T75" fmla="*/ 120 h 616"/>
                <a:gd name="T76" fmla="*/ 459 w 618"/>
                <a:gd name="T77" fmla="*/ 147 h 616"/>
                <a:gd name="T78" fmla="*/ 475 w 618"/>
                <a:gd name="T79" fmla="*/ 164 h 616"/>
                <a:gd name="T80" fmla="*/ 502 w 618"/>
                <a:gd name="T81" fmla="*/ 199 h 616"/>
                <a:gd name="T82" fmla="*/ 519 w 618"/>
                <a:gd name="T83" fmla="*/ 240 h 616"/>
                <a:gd name="T84" fmla="*/ 529 w 618"/>
                <a:gd name="T85" fmla="*/ 281 h 616"/>
                <a:gd name="T86" fmla="*/ 530 w 618"/>
                <a:gd name="T87" fmla="*/ 324 h 616"/>
                <a:gd name="T88" fmla="*/ 523 w 618"/>
                <a:gd name="T89" fmla="*/ 366 h 616"/>
                <a:gd name="T90" fmla="*/ 508 w 618"/>
                <a:gd name="T91" fmla="*/ 406 h 616"/>
                <a:gd name="T92" fmla="*/ 485 w 618"/>
                <a:gd name="T93" fmla="*/ 443 h 616"/>
                <a:gd name="T94" fmla="*/ 454 w 618"/>
                <a:gd name="T95" fmla="*/ 475 h 616"/>
                <a:gd name="T96" fmla="*/ 438 w 618"/>
                <a:gd name="T97" fmla="*/ 488 h 616"/>
                <a:gd name="T98" fmla="*/ 404 w 618"/>
                <a:gd name="T99" fmla="*/ 509 h 616"/>
                <a:gd name="T100" fmla="*/ 368 w 618"/>
                <a:gd name="T101" fmla="*/ 522 h 616"/>
                <a:gd name="T102" fmla="*/ 329 w 618"/>
                <a:gd name="T103" fmla="*/ 529 h 616"/>
                <a:gd name="T104" fmla="*/ 311 w 618"/>
                <a:gd name="T105" fmla="*/ 616 h 616"/>
                <a:gd name="T106" fmla="*/ 338 w 618"/>
                <a:gd name="T107" fmla="*/ 616 h 616"/>
                <a:gd name="T108" fmla="*/ 390 w 618"/>
                <a:gd name="T109" fmla="*/ 607 h 616"/>
                <a:gd name="T110" fmla="*/ 441 w 618"/>
                <a:gd name="T111" fmla="*/ 587 h 616"/>
                <a:gd name="T112" fmla="*/ 489 w 618"/>
                <a:gd name="T113" fmla="*/ 558 h 616"/>
                <a:gd name="T114" fmla="*/ 512 w 618"/>
                <a:gd name="T115" fmla="*/ 54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8" h="616">
                  <a:moveTo>
                    <a:pt x="512" y="541"/>
                  </a:moveTo>
                  <a:lnTo>
                    <a:pt x="512" y="541"/>
                  </a:lnTo>
                  <a:lnTo>
                    <a:pt x="534" y="519"/>
                  </a:lnTo>
                  <a:lnTo>
                    <a:pt x="554" y="496"/>
                  </a:lnTo>
                  <a:lnTo>
                    <a:pt x="571" y="471"/>
                  </a:lnTo>
                  <a:lnTo>
                    <a:pt x="587" y="444"/>
                  </a:lnTo>
                  <a:lnTo>
                    <a:pt x="598" y="417"/>
                  </a:lnTo>
                  <a:lnTo>
                    <a:pt x="607" y="389"/>
                  </a:lnTo>
                  <a:lnTo>
                    <a:pt x="614" y="359"/>
                  </a:lnTo>
                  <a:lnTo>
                    <a:pt x="616" y="329"/>
                  </a:lnTo>
                  <a:lnTo>
                    <a:pt x="618" y="300"/>
                  </a:lnTo>
                  <a:lnTo>
                    <a:pt x="615" y="270"/>
                  </a:lnTo>
                  <a:lnTo>
                    <a:pt x="611" y="242"/>
                  </a:lnTo>
                  <a:lnTo>
                    <a:pt x="602" y="212"/>
                  </a:lnTo>
                  <a:lnTo>
                    <a:pt x="591" y="184"/>
                  </a:lnTo>
                  <a:lnTo>
                    <a:pt x="578" y="157"/>
                  </a:lnTo>
                  <a:lnTo>
                    <a:pt x="561" y="131"/>
                  </a:lnTo>
                  <a:lnTo>
                    <a:pt x="541" y="106"/>
                  </a:lnTo>
                  <a:lnTo>
                    <a:pt x="541" y="106"/>
                  </a:lnTo>
                  <a:lnTo>
                    <a:pt x="520" y="83"/>
                  </a:lnTo>
                  <a:lnTo>
                    <a:pt x="496" y="64"/>
                  </a:lnTo>
                  <a:lnTo>
                    <a:pt x="471" y="47"/>
                  </a:lnTo>
                  <a:lnTo>
                    <a:pt x="444" y="31"/>
                  </a:lnTo>
                  <a:lnTo>
                    <a:pt x="417" y="20"/>
                  </a:lnTo>
                  <a:lnTo>
                    <a:pt x="389" y="11"/>
                  </a:lnTo>
                  <a:lnTo>
                    <a:pt x="359" y="4"/>
                  </a:lnTo>
                  <a:lnTo>
                    <a:pt x="331" y="1"/>
                  </a:lnTo>
                  <a:lnTo>
                    <a:pt x="301" y="0"/>
                  </a:lnTo>
                  <a:lnTo>
                    <a:pt x="271" y="3"/>
                  </a:lnTo>
                  <a:lnTo>
                    <a:pt x="242" y="7"/>
                  </a:lnTo>
                  <a:lnTo>
                    <a:pt x="213" y="16"/>
                  </a:lnTo>
                  <a:lnTo>
                    <a:pt x="185" y="27"/>
                  </a:lnTo>
                  <a:lnTo>
                    <a:pt x="157" y="40"/>
                  </a:lnTo>
                  <a:lnTo>
                    <a:pt x="131" y="57"/>
                  </a:lnTo>
                  <a:lnTo>
                    <a:pt x="106" y="76"/>
                  </a:lnTo>
                  <a:lnTo>
                    <a:pt x="106" y="76"/>
                  </a:lnTo>
                  <a:lnTo>
                    <a:pt x="93" y="88"/>
                  </a:lnTo>
                  <a:lnTo>
                    <a:pt x="82" y="100"/>
                  </a:lnTo>
                  <a:lnTo>
                    <a:pt x="71" y="113"/>
                  </a:lnTo>
                  <a:lnTo>
                    <a:pt x="59" y="126"/>
                  </a:lnTo>
                  <a:lnTo>
                    <a:pt x="51" y="140"/>
                  </a:lnTo>
                  <a:lnTo>
                    <a:pt x="42" y="154"/>
                  </a:lnTo>
                  <a:lnTo>
                    <a:pt x="34" y="168"/>
                  </a:lnTo>
                  <a:lnTo>
                    <a:pt x="27" y="184"/>
                  </a:lnTo>
                  <a:lnTo>
                    <a:pt x="21" y="199"/>
                  </a:lnTo>
                  <a:lnTo>
                    <a:pt x="15" y="215"/>
                  </a:lnTo>
                  <a:lnTo>
                    <a:pt x="11" y="230"/>
                  </a:lnTo>
                  <a:lnTo>
                    <a:pt x="7" y="246"/>
                  </a:lnTo>
                  <a:lnTo>
                    <a:pt x="4" y="262"/>
                  </a:lnTo>
                  <a:lnTo>
                    <a:pt x="1" y="279"/>
                  </a:lnTo>
                  <a:lnTo>
                    <a:pt x="1" y="294"/>
                  </a:lnTo>
                  <a:lnTo>
                    <a:pt x="0" y="311"/>
                  </a:lnTo>
                  <a:lnTo>
                    <a:pt x="88" y="311"/>
                  </a:lnTo>
                  <a:lnTo>
                    <a:pt x="88" y="311"/>
                  </a:lnTo>
                  <a:lnTo>
                    <a:pt x="89" y="287"/>
                  </a:lnTo>
                  <a:lnTo>
                    <a:pt x="92" y="264"/>
                  </a:lnTo>
                  <a:lnTo>
                    <a:pt x="99" y="242"/>
                  </a:lnTo>
                  <a:lnTo>
                    <a:pt x="106" y="219"/>
                  </a:lnTo>
                  <a:lnTo>
                    <a:pt x="117" y="198"/>
                  </a:lnTo>
                  <a:lnTo>
                    <a:pt x="130" y="178"/>
                  </a:lnTo>
                  <a:lnTo>
                    <a:pt x="146" y="160"/>
                  </a:lnTo>
                  <a:lnTo>
                    <a:pt x="164" y="141"/>
                  </a:lnTo>
                  <a:lnTo>
                    <a:pt x="164" y="141"/>
                  </a:lnTo>
                  <a:lnTo>
                    <a:pt x="181" y="127"/>
                  </a:lnTo>
                  <a:lnTo>
                    <a:pt x="201" y="116"/>
                  </a:lnTo>
                  <a:lnTo>
                    <a:pt x="219" y="106"/>
                  </a:lnTo>
                  <a:lnTo>
                    <a:pt x="240" y="99"/>
                  </a:lnTo>
                  <a:lnTo>
                    <a:pt x="260" y="93"/>
                  </a:lnTo>
                  <a:lnTo>
                    <a:pt x="281" y="89"/>
                  </a:lnTo>
                  <a:lnTo>
                    <a:pt x="303" y="88"/>
                  </a:lnTo>
                  <a:lnTo>
                    <a:pt x="324" y="88"/>
                  </a:lnTo>
                  <a:lnTo>
                    <a:pt x="345" y="90"/>
                  </a:lnTo>
                  <a:lnTo>
                    <a:pt x="366" y="95"/>
                  </a:lnTo>
                  <a:lnTo>
                    <a:pt x="386" y="102"/>
                  </a:lnTo>
                  <a:lnTo>
                    <a:pt x="406" y="110"/>
                  </a:lnTo>
                  <a:lnTo>
                    <a:pt x="426" y="120"/>
                  </a:lnTo>
                  <a:lnTo>
                    <a:pt x="442" y="133"/>
                  </a:lnTo>
                  <a:lnTo>
                    <a:pt x="459" y="147"/>
                  </a:lnTo>
                  <a:lnTo>
                    <a:pt x="475" y="164"/>
                  </a:lnTo>
                  <a:lnTo>
                    <a:pt x="475" y="164"/>
                  </a:lnTo>
                  <a:lnTo>
                    <a:pt x="489" y="181"/>
                  </a:lnTo>
                  <a:lnTo>
                    <a:pt x="502" y="199"/>
                  </a:lnTo>
                  <a:lnTo>
                    <a:pt x="512" y="219"/>
                  </a:lnTo>
                  <a:lnTo>
                    <a:pt x="519" y="240"/>
                  </a:lnTo>
                  <a:lnTo>
                    <a:pt x="524" y="260"/>
                  </a:lnTo>
                  <a:lnTo>
                    <a:pt x="529" y="281"/>
                  </a:lnTo>
                  <a:lnTo>
                    <a:pt x="530" y="303"/>
                  </a:lnTo>
                  <a:lnTo>
                    <a:pt x="530" y="324"/>
                  </a:lnTo>
                  <a:lnTo>
                    <a:pt x="527" y="345"/>
                  </a:lnTo>
                  <a:lnTo>
                    <a:pt x="523" y="366"/>
                  </a:lnTo>
                  <a:lnTo>
                    <a:pt x="516" y="386"/>
                  </a:lnTo>
                  <a:lnTo>
                    <a:pt x="508" y="406"/>
                  </a:lnTo>
                  <a:lnTo>
                    <a:pt x="498" y="424"/>
                  </a:lnTo>
                  <a:lnTo>
                    <a:pt x="485" y="443"/>
                  </a:lnTo>
                  <a:lnTo>
                    <a:pt x="471" y="459"/>
                  </a:lnTo>
                  <a:lnTo>
                    <a:pt x="454" y="475"/>
                  </a:lnTo>
                  <a:lnTo>
                    <a:pt x="454" y="475"/>
                  </a:lnTo>
                  <a:lnTo>
                    <a:pt x="438" y="488"/>
                  </a:lnTo>
                  <a:lnTo>
                    <a:pt x="421" y="499"/>
                  </a:lnTo>
                  <a:lnTo>
                    <a:pt x="404" y="509"/>
                  </a:lnTo>
                  <a:lnTo>
                    <a:pt x="386" y="516"/>
                  </a:lnTo>
                  <a:lnTo>
                    <a:pt x="368" y="522"/>
                  </a:lnTo>
                  <a:lnTo>
                    <a:pt x="349" y="526"/>
                  </a:lnTo>
                  <a:lnTo>
                    <a:pt x="329" y="529"/>
                  </a:lnTo>
                  <a:lnTo>
                    <a:pt x="311" y="530"/>
                  </a:lnTo>
                  <a:lnTo>
                    <a:pt x="311" y="616"/>
                  </a:lnTo>
                  <a:lnTo>
                    <a:pt x="311" y="616"/>
                  </a:lnTo>
                  <a:lnTo>
                    <a:pt x="338" y="616"/>
                  </a:lnTo>
                  <a:lnTo>
                    <a:pt x="363" y="612"/>
                  </a:lnTo>
                  <a:lnTo>
                    <a:pt x="390" y="607"/>
                  </a:lnTo>
                  <a:lnTo>
                    <a:pt x="416" y="598"/>
                  </a:lnTo>
                  <a:lnTo>
                    <a:pt x="441" y="587"/>
                  </a:lnTo>
                  <a:lnTo>
                    <a:pt x="465" y="574"/>
                  </a:lnTo>
                  <a:lnTo>
                    <a:pt x="489" y="558"/>
                  </a:lnTo>
                  <a:lnTo>
                    <a:pt x="512" y="541"/>
                  </a:lnTo>
                  <a:lnTo>
                    <a:pt x="512" y="541"/>
                  </a:lnTo>
                  <a:close/>
                </a:path>
              </a:pathLst>
            </a:custGeom>
            <a:solidFill>
              <a:srgbClr val="DB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7"/>
            <p:cNvSpPr>
              <a:spLocks/>
            </p:cNvSpPr>
            <p:nvPr/>
          </p:nvSpPr>
          <p:spPr bwMode="auto">
            <a:xfrm>
              <a:off x="4879183" y="5149633"/>
              <a:ext cx="364962" cy="358055"/>
            </a:xfrm>
            <a:custGeom>
              <a:avLst/>
              <a:gdLst>
                <a:gd name="T0" fmla="*/ 317 w 317"/>
                <a:gd name="T1" fmla="*/ 0 h 311"/>
                <a:gd name="T2" fmla="*/ 317 w 317"/>
                <a:gd name="T3" fmla="*/ 0 h 311"/>
                <a:gd name="T4" fmla="*/ 316 w 317"/>
                <a:gd name="T5" fmla="*/ 27 h 311"/>
                <a:gd name="T6" fmla="*/ 313 w 317"/>
                <a:gd name="T7" fmla="*/ 54 h 311"/>
                <a:gd name="T8" fmla="*/ 307 w 317"/>
                <a:gd name="T9" fmla="*/ 82 h 311"/>
                <a:gd name="T10" fmla="*/ 299 w 317"/>
                <a:gd name="T11" fmla="*/ 108 h 311"/>
                <a:gd name="T12" fmla="*/ 289 w 317"/>
                <a:gd name="T13" fmla="*/ 135 h 311"/>
                <a:gd name="T14" fmla="*/ 275 w 317"/>
                <a:gd name="T15" fmla="*/ 159 h 311"/>
                <a:gd name="T16" fmla="*/ 259 w 317"/>
                <a:gd name="T17" fmla="*/ 183 h 311"/>
                <a:gd name="T18" fmla="*/ 242 w 317"/>
                <a:gd name="T19" fmla="*/ 207 h 311"/>
                <a:gd name="T20" fmla="*/ 242 w 317"/>
                <a:gd name="T21" fmla="*/ 207 h 311"/>
                <a:gd name="T22" fmla="*/ 230 w 317"/>
                <a:gd name="T23" fmla="*/ 220 h 311"/>
                <a:gd name="T24" fmla="*/ 217 w 317"/>
                <a:gd name="T25" fmla="*/ 231 h 311"/>
                <a:gd name="T26" fmla="*/ 204 w 317"/>
                <a:gd name="T27" fmla="*/ 244 h 311"/>
                <a:gd name="T28" fmla="*/ 190 w 317"/>
                <a:gd name="T29" fmla="*/ 253 h 311"/>
                <a:gd name="T30" fmla="*/ 176 w 317"/>
                <a:gd name="T31" fmla="*/ 263 h 311"/>
                <a:gd name="T32" fmla="*/ 160 w 317"/>
                <a:gd name="T33" fmla="*/ 272 h 311"/>
                <a:gd name="T34" fmla="*/ 146 w 317"/>
                <a:gd name="T35" fmla="*/ 280 h 311"/>
                <a:gd name="T36" fmla="*/ 131 w 317"/>
                <a:gd name="T37" fmla="*/ 287 h 311"/>
                <a:gd name="T38" fmla="*/ 115 w 317"/>
                <a:gd name="T39" fmla="*/ 293 h 311"/>
                <a:gd name="T40" fmla="*/ 99 w 317"/>
                <a:gd name="T41" fmla="*/ 299 h 311"/>
                <a:gd name="T42" fmla="*/ 82 w 317"/>
                <a:gd name="T43" fmla="*/ 303 h 311"/>
                <a:gd name="T44" fmla="*/ 67 w 317"/>
                <a:gd name="T45" fmla="*/ 306 h 311"/>
                <a:gd name="T46" fmla="*/ 50 w 317"/>
                <a:gd name="T47" fmla="*/ 309 h 311"/>
                <a:gd name="T48" fmla="*/ 33 w 317"/>
                <a:gd name="T49" fmla="*/ 311 h 311"/>
                <a:gd name="T50" fmla="*/ 17 w 317"/>
                <a:gd name="T51" fmla="*/ 311 h 311"/>
                <a:gd name="T52" fmla="*/ 0 w 317"/>
                <a:gd name="T53" fmla="*/ 311 h 311"/>
                <a:gd name="T54" fmla="*/ 0 w 317"/>
                <a:gd name="T55" fmla="*/ 225 h 311"/>
                <a:gd name="T56" fmla="*/ 0 w 317"/>
                <a:gd name="T57" fmla="*/ 225 h 311"/>
                <a:gd name="T58" fmla="*/ 24 w 317"/>
                <a:gd name="T59" fmla="*/ 224 h 311"/>
                <a:gd name="T60" fmla="*/ 49 w 317"/>
                <a:gd name="T61" fmla="*/ 221 h 311"/>
                <a:gd name="T62" fmla="*/ 73 w 317"/>
                <a:gd name="T63" fmla="*/ 215 h 311"/>
                <a:gd name="T64" fmla="*/ 95 w 317"/>
                <a:gd name="T65" fmla="*/ 207 h 311"/>
                <a:gd name="T66" fmla="*/ 116 w 317"/>
                <a:gd name="T67" fmla="*/ 197 h 311"/>
                <a:gd name="T68" fmla="*/ 138 w 317"/>
                <a:gd name="T69" fmla="*/ 183 h 311"/>
                <a:gd name="T70" fmla="*/ 157 w 317"/>
                <a:gd name="T71" fmla="*/ 167 h 311"/>
                <a:gd name="T72" fmla="*/ 176 w 317"/>
                <a:gd name="T73" fmla="*/ 149 h 311"/>
                <a:gd name="T74" fmla="*/ 176 w 317"/>
                <a:gd name="T75" fmla="*/ 149 h 311"/>
                <a:gd name="T76" fmla="*/ 189 w 317"/>
                <a:gd name="T77" fmla="*/ 132 h 311"/>
                <a:gd name="T78" fmla="*/ 200 w 317"/>
                <a:gd name="T79" fmla="*/ 115 h 311"/>
                <a:gd name="T80" fmla="*/ 210 w 317"/>
                <a:gd name="T81" fmla="*/ 97 h 311"/>
                <a:gd name="T82" fmla="*/ 217 w 317"/>
                <a:gd name="T83" fmla="*/ 78 h 311"/>
                <a:gd name="T84" fmla="*/ 222 w 317"/>
                <a:gd name="T85" fmla="*/ 58 h 311"/>
                <a:gd name="T86" fmla="*/ 227 w 317"/>
                <a:gd name="T87" fmla="*/ 40 h 311"/>
                <a:gd name="T88" fmla="*/ 230 w 317"/>
                <a:gd name="T89" fmla="*/ 20 h 311"/>
                <a:gd name="T90" fmla="*/ 230 w 317"/>
                <a:gd name="T91" fmla="*/ 0 h 311"/>
                <a:gd name="T92" fmla="*/ 317 w 317"/>
                <a:gd name="T9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1">
                  <a:moveTo>
                    <a:pt x="317" y="0"/>
                  </a:moveTo>
                  <a:lnTo>
                    <a:pt x="317" y="0"/>
                  </a:lnTo>
                  <a:lnTo>
                    <a:pt x="316" y="27"/>
                  </a:lnTo>
                  <a:lnTo>
                    <a:pt x="313" y="54"/>
                  </a:lnTo>
                  <a:lnTo>
                    <a:pt x="307" y="82"/>
                  </a:lnTo>
                  <a:lnTo>
                    <a:pt x="299" y="108"/>
                  </a:lnTo>
                  <a:lnTo>
                    <a:pt x="289" y="135"/>
                  </a:lnTo>
                  <a:lnTo>
                    <a:pt x="275" y="159"/>
                  </a:lnTo>
                  <a:lnTo>
                    <a:pt x="259" y="183"/>
                  </a:lnTo>
                  <a:lnTo>
                    <a:pt x="242" y="207"/>
                  </a:lnTo>
                  <a:lnTo>
                    <a:pt x="242" y="207"/>
                  </a:lnTo>
                  <a:lnTo>
                    <a:pt x="230" y="220"/>
                  </a:lnTo>
                  <a:lnTo>
                    <a:pt x="217" y="231"/>
                  </a:lnTo>
                  <a:lnTo>
                    <a:pt x="204" y="244"/>
                  </a:lnTo>
                  <a:lnTo>
                    <a:pt x="190" y="253"/>
                  </a:lnTo>
                  <a:lnTo>
                    <a:pt x="176" y="263"/>
                  </a:lnTo>
                  <a:lnTo>
                    <a:pt x="160" y="272"/>
                  </a:lnTo>
                  <a:lnTo>
                    <a:pt x="146" y="280"/>
                  </a:lnTo>
                  <a:lnTo>
                    <a:pt x="131" y="287"/>
                  </a:lnTo>
                  <a:lnTo>
                    <a:pt x="115" y="293"/>
                  </a:lnTo>
                  <a:lnTo>
                    <a:pt x="99" y="299"/>
                  </a:lnTo>
                  <a:lnTo>
                    <a:pt x="82" y="303"/>
                  </a:lnTo>
                  <a:lnTo>
                    <a:pt x="67" y="306"/>
                  </a:lnTo>
                  <a:lnTo>
                    <a:pt x="50" y="309"/>
                  </a:lnTo>
                  <a:lnTo>
                    <a:pt x="33" y="311"/>
                  </a:lnTo>
                  <a:lnTo>
                    <a:pt x="17" y="311"/>
                  </a:lnTo>
                  <a:lnTo>
                    <a:pt x="0" y="311"/>
                  </a:lnTo>
                  <a:lnTo>
                    <a:pt x="0" y="225"/>
                  </a:lnTo>
                  <a:lnTo>
                    <a:pt x="0" y="225"/>
                  </a:lnTo>
                  <a:lnTo>
                    <a:pt x="24" y="224"/>
                  </a:lnTo>
                  <a:lnTo>
                    <a:pt x="49" y="221"/>
                  </a:lnTo>
                  <a:lnTo>
                    <a:pt x="73" y="215"/>
                  </a:lnTo>
                  <a:lnTo>
                    <a:pt x="95" y="207"/>
                  </a:lnTo>
                  <a:lnTo>
                    <a:pt x="116" y="197"/>
                  </a:lnTo>
                  <a:lnTo>
                    <a:pt x="138" y="183"/>
                  </a:lnTo>
                  <a:lnTo>
                    <a:pt x="157" y="167"/>
                  </a:lnTo>
                  <a:lnTo>
                    <a:pt x="176" y="149"/>
                  </a:lnTo>
                  <a:lnTo>
                    <a:pt x="176" y="149"/>
                  </a:lnTo>
                  <a:lnTo>
                    <a:pt x="189" y="132"/>
                  </a:lnTo>
                  <a:lnTo>
                    <a:pt x="200" y="115"/>
                  </a:lnTo>
                  <a:lnTo>
                    <a:pt x="210" y="97"/>
                  </a:lnTo>
                  <a:lnTo>
                    <a:pt x="217" y="78"/>
                  </a:lnTo>
                  <a:lnTo>
                    <a:pt x="222" y="58"/>
                  </a:lnTo>
                  <a:lnTo>
                    <a:pt x="227" y="40"/>
                  </a:lnTo>
                  <a:lnTo>
                    <a:pt x="230" y="20"/>
                  </a:lnTo>
                  <a:lnTo>
                    <a:pt x="230" y="0"/>
                  </a:lnTo>
                  <a:lnTo>
                    <a:pt x="317" y="0"/>
                  </a:lnTo>
                  <a:close/>
                </a:path>
              </a:pathLst>
            </a:custGeom>
            <a:solidFill>
              <a:srgbClr val="DB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7" name="Freeform 8"/>
            <p:cNvSpPr>
              <a:spLocks/>
            </p:cNvSpPr>
            <p:nvPr/>
          </p:nvSpPr>
          <p:spPr bwMode="auto">
            <a:xfrm>
              <a:off x="4503859" y="4797335"/>
              <a:ext cx="355752" cy="709200"/>
            </a:xfrm>
            <a:custGeom>
              <a:avLst/>
              <a:gdLst>
                <a:gd name="T0" fmla="*/ 309 w 309"/>
                <a:gd name="T1" fmla="*/ 0 h 616"/>
                <a:gd name="T2" fmla="*/ 256 w 309"/>
                <a:gd name="T3" fmla="*/ 4 h 616"/>
                <a:gd name="T4" fmla="*/ 202 w 309"/>
                <a:gd name="T5" fmla="*/ 18 h 616"/>
                <a:gd name="T6" fmla="*/ 151 w 309"/>
                <a:gd name="T7" fmla="*/ 42 h 616"/>
                <a:gd name="T8" fmla="*/ 104 w 309"/>
                <a:gd name="T9" fmla="*/ 76 h 616"/>
                <a:gd name="T10" fmla="*/ 82 w 309"/>
                <a:gd name="T11" fmla="*/ 97 h 616"/>
                <a:gd name="T12" fmla="*/ 45 w 309"/>
                <a:gd name="T13" fmla="*/ 147 h 616"/>
                <a:gd name="T14" fmla="*/ 18 w 309"/>
                <a:gd name="T15" fmla="*/ 200 h 616"/>
                <a:gd name="T16" fmla="*/ 3 w 309"/>
                <a:gd name="T17" fmla="*/ 257 h 616"/>
                <a:gd name="T18" fmla="*/ 0 w 309"/>
                <a:gd name="T19" fmla="*/ 316 h 616"/>
                <a:gd name="T20" fmla="*/ 7 w 309"/>
                <a:gd name="T21" fmla="*/ 376 h 616"/>
                <a:gd name="T22" fmla="*/ 25 w 309"/>
                <a:gd name="T23" fmla="*/ 432 h 616"/>
                <a:gd name="T24" fmla="*/ 55 w 309"/>
                <a:gd name="T25" fmla="*/ 486 h 616"/>
                <a:gd name="T26" fmla="*/ 75 w 309"/>
                <a:gd name="T27" fmla="*/ 510 h 616"/>
                <a:gd name="T28" fmla="*/ 99 w 309"/>
                <a:gd name="T29" fmla="*/ 535 h 616"/>
                <a:gd name="T30" fmla="*/ 126 w 309"/>
                <a:gd name="T31" fmla="*/ 557 h 616"/>
                <a:gd name="T32" fmla="*/ 153 w 309"/>
                <a:gd name="T33" fmla="*/ 575 h 616"/>
                <a:gd name="T34" fmla="*/ 182 w 309"/>
                <a:gd name="T35" fmla="*/ 591 h 616"/>
                <a:gd name="T36" fmla="*/ 213 w 309"/>
                <a:gd name="T37" fmla="*/ 602 h 616"/>
                <a:gd name="T38" fmla="*/ 244 w 309"/>
                <a:gd name="T39" fmla="*/ 610 h 616"/>
                <a:gd name="T40" fmla="*/ 277 w 309"/>
                <a:gd name="T41" fmla="*/ 615 h 616"/>
                <a:gd name="T42" fmla="*/ 309 w 309"/>
                <a:gd name="T43" fmla="*/ 616 h 616"/>
                <a:gd name="T44" fmla="*/ 309 w 309"/>
                <a:gd name="T45" fmla="*/ 530 h 616"/>
                <a:gd name="T46" fmla="*/ 263 w 309"/>
                <a:gd name="T47" fmla="*/ 524 h 616"/>
                <a:gd name="T48" fmla="*/ 218 w 309"/>
                <a:gd name="T49" fmla="*/ 510 h 616"/>
                <a:gd name="T50" fmla="*/ 177 w 309"/>
                <a:gd name="T51" fmla="*/ 486 h 616"/>
                <a:gd name="T52" fmla="*/ 141 w 309"/>
                <a:gd name="T53" fmla="*/ 453 h 616"/>
                <a:gd name="T54" fmla="*/ 127 w 309"/>
                <a:gd name="T55" fmla="*/ 435 h 616"/>
                <a:gd name="T56" fmla="*/ 104 w 309"/>
                <a:gd name="T57" fmla="*/ 397 h 616"/>
                <a:gd name="T58" fmla="*/ 92 w 309"/>
                <a:gd name="T59" fmla="*/ 356 h 616"/>
                <a:gd name="T60" fmla="*/ 86 w 309"/>
                <a:gd name="T61" fmla="*/ 313 h 616"/>
                <a:gd name="T62" fmla="*/ 89 w 309"/>
                <a:gd name="T63" fmla="*/ 271 h 616"/>
                <a:gd name="T64" fmla="*/ 100 w 309"/>
                <a:gd name="T65" fmla="*/ 230 h 616"/>
                <a:gd name="T66" fmla="*/ 119 w 309"/>
                <a:gd name="T67" fmla="*/ 192 h 616"/>
                <a:gd name="T68" fmla="*/ 145 w 309"/>
                <a:gd name="T69" fmla="*/ 157 h 616"/>
                <a:gd name="T70" fmla="*/ 162 w 309"/>
                <a:gd name="T71" fmla="*/ 141 h 616"/>
                <a:gd name="T72" fmla="*/ 196 w 309"/>
                <a:gd name="T73" fmla="*/ 117 h 616"/>
                <a:gd name="T74" fmla="*/ 232 w 309"/>
                <a:gd name="T75" fmla="*/ 100 h 616"/>
                <a:gd name="T76" fmla="*/ 270 w 309"/>
                <a:gd name="T77" fmla="*/ 90 h 616"/>
                <a:gd name="T78" fmla="*/ 309 w 309"/>
                <a:gd name="T79" fmla="*/ 87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616">
                  <a:moveTo>
                    <a:pt x="309" y="0"/>
                  </a:moveTo>
                  <a:lnTo>
                    <a:pt x="309" y="0"/>
                  </a:lnTo>
                  <a:lnTo>
                    <a:pt x="283" y="1"/>
                  </a:lnTo>
                  <a:lnTo>
                    <a:pt x="256" y="4"/>
                  </a:lnTo>
                  <a:lnTo>
                    <a:pt x="229" y="11"/>
                  </a:lnTo>
                  <a:lnTo>
                    <a:pt x="202" y="18"/>
                  </a:lnTo>
                  <a:lnTo>
                    <a:pt x="177" y="29"/>
                  </a:lnTo>
                  <a:lnTo>
                    <a:pt x="151" y="42"/>
                  </a:lnTo>
                  <a:lnTo>
                    <a:pt x="127" y="58"/>
                  </a:lnTo>
                  <a:lnTo>
                    <a:pt x="104" y="76"/>
                  </a:lnTo>
                  <a:lnTo>
                    <a:pt x="104" y="76"/>
                  </a:lnTo>
                  <a:lnTo>
                    <a:pt x="82" y="97"/>
                  </a:lnTo>
                  <a:lnTo>
                    <a:pt x="62" y="121"/>
                  </a:lnTo>
                  <a:lnTo>
                    <a:pt x="45" y="147"/>
                  </a:lnTo>
                  <a:lnTo>
                    <a:pt x="31" y="172"/>
                  </a:lnTo>
                  <a:lnTo>
                    <a:pt x="18" y="200"/>
                  </a:lnTo>
                  <a:lnTo>
                    <a:pt x="10" y="229"/>
                  </a:lnTo>
                  <a:lnTo>
                    <a:pt x="3" y="257"/>
                  </a:lnTo>
                  <a:lnTo>
                    <a:pt x="0" y="287"/>
                  </a:lnTo>
                  <a:lnTo>
                    <a:pt x="0" y="316"/>
                  </a:lnTo>
                  <a:lnTo>
                    <a:pt x="1" y="346"/>
                  </a:lnTo>
                  <a:lnTo>
                    <a:pt x="7" y="376"/>
                  </a:lnTo>
                  <a:lnTo>
                    <a:pt x="14" y="404"/>
                  </a:lnTo>
                  <a:lnTo>
                    <a:pt x="25" y="432"/>
                  </a:lnTo>
                  <a:lnTo>
                    <a:pt x="38" y="459"/>
                  </a:lnTo>
                  <a:lnTo>
                    <a:pt x="55" y="486"/>
                  </a:lnTo>
                  <a:lnTo>
                    <a:pt x="75" y="510"/>
                  </a:lnTo>
                  <a:lnTo>
                    <a:pt x="75" y="510"/>
                  </a:lnTo>
                  <a:lnTo>
                    <a:pt x="86" y="523"/>
                  </a:lnTo>
                  <a:lnTo>
                    <a:pt x="99" y="535"/>
                  </a:lnTo>
                  <a:lnTo>
                    <a:pt x="112" y="547"/>
                  </a:lnTo>
                  <a:lnTo>
                    <a:pt x="126" y="557"/>
                  </a:lnTo>
                  <a:lnTo>
                    <a:pt x="138" y="567"/>
                  </a:lnTo>
                  <a:lnTo>
                    <a:pt x="153" y="575"/>
                  </a:lnTo>
                  <a:lnTo>
                    <a:pt x="168" y="584"/>
                  </a:lnTo>
                  <a:lnTo>
                    <a:pt x="182" y="591"/>
                  </a:lnTo>
                  <a:lnTo>
                    <a:pt x="198" y="596"/>
                  </a:lnTo>
                  <a:lnTo>
                    <a:pt x="213" y="602"/>
                  </a:lnTo>
                  <a:lnTo>
                    <a:pt x="229" y="606"/>
                  </a:lnTo>
                  <a:lnTo>
                    <a:pt x="244" y="610"/>
                  </a:lnTo>
                  <a:lnTo>
                    <a:pt x="261" y="613"/>
                  </a:lnTo>
                  <a:lnTo>
                    <a:pt x="277" y="615"/>
                  </a:lnTo>
                  <a:lnTo>
                    <a:pt x="293" y="616"/>
                  </a:lnTo>
                  <a:lnTo>
                    <a:pt x="309" y="616"/>
                  </a:lnTo>
                  <a:lnTo>
                    <a:pt x="309" y="530"/>
                  </a:lnTo>
                  <a:lnTo>
                    <a:pt x="309" y="530"/>
                  </a:lnTo>
                  <a:lnTo>
                    <a:pt x="285" y="528"/>
                  </a:lnTo>
                  <a:lnTo>
                    <a:pt x="263" y="524"/>
                  </a:lnTo>
                  <a:lnTo>
                    <a:pt x="240" y="518"/>
                  </a:lnTo>
                  <a:lnTo>
                    <a:pt x="218" y="510"/>
                  </a:lnTo>
                  <a:lnTo>
                    <a:pt x="196" y="500"/>
                  </a:lnTo>
                  <a:lnTo>
                    <a:pt x="177" y="486"/>
                  </a:lnTo>
                  <a:lnTo>
                    <a:pt x="158" y="470"/>
                  </a:lnTo>
                  <a:lnTo>
                    <a:pt x="141" y="453"/>
                  </a:lnTo>
                  <a:lnTo>
                    <a:pt x="141" y="453"/>
                  </a:lnTo>
                  <a:lnTo>
                    <a:pt x="127" y="435"/>
                  </a:lnTo>
                  <a:lnTo>
                    <a:pt x="114" y="417"/>
                  </a:lnTo>
                  <a:lnTo>
                    <a:pt x="104" y="397"/>
                  </a:lnTo>
                  <a:lnTo>
                    <a:pt x="97" y="377"/>
                  </a:lnTo>
                  <a:lnTo>
                    <a:pt x="92" y="356"/>
                  </a:lnTo>
                  <a:lnTo>
                    <a:pt x="88" y="335"/>
                  </a:lnTo>
                  <a:lnTo>
                    <a:pt x="86" y="313"/>
                  </a:lnTo>
                  <a:lnTo>
                    <a:pt x="88" y="292"/>
                  </a:lnTo>
                  <a:lnTo>
                    <a:pt x="89" y="271"/>
                  </a:lnTo>
                  <a:lnTo>
                    <a:pt x="93" y="251"/>
                  </a:lnTo>
                  <a:lnTo>
                    <a:pt x="100" y="230"/>
                  </a:lnTo>
                  <a:lnTo>
                    <a:pt x="109" y="210"/>
                  </a:lnTo>
                  <a:lnTo>
                    <a:pt x="119" y="192"/>
                  </a:lnTo>
                  <a:lnTo>
                    <a:pt x="131" y="174"/>
                  </a:lnTo>
                  <a:lnTo>
                    <a:pt x="145" y="157"/>
                  </a:lnTo>
                  <a:lnTo>
                    <a:pt x="162" y="141"/>
                  </a:lnTo>
                  <a:lnTo>
                    <a:pt x="162" y="141"/>
                  </a:lnTo>
                  <a:lnTo>
                    <a:pt x="179" y="128"/>
                  </a:lnTo>
                  <a:lnTo>
                    <a:pt x="196" y="117"/>
                  </a:lnTo>
                  <a:lnTo>
                    <a:pt x="213" y="107"/>
                  </a:lnTo>
                  <a:lnTo>
                    <a:pt x="232" y="100"/>
                  </a:lnTo>
                  <a:lnTo>
                    <a:pt x="252" y="94"/>
                  </a:lnTo>
                  <a:lnTo>
                    <a:pt x="270" y="90"/>
                  </a:lnTo>
                  <a:lnTo>
                    <a:pt x="290" y="87"/>
                  </a:lnTo>
                  <a:lnTo>
                    <a:pt x="309" y="87"/>
                  </a:lnTo>
                  <a:lnTo>
                    <a:pt x="309" y="0"/>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68" name="Freeform 9"/>
            <p:cNvSpPr>
              <a:spLocks/>
            </p:cNvSpPr>
            <p:nvPr/>
          </p:nvSpPr>
          <p:spPr bwMode="auto">
            <a:xfrm>
              <a:off x="4879183" y="4539444"/>
              <a:ext cx="364962" cy="358055"/>
            </a:xfrm>
            <a:custGeom>
              <a:avLst/>
              <a:gdLst>
                <a:gd name="T0" fmla="*/ 317 w 317"/>
                <a:gd name="T1" fmla="*/ 0 h 311"/>
                <a:gd name="T2" fmla="*/ 317 w 317"/>
                <a:gd name="T3" fmla="*/ 0 h 311"/>
                <a:gd name="T4" fmla="*/ 316 w 317"/>
                <a:gd name="T5" fmla="*/ 27 h 311"/>
                <a:gd name="T6" fmla="*/ 313 w 317"/>
                <a:gd name="T7" fmla="*/ 54 h 311"/>
                <a:gd name="T8" fmla="*/ 307 w 317"/>
                <a:gd name="T9" fmla="*/ 81 h 311"/>
                <a:gd name="T10" fmla="*/ 299 w 317"/>
                <a:gd name="T11" fmla="*/ 108 h 311"/>
                <a:gd name="T12" fmla="*/ 289 w 317"/>
                <a:gd name="T13" fmla="*/ 133 h 311"/>
                <a:gd name="T14" fmla="*/ 275 w 317"/>
                <a:gd name="T15" fmla="*/ 159 h 311"/>
                <a:gd name="T16" fmla="*/ 259 w 317"/>
                <a:gd name="T17" fmla="*/ 183 h 311"/>
                <a:gd name="T18" fmla="*/ 242 w 317"/>
                <a:gd name="T19" fmla="*/ 205 h 311"/>
                <a:gd name="T20" fmla="*/ 242 w 317"/>
                <a:gd name="T21" fmla="*/ 205 h 311"/>
                <a:gd name="T22" fmla="*/ 230 w 317"/>
                <a:gd name="T23" fmla="*/ 219 h 311"/>
                <a:gd name="T24" fmla="*/ 217 w 317"/>
                <a:gd name="T25" fmla="*/ 231 h 311"/>
                <a:gd name="T26" fmla="*/ 204 w 317"/>
                <a:gd name="T27" fmla="*/ 242 h 311"/>
                <a:gd name="T28" fmla="*/ 190 w 317"/>
                <a:gd name="T29" fmla="*/ 253 h 311"/>
                <a:gd name="T30" fmla="*/ 176 w 317"/>
                <a:gd name="T31" fmla="*/ 262 h 311"/>
                <a:gd name="T32" fmla="*/ 160 w 317"/>
                <a:gd name="T33" fmla="*/ 272 h 311"/>
                <a:gd name="T34" fmla="*/ 146 w 317"/>
                <a:gd name="T35" fmla="*/ 279 h 311"/>
                <a:gd name="T36" fmla="*/ 131 w 317"/>
                <a:gd name="T37" fmla="*/ 286 h 311"/>
                <a:gd name="T38" fmla="*/ 115 w 317"/>
                <a:gd name="T39" fmla="*/ 291 h 311"/>
                <a:gd name="T40" fmla="*/ 99 w 317"/>
                <a:gd name="T41" fmla="*/ 297 h 311"/>
                <a:gd name="T42" fmla="*/ 82 w 317"/>
                <a:gd name="T43" fmla="*/ 301 h 311"/>
                <a:gd name="T44" fmla="*/ 67 w 317"/>
                <a:gd name="T45" fmla="*/ 306 h 311"/>
                <a:gd name="T46" fmla="*/ 50 w 317"/>
                <a:gd name="T47" fmla="*/ 308 h 311"/>
                <a:gd name="T48" fmla="*/ 33 w 317"/>
                <a:gd name="T49" fmla="*/ 310 h 311"/>
                <a:gd name="T50" fmla="*/ 17 w 317"/>
                <a:gd name="T51" fmla="*/ 311 h 311"/>
                <a:gd name="T52" fmla="*/ 0 w 317"/>
                <a:gd name="T53" fmla="*/ 311 h 311"/>
                <a:gd name="T54" fmla="*/ 0 w 317"/>
                <a:gd name="T55" fmla="*/ 224 h 311"/>
                <a:gd name="T56" fmla="*/ 0 w 317"/>
                <a:gd name="T57" fmla="*/ 224 h 311"/>
                <a:gd name="T58" fmla="*/ 24 w 317"/>
                <a:gd name="T59" fmla="*/ 224 h 311"/>
                <a:gd name="T60" fmla="*/ 49 w 317"/>
                <a:gd name="T61" fmla="*/ 221 h 311"/>
                <a:gd name="T62" fmla="*/ 73 w 317"/>
                <a:gd name="T63" fmla="*/ 215 h 311"/>
                <a:gd name="T64" fmla="*/ 95 w 317"/>
                <a:gd name="T65" fmla="*/ 207 h 311"/>
                <a:gd name="T66" fmla="*/ 116 w 317"/>
                <a:gd name="T67" fmla="*/ 195 h 311"/>
                <a:gd name="T68" fmla="*/ 138 w 317"/>
                <a:gd name="T69" fmla="*/ 183 h 311"/>
                <a:gd name="T70" fmla="*/ 157 w 317"/>
                <a:gd name="T71" fmla="*/ 167 h 311"/>
                <a:gd name="T72" fmla="*/ 176 w 317"/>
                <a:gd name="T73" fmla="*/ 149 h 311"/>
                <a:gd name="T74" fmla="*/ 176 w 317"/>
                <a:gd name="T75" fmla="*/ 149 h 311"/>
                <a:gd name="T76" fmla="*/ 189 w 317"/>
                <a:gd name="T77" fmla="*/ 132 h 311"/>
                <a:gd name="T78" fmla="*/ 200 w 317"/>
                <a:gd name="T79" fmla="*/ 115 h 311"/>
                <a:gd name="T80" fmla="*/ 210 w 317"/>
                <a:gd name="T81" fmla="*/ 96 h 311"/>
                <a:gd name="T82" fmla="*/ 217 w 317"/>
                <a:gd name="T83" fmla="*/ 78 h 311"/>
                <a:gd name="T84" fmla="*/ 222 w 317"/>
                <a:gd name="T85" fmla="*/ 58 h 311"/>
                <a:gd name="T86" fmla="*/ 227 w 317"/>
                <a:gd name="T87" fmla="*/ 38 h 311"/>
                <a:gd name="T88" fmla="*/ 230 w 317"/>
                <a:gd name="T89" fmla="*/ 20 h 311"/>
                <a:gd name="T90" fmla="*/ 230 w 317"/>
                <a:gd name="T91" fmla="*/ 0 h 311"/>
                <a:gd name="T92" fmla="*/ 317 w 317"/>
                <a:gd name="T9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1">
                  <a:moveTo>
                    <a:pt x="317" y="0"/>
                  </a:moveTo>
                  <a:lnTo>
                    <a:pt x="317" y="0"/>
                  </a:lnTo>
                  <a:lnTo>
                    <a:pt x="316" y="27"/>
                  </a:lnTo>
                  <a:lnTo>
                    <a:pt x="313" y="54"/>
                  </a:lnTo>
                  <a:lnTo>
                    <a:pt x="307" y="81"/>
                  </a:lnTo>
                  <a:lnTo>
                    <a:pt x="299" y="108"/>
                  </a:lnTo>
                  <a:lnTo>
                    <a:pt x="289" y="133"/>
                  </a:lnTo>
                  <a:lnTo>
                    <a:pt x="275" y="159"/>
                  </a:lnTo>
                  <a:lnTo>
                    <a:pt x="259" y="183"/>
                  </a:lnTo>
                  <a:lnTo>
                    <a:pt x="242" y="205"/>
                  </a:lnTo>
                  <a:lnTo>
                    <a:pt x="242" y="205"/>
                  </a:lnTo>
                  <a:lnTo>
                    <a:pt x="230" y="219"/>
                  </a:lnTo>
                  <a:lnTo>
                    <a:pt x="217" y="231"/>
                  </a:lnTo>
                  <a:lnTo>
                    <a:pt x="204" y="242"/>
                  </a:lnTo>
                  <a:lnTo>
                    <a:pt x="190" y="253"/>
                  </a:lnTo>
                  <a:lnTo>
                    <a:pt x="176" y="262"/>
                  </a:lnTo>
                  <a:lnTo>
                    <a:pt x="160" y="272"/>
                  </a:lnTo>
                  <a:lnTo>
                    <a:pt x="146" y="279"/>
                  </a:lnTo>
                  <a:lnTo>
                    <a:pt x="131" y="286"/>
                  </a:lnTo>
                  <a:lnTo>
                    <a:pt x="115" y="291"/>
                  </a:lnTo>
                  <a:lnTo>
                    <a:pt x="99" y="297"/>
                  </a:lnTo>
                  <a:lnTo>
                    <a:pt x="82" y="301"/>
                  </a:lnTo>
                  <a:lnTo>
                    <a:pt x="67" y="306"/>
                  </a:lnTo>
                  <a:lnTo>
                    <a:pt x="50" y="308"/>
                  </a:lnTo>
                  <a:lnTo>
                    <a:pt x="33" y="310"/>
                  </a:lnTo>
                  <a:lnTo>
                    <a:pt x="17" y="311"/>
                  </a:lnTo>
                  <a:lnTo>
                    <a:pt x="0" y="311"/>
                  </a:lnTo>
                  <a:lnTo>
                    <a:pt x="0" y="224"/>
                  </a:lnTo>
                  <a:lnTo>
                    <a:pt x="0" y="224"/>
                  </a:lnTo>
                  <a:lnTo>
                    <a:pt x="24" y="224"/>
                  </a:lnTo>
                  <a:lnTo>
                    <a:pt x="49" y="221"/>
                  </a:lnTo>
                  <a:lnTo>
                    <a:pt x="73" y="215"/>
                  </a:lnTo>
                  <a:lnTo>
                    <a:pt x="95" y="207"/>
                  </a:lnTo>
                  <a:lnTo>
                    <a:pt x="116" y="195"/>
                  </a:lnTo>
                  <a:lnTo>
                    <a:pt x="138" y="183"/>
                  </a:lnTo>
                  <a:lnTo>
                    <a:pt x="157" y="167"/>
                  </a:lnTo>
                  <a:lnTo>
                    <a:pt x="176" y="149"/>
                  </a:lnTo>
                  <a:lnTo>
                    <a:pt x="176" y="149"/>
                  </a:lnTo>
                  <a:lnTo>
                    <a:pt x="189" y="132"/>
                  </a:lnTo>
                  <a:lnTo>
                    <a:pt x="200" y="115"/>
                  </a:lnTo>
                  <a:lnTo>
                    <a:pt x="210" y="96"/>
                  </a:lnTo>
                  <a:lnTo>
                    <a:pt x="217" y="78"/>
                  </a:lnTo>
                  <a:lnTo>
                    <a:pt x="222" y="58"/>
                  </a:lnTo>
                  <a:lnTo>
                    <a:pt x="227" y="38"/>
                  </a:lnTo>
                  <a:lnTo>
                    <a:pt x="230" y="20"/>
                  </a:lnTo>
                  <a:lnTo>
                    <a:pt x="230" y="0"/>
                  </a:lnTo>
                  <a:lnTo>
                    <a:pt x="317" y="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1" name="Freeform 10"/>
            <p:cNvSpPr>
              <a:spLocks/>
            </p:cNvSpPr>
            <p:nvPr/>
          </p:nvSpPr>
          <p:spPr bwMode="auto">
            <a:xfrm>
              <a:off x="4879183" y="4164121"/>
              <a:ext cx="364962" cy="359205"/>
            </a:xfrm>
            <a:custGeom>
              <a:avLst/>
              <a:gdLst>
                <a:gd name="T0" fmla="*/ 317 w 317"/>
                <a:gd name="T1" fmla="*/ 312 h 312"/>
                <a:gd name="T2" fmla="*/ 317 w 317"/>
                <a:gd name="T3" fmla="*/ 312 h 312"/>
                <a:gd name="T4" fmla="*/ 316 w 317"/>
                <a:gd name="T5" fmla="*/ 284 h 312"/>
                <a:gd name="T6" fmla="*/ 313 w 317"/>
                <a:gd name="T7" fmla="*/ 257 h 312"/>
                <a:gd name="T8" fmla="*/ 307 w 317"/>
                <a:gd name="T9" fmla="*/ 230 h 312"/>
                <a:gd name="T10" fmla="*/ 299 w 317"/>
                <a:gd name="T11" fmla="*/ 203 h 312"/>
                <a:gd name="T12" fmla="*/ 289 w 317"/>
                <a:gd name="T13" fmla="*/ 178 h 312"/>
                <a:gd name="T14" fmla="*/ 275 w 317"/>
                <a:gd name="T15" fmla="*/ 152 h 312"/>
                <a:gd name="T16" fmla="*/ 259 w 317"/>
                <a:gd name="T17" fmla="*/ 128 h 312"/>
                <a:gd name="T18" fmla="*/ 242 w 317"/>
                <a:gd name="T19" fmla="*/ 106 h 312"/>
                <a:gd name="T20" fmla="*/ 242 w 317"/>
                <a:gd name="T21" fmla="*/ 106 h 312"/>
                <a:gd name="T22" fmla="*/ 230 w 317"/>
                <a:gd name="T23" fmla="*/ 93 h 312"/>
                <a:gd name="T24" fmla="*/ 217 w 317"/>
                <a:gd name="T25" fmla="*/ 80 h 312"/>
                <a:gd name="T26" fmla="*/ 204 w 317"/>
                <a:gd name="T27" fmla="*/ 69 h 312"/>
                <a:gd name="T28" fmla="*/ 190 w 317"/>
                <a:gd name="T29" fmla="*/ 59 h 312"/>
                <a:gd name="T30" fmla="*/ 176 w 317"/>
                <a:gd name="T31" fmla="*/ 49 h 312"/>
                <a:gd name="T32" fmla="*/ 160 w 317"/>
                <a:gd name="T33" fmla="*/ 41 h 312"/>
                <a:gd name="T34" fmla="*/ 146 w 317"/>
                <a:gd name="T35" fmla="*/ 32 h 312"/>
                <a:gd name="T36" fmla="*/ 131 w 317"/>
                <a:gd name="T37" fmla="*/ 25 h 312"/>
                <a:gd name="T38" fmla="*/ 115 w 317"/>
                <a:gd name="T39" fmla="*/ 19 h 312"/>
                <a:gd name="T40" fmla="*/ 99 w 317"/>
                <a:gd name="T41" fmla="*/ 14 h 312"/>
                <a:gd name="T42" fmla="*/ 82 w 317"/>
                <a:gd name="T43" fmla="*/ 10 h 312"/>
                <a:gd name="T44" fmla="*/ 67 w 317"/>
                <a:gd name="T45" fmla="*/ 5 h 312"/>
                <a:gd name="T46" fmla="*/ 50 w 317"/>
                <a:gd name="T47" fmla="*/ 2 h 312"/>
                <a:gd name="T48" fmla="*/ 33 w 317"/>
                <a:gd name="T49" fmla="*/ 1 h 312"/>
                <a:gd name="T50" fmla="*/ 17 w 317"/>
                <a:gd name="T51" fmla="*/ 0 h 312"/>
                <a:gd name="T52" fmla="*/ 0 w 317"/>
                <a:gd name="T53" fmla="*/ 0 h 312"/>
                <a:gd name="T54" fmla="*/ 0 w 317"/>
                <a:gd name="T55" fmla="*/ 87 h 312"/>
                <a:gd name="T56" fmla="*/ 0 w 317"/>
                <a:gd name="T57" fmla="*/ 87 h 312"/>
                <a:gd name="T58" fmla="*/ 24 w 317"/>
                <a:gd name="T59" fmla="*/ 87 h 312"/>
                <a:gd name="T60" fmla="*/ 49 w 317"/>
                <a:gd name="T61" fmla="*/ 92 h 312"/>
                <a:gd name="T62" fmla="*/ 73 w 317"/>
                <a:gd name="T63" fmla="*/ 97 h 312"/>
                <a:gd name="T64" fmla="*/ 95 w 317"/>
                <a:gd name="T65" fmla="*/ 104 h 312"/>
                <a:gd name="T66" fmla="*/ 116 w 317"/>
                <a:gd name="T67" fmla="*/ 116 h 312"/>
                <a:gd name="T68" fmla="*/ 138 w 317"/>
                <a:gd name="T69" fmla="*/ 128 h 312"/>
                <a:gd name="T70" fmla="*/ 157 w 317"/>
                <a:gd name="T71" fmla="*/ 145 h 312"/>
                <a:gd name="T72" fmla="*/ 176 w 317"/>
                <a:gd name="T73" fmla="*/ 164 h 312"/>
                <a:gd name="T74" fmla="*/ 176 w 317"/>
                <a:gd name="T75" fmla="*/ 164 h 312"/>
                <a:gd name="T76" fmla="*/ 189 w 317"/>
                <a:gd name="T77" fmla="*/ 179 h 312"/>
                <a:gd name="T78" fmla="*/ 200 w 317"/>
                <a:gd name="T79" fmla="*/ 198 h 312"/>
                <a:gd name="T80" fmla="*/ 210 w 317"/>
                <a:gd name="T81" fmla="*/ 215 h 312"/>
                <a:gd name="T82" fmla="*/ 217 w 317"/>
                <a:gd name="T83" fmla="*/ 234 h 312"/>
                <a:gd name="T84" fmla="*/ 222 w 317"/>
                <a:gd name="T85" fmla="*/ 253 h 312"/>
                <a:gd name="T86" fmla="*/ 227 w 317"/>
                <a:gd name="T87" fmla="*/ 273 h 312"/>
                <a:gd name="T88" fmla="*/ 230 w 317"/>
                <a:gd name="T89" fmla="*/ 292 h 312"/>
                <a:gd name="T90" fmla="*/ 230 w 317"/>
                <a:gd name="T91" fmla="*/ 312 h 312"/>
                <a:gd name="T92" fmla="*/ 317 w 317"/>
                <a:gd name="T9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2">
                  <a:moveTo>
                    <a:pt x="317" y="312"/>
                  </a:moveTo>
                  <a:lnTo>
                    <a:pt x="317" y="312"/>
                  </a:lnTo>
                  <a:lnTo>
                    <a:pt x="316" y="284"/>
                  </a:lnTo>
                  <a:lnTo>
                    <a:pt x="313" y="257"/>
                  </a:lnTo>
                  <a:lnTo>
                    <a:pt x="307" y="230"/>
                  </a:lnTo>
                  <a:lnTo>
                    <a:pt x="299" y="203"/>
                  </a:lnTo>
                  <a:lnTo>
                    <a:pt x="289" y="178"/>
                  </a:lnTo>
                  <a:lnTo>
                    <a:pt x="275" y="152"/>
                  </a:lnTo>
                  <a:lnTo>
                    <a:pt x="259" y="128"/>
                  </a:lnTo>
                  <a:lnTo>
                    <a:pt x="242" y="106"/>
                  </a:lnTo>
                  <a:lnTo>
                    <a:pt x="242" y="106"/>
                  </a:lnTo>
                  <a:lnTo>
                    <a:pt x="230" y="93"/>
                  </a:lnTo>
                  <a:lnTo>
                    <a:pt x="217" y="80"/>
                  </a:lnTo>
                  <a:lnTo>
                    <a:pt x="204" y="69"/>
                  </a:lnTo>
                  <a:lnTo>
                    <a:pt x="190" y="59"/>
                  </a:lnTo>
                  <a:lnTo>
                    <a:pt x="176" y="49"/>
                  </a:lnTo>
                  <a:lnTo>
                    <a:pt x="160" y="41"/>
                  </a:lnTo>
                  <a:lnTo>
                    <a:pt x="146" y="32"/>
                  </a:lnTo>
                  <a:lnTo>
                    <a:pt x="131" y="25"/>
                  </a:lnTo>
                  <a:lnTo>
                    <a:pt x="115" y="19"/>
                  </a:lnTo>
                  <a:lnTo>
                    <a:pt x="99" y="14"/>
                  </a:lnTo>
                  <a:lnTo>
                    <a:pt x="82" y="10"/>
                  </a:lnTo>
                  <a:lnTo>
                    <a:pt x="67" y="5"/>
                  </a:lnTo>
                  <a:lnTo>
                    <a:pt x="50" y="2"/>
                  </a:lnTo>
                  <a:lnTo>
                    <a:pt x="33" y="1"/>
                  </a:lnTo>
                  <a:lnTo>
                    <a:pt x="17" y="0"/>
                  </a:lnTo>
                  <a:lnTo>
                    <a:pt x="0" y="0"/>
                  </a:lnTo>
                  <a:lnTo>
                    <a:pt x="0" y="87"/>
                  </a:lnTo>
                  <a:lnTo>
                    <a:pt x="0" y="87"/>
                  </a:lnTo>
                  <a:lnTo>
                    <a:pt x="24" y="87"/>
                  </a:lnTo>
                  <a:lnTo>
                    <a:pt x="49" y="92"/>
                  </a:lnTo>
                  <a:lnTo>
                    <a:pt x="73" y="97"/>
                  </a:lnTo>
                  <a:lnTo>
                    <a:pt x="95" y="104"/>
                  </a:lnTo>
                  <a:lnTo>
                    <a:pt x="116" y="116"/>
                  </a:lnTo>
                  <a:lnTo>
                    <a:pt x="138" y="128"/>
                  </a:lnTo>
                  <a:lnTo>
                    <a:pt x="157" y="145"/>
                  </a:lnTo>
                  <a:lnTo>
                    <a:pt x="176" y="164"/>
                  </a:lnTo>
                  <a:lnTo>
                    <a:pt x="176" y="164"/>
                  </a:lnTo>
                  <a:lnTo>
                    <a:pt x="189" y="179"/>
                  </a:lnTo>
                  <a:lnTo>
                    <a:pt x="200" y="198"/>
                  </a:lnTo>
                  <a:lnTo>
                    <a:pt x="210" y="215"/>
                  </a:lnTo>
                  <a:lnTo>
                    <a:pt x="217" y="234"/>
                  </a:lnTo>
                  <a:lnTo>
                    <a:pt x="222" y="253"/>
                  </a:lnTo>
                  <a:lnTo>
                    <a:pt x="227" y="273"/>
                  </a:lnTo>
                  <a:lnTo>
                    <a:pt x="230" y="292"/>
                  </a:lnTo>
                  <a:lnTo>
                    <a:pt x="230" y="312"/>
                  </a:lnTo>
                  <a:lnTo>
                    <a:pt x="317" y="312"/>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4" name="Freeform 11"/>
            <p:cNvSpPr>
              <a:spLocks/>
            </p:cNvSpPr>
            <p:nvPr/>
          </p:nvSpPr>
          <p:spPr bwMode="auto">
            <a:xfrm>
              <a:off x="5124409" y="2958711"/>
              <a:ext cx="355752" cy="711502"/>
            </a:xfrm>
            <a:custGeom>
              <a:avLst/>
              <a:gdLst>
                <a:gd name="T0" fmla="*/ 309 w 309"/>
                <a:gd name="T1" fmla="*/ 618 h 618"/>
                <a:gd name="T2" fmla="*/ 255 w 309"/>
                <a:gd name="T3" fmla="*/ 613 h 618"/>
                <a:gd name="T4" fmla="*/ 202 w 309"/>
                <a:gd name="T5" fmla="*/ 600 h 618"/>
                <a:gd name="T6" fmla="*/ 151 w 309"/>
                <a:gd name="T7" fmla="*/ 576 h 618"/>
                <a:gd name="T8" fmla="*/ 104 w 309"/>
                <a:gd name="T9" fmla="*/ 542 h 618"/>
                <a:gd name="T10" fmla="*/ 82 w 309"/>
                <a:gd name="T11" fmla="*/ 521 h 618"/>
                <a:gd name="T12" fmla="*/ 45 w 309"/>
                <a:gd name="T13" fmla="*/ 471 h 618"/>
                <a:gd name="T14" fmla="*/ 18 w 309"/>
                <a:gd name="T15" fmla="*/ 418 h 618"/>
                <a:gd name="T16" fmla="*/ 4 w 309"/>
                <a:gd name="T17" fmla="*/ 360 h 618"/>
                <a:gd name="T18" fmla="*/ 0 w 309"/>
                <a:gd name="T19" fmla="*/ 302 h 618"/>
                <a:gd name="T20" fmla="*/ 7 w 309"/>
                <a:gd name="T21" fmla="*/ 242 h 618"/>
                <a:gd name="T22" fmla="*/ 25 w 309"/>
                <a:gd name="T23" fmla="*/ 186 h 618"/>
                <a:gd name="T24" fmla="*/ 55 w 309"/>
                <a:gd name="T25" fmla="*/ 132 h 618"/>
                <a:gd name="T26" fmla="*/ 74 w 309"/>
                <a:gd name="T27" fmla="*/ 107 h 618"/>
                <a:gd name="T28" fmla="*/ 99 w 309"/>
                <a:gd name="T29" fmla="*/ 82 h 618"/>
                <a:gd name="T30" fmla="*/ 125 w 309"/>
                <a:gd name="T31" fmla="*/ 60 h 618"/>
                <a:gd name="T32" fmla="*/ 152 w 309"/>
                <a:gd name="T33" fmla="*/ 43 h 618"/>
                <a:gd name="T34" fmla="*/ 182 w 309"/>
                <a:gd name="T35" fmla="*/ 27 h 618"/>
                <a:gd name="T36" fmla="*/ 213 w 309"/>
                <a:gd name="T37" fmla="*/ 16 h 618"/>
                <a:gd name="T38" fmla="*/ 244 w 309"/>
                <a:gd name="T39" fmla="*/ 8 h 618"/>
                <a:gd name="T40" fmla="*/ 277 w 309"/>
                <a:gd name="T41" fmla="*/ 2 h 618"/>
                <a:gd name="T42" fmla="*/ 309 w 309"/>
                <a:gd name="T43" fmla="*/ 88 h 618"/>
                <a:gd name="T44" fmla="*/ 285 w 309"/>
                <a:gd name="T45" fmla="*/ 90 h 618"/>
                <a:gd name="T46" fmla="*/ 240 w 309"/>
                <a:gd name="T47" fmla="*/ 98 h 618"/>
                <a:gd name="T48" fmla="*/ 196 w 309"/>
                <a:gd name="T49" fmla="*/ 118 h 618"/>
                <a:gd name="T50" fmla="*/ 158 w 309"/>
                <a:gd name="T51" fmla="*/ 146 h 618"/>
                <a:gd name="T52" fmla="*/ 141 w 309"/>
                <a:gd name="T53" fmla="*/ 164 h 618"/>
                <a:gd name="T54" fmla="*/ 114 w 309"/>
                <a:gd name="T55" fmla="*/ 201 h 618"/>
                <a:gd name="T56" fmla="*/ 97 w 309"/>
                <a:gd name="T57" fmla="*/ 241 h 618"/>
                <a:gd name="T58" fmla="*/ 87 w 309"/>
                <a:gd name="T59" fmla="*/ 282 h 618"/>
                <a:gd name="T60" fmla="*/ 87 w 309"/>
                <a:gd name="T61" fmla="*/ 324 h 618"/>
                <a:gd name="T62" fmla="*/ 94 w 309"/>
                <a:gd name="T63" fmla="*/ 367 h 618"/>
                <a:gd name="T64" fmla="*/ 108 w 309"/>
                <a:gd name="T65" fmla="*/ 406 h 618"/>
                <a:gd name="T66" fmla="*/ 131 w 309"/>
                <a:gd name="T67" fmla="*/ 443 h 618"/>
                <a:gd name="T68" fmla="*/ 162 w 309"/>
                <a:gd name="T69" fmla="*/ 475 h 618"/>
                <a:gd name="T70" fmla="*/ 179 w 309"/>
                <a:gd name="T71" fmla="*/ 490 h 618"/>
                <a:gd name="T72" fmla="*/ 213 w 309"/>
                <a:gd name="T73" fmla="*/ 509 h 618"/>
                <a:gd name="T74" fmla="*/ 251 w 309"/>
                <a:gd name="T75" fmla="*/ 524 h 618"/>
                <a:gd name="T76" fmla="*/ 289 w 309"/>
                <a:gd name="T77" fmla="*/ 531 h 618"/>
                <a:gd name="T78" fmla="*/ 309 w 309"/>
                <a:gd name="T7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618">
                  <a:moveTo>
                    <a:pt x="309" y="618"/>
                  </a:moveTo>
                  <a:lnTo>
                    <a:pt x="309" y="618"/>
                  </a:lnTo>
                  <a:lnTo>
                    <a:pt x="282" y="617"/>
                  </a:lnTo>
                  <a:lnTo>
                    <a:pt x="255" y="613"/>
                  </a:lnTo>
                  <a:lnTo>
                    <a:pt x="229" y="607"/>
                  </a:lnTo>
                  <a:lnTo>
                    <a:pt x="202" y="600"/>
                  </a:lnTo>
                  <a:lnTo>
                    <a:pt x="176" y="589"/>
                  </a:lnTo>
                  <a:lnTo>
                    <a:pt x="151" y="576"/>
                  </a:lnTo>
                  <a:lnTo>
                    <a:pt x="127" y="560"/>
                  </a:lnTo>
                  <a:lnTo>
                    <a:pt x="104" y="542"/>
                  </a:lnTo>
                  <a:lnTo>
                    <a:pt x="104" y="542"/>
                  </a:lnTo>
                  <a:lnTo>
                    <a:pt x="82" y="521"/>
                  </a:lnTo>
                  <a:lnTo>
                    <a:pt x="62" y="497"/>
                  </a:lnTo>
                  <a:lnTo>
                    <a:pt x="45" y="471"/>
                  </a:lnTo>
                  <a:lnTo>
                    <a:pt x="31" y="444"/>
                  </a:lnTo>
                  <a:lnTo>
                    <a:pt x="18" y="418"/>
                  </a:lnTo>
                  <a:lnTo>
                    <a:pt x="9" y="389"/>
                  </a:lnTo>
                  <a:lnTo>
                    <a:pt x="4" y="360"/>
                  </a:lnTo>
                  <a:lnTo>
                    <a:pt x="0" y="330"/>
                  </a:lnTo>
                  <a:lnTo>
                    <a:pt x="0" y="302"/>
                  </a:lnTo>
                  <a:lnTo>
                    <a:pt x="1" y="272"/>
                  </a:lnTo>
                  <a:lnTo>
                    <a:pt x="7" y="242"/>
                  </a:lnTo>
                  <a:lnTo>
                    <a:pt x="14" y="213"/>
                  </a:lnTo>
                  <a:lnTo>
                    <a:pt x="25" y="186"/>
                  </a:lnTo>
                  <a:lnTo>
                    <a:pt x="39" y="157"/>
                  </a:lnTo>
                  <a:lnTo>
                    <a:pt x="55" y="132"/>
                  </a:lnTo>
                  <a:lnTo>
                    <a:pt x="74" y="107"/>
                  </a:lnTo>
                  <a:lnTo>
                    <a:pt x="74" y="107"/>
                  </a:lnTo>
                  <a:lnTo>
                    <a:pt x="86" y="94"/>
                  </a:lnTo>
                  <a:lnTo>
                    <a:pt x="99" y="82"/>
                  </a:lnTo>
                  <a:lnTo>
                    <a:pt x="111" y="71"/>
                  </a:lnTo>
                  <a:lnTo>
                    <a:pt x="125" y="60"/>
                  </a:lnTo>
                  <a:lnTo>
                    <a:pt x="138" y="51"/>
                  </a:lnTo>
                  <a:lnTo>
                    <a:pt x="152" y="43"/>
                  </a:lnTo>
                  <a:lnTo>
                    <a:pt x="168" y="34"/>
                  </a:lnTo>
                  <a:lnTo>
                    <a:pt x="182" y="27"/>
                  </a:lnTo>
                  <a:lnTo>
                    <a:pt x="197" y="22"/>
                  </a:lnTo>
                  <a:lnTo>
                    <a:pt x="213" y="16"/>
                  </a:lnTo>
                  <a:lnTo>
                    <a:pt x="229" y="12"/>
                  </a:lnTo>
                  <a:lnTo>
                    <a:pt x="244" y="8"/>
                  </a:lnTo>
                  <a:lnTo>
                    <a:pt x="261" y="5"/>
                  </a:lnTo>
                  <a:lnTo>
                    <a:pt x="277" y="2"/>
                  </a:lnTo>
                  <a:lnTo>
                    <a:pt x="309" y="0"/>
                  </a:lnTo>
                  <a:lnTo>
                    <a:pt x="309" y="88"/>
                  </a:lnTo>
                  <a:lnTo>
                    <a:pt x="309" y="88"/>
                  </a:lnTo>
                  <a:lnTo>
                    <a:pt x="285" y="90"/>
                  </a:lnTo>
                  <a:lnTo>
                    <a:pt x="263" y="92"/>
                  </a:lnTo>
                  <a:lnTo>
                    <a:pt x="240" y="98"/>
                  </a:lnTo>
                  <a:lnTo>
                    <a:pt x="217" y="107"/>
                  </a:lnTo>
                  <a:lnTo>
                    <a:pt x="196" y="118"/>
                  </a:lnTo>
                  <a:lnTo>
                    <a:pt x="176" y="131"/>
                  </a:lnTo>
                  <a:lnTo>
                    <a:pt x="158" y="146"/>
                  </a:lnTo>
                  <a:lnTo>
                    <a:pt x="141" y="164"/>
                  </a:lnTo>
                  <a:lnTo>
                    <a:pt x="141" y="164"/>
                  </a:lnTo>
                  <a:lnTo>
                    <a:pt x="127" y="181"/>
                  </a:lnTo>
                  <a:lnTo>
                    <a:pt x="114" y="201"/>
                  </a:lnTo>
                  <a:lnTo>
                    <a:pt x="104" y="220"/>
                  </a:lnTo>
                  <a:lnTo>
                    <a:pt x="97" y="241"/>
                  </a:lnTo>
                  <a:lnTo>
                    <a:pt x="91" y="261"/>
                  </a:lnTo>
                  <a:lnTo>
                    <a:pt x="87" y="282"/>
                  </a:lnTo>
                  <a:lnTo>
                    <a:pt x="86" y="303"/>
                  </a:lnTo>
                  <a:lnTo>
                    <a:pt x="87" y="324"/>
                  </a:lnTo>
                  <a:lnTo>
                    <a:pt x="89" y="345"/>
                  </a:lnTo>
                  <a:lnTo>
                    <a:pt x="94" y="367"/>
                  </a:lnTo>
                  <a:lnTo>
                    <a:pt x="100" y="386"/>
                  </a:lnTo>
                  <a:lnTo>
                    <a:pt x="108" y="406"/>
                  </a:lnTo>
                  <a:lnTo>
                    <a:pt x="120" y="426"/>
                  </a:lnTo>
                  <a:lnTo>
                    <a:pt x="131" y="443"/>
                  </a:lnTo>
                  <a:lnTo>
                    <a:pt x="145" y="460"/>
                  </a:lnTo>
                  <a:lnTo>
                    <a:pt x="162" y="475"/>
                  </a:lnTo>
                  <a:lnTo>
                    <a:pt x="162" y="475"/>
                  </a:lnTo>
                  <a:lnTo>
                    <a:pt x="179" y="490"/>
                  </a:lnTo>
                  <a:lnTo>
                    <a:pt x="196" y="501"/>
                  </a:lnTo>
                  <a:lnTo>
                    <a:pt x="213" y="509"/>
                  </a:lnTo>
                  <a:lnTo>
                    <a:pt x="231" y="518"/>
                  </a:lnTo>
                  <a:lnTo>
                    <a:pt x="251" y="524"/>
                  </a:lnTo>
                  <a:lnTo>
                    <a:pt x="270" y="528"/>
                  </a:lnTo>
                  <a:lnTo>
                    <a:pt x="289" y="531"/>
                  </a:lnTo>
                  <a:lnTo>
                    <a:pt x="309" y="531"/>
                  </a:lnTo>
                  <a:lnTo>
                    <a:pt x="309" y="6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5" name="Freeform 12"/>
            <p:cNvSpPr>
              <a:spLocks/>
            </p:cNvSpPr>
            <p:nvPr/>
          </p:nvSpPr>
          <p:spPr bwMode="auto">
            <a:xfrm>
              <a:off x="4904511" y="2106750"/>
              <a:ext cx="363811" cy="358055"/>
            </a:xfrm>
            <a:custGeom>
              <a:avLst/>
              <a:gdLst>
                <a:gd name="T0" fmla="*/ 316 w 316"/>
                <a:gd name="T1" fmla="*/ 0 h 311"/>
                <a:gd name="T2" fmla="*/ 316 w 316"/>
                <a:gd name="T3" fmla="*/ 0 h 311"/>
                <a:gd name="T4" fmla="*/ 316 w 316"/>
                <a:gd name="T5" fmla="*/ 27 h 311"/>
                <a:gd name="T6" fmla="*/ 312 w 316"/>
                <a:gd name="T7" fmla="*/ 53 h 311"/>
                <a:gd name="T8" fmla="*/ 306 w 316"/>
                <a:gd name="T9" fmla="*/ 82 h 311"/>
                <a:gd name="T10" fmla="*/ 298 w 316"/>
                <a:gd name="T11" fmla="*/ 107 h 311"/>
                <a:gd name="T12" fmla="*/ 288 w 316"/>
                <a:gd name="T13" fmla="*/ 134 h 311"/>
                <a:gd name="T14" fmla="*/ 275 w 316"/>
                <a:gd name="T15" fmla="*/ 158 h 311"/>
                <a:gd name="T16" fmla="*/ 260 w 316"/>
                <a:gd name="T17" fmla="*/ 182 h 311"/>
                <a:gd name="T18" fmla="*/ 241 w 316"/>
                <a:gd name="T19" fmla="*/ 206 h 311"/>
                <a:gd name="T20" fmla="*/ 241 w 316"/>
                <a:gd name="T21" fmla="*/ 206 h 311"/>
                <a:gd name="T22" fmla="*/ 229 w 316"/>
                <a:gd name="T23" fmla="*/ 219 h 311"/>
                <a:gd name="T24" fmla="*/ 216 w 316"/>
                <a:gd name="T25" fmla="*/ 232 h 311"/>
                <a:gd name="T26" fmla="*/ 203 w 316"/>
                <a:gd name="T27" fmla="*/ 243 h 311"/>
                <a:gd name="T28" fmla="*/ 189 w 316"/>
                <a:gd name="T29" fmla="*/ 253 h 311"/>
                <a:gd name="T30" fmla="*/ 175 w 316"/>
                <a:gd name="T31" fmla="*/ 263 h 311"/>
                <a:gd name="T32" fmla="*/ 161 w 316"/>
                <a:gd name="T33" fmla="*/ 271 h 311"/>
                <a:gd name="T34" fmla="*/ 145 w 316"/>
                <a:gd name="T35" fmla="*/ 280 h 311"/>
                <a:gd name="T36" fmla="*/ 130 w 316"/>
                <a:gd name="T37" fmla="*/ 287 h 311"/>
                <a:gd name="T38" fmla="*/ 114 w 316"/>
                <a:gd name="T39" fmla="*/ 292 h 311"/>
                <a:gd name="T40" fmla="*/ 99 w 316"/>
                <a:gd name="T41" fmla="*/ 298 h 311"/>
                <a:gd name="T42" fmla="*/ 83 w 316"/>
                <a:gd name="T43" fmla="*/ 302 h 311"/>
                <a:gd name="T44" fmla="*/ 66 w 316"/>
                <a:gd name="T45" fmla="*/ 305 h 311"/>
                <a:gd name="T46" fmla="*/ 49 w 316"/>
                <a:gd name="T47" fmla="*/ 308 h 311"/>
                <a:gd name="T48" fmla="*/ 34 w 316"/>
                <a:gd name="T49" fmla="*/ 311 h 311"/>
                <a:gd name="T50" fmla="*/ 17 w 316"/>
                <a:gd name="T51" fmla="*/ 311 h 311"/>
                <a:gd name="T52" fmla="*/ 0 w 316"/>
                <a:gd name="T53" fmla="*/ 311 h 311"/>
                <a:gd name="T54" fmla="*/ 0 w 316"/>
                <a:gd name="T55" fmla="*/ 224 h 311"/>
                <a:gd name="T56" fmla="*/ 0 w 316"/>
                <a:gd name="T57" fmla="*/ 224 h 311"/>
                <a:gd name="T58" fmla="*/ 24 w 316"/>
                <a:gd name="T59" fmla="*/ 223 h 311"/>
                <a:gd name="T60" fmla="*/ 48 w 316"/>
                <a:gd name="T61" fmla="*/ 220 h 311"/>
                <a:gd name="T62" fmla="*/ 72 w 316"/>
                <a:gd name="T63" fmla="*/ 215 h 311"/>
                <a:gd name="T64" fmla="*/ 94 w 316"/>
                <a:gd name="T65" fmla="*/ 206 h 311"/>
                <a:gd name="T66" fmla="*/ 117 w 316"/>
                <a:gd name="T67" fmla="*/ 196 h 311"/>
                <a:gd name="T68" fmla="*/ 138 w 316"/>
                <a:gd name="T69" fmla="*/ 182 h 311"/>
                <a:gd name="T70" fmla="*/ 157 w 316"/>
                <a:gd name="T71" fmla="*/ 166 h 311"/>
                <a:gd name="T72" fmla="*/ 175 w 316"/>
                <a:gd name="T73" fmla="*/ 148 h 311"/>
                <a:gd name="T74" fmla="*/ 175 w 316"/>
                <a:gd name="T75" fmla="*/ 148 h 311"/>
                <a:gd name="T76" fmla="*/ 188 w 316"/>
                <a:gd name="T77" fmla="*/ 131 h 311"/>
                <a:gd name="T78" fmla="*/ 199 w 316"/>
                <a:gd name="T79" fmla="*/ 114 h 311"/>
                <a:gd name="T80" fmla="*/ 209 w 316"/>
                <a:gd name="T81" fmla="*/ 96 h 311"/>
                <a:gd name="T82" fmla="*/ 217 w 316"/>
                <a:gd name="T83" fmla="*/ 77 h 311"/>
                <a:gd name="T84" fmla="*/ 223 w 316"/>
                <a:gd name="T85" fmla="*/ 58 h 311"/>
                <a:gd name="T86" fmla="*/ 227 w 316"/>
                <a:gd name="T87" fmla="*/ 39 h 311"/>
                <a:gd name="T88" fmla="*/ 229 w 316"/>
                <a:gd name="T89" fmla="*/ 19 h 311"/>
                <a:gd name="T90" fmla="*/ 229 w 316"/>
                <a:gd name="T91" fmla="*/ 0 h 311"/>
                <a:gd name="T92" fmla="*/ 316 w 316"/>
                <a:gd name="T9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311">
                  <a:moveTo>
                    <a:pt x="316" y="0"/>
                  </a:moveTo>
                  <a:lnTo>
                    <a:pt x="316" y="0"/>
                  </a:lnTo>
                  <a:lnTo>
                    <a:pt x="316" y="27"/>
                  </a:lnTo>
                  <a:lnTo>
                    <a:pt x="312" y="53"/>
                  </a:lnTo>
                  <a:lnTo>
                    <a:pt x="306" y="82"/>
                  </a:lnTo>
                  <a:lnTo>
                    <a:pt x="298" y="107"/>
                  </a:lnTo>
                  <a:lnTo>
                    <a:pt x="288" y="134"/>
                  </a:lnTo>
                  <a:lnTo>
                    <a:pt x="275" y="158"/>
                  </a:lnTo>
                  <a:lnTo>
                    <a:pt x="260" y="182"/>
                  </a:lnTo>
                  <a:lnTo>
                    <a:pt x="241" y="206"/>
                  </a:lnTo>
                  <a:lnTo>
                    <a:pt x="241" y="206"/>
                  </a:lnTo>
                  <a:lnTo>
                    <a:pt x="229" y="219"/>
                  </a:lnTo>
                  <a:lnTo>
                    <a:pt x="216" y="232"/>
                  </a:lnTo>
                  <a:lnTo>
                    <a:pt x="203" y="243"/>
                  </a:lnTo>
                  <a:lnTo>
                    <a:pt x="189" y="253"/>
                  </a:lnTo>
                  <a:lnTo>
                    <a:pt x="175" y="263"/>
                  </a:lnTo>
                  <a:lnTo>
                    <a:pt x="161" y="271"/>
                  </a:lnTo>
                  <a:lnTo>
                    <a:pt x="145" y="280"/>
                  </a:lnTo>
                  <a:lnTo>
                    <a:pt x="130" y="287"/>
                  </a:lnTo>
                  <a:lnTo>
                    <a:pt x="114" y="292"/>
                  </a:lnTo>
                  <a:lnTo>
                    <a:pt x="99" y="298"/>
                  </a:lnTo>
                  <a:lnTo>
                    <a:pt x="83" y="302"/>
                  </a:lnTo>
                  <a:lnTo>
                    <a:pt x="66" y="305"/>
                  </a:lnTo>
                  <a:lnTo>
                    <a:pt x="49" y="308"/>
                  </a:lnTo>
                  <a:lnTo>
                    <a:pt x="34" y="311"/>
                  </a:lnTo>
                  <a:lnTo>
                    <a:pt x="17" y="311"/>
                  </a:lnTo>
                  <a:lnTo>
                    <a:pt x="0" y="311"/>
                  </a:lnTo>
                  <a:lnTo>
                    <a:pt x="0" y="224"/>
                  </a:lnTo>
                  <a:lnTo>
                    <a:pt x="0" y="224"/>
                  </a:lnTo>
                  <a:lnTo>
                    <a:pt x="24" y="223"/>
                  </a:lnTo>
                  <a:lnTo>
                    <a:pt x="48" y="220"/>
                  </a:lnTo>
                  <a:lnTo>
                    <a:pt x="72" y="215"/>
                  </a:lnTo>
                  <a:lnTo>
                    <a:pt x="94" y="206"/>
                  </a:lnTo>
                  <a:lnTo>
                    <a:pt x="117" y="196"/>
                  </a:lnTo>
                  <a:lnTo>
                    <a:pt x="138" y="182"/>
                  </a:lnTo>
                  <a:lnTo>
                    <a:pt x="157" y="166"/>
                  </a:lnTo>
                  <a:lnTo>
                    <a:pt x="175" y="148"/>
                  </a:lnTo>
                  <a:lnTo>
                    <a:pt x="175" y="148"/>
                  </a:lnTo>
                  <a:lnTo>
                    <a:pt x="188" y="131"/>
                  </a:lnTo>
                  <a:lnTo>
                    <a:pt x="199" y="114"/>
                  </a:lnTo>
                  <a:lnTo>
                    <a:pt x="209" y="96"/>
                  </a:lnTo>
                  <a:lnTo>
                    <a:pt x="217" y="77"/>
                  </a:lnTo>
                  <a:lnTo>
                    <a:pt x="223" y="58"/>
                  </a:lnTo>
                  <a:lnTo>
                    <a:pt x="227" y="39"/>
                  </a:lnTo>
                  <a:lnTo>
                    <a:pt x="229" y="19"/>
                  </a:lnTo>
                  <a:lnTo>
                    <a:pt x="229" y="0"/>
                  </a:lnTo>
                  <a:lnTo>
                    <a:pt x="316"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6" name="Freeform 13"/>
            <p:cNvSpPr>
              <a:spLocks/>
            </p:cNvSpPr>
            <p:nvPr/>
          </p:nvSpPr>
          <p:spPr bwMode="auto">
            <a:xfrm>
              <a:off x="4531491" y="2366943"/>
              <a:ext cx="709200" cy="709200"/>
            </a:xfrm>
            <a:custGeom>
              <a:avLst/>
              <a:gdLst>
                <a:gd name="T0" fmla="*/ 541 w 616"/>
                <a:gd name="T1" fmla="*/ 510 h 616"/>
                <a:gd name="T2" fmla="*/ 496 w 616"/>
                <a:gd name="T3" fmla="*/ 553 h 616"/>
                <a:gd name="T4" fmla="*/ 444 w 616"/>
                <a:gd name="T5" fmla="*/ 585 h 616"/>
                <a:gd name="T6" fmla="*/ 389 w 616"/>
                <a:gd name="T7" fmla="*/ 606 h 616"/>
                <a:gd name="T8" fmla="*/ 329 w 616"/>
                <a:gd name="T9" fmla="*/ 615 h 616"/>
                <a:gd name="T10" fmla="*/ 270 w 616"/>
                <a:gd name="T11" fmla="*/ 613 h 616"/>
                <a:gd name="T12" fmla="*/ 212 w 616"/>
                <a:gd name="T13" fmla="*/ 601 h 616"/>
                <a:gd name="T14" fmla="*/ 157 w 616"/>
                <a:gd name="T15" fmla="*/ 577 h 616"/>
                <a:gd name="T16" fmla="*/ 106 w 616"/>
                <a:gd name="T17" fmla="*/ 540 h 616"/>
                <a:gd name="T18" fmla="*/ 83 w 616"/>
                <a:gd name="T19" fmla="*/ 519 h 616"/>
                <a:gd name="T20" fmla="*/ 45 w 616"/>
                <a:gd name="T21" fmla="*/ 469 h 616"/>
                <a:gd name="T22" fmla="*/ 20 w 616"/>
                <a:gd name="T23" fmla="*/ 416 h 616"/>
                <a:gd name="T24" fmla="*/ 4 w 616"/>
                <a:gd name="T25" fmla="*/ 359 h 616"/>
                <a:gd name="T26" fmla="*/ 0 w 616"/>
                <a:gd name="T27" fmla="*/ 300 h 616"/>
                <a:gd name="T28" fmla="*/ 7 w 616"/>
                <a:gd name="T29" fmla="*/ 240 h 616"/>
                <a:gd name="T30" fmla="*/ 25 w 616"/>
                <a:gd name="T31" fmla="*/ 184 h 616"/>
                <a:gd name="T32" fmla="*/ 56 w 616"/>
                <a:gd name="T33" fmla="*/ 130 h 616"/>
                <a:gd name="T34" fmla="*/ 76 w 616"/>
                <a:gd name="T35" fmla="*/ 106 h 616"/>
                <a:gd name="T36" fmla="*/ 100 w 616"/>
                <a:gd name="T37" fmla="*/ 80 h 616"/>
                <a:gd name="T38" fmla="*/ 126 w 616"/>
                <a:gd name="T39" fmla="*/ 59 h 616"/>
                <a:gd name="T40" fmla="*/ 154 w 616"/>
                <a:gd name="T41" fmla="*/ 41 h 616"/>
                <a:gd name="T42" fmla="*/ 184 w 616"/>
                <a:gd name="T43" fmla="*/ 25 h 616"/>
                <a:gd name="T44" fmla="*/ 215 w 616"/>
                <a:gd name="T45" fmla="*/ 14 h 616"/>
                <a:gd name="T46" fmla="*/ 246 w 616"/>
                <a:gd name="T47" fmla="*/ 6 h 616"/>
                <a:gd name="T48" fmla="*/ 278 w 616"/>
                <a:gd name="T49" fmla="*/ 1 h 616"/>
                <a:gd name="T50" fmla="*/ 310 w 616"/>
                <a:gd name="T51" fmla="*/ 0 h 616"/>
                <a:gd name="T52" fmla="*/ 310 w 616"/>
                <a:gd name="T53" fmla="*/ 86 h 616"/>
                <a:gd name="T54" fmla="*/ 264 w 616"/>
                <a:gd name="T55" fmla="*/ 92 h 616"/>
                <a:gd name="T56" fmla="*/ 219 w 616"/>
                <a:gd name="T57" fmla="*/ 106 h 616"/>
                <a:gd name="T58" fmla="*/ 178 w 616"/>
                <a:gd name="T59" fmla="*/ 130 h 616"/>
                <a:gd name="T60" fmla="*/ 141 w 616"/>
                <a:gd name="T61" fmla="*/ 162 h 616"/>
                <a:gd name="T62" fmla="*/ 127 w 616"/>
                <a:gd name="T63" fmla="*/ 181 h 616"/>
                <a:gd name="T64" fmla="*/ 106 w 616"/>
                <a:gd name="T65" fmla="*/ 219 h 616"/>
                <a:gd name="T66" fmla="*/ 93 w 616"/>
                <a:gd name="T67" fmla="*/ 260 h 616"/>
                <a:gd name="T68" fmla="*/ 88 w 616"/>
                <a:gd name="T69" fmla="*/ 302 h 616"/>
                <a:gd name="T70" fmla="*/ 90 w 616"/>
                <a:gd name="T71" fmla="*/ 345 h 616"/>
                <a:gd name="T72" fmla="*/ 102 w 616"/>
                <a:gd name="T73" fmla="*/ 386 h 616"/>
                <a:gd name="T74" fmla="*/ 120 w 616"/>
                <a:gd name="T75" fmla="*/ 424 h 616"/>
                <a:gd name="T76" fmla="*/ 147 w 616"/>
                <a:gd name="T77" fmla="*/ 459 h 616"/>
                <a:gd name="T78" fmla="*/ 164 w 616"/>
                <a:gd name="T79" fmla="*/ 475 h 616"/>
                <a:gd name="T80" fmla="*/ 199 w 616"/>
                <a:gd name="T81" fmla="*/ 500 h 616"/>
                <a:gd name="T82" fmla="*/ 239 w 616"/>
                <a:gd name="T83" fmla="*/ 519 h 616"/>
                <a:gd name="T84" fmla="*/ 281 w 616"/>
                <a:gd name="T85" fmla="*/ 527 h 616"/>
                <a:gd name="T86" fmla="*/ 324 w 616"/>
                <a:gd name="T87" fmla="*/ 529 h 616"/>
                <a:gd name="T88" fmla="*/ 366 w 616"/>
                <a:gd name="T89" fmla="*/ 522 h 616"/>
                <a:gd name="T90" fmla="*/ 406 w 616"/>
                <a:gd name="T91" fmla="*/ 506 h 616"/>
                <a:gd name="T92" fmla="*/ 442 w 616"/>
                <a:gd name="T93" fmla="*/ 483 h 616"/>
                <a:gd name="T94" fmla="*/ 475 w 616"/>
                <a:gd name="T95" fmla="*/ 454 h 616"/>
                <a:gd name="T96" fmla="*/ 488 w 616"/>
                <a:gd name="T97" fmla="*/ 437 h 616"/>
                <a:gd name="T98" fmla="*/ 509 w 616"/>
                <a:gd name="T99" fmla="*/ 403 h 616"/>
                <a:gd name="T100" fmla="*/ 522 w 616"/>
                <a:gd name="T101" fmla="*/ 366 h 616"/>
                <a:gd name="T102" fmla="*/ 529 w 616"/>
                <a:gd name="T103" fmla="*/ 329 h 616"/>
                <a:gd name="T104" fmla="*/ 616 w 616"/>
                <a:gd name="T105" fmla="*/ 309 h 616"/>
                <a:gd name="T106" fmla="*/ 615 w 616"/>
                <a:gd name="T107" fmla="*/ 336 h 616"/>
                <a:gd name="T108" fmla="*/ 606 w 616"/>
                <a:gd name="T109" fmla="*/ 389 h 616"/>
                <a:gd name="T110" fmla="*/ 587 w 616"/>
                <a:gd name="T111" fmla="*/ 441 h 616"/>
                <a:gd name="T112" fmla="*/ 558 w 616"/>
                <a:gd name="T113" fmla="*/ 488 h 616"/>
                <a:gd name="T114" fmla="*/ 541 w 616"/>
                <a:gd name="T115" fmla="*/ 51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6" h="616">
                  <a:moveTo>
                    <a:pt x="541" y="510"/>
                  </a:moveTo>
                  <a:lnTo>
                    <a:pt x="541" y="510"/>
                  </a:lnTo>
                  <a:lnTo>
                    <a:pt x="519" y="533"/>
                  </a:lnTo>
                  <a:lnTo>
                    <a:pt x="496" y="553"/>
                  </a:lnTo>
                  <a:lnTo>
                    <a:pt x="471" y="571"/>
                  </a:lnTo>
                  <a:lnTo>
                    <a:pt x="444" y="585"/>
                  </a:lnTo>
                  <a:lnTo>
                    <a:pt x="417" y="596"/>
                  </a:lnTo>
                  <a:lnTo>
                    <a:pt x="389" y="606"/>
                  </a:lnTo>
                  <a:lnTo>
                    <a:pt x="359" y="612"/>
                  </a:lnTo>
                  <a:lnTo>
                    <a:pt x="329" y="615"/>
                  </a:lnTo>
                  <a:lnTo>
                    <a:pt x="300" y="616"/>
                  </a:lnTo>
                  <a:lnTo>
                    <a:pt x="270" y="613"/>
                  </a:lnTo>
                  <a:lnTo>
                    <a:pt x="242" y="609"/>
                  </a:lnTo>
                  <a:lnTo>
                    <a:pt x="212" y="601"/>
                  </a:lnTo>
                  <a:lnTo>
                    <a:pt x="184" y="591"/>
                  </a:lnTo>
                  <a:lnTo>
                    <a:pt x="157" y="577"/>
                  </a:lnTo>
                  <a:lnTo>
                    <a:pt x="130" y="560"/>
                  </a:lnTo>
                  <a:lnTo>
                    <a:pt x="106" y="540"/>
                  </a:lnTo>
                  <a:lnTo>
                    <a:pt x="106" y="540"/>
                  </a:lnTo>
                  <a:lnTo>
                    <a:pt x="83" y="519"/>
                  </a:lnTo>
                  <a:lnTo>
                    <a:pt x="64" y="495"/>
                  </a:lnTo>
                  <a:lnTo>
                    <a:pt x="45" y="469"/>
                  </a:lnTo>
                  <a:lnTo>
                    <a:pt x="31" y="444"/>
                  </a:lnTo>
                  <a:lnTo>
                    <a:pt x="20" y="416"/>
                  </a:lnTo>
                  <a:lnTo>
                    <a:pt x="10" y="387"/>
                  </a:lnTo>
                  <a:lnTo>
                    <a:pt x="4" y="359"/>
                  </a:lnTo>
                  <a:lnTo>
                    <a:pt x="1" y="329"/>
                  </a:lnTo>
                  <a:lnTo>
                    <a:pt x="0" y="300"/>
                  </a:lnTo>
                  <a:lnTo>
                    <a:pt x="3" y="270"/>
                  </a:lnTo>
                  <a:lnTo>
                    <a:pt x="7" y="240"/>
                  </a:lnTo>
                  <a:lnTo>
                    <a:pt x="15" y="212"/>
                  </a:lnTo>
                  <a:lnTo>
                    <a:pt x="25" y="184"/>
                  </a:lnTo>
                  <a:lnTo>
                    <a:pt x="39" y="157"/>
                  </a:lnTo>
                  <a:lnTo>
                    <a:pt x="56" y="130"/>
                  </a:lnTo>
                  <a:lnTo>
                    <a:pt x="76" y="106"/>
                  </a:lnTo>
                  <a:lnTo>
                    <a:pt x="76" y="106"/>
                  </a:lnTo>
                  <a:lnTo>
                    <a:pt x="88" y="93"/>
                  </a:lnTo>
                  <a:lnTo>
                    <a:pt x="100" y="80"/>
                  </a:lnTo>
                  <a:lnTo>
                    <a:pt x="113" y="69"/>
                  </a:lnTo>
                  <a:lnTo>
                    <a:pt x="126" y="59"/>
                  </a:lnTo>
                  <a:lnTo>
                    <a:pt x="140" y="49"/>
                  </a:lnTo>
                  <a:lnTo>
                    <a:pt x="154" y="41"/>
                  </a:lnTo>
                  <a:lnTo>
                    <a:pt x="168" y="32"/>
                  </a:lnTo>
                  <a:lnTo>
                    <a:pt x="184" y="25"/>
                  </a:lnTo>
                  <a:lnTo>
                    <a:pt x="199" y="20"/>
                  </a:lnTo>
                  <a:lnTo>
                    <a:pt x="215" y="14"/>
                  </a:lnTo>
                  <a:lnTo>
                    <a:pt x="230" y="10"/>
                  </a:lnTo>
                  <a:lnTo>
                    <a:pt x="246" y="6"/>
                  </a:lnTo>
                  <a:lnTo>
                    <a:pt x="261" y="3"/>
                  </a:lnTo>
                  <a:lnTo>
                    <a:pt x="278" y="1"/>
                  </a:lnTo>
                  <a:lnTo>
                    <a:pt x="294" y="0"/>
                  </a:lnTo>
                  <a:lnTo>
                    <a:pt x="310" y="0"/>
                  </a:lnTo>
                  <a:lnTo>
                    <a:pt x="310" y="86"/>
                  </a:lnTo>
                  <a:lnTo>
                    <a:pt x="310" y="86"/>
                  </a:lnTo>
                  <a:lnTo>
                    <a:pt x="287" y="88"/>
                  </a:lnTo>
                  <a:lnTo>
                    <a:pt x="264" y="92"/>
                  </a:lnTo>
                  <a:lnTo>
                    <a:pt x="242" y="97"/>
                  </a:lnTo>
                  <a:lnTo>
                    <a:pt x="219" y="106"/>
                  </a:lnTo>
                  <a:lnTo>
                    <a:pt x="198" y="116"/>
                  </a:lnTo>
                  <a:lnTo>
                    <a:pt x="178" y="130"/>
                  </a:lnTo>
                  <a:lnTo>
                    <a:pt x="160" y="145"/>
                  </a:lnTo>
                  <a:lnTo>
                    <a:pt x="141" y="162"/>
                  </a:lnTo>
                  <a:lnTo>
                    <a:pt x="141" y="162"/>
                  </a:lnTo>
                  <a:lnTo>
                    <a:pt x="127" y="181"/>
                  </a:lnTo>
                  <a:lnTo>
                    <a:pt x="116" y="199"/>
                  </a:lnTo>
                  <a:lnTo>
                    <a:pt x="106" y="219"/>
                  </a:lnTo>
                  <a:lnTo>
                    <a:pt x="99" y="239"/>
                  </a:lnTo>
                  <a:lnTo>
                    <a:pt x="93" y="260"/>
                  </a:lnTo>
                  <a:lnTo>
                    <a:pt x="89" y="281"/>
                  </a:lnTo>
                  <a:lnTo>
                    <a:pt x="88" y="302"/>
                  </a:lnTo>
                  <a:lnTo>
                    <a:pt x="88" y="324"/>
                  </a:lnTo>
                  <a:lnTo>
                    <a:pt x="90" y="345"/>
                  </a:lnTo>
                  <a:lnTo>
                    <a:pt x="95" y="365"/>
                  </a:lnTo>
                  <a:lnTo>
                    <a:pt x="102" y="386"/>
                  </a:lnTo>
                  <a:lnTo>
                    <a:pt x="110" y="406"/>
                  </a:lnTo>
                  <a:lnTo>
                    <a:pt x="120" y="424"/>
                  </a:lnTo>
                  <a:lnTo>
                    <a:pt x="133" y="442"/>
                  </a:lnTo>
                  <a:lnTo>
                    <a:pt x="147" y="459"/>
                  </a:lnTo>
                  <a:lnTo>
                    <a:pt x="164" y="475"/>
                  </a:lnTo>
                  <a:lnTo>
                    <a:pt x="164" y="475"/>
                  </a:lnTo>
                  <a:lnTo>
                    <a:pt x="181" y="489"/>
                  </a:lnTo>
                  <a:lnTo>
                    <a:pt x="199" y="500"/>
                  </a:lnTo>
                  <a:lnTo>
                    <a:pt x="219" y="510"/>
                  </a:lnTo>
                  <a:lnTo>
                    <a:pt x="239" y="519"/>
                  </a:lnTo>
                  <a:lnTo>
                    <a:pt x="260" y="524"/>
                  </a:lnTo>
                  <a:lnTo>
                    <a:pt x="281" y="527"/>
                  </a:lnTo>
                  <a:lnTo>
                    <a:pt x="302" y="529"/>
                  </a:lnTo>
                  <a:lnTo>
                    <a:pt x="324" y="529"/>
                  </a:lnTo>
                  <a:lnTo>
                    <a:pt x="345" y="526"/>
                  </a:lnTo>
                  <a:lnTo>
                    <a:pt x="366" y="522"/>
                  </a:lnTo>
                  <a:lnTo>
                    <a:pt x="386" y="514"/>
                  </a:lnTo>
                  <a:lnTo>
                    <a:pt x="406" y="506"/>
                  </a:lnTo>
                  <a:lnTo>
                    <a:pt x="424" y="496"/>
                  </a:lnTo>
                  <a:lnTo>
                    <a:pt x="442" y="483"/>
                  </a:lnTo>
                  <a:lnTo>
                    <a:pt x="459" y="469"/>
                  </a:lnTo>
                  <a:lnTo>
                    <a:pt x="475" y="454"/>
                  </a:lnTo>
                  <a:lnTo>
                    <a:pt x="475" y="454"/>
                  </a:lnTo>
                  <a:lnTo>
                    <a:pt x="488" y="437"/>
                  </a:lnTo>
                  <a:lnTo>
                    <a:pt x="499" y="420"/>
                  </a:lnTo>
                  <a:lnTo>
                    <a:pt x="509" y="403"/>
                  </a:lnTo>
                  <a:lnTo>
                    <a:pt x="516" y="384"/>
                  </a:lnTo>
                  <a:lnTo>
                    <a:pt x="522" y="366"/>
                  </a:lnTo>
                  <a:lnTo>
                    <a:pt x="526" y="348"/>
                  </a:lnTo>
                  <a:lnTo>
                    <a:pt x="529" y="329"/>
                  </a:lnTo>
                  <a:lnTo>
                    <a:pt x="530" y="309"/>
                  </a:lnTo>
                  <a:lnTo>
                    <a:pt x="616" y="309"/>
                  </a:lnTo>
                  <a:lnTo>
                    <a:pt x="616" y="309"/>
                  </a:lnTo>
                  <a:lnTo>
                    <a:pt x="615" y="336"/>
                  </a:lnTo>
                  <a:lnTo>
                    <a:pt x="612" y="363"/>
                  </a:lnTo>
                  <a:lnTo>
                    <a:pt x="606" y="389"/>
                  </a:lnTo>
                  <a:lnTo>
                    <a:pt x="598" y="416"/>
                  </a:lnTo>
                  <a:lnTo>
                    <a:pt x="587" y="441"/>
                  </a:lnTo>
                  <a:lnTo>
                    <a:pt x="574" y="465"/>
                  </a:lnTo>
                  <a:lnTo>
                    <a:pt x="558" y="488"/>
                  </a:lnTo>
                  <a:lnTo>
                    <a:pt x="541" y="510"/>
                  </a:lnTo>
                  <a:lnTo>
                    <a:pt x="541" y="51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7" name="Freeform 14"/>
            <p:cNvSpPr>
              <a:spLocks/>
            </p:cNvSpPr>
            <p:nvPr/>
          </p:nvSpPr>
          <p:spPr bwMode="auto">
            <a:xfrm>
              <a:off x="5143981" y="2350825"/>
              <a:ext cx="709200" cy="709200"/>
            </a:xfrm>
            <a:custGeom>
              <a:avLst/>
              <a:gdLst>
                <a:gd name="T0" fmla="*/ 74 w 616"/>
                <a:gd name="T1" fmla="*/ 106 h 616"/>
                <a:gd name="T2" fmla="*/ 121 w 616"/>
                <a:gd name="T3" fmla="*/ 63 h 616"/>
                <a:gd name="T4" fmla="*/ 172 w 616"/>
                <a:gd name="T5" fmla="*/ 31 h 616"/>
                <a:gd name="T6" fmla="*/ 229 w 616"/>
                <a:gd name="T7" fmla="*/ 10 h 616"/>
                <a:gd name="T8" fmla="*/ 287 w 616"/>
                <a:gd name="T9" fmla="*/ 1 h 616"/>
                <a:gd name="T10" fmla="*/ 346 w 616"/>
                <a:gd name="T11" fmla="*/ 3 h 616"/>
                <a:gd name="T12" fmla="*/ 404 w 616"/>
                <a:gd name="T13" fmla="*/ 15 h 616"/>
                <a:gd name="T14" fmla="*/ 459 w 616"/>
                <a:gd name="T15" fmla="*/ 39 h 616"/>
                <a:gd name="T16" fmla="*/ 510 w 616"/>
                <a:gd name="T17" fmla="*/ 76 h 616"/>
                <a:gd name="T18" fmla="*/ 533 w 616"/>
                <a:gd name="T19" fmla="*/ 97 h 616"/>
                <a:gd name="T20" fmla="*/ 569 w 616"/>
                <a:gd name="T21" fmla="*/ 147 h 616"/>
                <a:gd name="T22" fmla="*/ 596 w 616"/>
                <a:gd name="T23" fmla="*/ 200 h 616"/>
                <a:gd name="T24" fmla="*/ 612 w 616"/>
                <a:gd name="T25" fmla="*/ 257 h 616"/>
                <a:gd name="T26" fmla="*/ 616 w 616"/>
                <a:gd name="T27" fmla="*/ 316 h 616"/>
                <a:gd name="T28" fmla="*/ 609 w 616"/>
                <a:gd name="T29" fmla="*/ 376 h 616"/>
                <a:gd name="T30" fmla="*/ 591 w 616"/>
                <a:gd name="T31" fmla="*/ 432 h 616"/>
                <a:gd name="T32" fmla="*/ 559 w 616"/>
                <a:gd name="T33" fmla="*/ 486 h 616"/>
                <a:gd name="T34" fmla="*/ 540 w 616"/>
                <a:gd name="T35" fmla="*/ 510 h 616"/>
                <a:gd name="T36" fmla="*/ 516 w 616"/>
                <a:gd name="T37" fmla="*/ 536 h 616"/>
                <a:gd name="T38" fmla="*/ 490 w 616"/>
                <a:gd name="T39" fmla="*/ 557 h 616"/>
                <a:gd name="T40" fmla="*/ 462 w 616"/>
                <a:gd name="T41" fmla="*/ 575 h 616"/>
                <a:gd name="T42" fmla="*/ 432 w 616"/>
                <a:gd name="T43" fmla="*/ 591 h 616"/>
                <a:gd name="T44" fmla="*/ 401 w 616"/>
                <a:gd name="T45" fmla="*/ 602 h 616"/>
                <a:gd name="T46" fmla="*/ 370 w 616"/>
                <a:gd name="T47" fmla="*/ 610 h 616"/>
                <a:gd name="T48" fmla="*/ 339 w 616"/>
                <a:gd name="T49" fmla="*/ 615 h 616"/>
                <a:gd name="T50" fmla="*/ 306 w 616"/>
                <a:gd name="T51" fmla="*/ 530 h 616"/>
                <a:gd name="T52" fmla="*/ 329 w 616"/>
                <a:gd name="T53" fmla="*/ 528 h 616"/>
                <a:gd name="T54" fmla="*/ 376 w 616"/>
                <a:gd name="T55" fmla="*/ 519 h 616"/>
                <a:gd name="T56" fmla="*/ 418 w 616"/>
                <a:gd name="T57" fmla="*/ 500 h 616"/>
                <a:gd name="T58" fmla="*/ 456 w 616"/>
                <a:gd name="T59" fmla="*/ 471 h 616"/>
                <a:gd name="T60" fmla="*/ 475 w 616"/>
                <a:gd name="T61" fmla="*/ 454 h 616"/>
                <a:gd name="T62" fmla="*/ 500 w 616"/>
                <a:gd name="T63" fmla="*/ 417 h 616"/>
                <a:gd name="T64" fmla="*/ 517 w 616"/>
                <a:gd name="T65" fmla="*/ 377 h 616"/>
                <a:gd name="T66" fmla="*/ 527 w 616"/>
                <a:gd name="T67" fmla="*/ 335 h 616"/>
                <a:gd name="T68" fmla="*/ 528 w 616"/>
                <a:gd name="T69" fmla="*/ 292 h 616"/>
                <a:gd name="T70" fmla="*/ 521 w 616"/>
                <a:gd name="T71" fmla="*/ 251 h 616"/>
                <a:gd name="T72" fmla="*/ 506 w 616"/>
                <a:gd name="T73" fmla="*/ 210 h 616"/>
                <a:gd name="T74" fmla="*/ 483 w 616"/>
                <a:gd name="T75" fmla="*/ 174 h 616"/>
                <a:gd name="T76" fmla="*/ 452 w 616"/>
                <a:gd name="T77" fmla="*/ 141 h 616"/>
                <a:gd name="T78" fmla="*/ 435 w 616"/>
                <a:gd name="T79" fmla="*/ 127 h 616"/>
                <a:gd name="T80" fmla="*/ 397 w 616"/>
                <a:gd name="T81" fmla="*/ 106 h 616"/>
                <a:gd name="T82" fmla="*/ 356 w 616"/>
                <a:gd name="T83" fmla="*/ 92 h 616"/>
                <a:gd name="T84" fmla="*/ 313 w 616"/>
                <a:gd name="T85" fmla="*/ 87 h 616"/>
                <a:gd name="T86" fmla="*/ 271 w 616"/>
                <a:gd name="T87" fmla="*/ 90 h 616"/>
                <a:gd name="T88" fmla="*/ 230 w 616"/>
                <a:gd name="T89" fmla="*/ 102 h 616"/>
                <a:gd name="T90" fmla="*/ 192 w 616"/>
                <a:gd name="T91" fmla="*/ 120 h 616"/>
                <a:gd name="T92" fmla="*/ 156 w 616"/>
                <a:gd name="T93" fmla="*/ 147 h 616"/>
                <a:gd name="T94" fmla="*/ 141 w 616"/>
                <a:gd name="T95" fmla="*/ 162 h 616"/>
                <a:gd name="T96" fmla="*/ 117 w 616"/>
                <a:gd name="T97" fmla="*/ 196 h 616"/>
                <a:gd name="T98" fmla="*/ 100 w 616"/>
                <a:gd name="T99" fmla="*/ 232 h 616"/>
                <a:gd name="T100" fmla="*/ 90 w 616"/>
                <a:gd name="T101" fmla="*/ 268 h 616"/>
                <a:gd name="T102" fmla="*/ 87 w 616"/>
                <a:gd name="T103" fmla="*/ 307 h 616"/>
                <a:gd name="T104" fmla="*/ 0 w 616"/>
                <a:gd name="T105" fmla="*/ 307 h 616"/>
                <a:gd name="T106" fmla="*/ 4 w 616"/>
                <a:gd name="T107" fmla="*/ 253 h 616"/>
                <a:gd name="T108" fmla="*/ 18 w 616"/>
                <a:gd name="T109" fmla="*/ 200 h 616"/>
                <a:gd name="T110" fmla="*/ 42 w 616"/>
                <a:gd name="T111" fmla="*/ 151 h 616"/>
                <a:gd name="T112" fmla="*/ 74 w 616"/>
                <a:gd name="T113" fmla="*/ 10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6" h="616">
                  <a:moveTo>
                    <a:pt x="74" y="106"/>
                  </a:moveTo>
                  <a:lnTo>
                    <a:pt x="74" y="106"/>
                  </a:lnTo>
                  <a:lnTo>
                    <a:pt x="97" y="83"/>
                  </a:lnTo>
                  <a:lnTo>
                    <a:pt x="121" y="63"/>
                  </a:lnTo>
                  <a:lnTo>
                    <a:pt x="145" y="45"/>
                  </a:lnTo>
                  <a:lnTo>
                    <a:pt x="172" y="31"/>
                  </a:lnTo>
                  <a:lnTo>
                    <a:pt x="199" y="20"/>
                  </a:lnTo>
                  <a:lnTo>
                    <a:pt x="229" y="10"/>
                  </a:lnTo>
                  <a:lnTo>
                    <a:pt x="257" y="4"/>
                  </a:lnTo>
                  <a:lnTo>
                    <a:pt x="287" y="1"/>
                  </a:lnTo>
                  <a:lnTo>
                    <a:pt x="316" y="0"/>
                  </a:lnTo>
                  <a:lnTo>
                    <a:pt x="346" y="3"/>
                  </a:lnTo>
                  <a:lnTo>
                    <a:pt x="374" y="7"/>
                  </a:lnTo>
                  <a:lnTo>
                    <a:pt x="404" y="15"/>
                  </a:lnTo>
                  <a:lnTo>
                    <a:pt x="432" y="27"/>
                  </a:lnTo>
                  <a:lnTo>
                    <a:pt x="459" y="39"/>
                  </a:lnTo>
                  <a:lnTo>
                    <a:pt x="484" y="56"/>
                  </a:lnTo>
                  <a:lnTo>
                    <a:pt x="510" y="76"/>
                  </a:lnTo>
                  <a:lnTo>
                    <a:pt x="510" y="76"/>
                  </a:lnTo>
                  <a:lnTo>
                    <a:pt x="533" y="97"/>
                  </a:lnTo>
                  <a:lnTo>
                    <a:pt x="552" y="121"/>
                  </a:lnTo>
                  <a:lnTo>
                    <a:pt x="569" y="147"/>
                  </a:lnTo>
                  <a:lnTo>
                    <a:pt x="585" y="172"/>
                  </a:lnTo>
                  <a:lnTo>
                    <a:pt x="596" y="200"/>
                  </a:lnTo>
                  <a:lnTo>
                    <a:pt x="606" y="229"/>
                  </a:lnTo>
                  <a:lnTo>
                    <a:pt x="612" y="257"/>
                  </a:lnTo>
                  <a:lnTo>
                    <a:pt x="615" y="287"/>
                  </a:lnTo>
                  <a:lnTo>
                    <a:pt x="616" y="316"/>
                  </a:lnTo>
                  <a:lnTo>
                    <a:pt x="613" y="346"/>
                  </a:lnTo>
                  <a:lnTo>
                    <a:pt x="609" y="376"/>
                  </a:lnTo>
                  <a:lnTo>
                    <a:pt x="600" y="404"/>
                  </a:lnTo>
                  <a:lnTo>
                    <a:pt x="591" y="432"/>
                  </a:lnTo>
                  <a:lnTo>
                    <a:pt x="576" y="459"/>
                  </a:lnTo>
                  <a:lnTo>
                    <a:pt x="559" y="486"/>
                  </a:lnTo>
                  <a:lnTo>
                    <a:pt x="540" y="510"/>
                  </a:lnTo>
                  <a:lnTo>
                    <a:pt x="540" y="510"/>
                  </a:lnTo>
                  <a:lnTo>
                    <a:pt x="528" y="523"/>
                  </a:lnTo>
                  <a:lnTo>
                    <a:pt x="516" y="536"/>
                  </a:lnTo>
                  <a:lnTo>
                    <a:pt x="503" y="547"/>
                  </a:lnTo>
                  <a:lnTo>
                    <a:pt x="490" y="557"/>
                  </a:lnTo>
                  <a:lnTo>
                    <a:pt x="476" y="567"/>
                  </a:lnTo>
                  <a:lnTo>
                    <a:pt x="462" y="575"/>
                  </a:lnTo>
                  <a:lnTo>
                    <a:pt x="448" y="584"/>
                  </a:lnTo>
                  <a:lnTo>
                    <a:pt x="432" y="591"/>
                  </a:lnTo>
                  <a:lnTo>
                    <a:pt x="417" y="596"/>
                  </a:lnTo>
                  <a:lnTo>
                    <a:pt x="401" y="602"/>
                  </a:lnTo>
                  <a:lnTo>
                    <a:pt x="386" y="606"/>
                  </a:lnTo>
                  <a:lnTo>
                    <a:pt x="370" y="610"/>
                  </a:lnTo>
                  <a:lnTo>
                    <a:pt x="354" y="613"/>
                  </a:lnTo>
                  <a:lnTo>
                    <a:pt x="339" y="615"/>
                  </a:lnTo>
                  <a:lnTo>
                    <a:pt x="306" y="616"/>
                  </a:lnTo>
                  <a:lnTo>
                    <a:pt x="306" y="530"/>
                  </a:lnTo>
                  <a:lnTo>
                    <a:pt x="306" y="530"/>
                  </a:lnTo>
                  <a:lnTo>
                    <a:pt x="329" y="528"/>
                  </a:lnTo>
                  <a:lnTo>
                    <a:pt x="353" y="524"/>
                  </a:lnTo>
                  <a:lnTo>
                    <a:pt x="376" y="519"/>
                  </a:lnTo>
                  <a:lnTo>
                    <a:pt x="397" y="510"/>
                  </a:lnTo>
                  <a:lnTo>
                    <a:pt x="418" y="500"/>
                  </a:lnTo>
                  <a:lnTo>
                    <a:pt x="438" y="486"/>
                  </a:lnTo>
                  <a:lnTo>
                    <a:pt x="456" y="471"/>
                  </a:lnTo>
                  <a:lnTo>
                    <a:pt x="475" y="454"/>
                  </a:lnTo>
                  <a:lnTo>
                    <a:pt x="475" y="454"/>
                  </a:lnTo>
                  <a:lnTo>
                    <a:pt x="489" y="435"/>
                  </a:lnTo>
                  <a:lnTo>
                    <a:pt x="500" y="417"/>
                  </a:lnTo>
                  <a:lnTo>
                    <a:pt x="510" y="397"/>
                  </a:lnTo>
                  <a:lnTo>
                    <a:pt x="517" y="377"/>
                  </a:lnTo>
                  <a:lnTo>
                    <a:pt x="523" y="356"/>
                  </a:lnTo>
                  <a:lnTo>
                    <a:pt x="527" y="335"/>
                  </a:lnTo>
                  <a:lnTo>
                    <a:pt x="528" y="314"/>
                  </a:lnTo>
                  <a:lnTo>
                    <a:pt x="528" y="292"/>
                  </a:lnTo>
                  <a:lnTo>
                    <a:pt x="525" y="271"/>
                  </a:lnTo>
                  <a:lnTo>
                    <a:pt x="521" y="251"/>
                  </a:lnTo>
                  <a:lnTo>
                    <a:pt x="514" y="230"/>
                  </a:lnTo>
                  <a:lnTo>
                    <a:pt x="506" y="210"/>
                  </a:lnTo>
                  <a:lnTo>
                    <a:pt x="496" y="192"/>
                  </a:lnTo>
                  <a:lnTo>
                    <a:pt x="483" y="174"/>
                  </a:lnTo>
                  <a:lnTo>
                    <a:pt x="469" y="157"/>
                  </a:lnTo>
                  <a:lnTo>
                    <a:pt x="452" y="141"/>
                  </a:lnTo>
                  <a:lnTo>
                    <a:pt x="452" y="141"/>
                  </a:lnTo>
                  <a:lnTo>
                    <a:pt x="435" y="127"/>
                  </a:lnTo>
                  <a:lnTo>
                    <a:pt x="417" y="116"/>
                  </a:lnTo>
                  <a:lnTo>
                    <a:pt x="397" y="106"/>
                  </a:lnTo>
                  <a:lnTo>
                    <a:pt x="376" y="97"/>
                  </a:lnTo>
                  <a:lnTo>
                    <a:pt x="356" y="92"/>
                  </a:lnTo>
                  <a:lnTo>
                    <a:pt x="335" y="89"/>
                  </a:lnTo>
                  <a:lnTo>
                    <a:pt x="313" y="87"/>
                  </a:lnTo>
                  <a:lnTo>
                    <a:pt x="292" y="87"/>
                  </a:lnTo>
                  <a:lnTo>
                    <a:pt x="271" y="90"/>
                  </a:lnTo>
                  <a:lnTo>
                    <a:pt x="250" y="94"/>
                  </a:lnTo>
                  <a:lnTo>
                    <a:pt x="230" y="102"/>
                  </a:lnTo>
                  <a:lnTo>
                    <a:pt x="210" y="110"/>
                  </a:lnTo>
                  <a:lnTo>
                    <a:pt x="192" y="120"/>
                  </a:lnTo>
                  <a:lnTo>
                    <a:pt x="173" y="133"/>
                  </a:lnTo>
                  <a:lnTo>
                    <a:pt x="156" y="147"/>
                  </a:lnTo>
                  <a:lnTo>
                    <a:pt x="141" y="162"/>
                  </a:lnTo>
                  <a:lnTo>
                    <a:pt x="141" y="162"/>
                  </a:lnTo>
                  <a:lnTo>
                    <a:pt x="128" y="179"/>
                  </a:lnTo>
                  <a:lnTo>
                    <a:pt x="117" y="196"/>
                  </a:lnTo>
                  <a:lnTo>
                    <a:pt x="107" y="213"/>
                  </a:lnTo>
                  <a:lnTo>
                    <a:pt x="100" y="232"/>
                  </a:lnTo>
                  <a:lnTo>
                    <a:pt x="94" y="250"/>
                  </a:lnTo>
                  <a:lnTo>
                    <a:pt x="90" y="268"/>
                  </a:lnTo>
                  <a:lnTo>
                    <a:pt x="87" y="287"/>
                  </a:lnTo>
                  <a:lnTo>
                    <a:pt x="87" y="307"/>
                  </a:lnTo>
                  <a:lnTo>
                    <a:pt x="0" y="307"/>
                  </a:lnTo>
                  <a:lnTo>
                    <a:pt x="0" y="307"/>
                  </a:lnTo>
                  <a:lnTo>
                    <a:pt x="1" y="280"/>
                  </a:lnTo>
                  <a:lnTo>
                    <a:pt x="4" y="253"/>
                  </a:lnTo>
                  <a:lnTo>
                    <a:pt x="9" y="227"/>
                  </a:lnTo>
                  <a:lnTo>
                    <a:pt x="18" y="200"/>
                  </a:lnTo>
                  <a:lnTo>
                    <a:pt x="29" y="176"/>
                  </a:lnTo>
                  <a:lnTo>
                    <a:pt x="42" y="151"/>
                  </a:lnTo>
                  <a:lnTo>
                    <a:pt x="57" y="128"/>
                  </a:lnTo>
                  <a:lnTo>
                    <a:pt x="74" y="106"/>
                  </a:lnTo>
                  <a:lnTo>
                    <a:pt x="74" y="10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8" name="Freeform 15"/>
            <p:cNvSpPr>
              <a:spLocks/>
            </p:cNvSpPr>
            <p:nvPr/>
          </p:nvSpPr>
          <p:spPr bwMode="auto">
            <a:xfrm>
              <a:off x="4873426" y="3550479"/>
              <a:ext cx="364962" cy="358055"/>
            </a:xfrm>
            <a:custGeom>
              <a:avLst/>
              <a:gdLst>
                <a:gd name="T0" fmla="*/ 317 w 317"/>
                <a:gd name="T1" fmla="*/ 311 h 311"/>
                <a:gd name="T2" fmla="*/ 317 w 317"/>
                <a:gd name="T3" fmla="*/ 311 h 311"/>
                <a:gd name="T4" fmla="*/ 315 w 317"/>
                <a:gd name="T5" fmla="*/ 284 h 311"/>
                <a:gd name="T6" fmla="*/ 312 w 317"/>
                <a:gd name="T7" fmla="*/ 257 h 311"/>
                <a:gd name="T8" fmla="*/ 307 w 317"/>
                <a:gd name="T9" fmla="*/ 230 h 311"/>
                <a:gd name="T10" fmla="*/ 298 w 317"/>
                <a:gd name="T11" fmla="*/ 203 h 311"/>
                <a:gd name="T12" fmla="*/ 287 w 317"/>
                <a:gd name="T13" fmla="*/ 176 h 311"/>
                <a:gd name="T14" fmla="*/ 274 w 317"/>
                <a:gd name="T15" fmla="*/ 152 h 311"/>
                <a:gd name="T16" fmla="*/ 259 w 317"/>
                <a:gd name="T17" fmla="*/ 128 h 311"/>
                <a:gd name="T18" fmla="*/ 240 w 317"/>
                <a:gd name="T19" fmla="*/ 106 h 311"/>
                <a:gd name="T20" fmla="*/ 240 w 317"/>
                <a:gd name="T21" fmla="*/ 106 h 311"/>
                <a:gd name="T22" fmla="*/ 229 w 317"/>
                <a:gd name="T23" fmla="*/ 92 h 311"/>
                <a:gd name="T24" fmla="*/ 216 w 317"/>
                <a:gd name="T25" fmla="*/ 80 h 311"/>
                <a:gd name="T26" fmla="*/ 202 w 317"/>
                <a:gd name="T27" fmla="*/ 69 h 311"/>
                <a:gd name="T28" fmla="*/ 189 w 317"/>
                <a:gd name="T29" fmla="*/ 58 h 311"/>
                <a:gd name="T30" fmla="*/ 175 w 317"/>
                <a:gd name="T31" fmla="*/ 48 h 311"/>
                <a:gd name="T32" fmla="*/ 160 w 317"/>
                <a:gd name="T33" fmla="*/ 39 h 311"/>
                <a:gd name="T34" fmla="*/ 145 w 317"/>
                <a:gd name="T35" fmla="*/ 31 h 311"/>
                <a:gd name="T36" fmla="*/ 130 w 317"/>
                <a:gd name="T37" fmla="*/ 24 h 311"/>
                <a:gd name="T38" fmla="*/ 114 w 317"/>
                <a:gd name="T39" fmla="*/ 18 h 311"/>
                <a:gd name="T40" fmla="*/ 99 w 317"/>
                <a:gd name="T41" fmla="*/ 12 h 311"/>
                <a:gd name="T42" fmla="*/ 82 w 317"/>
                <a:gd name="T43" fmla="*/ 8 h 311"/>
                <a:gd name="T44" fmla="*/ 66 w 317"/>
                <a:gd name="T45" fmla="*/ 5 h 311"/>
                <a:gd name="T46" fmla="*/ 49 w 317"/>
                <a:gd name="T47" fmla="*/ 2 h 311"/>
                <a:gd name="T48" fmla="*/ 32 w 317"/>
                <a:gd name="T49" fmla="*/ 0 h 311"/>
                <a:gd name="T50" fmla="*/ 15 w 317"/>
                <a:gd name="T51" fmla="*/ 0 h 311"/>
                <a:gd name="T52" fmla="*/ 0 w 317"/>
                <a:gd name="T53" fmla="*/ 0 h 311"/>
                <a:gd name="T54" fmla="*/ 0 w 317"/>
                <a:gd name="T55" fmla="*/ 87 h 311"/>
                <a:gd name="T56" fmla="*/ 0 w 317"/>
                <a:gd name="T57" fmla="*/ 87 h 311"/>
                <a:gd name="T58" fmla="*/ 24 w 317"/>
                <a:gd name="T59" fmla="*/ 87 h 311"/>
                <a:gd name="T60" fmla="*/ 48 w 317"/>
                <a:gd name="T61" fmla="*/ 90 h 311"/>
                <a:gd name="T62" fmla="*/ 72 w 317"/>
                <a:gd name="T63" fmla="*/ 96 h 311"/>
                <a:gd name="T64" fmla="*/ 95 w 317"/>
                <a:gd name="T65" fmla="*/ 104 h 311"/>
                <a:gd name="T66" fmla="*/ 116 w 317"/>
                <a:gd name="T67" fmla="*/ 114 h 311"/>
                <a:gd name="T68" fmla="*/ 137 w 317"/>
                <a:gd name="T69" fmla="*/ 128 h 311"/>
                <a:gd name="T70" fmla="*/ 157 w 317"/>
                <a:gd name="T71" fmla="*/ 144 h 311"/>
                <a:gd name="T72" fmla="*/ 175 w 317"/>
                <a:gd name="T73" fmla="*/ 162 h 311"/>
                <a:gd name="T74" fmla="*/ 175 w 317"/>
                <a:gd name="T75" fmla="*/ 162 h 311"/>
                <a:gd name="T76" fmla="*/ 188 w 317"/>
                <a:gd name="T77" fmla="*/ 179 h 311"/>
                <a:gd name="T78" fmla="*/ 199 w 317"/>
                <a:gd name="T79" fmla="*/ 196 h 311"/>
                <a:gd name="T80" fmla="*/ 209 w 317"/>
                <a:gd name="T81" fmla="*/ 215 h 311"/>
                <a:gd name="T82" fmla="*/ 216 w 317"/>
                <a:gd name="T83" fmla="*/ 233 h 311"/>
                <a:gd name="T84" fmla="*/ 222 w 317"/>
                <a:gd name="T85" fmla="*/ 253 h 311"/>
                <a:gd name="T86" fmla="*/ 226 w 317"/>
                <a:gd name="T87" fmla="*/ 271 h 311"/>
                <a:gd name="T88" fmla="*/ 229 w 317"/>
                <a:gd name="T89" fmla="*/ 291 h 311"/>
                <a:gd name="T90" fmla="*/ 229 w 317"/>
                <a:gd name="T91" fmla="*/ 311 h 311"/>
                <a:gd name="T92" fmla="*/ 317 w 317"/>
                <a:gd name="T9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1">
                  <a:moveTo>
                    <a:pt x="317" y="311"/>
                  </a:moveTo>
                  <a:lnTo>
                    <a:pt x="317" y="311"/>
                  </a:lnTo>
                  <a:lnTo>
                    <a:pt x="315" y="284"/>
                  </a:lnTo>
                  <a:lnTo>
                    <a:pt x="312" y="257"/>
                  </a:lnTo>
                  <a:lnTo>
                    <a:pt x="307" y="230"/>
                  </a:lnTo>
                  <a:lnTo>
                    <a:pt x="298" y="203"/>
                  </a:lnTo>
                  <a:lnTo>
                    <a:pt x="287" y="176"/>
                  </a:lnTo>
                  <a:lnTo>
                    <a:pt x="274" y="152"/>
                  </a:lnTo>
                  <a:lnTo>
                    <a:pt x="259" y="128"/>
                  </a:lnTo>
                  <a:lnTo>
                    <a:pt x="240" y="106"/>
                  </a:lnTo>
                  <a:lnTo>
                    <a:pt x="240" y="106"/>
                  </a:lnTo>
                  <a:lnTo>
                    <a:pt x="229" y="92"/>
                  </a:lnTo>
                  <a:lnTo>
                    <a:pt x="216" y="80"/>
                  </a:lnTo>
                  <a:lnTo>
                    <a:pt x="202" y="69"/>
                  </a:lnTo>
                  <a:lnTo>
                    <a:pt x="189" y="58"/>
                  </a:lnTo>
                  <a:lnTo>
                    <a:pt x="175" y="48"/>
                  </a:lnTo>
                  <a:lnTo>
                    <a:pt x="160" y="39"/>
                  </a:lnTo>
                  <a:lnTo>
                    <a:pt x="145" y="31"/>
                  </a:lnTo>
                  <a:lnTo>
                    <a:pt x="130" y="24"/>
                  </a:lnTo>
                  <a:lnTo>
                    <a:pt x="114" y="18"/>
                  </a:lnTo>
                  <a:lnTo>
                    <a:pt x="99" y="12"/>
                  </a:lnTo>
                  <a:lnTo>
                    <a:pt x="82" y="8"/>
                  </a:lnTo>
                  <a:lnTo>
                    <a:pt x="66" y="5"/>
                  </a:lnTo>
                  <a:lnTo>
                    <a:pt x="49" y="2"/>
                  </a:lnTo>
                  <a:lnTo>
                    <a:pt x="32" y="0"/>
                  </a:lnTo>
                  <a:lnTo>
                    <a:pt x="15" y="0"/>
                  </a:lnTo>
                  <a:lnTo>
                    <a:pt x="0" y="0"/>
                  </a:lnTo>
                  <a:lnTo>
                    <a:pt x="0" y="87"/>
                  </a:lnTo>
                  <a:lnTo>
                    <a:pt x="0" y="87"/>
                  </a:lnTo>
                  <a:lnTo>
                    <a:pt x="24" y="87"/>
                  </a:lnTo>
                  <a:lnTo>
                    <a:pt x="48" y="90"/>
                  </a:lnTo>
                  <a:lnTo>
                    <a:pt x="72" y="96"/>
                  </a:lnTo>
                  <a:lnTo>
                    <a:pt x="95" y="104"/>
                  </a:lnTo>
                  <a:lnTo>
                    <a:pt x="116" y="114"/>
                  </a:lnTo>
                  <a:lnTo>
                    <a:pt x="137" y="128"/>
                  </a:lnTo>
                  <a:lnTo>
                    <a:pt x="157" y="144"/>
                  </a:lnTo>
                  <a:lnTo>
                    <a:pt x="175" y="162"/>
                  </a:lnTo>
                  <a:lnTo>
                    <a:pt x="175" y="162"/>
                  </a:lnTo>
                  <a:lnTo>
                    <a:pt x="188" y="179"/>
                  </a:lnTo>
                  <a:lnTo>
                    <a:pt x="199" y="196"/>
                  </a:lnTo>
                  <a:lnTo>
                    <a:pt x="209" y="215"/>
                  </a:lnTo>
                  <a:lnTo>
                    <a:pt x="216" y="233"/>
                  </a:lnTo>
                  <a:lnTo>
                    <a:pt x="222" y="253"/>
                  </a:lnTo>
                  <a:lnTo>
                    <a:pt x="226" y="271"/>
                  </a:lnTo>
                  <a:lnTo>
                    <a:pt x="229" y="291"/>
                  </a:lnTo>
                  <a:lnTo>
                    <a:pt x="229" y="311"/>
                  </a:lnTo>
                  <a:lnTo>
                    <a:pt x="317" y="311"/>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79" name="Freeform 16"/>
            <p:cNvSpPr>
              <a:spLocks/>
            </p:cNvSpPr>
            <p:nvPr/>
          </p:nvSpPr>
          <p:spPr bwMode="auto">
            <a:xfrm>
              <a:off x="5138224" y="3570051"/>
              <a:ext cx="710352" cy="709200"/>
            </a:xfrm>
            <a:custGeom>
              <a:avLst/>
              <a:gdLst>
                <a:gd name="T0" fmla="*/ 512 w 617"/>
                <a:gd name="T1" fmla="*/ 75 h 616"/>
                <a:gd name="T2" fmla="*/ 555 w 617"/>
                <a:gd name="T3" fmla="*/ 121 h 616"/>
                <a:gd name="T4" fmla="*/ 586 w 617"/>
                <a:gd name="T5" fmla="*/ 172 h 616"/>
                <a:gd name="T6" fmla="*/ 607 w 617"/>
                <a:gd name="T7" fmla="*/ 229 h 616"/>
                <a:gd name="T8" fmla="*/ 617 w 617"/>
                <a:gd name="T9" fmla="*/ 287 h 616"/>
                <a:gd name="T10" fmla="*/ 615 w 617"/>
                <a:gd name="T11" fmla="*/ 346 h 616"/>
                <a:gd name="T12" fmla="*/ 603 w 617"/>
                <a:gd name="T13" fmla="*/ 404 h 616"/>
                <a:gd name="T14" fmla="*/ 577 w 617"/>
                <a:gd name="T15" fmla="*/ 459 h 616"/>
                <a:gd name="T16" fmla="*/ 542 w 617"/>
                <a:gd name="T17" fmla="*/ 510 h 616"/>
                <a:gd name="T18" fmla="*/ 519 w 617"/>
                <a:gd name="T19" fmla="*/ 533 h 616"/>
                <a:gd name="T20" fmla="*/ 471 w 617"/>
                <a:gd name="T21" fmla="*/ 571 h 616"/>
                <a:gd name="T22" fmla="*/ 417 w 617"/>
                <a:gd name="T23" fmla="*/ 596 h 616"/>
                <a:gd name="T24" fmla="*/ 359 w 617"/>
                <a:gd name="T25" fmla="*/ 612 h 616"/>
                <a:gd name="T26" fmla="*/ 300 w 617"/>
                <a:gd name="T27" fmla="*/ 616 h 616"/>
                <a:gd name="T28" fmla="*/ 242 w 617"/>
                <a:gd name="T29" fmla="*/ 609 h 616"/>
                <a:gd name="T30" fmla="*/ 184 w 617"/>
                <a:gd name="T31" fmla="*/ 591 h 616"/>
                <a:gd name="T32" fmla="*/ 132 w 617"/>
                <a:gd name="T33" fmla="*/ 559 h 616"/>
                <a:gd name="T34" fmla="*/ 106 w 617"/>
                <a:gd name="T35" fmla="*/ 540 h 616"/>
                <a:gd name="T36" fmla="*/ 82 w 617"/>
                <a:gd name="T37" fmla="*/ 516 h 616"/>
                <a:gd name="T38" fmla="*/ 60 w 617"/>
                <a:gd name="T39" fmla="*/ 490 h 616"/>
                <a:gd name="T40" fmla="*/ 41 w 617"/>
                <a:gd name="T41" fmla="*/ 462 h 616"/>
                <a:gd name="T42" fmla="*/ 27 w 617"/>
                <a:gd name="T43" fmla="*/ 432 h 616"/>
                <a:gd name="T44" fmla="*/ 16 w 617"/>
                <a:gd name="T45" fmla="*/ 403 h 616"/>
                <a:gd name="T46" fmla="*/ 7 w 617"/>
                <a:gd name="T47" fmla="*/ 370 h 616"/>
                <a:gd name="T48" fmla="*/ 2 w 617"/>
                <a:gd name="T49" fmla="*/ 339 h 616"/>
                <a:gd name="T50" fmla="*/ 0 w 617"/>
                <a:gd name="T51" fmla="*/ 306 h 616"/>
                <a:gd name="T52" fmla="*/ 88 w 617"/>
                <a:gd name="T53" fmla="*/ 306 h 616"/>
                <a:gd name="T54" fmla="*/ 92 w 617"/>
                <a:gd name="T55" fmla="*/ 352 h 616"/>
                <a:gd name="T56" fmla="*/ 106 w 617"/>
                <a:gd name="T57" fmla="*/ 397 h 616"/>
                <a:gd name="T58" fmla="*/ 130 w 617"/>
                <a:gd name="T59" fmla="*/ 438 h 616"/>
                <a:gd name="T60" fmla="*/ 164 w 617"/>
                <a:gd name="T61" fmla="*/ 475 h 616"/>
                <a:gd name="T62" fmla="*/ 181 w 617"/>
                <a:gd name="T63" fmla="*/ 489 h 616"/>
                <a:gd name="T64" fmla="*/ 219 w 617"/>
                <a:gd name="T65" fmla="*/ 510 h 616"/>
                <a:gd name="T66" fmla="*/ 260 w 617"/>
                <a:gd name="T67" fmla="*/ 524 h 616"/>
                <a:gd name="T68" fmla="*/ 303 w 617"/>
                <a:gd name="T69" fmla="*/ 528 h 616"/>
                <a:gd name="T70" fmla="*/ 345 w 617"/>
                <a:gd name="T71" fmla="*/ 526 h 616"/>
                <a:gd name="T72" fmla="*/ 386 w 617"/>
                <a:gd name="T73" fmla="*/ 514 h 616"/>
                <a:gd name="T74" fmla="*/ 426 w 617"/>
                <a:gd name="T75" fmla="*/ 496 h 616"/>
                <a:gd name="T76" fmla="*/ 460 w 617"/>
                <a:gd name="T77" fmla="*/ 469 h 616"/>
                <a:gd name="T78" fmla="*/ 475 w 617"/>
                <a:gd name="T79" fmla="*/ 453 h 616"/>
                <a:gd name="T80" fmla="*/ 502 w 617"/>
                <a:gd name="T81" fmla="*/ 417 h 616"/>
                <a:gd name="T82" fmla="*/ 519 w 617"/>
                <a:gd name="T83" fmla="*/ 377 h 616"/>
                <a:gd name="T84" fmla="*/ 529 w 617"/>
                <a:gd name="T85" fmla="*/ 335 h 616"/>
                <a:gd name="T86" fmla="*/ 529 w 617"/>
                <a:gd name="T87" fmla="*/ 292 h 616"/>
                <a:gd name="T88" fmla="*/ 523 w 617"/>
                <a:gd name="T89" fmla="*/ 251 h 616"/>
                <a:gd name="T90" fmla="*/ 508 w 617"/>
                <a:gd name="T91" fmla="*/ 210 h 616"/>
                <a:gd name="T92" fmla="*/ 485 w 617"/>
                <a:gd name="T93" fmla="*/ 174 h 616"/>
                <a:gd name="T94" fmla="*/ 454 w 617"/>
                <a:gd name="T95" fmla="*/ 141 h 616"/>
                <a:gd name="T96" fmla="*/ 439 w 617"/>
                <a:gd name="T97" fmla="*/ 128 h 616"/>
                <a:gd name="T98" fmla="*/ 405 w 617"/>
                <a:gd name="T99" fmla="*/ 108 h 616"/>
                <a:gd name="T100" fmla="*/ 368 w 617"/>
                <a:gd name="T101" fmla="*/ 94 h 616"/>
                <a:gd name="T102" fmla="*/ 330 w 617"/>
                <a:gd name="T103" fmla="*/ 87 h 616"/>
                <a:gd name="T104" fmla="*/ 311 w 617"/>
                <a:gd name="T105" fmla="*/ 0 h 616"/>
                <a:gd name="T106" fmla="*/ 338 w 617"/>
                <a:gd name="T107" fmla="*/ 1 h 616"/>
                <a:gd name="T108" fmla="*/ 391 w 617"/>
                <a:gd name="T109" fmla="*/ 10 h 616"/>
                <a:gd name="T110" fmla="*/ 441 w 617"/>
                <a:gd name="T111" fmla="*/ 29 h 616"/>
                <a:gd name="T112" fmla="*/ 489 w 617"/>
                <a:gd name="T113" fmla="*/ 58 h 616"/>
                <a:gd name="T114" fmla="*/ 512 w 617"/>
                <a:gd name="T115" fmla="*/ 7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 h="616">
                  <a:moveTo>
                    <a:pt x="512" y="75"/>
                  </a:moveTo>
                  <a:lnTo>
                    <a:pt x="512" y="75"/>
                  </a:lnTo>
                  <a:lnTo>
                    <a:pt x="535" y="97"/>
                  </a:lnTo>
                  <a:lnTo>
                    <a:pt x="555" y="121"/>
                  </a:lnTo>
                  <a:lnTo>
                    <a:pt x="572" y="145"/>
                  </a:lnTo>
                  <a:lnTo>
                    <a:pt x="586" y="172"/>
                  </a:lnTo>
                  <a:lnTo>
                    <a:pt x="598" y="200"/>
                  </a:lnTo>
                  <a:lnTo>
                    <a:pt x="607" y="229"/>
                  </a:lnTo>
                  <a:lnTo>
                    <a:pt x="614" y="257"/>
                  </a:lnTo>
                  <a:lnTo>
                    <a:pt x="617" y="287"/>
                  </a:lnTo>
                  <a:lnTo>
                    <a:pt x="617" y="316"/>
                  </a:lnTo>
                  <a:lnTo>
                    <a:pt x="615" y="346"/>
                  </a:lnTo>
                  <a:lnTo>
                    <a:pt x="610" y="376"/>
                  </a:lnTo>
                  <a:lnTo>
                    <a:pt x="603" y="404"/>
                  </a:lnTo>
                  <a:lnTo>
                    <a:pt x="591" y="432"/>
                  </a:lnTo>
                  <a:lnTo>
                    <a:pt x="577" y="459"/>
                  </a:lnTo>
                  <a:lnTo>
                    <a:pt x="562" y="486"/>
                  </a:lnTo>
                  <a:lnTo>
                    <a:pt x="542" y="510"/>
                  </a:lnTo>
                  <a:lnTo>
                    <a:pt x="542" y="510"/>
                  </a:lnTo>
                  <a:lnTo>
                    <a:pt x="519" y="533"/>
                  </a:lnTo>
                  <a:lnTo>
                    <a:pt x="497" y="552"/>
                  </a:lnTo>
                  <a:lnTo>
                    <a:pt x="471" y="571"/>
                  </a:lnTo>
                  <a:lnTo>
                    <a:pt x="444" y="585"/>
                  </a:lnTo>
                  <a:lnTo>
                    <a:pt x="417" y="596"/>
                  </a:lnTo>
                  <a:lnTo>
                    <a:pt x="389" y="606"/>
                  </a:lnTo>
                  <a:lnTo>
                    <a:pt x="359" y="612"/>
                  </a:lnTo>
                  <a:lnTo>
                    <a:pt x="330" y="615"/>
                  </a:lnTo>
                  <a:lnTo>
                    <a:pt x="300" y="616"/>
                  </a:lnTo>
                  <a:lnTo>
                    <a:pt x="272" y="613"/>
                  </a:lnTo>
                  <a:lnTo>
                    <a:pt x="242" y="609"/>
                  </a:lnTo>
                  <a:lnTo>
                    <a:pt x="212" y="600"/>
                  </a:lnTo>
                  <a:lnTo>
                    <a:pt x="184" y="591"/>
                  </a:lnTo>
                  <a:lnTo>
                    <a:pt x="157" y="576"/>
                  </a:lnTo>
                  <a:lnTo>
                    <a:pt x="132" y="559"/>
                  </a:lnTo>
                  <a:lnTo>
                    <a:pt x="106" y="540"/>
                  </a:lnTo>
                  <a:lnTo>
                    <a:pt x="106" y="540"/>
                  </a:lnTo>
                  <a:lnTo>
                    <a:pt x="94" y="528"/>
                  </a:lnTo>
                  <a:lnTo>
                    <a:pt x="82" y="516"/>
                  </a:lnTo>
                  <a:lnTo>
                    <a:pt x="71" y="503"/>
                  </a:lnTo>
                  <a:lnTo>
                    <a:pt x="60" y="490"/>
                  </a:lnTo>
                  <a:lnTo>
                    <a:pt x="51" y="476"/>
                  </a:lnTo>
                  <a:lnTo>
                    <a:pt x="41" y="462"/>
                  </a:lnTo>
                  <a:lnTo>
                    <a:pt x="34" y="448"/>
                  </a:lnTo>
                  <a:lnTo>
                    <a:pt x="27" y="432"/>
                  </a:lnTo>
                  <a:lnTo>
                    <a:pt x="21" y="417"/>
                  </a:lnTo>
                  <a:lnTo>
                    <a:pt x="16" y="403"/>
                  </a:lnTo>
                  <a:lnTo>
                    <a:pt x="10" y="386"/>
                  </a:lnTo>
                  <a:lnTo>
                    <a:pt x="7" y="370"/>
                  </a:lnTo>
                  <a:lnTo>
                    <a:pt x="5" y="354"/>
                  </a:lnTo>
                  <a:lnTo>
                    <a:pt x="2" y="339"/>
                  </a:lnTo>
                  <a:lnTo>
                    <a:pt x="2" y="322"/>
                  </a:lnTo>
                  <a:lnTo>
                    <a:pt x="0" y="306"/>
                  </a:lnTo>
                  <a:lnTo>
                    <a:pt x="88" y="306"/>
                  </a:lnTo>
                  <a:lnTo>
                    <a:pt x="88" y="306"/>
                  </a:lnTo>
                  <a:lnTo>
                    <a:pt x="89" y="329"/>
                  </a:lnTo>
                  <a:lnTo>
                    <a:pt x="92" y="352"/>
                  </a:lnTo>
                  <a:lnTo>
                    <a:pt x="98" y="374"/>
                  </a:lnTo>
                  <a:lnTo>
                    <a:pt x="106" y="397"/>
                  </a:lnTo>
                  <a:lnTo>
                    <a:pt x="118" y="418"/>
                  </a:lnTo>
                  <a:lnTo>
                    <a:pt x="130" y="438"/>
                  </a:lnTo>
                  <a:lnTo>
                    <a:pt x="146" y="458"/>
                  </a:lnTo>
                  <a:lnTo>
                    <a:pt x="164" y="475"/>
                  </a:lnTo>
                  <a:lnTo>
                    <a:pt x="164" y="475"/>
                  </a:lnTo>
                  <a:lnTo>
                    <a:pt x="181" y="489"/>
                  </a:lnTo>
                  <a:lnTo>
                    <a:pt x="201" y="500"/>
                  </a:lnTo>
                  <a:lnTo>
                    <a:pt x="219" y="510"/>
                  </a:lnTo>
                  <a:lnTo>
                    <a:pt x="241" y="518"/>
                  </a:lnTo>
                  <a:lnTo>
                    <a:pt x="260" y="524"/>
                  </a:lnTo>
                  <a:lnTo>
                    <a:pt x="282" y="527"/>
                  </a:lnTo>
                  <a:lnTo>
                    <a:pt x="303" y="528"/>
                  </a:lnTo>
                  <a:lnTo>
                    <a:pt x="324" y="528"/>
                  </a:lnTo>
                  <a:lnTo>
                    <a:pt x="345" y="526"/>
                  </a:lnTo>
                  <a:lnTo>
                    <a:pt x="366" y="521"/>
                  </a:lnTo>
                  <a:lnTo>
                    <a:pt x="386" y="514"/>
                  </a:lnTo>
                  <a:lnTo>
                    <a:pt x="406" y="506"/>
                  </a:lnTo>
                  <a:lnTo>
                    <a:pt x="426" y="496"/>
                  </a:lnTo>
                  <a:lnTo>
                    <a:pt x="443" y="483"/>
                  </a:lnTo>
                  <a:lnTo>
                    <a:pt x="460" y="469"/>
                  </a:lnTo>
                  <a:lnTo>
                    <a:pt x="475" y="453"/>
                  </a:lnTo>
                  <a:lnTo>
                    <a:pt x="475" y="453"/>
                  </a:lnTo>
                  <a:lnTo>
                    <a:pt x="489" y="435"/>
                  </a:lnTo>
                  <a:lnTo>
                    <a:pt x="502" y="417"/>
                  </a:lnTo>
                  <a:lnTo>
                    <a:pt x="512" y="397"/>
                  </a:lnTo>
                  <a:lnTo>
                    <a:pt x="519" y="377"/>
                  </a:lnTo>
                  <a:lnTo>
                    <a:pt x="525" y="356"/>
                  </a:lnTo>
                  <a:lnTo>
                    <a:pt x="529" y="335"/>
                  </a:lnTo>
                  <a:lnTo>
                    <a:pt x="530" y="313"/>
                  </a:lnTo>
                  <a:lnTo>
                    <a:pt x="529" y="292"/>
                  </a:lnTo>
                  <a:lnTo>
                    <a:pt x="528" y="271"/>
                  </a:lnTo>
                  <a:lnTo>
                    <a:pt x="523" y="251"/>
                  </a:lnTo>
                  <a:lnTo>
                    <a:pt x="516" y="230"/>
                  </a:lnTo>
                  <a:lnTo>
                    <a:pt x="508" y="210"/>
                  </a:lnTo>
                  <a:lnTo>
                    <a:pt x="498" y="192"/>
                  </a:lnTo>
                  <a:lnTo>
                    <a:pt x="485" y="174"/>
                  </a:lnTo>
                  <a:lnTo>
                    <a:pt x="471" y="157"/>
                  </a:lnTo>
                  <a:lnTo>
                    <a:pt x="454" y="141"/>
                  </a:lnTo>
                  <a:lnTo>
                    <a:pt x="454" y="141"/>
                  </a:lnTo>
                  <a:lnTo>
                    <a:pt x="439" y="128"/>
                  </a:lnTo>
                  <a:lnTo>
                    <a:pt x="422" y="117"/>
                  </a:lnTo>
                  <a:lnTo>
                    <a:pt x="405" y="108"/>
                  </a:lnTo>
                  <a:lnTo>
                    <a:pt x="386" y="100"/>
                  </a:lnTo>
                  <a:lnTo>
                    <a:pt x="368" y="94"/>
                  </a:lnTo>
                  <a:lnTo>
                    <a:pt x="350" y="90"/>
                  </a:lnTo>
                  <a:lnTo>
                    <a:pt x="330" y="87"/>
                  </a:lnTo>
                  <a:lnTo>
                    <a:pt x="311" y="86"/>
                  </a:lnTo>
                  <a:lnTo>
                    <a:pt x="311" y="0"/>
                  </a:lnTo>
                  <a:lnTo>
                    <a:pt x="311" y="0"/>
                  </a:lnTo>
                  <a:lnTo>
                    <a:pt x="338" y="1"/>
                  </a:lnTo>
                  <a:lnTo>
                    <a:pt x="364" y="4"/>
                  </a:lnTo>
                  <a:lnTo>
                    <a:pt x="391" y="10"/>
                  </a:lnTo>
                  <a:lnTo>
                    <a:pt x="416" y="18"/>
                  </a:lnTo>
                  <a:lnTo>
                    <a:pt x="441" y="29"/>
                  </a:lnTo>
                  <a:lnTo>
                    <a:pt x="465" y="42"/>
                  </a:lnTo>
                  <a:lnTo>
                    <a:pt x="489" y="58"/>
                  </a:lnTo>
                  <a:lnTo>
                    <a:pt x="512" y="75"/>
                  </a:lnTo>
                  <a:lnTo>
                    <a:pt x="512" y="75"/>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80" name="Freeform 17"/>
            <p:cNvSpPr>
              <a:spLocks/>
            </p:cNvSpPr>
            <p:nvPr/>
          </p:nvSpPr>
          <p:spPr bwMode="auto">
            <a:xfrm>
              <a:off x="4495800" y="3551630"/>
              <a:ext cx="358054" cy="709200"/>
            </a:xfrm>
            <a:custGeom>
              <a:avLst/>
              <a:gdLst>
                <a:gd name="T0" fmla="*/ 311 w 311"/>
                <a:gd name="T1" fmla="*/ 616 h 616"/>
                <a:gd name="T2" fmla="*/ 256 w 311"/>
                <a:gd name="T3" fmla="*/ 612 h 616"/>
                <a:gd name="T4" fmla="*/ 203 w 311"/>
                <a:gd name="T5" fmla="*/ 598 h 616"/>
                <a:gd name="T6" fmla="*/ 152 w 311"/>
                <a:gd name="T7" fmla="*/ 574 h 616"/>
                <a:gd name="T8" fmla="*/ 106 w 311"/>
                <a:gd name="T9" fmla="*/ 542 h 616"/>
                <a:gd name="T10" fmla="*/ 83 w 311"/>
                <a:gd name="T11" fmla="*/ 519 h 616"/>
                <a:gd name="T12" fmla="*/ 46 w 311"/>
                <a:gd name="T13" fmla="*/ 469 h 616"/>
                <a:gd name="T14" fmla="*/ 20 w 311"/>
                <a:gd name="T15" fmla="*/ 416 h 616"/>
                <a:gd name="T16" fmla="*/ 4 w 311"/>
                <a:gd name="T17" fmla="*/ 359 h 616"/>
                <a:gd name="T18" fmla="*/ 0 w 311"/>
                <a:gd name="T19" fmla="*/ 300 h 616"/>
                <a:gd name="T20" fmla="*/ 8 w 311"/>
                <a:gd name="T21" fmla="*/ 240 h 616"/>
                <a:gd name="T22" fmla="*/ 27 w 311"/>
                <a:gd name="T23" fmla="*/ 184 h 616"/>
                <a:gd name="T24" fmla="*/ 56 w 311"/>
                <a:gd name="T25" fmla="*/ 130 h 616"/>
                <a:gd name="T26" fmla="*/ 76 w 311"/>
                <a:gd name="T27" fmla="*/ 106 h 616"/>
                <a:gd name="T28" fmla="*/ 100 w 311"/>
                <a:gd name="T29" fmla="*/ 81 h 616"/>
                <a:gd name="T30" fmla="*/ 126 w 311"/>
                <a:gd name="T31" fmla="*/ 59 h 616"/>
                <a:gd name="T32" fmla="*/ 154 w 311"/>
                <a:gd name="T33" fmla="*/ 41 h 616"/>
                <a:gd name="T34" fmla="*/ 184 w 311"/>
                <a:gd name="T35" fmla="*/ 26 h 616"/>
                <a:gd name="T36" fmla="*/ 215 w 311"/>
                <a:gd name="T37" fmla="*/ 14 h 616"/>
                <a:gd name="T38" fmla="*/ 246 w 311"/>
                <a:gd name="T39" fmla="*/ 6 h 616"/>
                <a:gd name="T40" fmla="*/ 278 w 311"/>
                <a:gd name="T41" fmla="*/ 1 h 616"/>
                <a:gd name="T42" fmla="*/ 311 w 311"/>
                <a:gd name="T43" fmla="*/ 0 h 616"/>
                <a:gd name="T44" fmla="*/ 311 w 311"/>
                <a:gd name="T45" fmla="*/ 86 h 616"/>
                <a:gd name="T46" fmla="*/ 264 w 311"/>
                <a:gd name="T47" fmla="*/ 92 h 616"/>
                <a:gd name="T48" fmla="*/ 219 w 311"/>
                <a:gd name="T49" fmla="*/ 106 h 616"/>
                <a:gd name="T50" fmla="*/ 178 w 311"/>
                <a:gd name="T51" fmla="*/ 130 h 616"/>
                <a:gd name="T52" fmla="*/ 141 w 311"/>
                <a:gd name="T53" fmla="*/ 163 h 616"/>
                <a:gd name="T54" fmla="*/ 127 w 311"/>
                <a:gd name="T55" fmla="*/ 181 h 616"/>
                <a:gd name="T56" fmla="*/ 106 w 311"/>
                <a:gd name="T57" fmla="*/ 219 h 616"/>
                <a:gd name="T58" fmla="*/ 93 w 311"/>
                <a:gd name="T59" fmla="*/ 260 h 616"/>
                <a:gd name="T60" fmla="*/ 87 w 311"/>
                <a:gd name="T61" fmla="*/ 303 h 616"/>
                <a:gd name="T62" fmla="*/ 90 w 311"/>
                <a:gd name="T63" fmla="*/ 345 h 616"/>
                <a:gd name="T64" fmla="*/ 102 w 311"/>
                <a:gd name="T65" fmla="*/ 386 h 616"/>
                <a:gd name="T66" fmla="*/ 120 w 311"/>
                <a:gd name="T67" fmla="*/ 424 h 616"/>
                <a:gd name="T68" fmla="*/ 147 w 311"/>
                <a:gd name="T69" fmla="*/ 460 h 616"/>
                <a:gd name="T70" fmla="*/ 164 w 311"/>
                <a:gd name="T71" fmla="*/ 475 h 616"/>
                <a:gd name="T72" fmla="*/ 196 w 311"/>
                <a:gd name="T73" fmla="*/ 499 h 616"/>
                <a:gd name="T74" fmla="*/ 233 w 311"/>
                <a:gd name="T75" fmla="*/ 516 h 616"/>
                <a:gd name="T76" fmla="*/ 271 w 311"/>
                <a:gd name="T77" fmla="*/ 526 h 616"/>
                <a:gd name="T78" fmla="*/ 311 w 311"/>
                <a:gd name="T79" fmla="*/ 52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1" h="616">
                  <a:moveTo>
                    <a:pt x="311" y="616"/>
                  </a:moveTo>
                  <a:lnTo>
                    <a:pt x="311" y="616"/>
                  </a:lnTo>
                  <a:lnTo>
                    <a:pt x="283" y="615"/>
                  </a:lnTo>
                  <a:lnTo>
                    <a:pt x="256" y="612"/>
                  </a:lnTo>
                  <a:lnTo>
                    <a:pt x="229" y="607"/>
                  </a:lnTo>
                  <a:lnTo>
                    <a:pt x="203" y="598"/>
                  </a:lnTo>
                  <a:lnTo>
                    <a:pt x="178" y="588"/>
                  </a:lnTo>
                  <a:lnTo>
                    <a:pt x="152" y="574"/>
                  </a:lnTo>
                  <a:lnTo>
                    <a:pt x="128" y="559"/>
                  </a:lnTo>
                  <a:lnTo>
                    <a:pt x="106" y="542"/>
                  </a:lnTo>
                  <a:lnTo>
                    <a:pt x="106" y="542"/>
                  </a:lnTo>
                  <a:lnTo>
                    <a:pt x="83" y="519"/>
                  </a:lnTo>
                  <a:lnTo>
                    <a:pt x="63" y="495"/>
                  </a:lnTo>
                  <a:lnTo>
                    <a:pt x="46" y="469"/>
                  </a:lnTo>
                  <a:lnTo>
                    <a:pt x="31" y="444"/>
                  </a:lnTo>
                  <a:lnTo>
                    <a:pt x="20" y="416"/>
                  </a:lnTo>
                  <a:lnTo>
                    <a:pt x="11" y="387"/>
                  </a:lnTo>
                  <a:lnTo>
                    <a:pt x="4" y="359"/>
                  </a:lnTo>
                  <a:lnTo>
                    <a:pt x="1" y="329"/>
                  </a:lnTo>
                  <a:lnTo>
                    <a:pt x="0" y="300"/>
                  </a:lnTo>
                  <a:lnTo>
                    <a:pt x="3" y="270"/>
                  </a:lnTo>
                  <a:lnTo>
                    <a:pt x="8" y="240"/>
                  </a:lnTo>
                  <a:lnTo>
                    <a:pt x="15" y="212"/>
                  </a:lnTo>
                  <a:lnTo>
                    <a:pt x="27" y="184"/>
                  </a:lnTo>
                  <a:lnTo>
                    <a:pt x="39" y="157"/>
                  </a:lnTo>
                  <a:lnTo>
                    <a:pt x="56" y="130"/>
                  </a:lnTo>
                  <a:lnTo>
                    <a:pt x="76" y="106"/>
                  </a:lnTo>
                  <a:lnTo>
                    <a:pt x="76" y="106"/>
                  </a:lnTo>
                  <a:lnTo>
                    <a:pt x="87" y="93"/>
                  </a:lnTo>
                  <a:lnTo>
                    <a:pt x="100" y="81"/>
                  </a:lnTo>
                  <a:lnTo>
                    <a:pt x="113" y="69"/>
                  </a:lnTo>
                  <a:lnTo>
                    <a:pt x="126" y="59"/>
                  </a:lnTo>
                  <a:lnTo>
                    <a:pt x="140" y="50"/>
                  </a:lnTo>
                  <a:lnTo>
                    <a:pt x="154" y="41"/>
                  </a:lnTo>
                  <a:lnTo>
                    <a:pt x="168" y="33"/>
                  </a:lnTo>
                  <a:lnTo>
                    <a:pt x="184" y="26"/>
                  </a:lnTo>
                  <a:lnTo>
                    <a:pt x="199" y="20"/>
                  </a:lnTo>
                  <a:lnTo>
                    <a:pt x="215" y="14"/>
                  </a:lnTo>
                  <a:lnTo>
                    <a:pt x="230" y="10"/>
                  </a:lnTo>
                  <a:lnTo>
                    <a:pt x="246" y="6"/>
                  </a:lnTo>
                  <a:lnTo>
                    <a:pt x="261" y="3"/>
                  </a:lnTo>
                  <a:lnTo>
                    <a:pt x="278" y="1"/>
                  </a:lnTo>
                  <a:lnTo>
                    <a:pt x="294" y="0"/>
                  </a:lnTo>
                  <a:lnTo>
                    <a:pt x="311" y="0"/>
                  </a:lnTo>
                  <a:lnTo>
                    <a:pt x="311" y="86"/>
                  </a:lnTo>
                  <a:lnTo>
                    <a:pt x="311" y="86"/>
                  </a:lnTo>
                  <a:lnTo>
                    <a:pt x="287" y="88"/>
                  </a:lnTo>
                  <a:lnTo>
                    <a:pt x="264" y="92"/>
                  </a:lnTo>
                  <a:lnTo>
                    <a:pt x="242" y="98"/>
                  </a:lnTo>
                  <a:lnTo>
                    <a:pt x="219" y="106"/>
                  </a:lnTo>
                  <a:lnTo>
                    <a:pt x="198" y="116"/>
                  </a:lnTo>
                  <a:lnTo>
                    <a:pt x="178" y="130"/>
                  </a:lnTo>
                  <a:lnTo>
                    <a:pt x="160" y="146"/>
                  </a:lnTo>
                  <a:lnTo>
                    <a:pt x="141" y="163"/>
                  </a:lnTo>
                  <a:lnTo>
                    <a:pt x="141" y="163"/>
                  </a:lnTo>
                  <a:lnTo>
                    <a:pt x="127" y="181"/>
                  </a:lnTo>
                  <a:lnTo>
                    <a:pt x="116" y="199"/>
                  </a:lnTo>
                  <a:lnTo>
                    <a:pt x="106" y="219"/>
                  </a:lnTo>
                  <a:lnTo>
                    <a:pt x="99" y="239"/>
                  </a:lnTo>
                  <a:lnTo>
                    <a:pt x="93" y="260"/>
                  </a:lnTo>
                  <a:lnTo>
                    <a:pt x="89" y="281"/>
                  </a:lnTo>
                  <a:lnTo>
                    <a:pt x="87" y="303"/>
                  </a:lnTo>
                  <a:lnTo>
                    <a:pt x="87" y="324"/>
                  </a:lnTo>
                  <a:lnTo>
                    <a:pt x="90" y="345"/>
                  </a:lnTo>
                  <a:lnTo>
                    <a:pt x="95" y="365"/>
                  </a:lnTo>
                  <a:lnTo>
                    <a:pt x="102" y="386"/>
                  </a:lnTo>
                  <a:lnTo>
                    <a:pt x="110" y="406"/>
                  </a:lnTo>
                  <a:lnTo>
                    <a:pt x="120" y="424"/>
                  </a:lnTo>
                  <a:lnTo>
                    <a:pt x="133" y="443"/>
                  </a:lnTo>
                  <a:lnTo>
                    <a:pt x="147" y="460"/>
                  </a:lnTo>
                  <a:lnTo>
                    <a:pt x="164" y="475"/>
                  </a:lnTo>
                  <a:lnTo>
                    <a:pt x="164" y="475"/>
                  </a:lnTo>
                  <a:lnTo>
                    <a:pt x="179" y="488"/>
                  </a:lnTo>
                  <a:lnTo>
                    <a:pt x="196" y="499"/>
                  </a:lnTo>
                  <a:lnTo>
                    <a:pt x="215" y="509"/>
                  </a:lnTo>
                  <a:lnTo>
                    <a:pt x="233" y="516"/>
                  </a:lnTo>
                  <a:lnTo>
                    <a:pt x="251" y="522"/>
                  </a:lnTo>
                  <a:lnTo>
                    <a:pt x="271" y="526"/>
                  </a:lnTo>
                  <a:lnTo>
                    <a:pt x="291" y="529"/>
                  </a:lnTo>
                  <a:lnTo>
                    <a:pt x="311" y="529"/>
                  </a:lnTo>
                  <a:lnTo>
                    <a:pt x="311" y="616"/>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dirty="0"/>
            </a:p>
          </p:txBody>
        </p:sp>
        <p:sp>
          <p:nvSpPr>
            <p:cNvPr id="81" name="Freeform 21"/>
            <p:cNvSpPr>
              <a:spLocks/>
            </p:cNvSpPr>
            <p:nvPr/>
          </p:nvSpPr>
          <p:spPr bwMode="auto">
            <a:xfrm>
              <a:off x="5118653" y="5385648"/>
              <a:ext cx="358054" cy="710352"/>
            </a:xfrm>
            <a:custGeom>
              <a:avLst/>
              <a:gdLst>
                <a:gd name="T0" fmla="*/ 311 w 311"/>
                <a:gd name="T1" fmla="*/ 617 h 617"/>
                <a:gd name="T2" fmla="*/ 256 w 311"/>
                <a:gd name="T3" fmla="*/ 613 h 617"/>
                <a:gd name="T4" fmla="*/ 204 w 311"/>
                <a:gd name="T5" fmla="*/ 598 h 617"/>
                <a:gd name="T6" fmla="*/ 153 w 311"/>
                <a:gd name="T7" fmla="*/ 574 h 617"/>
                <a:gd name="T8" fmla="*/ 106 w 311"/>
                <a:gd name="T9" fmla="*/ 540 h 617"/>
                <a:gd name="T10" fmla="*/ 84 w 311"/>
                <a:gd name="T11" fmla="*/ 519 h 617"/>
                <a:gd name="T12" fmla="*/ 47 w 311"/>
                <a:gd name="T13" fmla="*/ 470 h 617"/>
                <a:gd name="T14" fmla="*/ 20 w 311"/>
                <a:gd name="T15" fmla="*/ 416 h 617"/>
                <a:gd name="T16" fmla="*/ 5 w 311"/>
                <a:gd name="T17" fmla="*/ 360 h 617"/>
                <a:gd name="T18" fmla="*/ 0 w 311"/>
                <a:gd name="T19" fmla="*/ 300 h 617"/>
                <a:gd name="T20" fmla="*/ 9 w 311"/>
                <a:gd name="T21" fmla="*/ 241 h 617"/>
                <a:gd name="T22" fmla="*/ 27 w 311"/>
                <a:gd name="T23" fmla="*/ 184 h 617"/>
                <a:gd name="T24" fmla="*/ 57 w 311"/>
                <a:gd name="T25" fmla="*/ 130 h 617"/>
                <a:gd name="T26" fmla="*/ 77 w 311"/>
                <a:gd name="T27" fmla="*/ 106 h 617"/>
                <a:gd name="T28" fmla="*/ 101 w 311"/>
                <a:gd name="T29" fmla="*/ 81 h 617"/>
                <a:gd name="T30" fmla="*/ 128 w 311"/>
                <a:gd name="T31" fmla="*/ 60 h 617"/>
                <a:gd name="T32" fmla="*/ 154 w 311"/>
                <a:gd name="T33" fmla="*/ 41 h 617"/>
                <a:gd name="T34" fmla="*/ 184 w 311"/>
                <a:gd name="T35" fmla="*/ 26 h 617"/>
                <a:gd name="T36" fmla="*/ 215 w 311"/>
                <a:gd name="T37" fmla="*/ 15 h 617"/>
                <a:gd name="T38" fmla="*/ 246 w 311"/>
                <a:gd name="T39" fmla="*/ 6 h 617"/>
                <a:gd name="T40" fmla="*/ 279 w 311"/>
                <a:gd name="T41" fmla="*/ 2 h 617"/>
                <a:gd name="T42" fmla="*/ 311 w 311"/>
                <a:gd name="T43" fmla="*/ 0 h 617"/>
                <a:gd name="T44" fmla="*/ 311 w 311"/>
                <a:gd name="T45" fmla="*/ 87 h 617"/>
                <a:gd name="T46" fmla="*/ 265 w 311"/>
                <a:gd name="T47" fmla="*/ 92 h 617"/>
                <a:gd name="T48" fmla="*/ 219 w 311"/>
                <a:gd name="T49" fmla="*/ 106 h 617"/>
                <a:gd name="T50" fmla="*/ 178 w 311"/>
                <a:gd name="T51" fmla="*/ 129 h 617"/>
                <a:gd name="T52" fmla="*/ 142 w 311"/>
                <a:gd name="T53" fmla="*/ 163 h 617"/>
                <a:gd name="T54" fmla="*/ 129 w 311"/>
                <a:gd name="T55" fmla="*/ 181 h 617"/>
                <a:gd name="T56" fmla="*/ 106 w 311"/>
                <a:gd name="T57" fmla="*/ 220 h 617"/>
                <a:gd name="T58" fmla="*/ 94 w 311"/>
                <a:gd name="T59" fmla="*/ 261 h 617"/>
                <a:gd name="T60" fmla="*/ 88 w 311"/>
                <a:gd name="T61" fmla="*/ 303 h 617"/>
                <a:gd name="T62" fmla="*/ 91 w 311"/>
                <a:gd name="T63" fmla="*/ 345 h 617"/>
                <a:gd name="T64" fmla="*/ 102 w 311"/>
                <a:gd name="T65" fmla="*/ 386 h 617"/>
                <a:gd name="T66" fmla="*/ 120 w 311"/>
                <a:gd name="T67" fmla="*/ 425 h 617"/>
                <a:gd name="T68" fmla="*/ 147 w 311"/>
                <a:gd name="T69" fmla="*/ 460 h 617"/>
                <a:gd name="T70" fmla="*/ 164 w 311"/>
                <a:gd name="T71" fmla="*/ 475 h 617"/>
                <a:gd name="T72" fmla="*/ 197 w 311"/>
                <a:gd name="T73" fmla="*/ 499 h 617"/>
                <a:gd name="T74" fmla="*/ 234 w 311"/>
                <a:gd name="T75" fmla="*/ 516 h 617"/>
                <a:gd name="T76" fmla="*/ 272 w 311"/>
                <a:gd name="T77" fmla="*/ 526 h 617"/>
                <a:gd name="T78" fmla="*/ 311 w 311"/>
                <a:gd name="T79" fmla="*/ 5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1" h="617">
                  <a:moveTo>
                    <a:pt x="311" y="617"/>
                  </a:moveTo>
                  <a:lnTo>
                    <a:pt x="311" y="617"/>
                  </a:lnTo>
                  <a:lnTo>
                    <a:pt x="283" y="615"/>
                  </a:lnTo>
                  <a:lnTo>
                    <a:pt x="256" y="613"/>
                  </a:lnTo>
                  <a:lnTo>
                    <a:pt x="229" y="606"/>
                  </a:lnTo>
                  <a:lnTo>
                    <a:pt x="204" y="598"/>
                  </a:lnTo>
                  <a:lnTo>
                    <a:pt x="178" y="587"/>
                  </a:lnTo>
                  <a:lnTo>
                    <a:pt x="153" y="574"/>
                  </a:lnTo>
                  <a:lnTo>
                    <a:pt x="129" y="559"/>
                  </a:lnTo>
                  <a:lnTo>
                    <a:pt x="106" y="540"/>
                  </a:lnTo>
                  <a:lnTo>
                    <a:pt x="106" y="540"/>
                  </a:lnTo>
                  <a:lnTo>
                    <a:pt x="84" y="519"/>
                  </a:lnTo>
                  <a:lnTo>
                    <a:pt x="64" y="495"/>
                  </a:lnTo>
                  <a:lnTo>
                    <a:pt x="47" y="470"/>
                  </a:lnTo>
                  <a:lnTo>
                    <a:pt x="31" y="444"/>
                  </a:lnTo>
                  <a:lnTo>
                    <a:pt x="20" y="416"/>
                  </a:lnTo>
                  <a:lnTo>
                    <a:pt x="12" y="388"/>
                  </a:lnTo>
                  <a:lnTo>
                    <a:pt x="5" y="360"/>
                  </a:lnTo>
                  <a:lnTo>
                    <a:pt x="2" y="330"/>
                  </a:lnTo>
                  <a:lnTo>
                    <a:pt x="0" y="300"/>
                  </a:lnTo>
                  <a:lnTo>
                    <a:pt x="3" y="270"/>
                  </a:lnTo>
                  <a:lnTo>
                    <a:pt x="9" y="241"/>
                  </a:lnTo>
                  <a:lnTo>
                    <a:pt x="16" y="212"/>
                  </a:lnTo>
                  <a:lnTo>
                    <a:pt x="27" y="184"/>
                  </a:lnTo>
                  <a:lnTo>
                    <a:pt x="40" y="157"/>
                  </a:lnTo>
                  <a:lnTo>
                    <a:pt x="57" y="130"/>
                  </a:lnTo>
                  <a:lnTo>
                    <a:pt x="77" y="106"/>
                  </a:lnTo>
                  <a:lnTo>
                    <a:pt x="77" y="106"/>
                  </a:lnTo>
                  <a:lnTo>
                    <a:pt x="88" y="94"/>
                  </a:lnTo>
                  <a:lnTo>
                    <a:pt x="101" y="81"/>
                  </a:lnTo>
                  <a:lnTo>
                    <a:pt x="113" y="70"/>
                  </a:lnTo>
                  <a:lnTo>
                    <a:pt x="128" y="60"/>
                  </a:lnTo>
                  <a:lnTo>
                    <a:pt x="140" y="50"/>
                  </a:lnTo>
                  <a:lnTo>
                    <a:pt x="154" y="41"/>
                  </a:lnTo>
                  <a:lnTo>
                    <a:pt x="170" y="33"/>
                  </a:lnTo>
                  <a:lnTo>
                    <a:pt x="184" y="26"/>
                  </a:lnTo>
                  <a:lnTo>
                    <a:pt x="200" y="20"/>
                  </a:lnTo>
                  <a:lnTo>
                    <a:pt x="215" y="15"/>
                  </a:lnTo>
                  <a:lnTo>
                    <a:pt x="231" y="10"/>
                  </a:lnTo>
                  <a:lnTo>
                    <a:pt x="246" y="6"/>
                  </a:lnTo>
                  <a:lnTo>
                    <a:pt x="262" y="3"/>
                  </a:lnTo>
                  <a:lnTo>
                    <a:pt x="279" y="2"/>
                  </a:lnTo>
                  <a:lnTo>
                    <a:pt x="294" y="0"/>
                  </a:lnTo>
                  <a:lnTo>
                    <a:pt x="311" y="0"/>
                  </a:lnTo>
                  <a:lnTo>
                    <a:pt x="311" y="87"/>
                  </a:lnTo>
                  <a:lnTo>
                    <a:pt x="311" y="87"/>
                  </a:lnTo>
                  <a:lnTo>
                    <a:pt x="287" y="88"/>
                  </a:lnTo>
                  <a:lnTo>
                    <a:pt x="265" y="92"/>
                  </a:lnTo>
                  <a:lnTo>
                    <a:pt x="242" y="98"/>
                  </a:lnTo>
                  <a:lnTo>
                    <a:pt x="219" y="106"/>
                  </a:lnTo>
                  <a:lnTo>
                    <a:pt x="198" y="116"/>
                  </a:lnTo>
                  <a:lnTo>
                    <a:pt x="178" y="129"/>
                  </a:lnTo>
                  <a:lnTo>
                    <a:pt x="160" y="145"/>
                  </a:lnTo>
                  <a:lnTo>
                    <a:pt x="142" y="163"/>
                  </a:lnTo>
                  <a:lnTo>
                    <a:pt x="142" y="163"/>
                  </a:lnTo>
                  <a:lnTo>
                    <a:pt x="129" y="181"/>
                  </a:lnTo>
                  <a:lnTo>
                    <a:pt x="116" y="200"/>
                  </a:lnTo>
                  <a:lnTo>
                    <a:pt x="106" y="220"/>
                  </a:lnTo>
                  <a:lnTo>
                    <a:pt x="99" y="239"/>
                  </a:lnTo>
                  <a:lnTo>
                    <a:pt x="94" y="261"/>
                  </a:lnTo>
                  <a:lnTo>
                    <a:pt x="89" y="282"/>
                  </a:lnTo>
                  <a:lnTo>
                    <a:pt x="88" y="303"/>
                  </a:lnTo>
                  <a:lnTo>
                    <a:pt x="88" y="324"/>
                  </a:lnTo>
                  <a:lnTo>
                    <a:pt x="91" y="345"/>
                  </a:lnTo>
                  <a:lnTo>
                    <a:pt x="95" y="365"/>
                  </a:lnTo>
                  <a:lnTo>
                    <a:pt x="102" y="386"/>
                  </a:lnTo>
                  <a:lnTo>
                    <a:pt x="111" y="406"/>
                  </a:lnTo>
                  <a:lnTo>
                    <a:pt x="120" y="425"/>
                  </a:lnTo>
                  <a:lnTo>
                    <a:pt x="133" y="443"/>
                  </a:lnTo>
                  <a:lnTo>
                    <a:pt x="147" y="460"/>
                  </a:lnTo>
                  <a:lnTo>
                    <a:pt x="164" y="475"/>
                  </a:lnTo>
                  <a:lnTo>
                    <a:pt x="164" y="475"/>
                  </a:lnTo>
                  <a:lnTo>
                    <a:pt x="180" y="488"/>
                  </a:lnTo>
                  <a:lnTo>
                    <a:pt x="197" y="499"/>
                  </a:lnTo>
                  <a:lnTo>
                    <a:pt x="215" y="508"/>
                  </a:lnTo>
                  <a:lnTo>
                    <a:pt x="234" y="516"/>
                  </a:lnTo>
                  <a:lnTo>
                    <a:pt x="252" y="522"/>
                  </a:lnTo>
                  <a:lnTo>
                    <a:pt x="272" y="526"/>
                  </a:lnTo>
                  <a:lnTo>
                    <a:pt x="292" y="529"/>
                  </a:lnTo>
                  <a:lnTo>
                    <a:pt x="311" y="529"/>
                  </a:lnTo>
                  <a:lnTo>
                    <a:pt x="311" y="617"/>
                  </a:lnTo>
                  <a:close/>
                </a:path>
              </a:pathLst>
            </a:custGeom>
            <a:solidFill>
              <a:srgbClr val="DB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2" name="Freeform 25"/>
            <p:cNvSpPr>
              <a:spLocks/>
            </p:cNvSpPr>
            <p:nvPr/>
          </p:nvSpPr>
          <p:spPr bwMode="auto">
            <a:xfrm>
              <a:off x="5720782" y="2486679"/>
              <a:ext cx="3594578" cy="333877"/>
            </a:xfrm>
            <a:custGeom>
              <a:avLst/>
              <a:gdLst>
                <a:gd name="T0" fmla="*/ 1567 w 1713"/>
                <a:gd name="T1" fmla="*/ 0 h 290"/>
                <a:gd name="T2" fmla="*/ 1583 w 1713"/>
                <a:gd name="T3" fmla="*/ 2 h 290"/>
                <a:gd name="T4" fmla="*/ 1611 w 1713"/>
                <a:gd name="T5" fmla="*/ 8 h 290"/>
                <a:gd name="T6" fmla="*/ 1636 w 1713"/>
                <a:gd name="T7" fmla="*/ 19 h 290"/>
                <a:gd name="T8" fmla="*/ 1659 w 1713"/>
                <a:gd name="T9" fmla="*/ 34 h 290"/>
                <a:gd name="T10" fmla="*/ 1679 w 1713"/>
                <a:gd name="T11" fmla="*/ 54 h 290"/>
                <a:gd name="T12" fmla="*/ 1694 w 1713"/>
                <a:gd name="T13" fmla="*/ 77 h 290"/>
                <a:gd name="T14" fmla="*/ 1706 w 1713"/>
                <a:gd name="T15" fmla="*/ 102 h 290"/>
                <a:gd name="T16" fmla="*/ 1711 w 1713"/>
                <a:gd name="T17" fmla="*/ 131 h 290"/>
                <a:gd name="T18" fmla="*/ 1713 w 1713"/>
                <a:gd name="T19" fmla="*/ 146 h 290"/>
                <a:gd name="T20" fmla="*/ 1711 w 1713"/>
                <a:gd name="T21" fmla="*/ 160 h 290"/>
                <a:gd name="T22" fmla="*/ 1706 w 1713"/>
                <a:gd name="T23" fmla="*/ 189 h 290"/>
                <a:gd name="T24" fmla="*/ 1694 w 1713"/>
                <a:gd name="T25" fmla="*/ 214 h 290"/>
                <a:gd name="T26" fmla="*/ 1679 w 1713"/>
                <a:gd name="T27" fmla="*/ 238 h 290"/>
                <a:gd name="T28" fmla="*/ 1659 w 1713"/>
                <a:gd name="T29" fmla="*/ 258 h 290"/>
                <a:gd name="T30" fmla="*/ 1636 w 1713"/>
                <a:gd name="T31" fmla="*/ 273 h 290"/>
                <a:gd name="T32" fmla="*/ 1611 w 1713"/>
                <a:gd name="T33" fmla="*/ 283 h 290"/>
                <a:gd name="T34" fmla="*/ 1583 w 1713"/>
                <a:gd name="T35" fmla="*/ 290 h 290"/>
                <a:gd name="T36" fmla="*/ 91 w 1713"/>
                <a:gd name="T37" fmla="*/ 290 h 290"/>
                <a:gd name="T38" fmla="*/ 75 w 1713"/>
                <a:gd name="T39" fmla="*/ 290 h 290"/>
                <a:gd name="T40" fmla="*/ 47 w 1713"/>
                <a:gd name="T41" fmla="*/ 283 h 290"/>
                <a:gd name="T42" fmla="*/ 33 w 1713"/>
                <a:gd name="T43" fmla="*/ 279 h 290"/>
                <a:gd name="T44" fmla="*/ 51 w 1713"/>
                <a:gd name="T45" fmla="*/ 228 h 290"/>
                <a:gd name="T46" fmla="*/ 58 w 1713"/>
                <a:gd name="T47" fmla="*/ 173 h 290"/>
                <a:gd name="T48" fmla="*/ 57 w 1713"/>
                <a:gd name="T49" fmla="*/ 152 h 290"/>
                <a:gd name="T50" fmla="*/ 51 w 1713"/>
                <a:gd name="T51" fmla="*/ 114 h 290"/>
                <a:gd name="T52" fmla="*/ 39 w 1713"/>
                <a:gd name="T53" fmla="*/ 77 h 290"/>
                <a:gd name="T54" fmla="*/ 20 w 1713"/>
                <a:gd name="T55" fmla="*/ 43 h 290"/>
                <a:gd name="T56" fmla="*/ 9 w 1713"/>
                <a:gd name="T57" fmla="*/ 26 h 290"/>
                <a:gd name="T58" fmla="*/ 15 w 1713"/>
                <a:gd name="T59" fmla="*/ 20 h 290"/>
                <a:gd name="T60" fmla="*/ 15 w 1713"/>
                <a:gd name="T61" fmla="*/ 16 h 290"/>
                <a:gd name="T62" fmla="*/ 6 w 1713"/>
                <a:gd name="T63" fmla="*/ 8 h 290"/>
                <a:gd name="T64" fmla="*/ 0 w 1713"/>
                <a:gd name="T65" fmla="*/ 3 h 290"/>
                <a:gd name="T66" fmla="*/ 2 w 1713"/>
                <a:gd name="T67" fmla="*/ 2 h 290"/>
                <a:gd name="T68" fmla="*/ 9 w 1713"/>
                <a:gd name="T6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3" h="290">
                  <a:moveTo>
                    <a:pt x="9" y="0"/>
                  </a:moveTo>
                  <a:lnTo>
                    <a:pt x="1567" y="0"/>
                  </a:lnTo>
                  <a:lnTo>
                    <a:pt x="1567" y="0"/>
                  </a:lnTo>
                  <a:lnTo>
                    <a:pt x="1583" y="2"/>
                  </a:lnTo>
                  <a:lnTo>
                    <a:pt x="1597" y="3"/>
                  </a:lnTo>
                  <a:lnTo>
                    <a:pt x="1611" y="8"/>
                  </a:lnTo>
                  <a:lnTo>
                    <a:pt x="1624" y="12"/>
                  </a:lnTo>
                  <a:lnTo>
                    <a:pt x="1636" y="19"/>
                  </a:lnTo>
                  <a:lnTo>
                    <a:pt x="1648" y="26"/>
                  </a:lnTo>
                  <a:lnTo>
                    <a:pt x="1659" y="34"/>
                  </a:lnTo>
                  <a:lnTo>
                    <a:pt x="1670" y="43"/>
                  </a:lnTo>
                  <a:lnTo>
                    <a:pt x="1679" y="54"/>
                  </a:lnTo>
                  <a:lnTo>
                    <a:pt x="1687" y="66"/>
                  </a:lnTo>
                  <a:lnTo>
                    <a:pt x="1694" y="77"/>
                  </a:lnTo>
                  <a:lnTo>
                    <a:pt x="1701" y="90"/>
                  </a:lnTo>
                  <a:lnTo>
                    <a:pt x="1706" y="102"/>
                  </a:lnTo>
                  <a:lnTo>
                    <a:pt x="1710" y="116"/>
                  </a:lnTo>
                  <a:lnTo>
                    <a:pt x="1711" y="131"/>
                  </a:lnTo>
                  <a:lnTo>
                    <a:pt x="1713" y="146"/>
                  </a:lnTo>
                  <a:lnTo>
                    <a:pt x="1713" y="146"/>
                  </a:lnTo>
                  <a:lnTo>
                    <a:pt x="1713" y="146"/>
                  </a:lnTo>
                  <a:lnTo>
                    <a:pt x="1711" y="160"/>
                  </a:lnTo>
                  <a:lnTo>
                    <a:pt x="1710" y="174"/>
                  </a:lnTo>
                  <a:lnTo>
                    <a:pt x="1706" y="189"/>
                  </a:lnTo>
                  <a:lnTo>
                    <a:pt x="1701" y="201"/>
                  </a:lnTo>
                  <a:lnTo>
                    <a:pt x="1694" y="214"/>
                  </a:lnTo>
                  <a:lnTo>
                    <a:pt x="1687" y="227"/>
                  </a:lnTo>
                  <a:lnTo>
                    <a:pt x="1679" y="238"/>
                  </a:lnTo>
                  <a:lnTo>
                    <a:pt x="1670" y="248"/>
                  </a:lnTo>
                  <a:lnTo>
                    <a:pt x="1659" y="258"/>
                  </a:lnTo>
                  <a:lnTo>
                    <a:pt x="1648" y="266"/>
                  </a:lnTo>
                  <a:lnTo>
                    <a:pt x="1636" y="273"/>
                  </a:lnTo>
                  <a:lnTo>
                    <a:pt x="1624" y="279"/>
                  </a:lnTo>
                  <a:lnTo>
                    <a:pt x="1611" y="283"/>
                  </a:lnTo>
                  <a:lnTo>
                    <a:pt x="1597" y="287"/>
                  </a:lnTo>
                  <a:lnTo>
                    <a:pt x="1583" y="290"/>
                  </a:lnTo>
                  <a:lnTo>
                    <a:pt x="1567" y="290"/>
                  </a:lnTo>
                  <a:lnTo>
                    <a:pt x="91" y="290"/>
                  </a:lnTo>
                  <a:lnTo>
                    <a:pt x="91" y="290"/>
                  </a:lnTo>
                  <a:lnTo>
                    <a:pt x="75" y="290"/>
                  </a:lnTo>
                  <a:lnTo>
                    <a:pt x="61" y="287"/>
                  </a:lnTo>
                  <a:lnTo>
                    <a:pt x="47" y="283"/>
                  </a:lnTo>
                  <a:lnTo>
                    <a:pt x="33" y="279"/>
                  </a:lnTo>
                  <a:lnTo>
                    <a:pt x="33" y="279"/>
                  </a:lnTo>
                  <a:lnTo>
                    <a:pt x="44" y="254"/>
                  </a:lnTo>
                  <a:lnTo>
                    <a:pt x="51" y="228"/>
                  </a:lnTo>
                  <a:lnTo>
                    <a:pt x="57" y="200"/>
                  </a:lnTo>
                  <a:lnTo>
                    <a:pt x="58" y="173"/>
                  </a:lnTo>
                  <a:lnTo>
                    <a:pt x="58" y="173"/>
                  </a:lnTo>
                  <a:lnTo>
                    <a:pt x="57" y="152"/>
                  </a:lnTo>
                  <a:lnTo>
                    <a:pt x="56" y="133"/>
                  </a:lnTo>
                  <a:lnTo>
                    <a:pt x="51" y="114"/>
                  </a:lnTo>
                  <a:lnTo>
                    <a:pt x="46" y="95"/>
                  </a:lnTo>
                  <a:lnTo>
                    <a:pt x="39" y="77"/>
                  </a:lnTo>
                  <a:lnTo>
                    <a:pt x="30" y="60"/>
                  </a:lnTo>
                  <a:lnTo>
                    <a:pt x="20" y="43"/>
                  </a:lnTo>
                  <a:lnTo>
                    <a:pt x="9" y="26"/>
                  </a:lnTo>
                  <a:lnTo>
                    <a:pt x="9" y="26"/>
                  </a:lnTo>
                  <a:lnTo>
                    <a:pt x="13" y="23"/>
                  </a:lnTo>
                  <a:lnTo>
                    <a:pt x="15" y="20"/>
                  </a:lnTo>
                  <a:lnTo>
                    <a:pt x="16" y="17"/>
                  </a:lnTo>
                  <a:lnTo>
                    <a:pt x="15" y="16"/>
                  </a:lnTo>
                  <a:lnTo>
                    <a:pt x="12" y="12"/>
                  </a:lnTo>
                  <a:lnTo>
                    <a:pt x="6" y="8"/>
                  </a:lnTo>
                  <a:lnTo>
                    <a:pt x="2" y="5"/>
                  </a:lnTo>
                  <a:lnTo>
                    <a:pt x="0" y="3"/>
                  </a:lnTo>
                  <a:lnTo>
                    <a:pt x="0" y="2"/>
                  </a:lnTo>
                  <a:lnTo>
                    <a:pt x="2" y="2"/>
                  </a:lnTo>
                  <a:lnTo>
                    <a:pt x="9" y="0"/>
                  </a:lnTo>
                  <a:lnTo>
                    <a:pt x="9"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sz="1400" dirty="0"/>
            </a:p>
          </p:txBody>
        </p:sp>
        <p:sp>
          <p:nvSpPr>
            <p:cNvPr id="83" name="Freeform 26"/>
            <p:cNvSpPr>
              <a:spLocks/>
            </p:cNvSpPr>
            <p:nvPr/>
          </p:nvSpPr>
          <p:spPr bwMode="auto">
            <a:xfrm>
              <a:off x="5720782" y="3705904"/>
              <a:ext cx="3594578" cy="333877"/>
            </a:xfrm>
            <a:custGeom>
              <a:avLst/>
              <a:gdLst>
                <a:gd name="T0" fmla="*/ 1567 w 1713"/>
                <a:gd name="T1" fmla="*/ 0 h 290"/>
                <a:gd name="T2" fmla="*/ 1583 w 1713"/>
                <a:gd name="T3" fmla="*/ 2 h 290"/>
                <a:gd name="T4" fmla="*/ 1611 w 1713"/>
                <a:gd name="T5" fmla="*/ 7 h 290"/>
                <a:gd name="T6" fmla="*/ 1636 w 1713"/>
                <a:gd name="T7" fmla="*/ 19 h 290"/>
                <a:gd name="T8" fmla="*/ 1659 w 1713"/>
                <a:gd name="T9" fmla="*/ 34 h 290"/>
                <a:gd name="T10" fmla="*/ 1679 w 1713"/>
                <a:gd name="T11" fmla="*/ 53 h 290"/>
                <a:gd name="T12" fmla="*/ 1694 w 1713"/>
                <a:gd name="T13" fmla="*/ 77 h 290"/>
                <a:gd name="T14" fmla="*/ 1706 w 1713"/>
                <a:gd name="T15" fmla="*/ 102 h 290"/>
                <a:gd name="T16" fmla="*/ 1711 w 1713"/>
                <a:gd name="T17" fmla="*/ 130 h 290"/>
                <a:gd name="T18" fmla="*/ 1713 w 1713"/>
                <a:gd name="T19" fmla="*/ 146 h 290"/>
                <a:gd name="T20" fmla="*/ 1711 w 1713"/>
                <a:gd name="T21" fmla="*/ 160 h 290"/>
                <a:gd name="T22" fmla="*/ 1706 w 1713"/>
                <a:gd name="T23" fmla="*/ 188 h 290"/>
                <a:gd name="T24" fmla="*/ 1694 w 1713"/>
                <a:gd name="T25" fmla="*/ 214 h 290"/>
                <a:gd name="T26" fmla="*/ 1679 w 1713"/>
                <a:gd name="T27" fmla="*/ 238 h 290"/>
                <a:gd name="T28" fmla="*/ 1659 w 1713"/>
                <a:gd name="T29" fmla="*/ 256 h 290"/>
                <a:gd name="T30" fmla="*/ 1636 w 1713"/>
                <a:gd name="T31" fmla="*/ 272 h 290"/>
                <a:gd name="T32" fmla="*/ 1611 w 1713"/>
                <a:gd name="T33" fmla="*/ 283 h 290"/>
                <a:gd name="T34" fmla="*/ 1583 w 1713"/>
                <a:gd name="T35" fmla="*/ 289 h 290"/>
                <a:gd name="T36" fmla="*/ 91 w 1713"/>
                <a:gd name="T37" fmla="*/ 290 h 290"/>
                <a:gd name="T38" fmla="*/ 75 w 1713"/>
                <a:gd name="T39" fmla="*/ 289 h 290"/>
                <a:gd name="T40" fmla="*/ 47 w 1713"/>
                <a:gd name="T41" fmla="*/ 283 h 290"/>
                <a:gd name="T42" fmla="*/ 33 w 1713"/>
                <a:gd name="T43" fmla="*/ 279 h 290"/>
                <a:gd name="T44" fmla="*/ 51 w 1713"/>
                <a:gd name="T45" fmla="*/ 227 h 290"/>
                <a:gd name="T46" fmla="*/ 58 w 1713"/>
                <a:gd name="T47" fmla="*/ 171 h 290"/>
                <a:gd name="T48" fmla="*/ 57 w 1713"/>
                <a:gd name="T49" fmla="*/ 152 h 290"/>
                <a:gd name="T50" fmla="*/ 51 w 1713"/>
                <a:gd name="T51" fmla="*/ 113 h 290"/>
                <a:gd name="T52" fmla="*/ 39 w 1713"/>
                <a:gd name="T53" fmla="*/ 77 h 290"/>
                <a:gd name="T54" fmla="*/ 20 w 1713"/>
                <a:gd name="T55" fmla="*/ 41 h 290"/>
                <a:gd name="T56" fmla="*/ 9 w 1713"/>
                <a:gd name="T57" fmla="*/ 26 h 290"/>
                <a:gd name="T58" fmla="*/ 15 w 1713"/>
                <a:gd name="T59" fmla="*/ 20 h 290"/>
                <a:gd name="T60" fmla="*/ 15 w 1713"/>
                <a:gd name="T61" fmla="*/ 15 h 290"/>
                <a:gd name="T62" fmla="*/ 6 w 1713"/>
                <a:gd name="T63" fmla="*/ 7 h 290"/>
                <a:gd name="T64" fmla="*/ 0 w 1713"/>
                <a:gd name="T65" fmla="*/ 2 h 290"/>
                <a:gd name="T66" fmla="*/ 2 w 1713"/>
                <a:gd name="T67" fmla="*/ 0 h 290"/>
                <a:gd name="T68" fmla="*/ 9 w 1713"/>
                <a:gd name="T6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3" h="290">
                  <a:moveTo>
                    <a:pt x="9" y="0"/>
                  </a:moveTo>
                  <a:lnTo>
                    <a:pt x="1567" y="0"/>
                  </a:lnTo>
                  <a:lnTo>
                    <a:pt x="1567" y="0"/>
                  </a:lnTo>
                  <a:lnTo>
                    <a:pt x="1583" y="2"/>
                  </a:lnTo>
                  <a:lnTo>
                    <a:pt x="1597" y="3"/>
                  </a:lnTo>
                  <a:lnTo>
                    <a:pt x="1611" y="7"/>
                  </a:lnTo>
                  <a:lnTo>
                    <a:pt x="1624" y="12"/>
                  </a:lnTo>
                  <a:lnTo>
                    <a:pt x="1636" y="19"/>
                  </a:lnTo>
                  <a:lnTo>
                    <a:pt x="1648" y="26"/>
                  </a:lnTo>
                  <a:lnTo>
                    <a:pt x="1659" y="34"/>
                  </a:lnTo>
                  <a:lnTo>
                    <a:pt x="1670" y="43"/>
                  </a:lnTo>
                  <a:lnTo>
                    <a:pt x="1679" y="53"/>
                  </a:lnTo>
                  <a:lnTo>
                    <a:pt x="1687" y="64"/>
                  </a:lnTo>
                  <a:lnTo>
                    <a:pt x="1694" y="77"/>
                  </a:lnTo>
                  <a:lnTo>
                    <a:pt x="1701" y="89"/>
                  </a:lnTo>
                  <a:lnTo>
                    <a:pt x="1706" y="102"/>
                  </a:lnTo>
                  <a:lnTo>
                    <a:pt x="1710" y="116"/>
                  </a:lnTo>
                  <a:lnTo>
                    <a:pt x="1711" y="130"/>
                  </a:lnTo>
                  <a:lnTo>
                    <a:pt x="1713" y="146"/>
                  </a:lnTo>
                  <a:lnTo>
                    <a:pt x="1713" y="146"/>
                  </a:lnTo>
                  <a:lnTo>
                    <a:pt x="1713" y="146"/>
                  </a:lnTo>
                  <a:lnTo>
                    <a:pt x="1711" y="160"/>
                  </a:lnTo>
                  <a:lnTo>
                    <a:pt x="1710" y="174"/>
                  </a:lnTo>
                  <a:lnTo>
                    <a:pt x="1706" y="188"/>
                  </a:lnTo>
                  <a:lnTo>
                    <a:pt x="1701" y="201"/>
                  </a:lnTo>
                  <a:lnTo>
                    <a:pt x="1694" y="214"/>
                  </a:lnTo>
                  <a:lnTo>
                    <a:pt x="1687" y="227"/>
                  </a:lnTo>
                  <a:lnTo>
                    <a:pt x="1679" y="238"/>
                  </a:lnTo>
                  <a:lnTo>
                    <a:pt x="1670" y="248"/>
                  </a:lnTo>
                  <a:lnTo>
                    <a:pt x="1659" y="256"/>
                  </a:lnTo>
                  <a:lnTo>
                    <a:pt x="1648" y="265"/>
                  </a:lnTo>
                  <a:lnTo>
                    <a:pt x="1636" y="272"/>
                  </a:lnTo>
                  <a:lnTo>
                    <a:pt x="1624" y="279"/>
                  </a:lnTo>
                  <a:lnTo>
                    <a:pt x="1611" y="283"/>
                  </a:lnTo>
                  <a:lnTo>
                    <a:pt x="1597" y="287"/>
                  </a:lnTo>
                  <a:lnTo>
                    <a:pt x="1583" y="289"/>
                  </a:lnTo>
                  <a:lnTo>
                    <a:pt x="1567" y="290"/>
                  </a:lnTo>
                  <a:lnTo>
                    <a:pt x="91" y="290"/>
                  </a:lnTo>
                  <a:lnTo>
                    <a:pt x="91" y="290"/>
                  </a:lnTo>
                  <a:lnTo>
                    <a:pt x="75" y="289"/>
                  </a:lnTo>
                  <a:lnTo>
                    <a:pt x="61" y="287"/>
                  </a:lnTo>
                  <a:lnTo>
                    <a:pt x="47" y="283"/>
                  </a:lnTo>
                  <a:lnTo>
                    <a:pt x="33" y="279"/>
                  </a:lnTo>
                  <a:lnTo>
                    <a:pt x="33" y="279"/>
                  </a:lnTo>
                  <a:lnTo>
                    <a:pt x="44" y="253"/>
                  </a:lnTo>
                  <a:lnTo>
                    <a:pt x="51" y="227"/>
                  </a:lnTo>
                  <a:lnTo>
                    <a:pt x="57" y="200"/>
                  </a:lnTo>
                  <a:lnTo>
                    <a:pt x="58" y="171"/>
                  </a:lnTo>
                  <a:lnTo>
                    <a:pt x="58" y="171"/>
                  </a:lnTo>
                  <a:lnTo>
                    <a:pt x="57" y="152"/>
                  </a:lnTo>
                  <a:lnTo>
                    <a:pt x="56" y="132"/>
                  </a:lnTo>
                  <a:lnTo>
                    <a:pt x="51" y="113"/>
                  </a:lnTo>
                  <a:lnTo>
                    <a:pt x="46" y="95"/>
                  </a:lnTo>
                  <a:lnTo>
                    <a:pt x="39" y="77"/>
                  </a:lnTo>
                  <a:lnTo>
                    <a:pt x="30" y="58"/>
                  </a:lnTo>
                  <a:lnTo>
                    <a:pt x="20" y="41"/>
                  </a:lnTo>
                  <a:lnTo>
                    <a:pt x="9" y="26"/>
                  </a:lnTo>
                  <a:lnTo>
                    <a:pt x="9" y="26"/>
                  </a:lnTo>
                  <a:lnTo>
                    <a:pt x="13" y="23"/>
                  </a:lnTo>
                  <a:lnTo>
                    <a:pt x="15" y="20"/>
                  </a:lnTo>
                  <a:lnTo>
                    <a:pt x="16" y="17"/>
                  </a:lnTo>
                  <a:lnTo>
                    <a:pt x="15" y="15"/>
                  </a:lnTo>
                  <a:lnTo>
                    <a:pt x="12" y="10"/>
                  </a:lnTo>
                  <a:lnTo>
                    <a:pt x="6" y="7"/>
                  </a:lnTo>
                  <a:lnTo>
                    <a:pt x="2" y="5"/>
                  </a:lnTo>
                  <a:lnTo>
                    <a:pt x="0" y="2"/>
                  </a:lnTo>
                  <a:lnTo>
                    <a:pt x="0" y="2"/>
                  </a:lnTo>
                  <a:lnTo>
                    <a:pt x="2" y="0"/>
                  </a:lnTo>
                  <a:lnTo>
                    <a:pt x="9" y="0"/>
                  </a:lnTo>
                  <a:lnTo>
                    <a:pt x="9" y="0"/>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sz="1400" dirty="0"/>
            </a:p>
          </p:txBody>
        </p:sp>
        <p:sp>
          <p:nvSpPr>
            <p:cNvPr id="84" name="Freeform 27"/>
            <p:cNvSpPr>
              <a:spLocks/>
            </p:cNvSpPr>
            <p:nvPr/>
          </p:nvSpPr>
          <p:spPr bwMode="auto">
            <a:xfrm>
              <a:off x="5720782" y="4925129"/>
              <a:ext cx="3594578" cy="332726"/>
            </a:xfrm>
            <a:custGeom>
              <a:avLst/>
              <a:gdLst>
                <a:gd name="T0" fmla="*/ 1567 w 1713"/>
                <a:gd name="T1" fmla="*/ 0 h 289"/>
                <a:gd name="T2" fmla="*/ 1583 w 1713"/>
                <a:gd name="T3" fmla="*/ 0 h 289"/>
                <a:gd name="T4" fmla="*/ 1611 w 1713"/>
                <a:gd name="T5" fmla="*/ 6 h 289"/>
                <a:gd name="T6" fmla="*/ 1636 w 1713"/>
                <a:gd name="T7" fmla="*/ 17 h 289"/>
                <a:gd name="T8" fmla="*/ 1659 w 1713"/>
                <a:gd name="T9" fmla="*/ 33 h 289"/>
                <a:gd name="T10" fmla="*/ 1679 w 1713"/>
                <a:gd name="T11" fmla="*/ 53 h 289"/>
                <a:gd name="T12" fmla="*/ 1694 w 1713"/>
                <a:gd name="T13" fmla="*/ 75 h 289"/>
                <a:gd name="T14" fmla="*/ 1706 w 1713"/>
                <a:gd name="T15" fmla="*/ 102 h 289"/>
                <a:gd name="T16" fmla="*/ 1711 w 1713"/>
                <a:gd name="T17" fmla="*/ 130 h 289"/>
                <a:gd name="T18" fmla="*/ 1713 w 1713"/>
                <a:gd name="T19" fmla="*/ 145 h 289"/>
                <a:gd name="T20" fmla="*/ 1711 w 1713"/>
                <a:gd name="T21" fmla="*/ 160 h 289"/>
                <a:gd name="T22" fmla="*/ 1706 w 1713"/>
                <a:gd name="T23" fmla="*/ 188 h 289"/>
                <a:gd name="T24" fmla="*/ 1694 w 1713"/>
                <a:gd name="T25" fmla="*/ 214 h 289"/>
                <a:gd name="T26" fmla="*/ 1679 w 1713"/>
                <a:gd name="T27" fmla="*/ 236 h 289"/>
                <a:gd name="T28" fmla="*/ 1659 w 1713"/>
                <a:gd name="T29" fmla="*/ 256 h 289"/>
                <a:gd name="T30" fmla="*/ 1636 w 1713"/>
                <a:gd name="T31" fmla="*/ 272 h 289"/>
                <a:gd name="T32" fmla="*/ 1611 w 1713"/>
                <a:gd name="T33" fmla="*/ 283 h 289"/>
                <a:gd name="T34" fmla="*/ 1583 w 1713"/>
                <a:gd name="T35" fmla="*/ 289 h 289"/>
                <a:gd name="T36" fmla="*/ 91 w 1713"/>
                <a:gd name="T37" fmla="*/ 289 h 289"/>
                <a:gd name="T38" fmla="*/ 75 w 1713"/>
                <a:gd name="T39" fmla="*/ 289 h 289"/>
                <a:gd name="T40" fmla="*/ 47 w 1713"/>
                <a:gd name="T41" fmla="*/ 283 h 289"/>
                <a:gd name="T42" fmla="*/ 33 w 1713"/>
                <a:gd name="T43" fmla="*/ 277 h 289"/>
                <a:gd name="T44" fmla="*/ 51 w 1713"/>
                <a:gd name="T45" fmla="*/ 227 h 289"/>
                <a:gd name="T46" fmla="*/ 58 w 1713"/>
                <a:gd name="T47" fmla="*/ 171 h 289"/>
                <a:gd name="T48" fmla="*/ 57 w 1713"/>
                <a:gd name="T49" fmla="*/ 152 h 289"/>
                <a:gd name="T50" fmla="*/ 51 w 1713"/>
                <a:gd name="T51" fmla="*/ 112 h 289"/>
                <a:gd name="T52" fmla="*/ 39 w 1713"/>
                <a:gd name="T53" fmla="*/ 75 h 289"/>
                <a:gd name="T54" fmla="*/ 20 w 1713"/>
                <a:gd name="T55" fmla="*/ 41 h 289"/>
                <a:gd name="T56" fmla="*/ 9 w 1713"/>
                <a:gd name="T57" fmla="*/ 24 h 289"/>
                <a:gd name="T58" fmla="*/ 15 w 1713"/>
                <a:gd name="T59" fmla="*/ 19 h 289"/>
                <a:gd name="T60" fmla="*/ 15 w 1713"/>
                <a:gd name="T61" fmla="*/ 14 h 289"/>
                <a:gd name="T62" fmla="*/ 6 w 1713"/>
                <a:gd name="T63" fmla="*/ 6 h 289"/>
                <a:gd name="T64" fmla="*/ 0 w 1713"/>
                <a:gd name="T65" fmla="*/ 2 h 289"/>
                <a:gd name="T66" fmla="*/ 2 w 1713"/>
                <a:gd name="T67" fmla="*/ 0 h 289"/>
                <a:gd name="T68" fmla="*/ 9 w 1713"/>
                <a:gd name="T6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3" h="289">
                  <a:moveTo>
                    <a:pt x="9" y="0"/>
                  </a:moveTo>
                  <a:lnTo>
                    <a:pt x="1567" y="0"/>
                  </a:lnTo>
                  <a:lnTo>
                    <a:pt x="1567" y="0"/>
                  </a:lnTo>
                  <a:lnTo>
                    <a:pt x="1583" y="0"/>
                  </a:lnTo>
                  <a:lnTo>
                    <a:pt x="1597" y="3"/>
                  </a:lnTo>
                  <a:lnTo>
                    <a:pt x="1611" y="6"/>
                  </a:lnTo>
                  <a:lnTo>
                    <a:pt x="1624" y="12"/>
                  </a:lnTo>
                  <a:lnTo>
                    <a:pt x="1636" y="17"/>
                  </a:lnTo>
                  <a:lnTo>
                    <a:pt x="1648" y="24"/>
                  </a:lnTo>
                  <a:lnTo>
                    <a:pt x="1659" y="33"/>
                  </a:lnTo>
                  <a:lnTo>
                    <a:pt x="1670" y="43"/>
                  </a:lnTo>
                  <a:lnTo>
                    <a:pt x="1679" y="53"/>
                  </a:lnTo>
                  <a:lnTo>
                    <a:pt x="1687" y="64"/>
                  </a:lnTo>
                  <a:lnTo>
                    <a:pt x="1694" y="75"/>
                  </a:lnTo>
                  <a:lnTo>
                    <a:pt x="1701" y="88"/>
                  </a:lnTo>
                  <a:lnTo>
                    <a:pt x="1706" y="102"/>
                  </a:lnTo>
                  <a:lnTo>
                    <a:pt x="1710" y="116"/>
                  </a:lnTo>
                  <a:lnTo>
                    <a:pt x="1711" y="130"/>
                  </a:lnTo>
                  <a:lnTo>
                    <a:pt x="1713" y="145"/>
                  </a:lnTo>
                  <a:lnTo>
                    <a:pt x="1713" y="145"/>
                  </a:lnTo>
                  <a:lnTo>
                    <a:pt x="1713" y="145"/>
                  </a:lnTo>
                  <a:lnTo>
                    <a:pt x="1711" y="160"/>
                  </a:lnTo>
                  <a:lnTo>
                    <a:pt x="1710" y="174"/>
                  </a:lnTo>
                  <a:lnTo>
                    <a:pt x="1706" y="188"/>
                  </a:lnTo>
                  <a:lnTo>
                    <a:pt x="1701" y="201"/>
                  </a:lnTo>
                  <a:lnTo>
                    <a:pt x="1694" y="214"/>
                  </a:lnTo>
                  <a:lnTo>
                    <a:pt x="1687" y="225"/>
                  </a:lnTo>
                  <a:lnTo>
                    <a:pt x="1679" y="236"/>
                  </a:lnTo>
                  <a:lnTo>
                    <a:pt x="1670" y="246"/>
                  </a:lnTo>
                  <a:lnTo>
                    <a:pt x="1659" y="256"/>
                  </a:lnTo>
                  <a:lnTo>
                    <a:pt x="1648" y="265"/>
                  </a:lnTo>
                  <a:lnTo>
                    <a:pt x="1636" y="272"/>
                  </a:lnTo>
                  <a:lnTo>
                    <a:pt x="1624" y="277"/>
                  </a:lnTo>
                  <a:lnTo>
                    <a:pt x="1611" y="283"/>
                  </a:lnTo>
                  <a:lnTo>
                    <a:pt x="1597" y="286"/>
                  </a:lnTo>
                  <a:lnTo>
                    <a:pt x="1583" y="289"/>
                  </a:lnTo>
                  <a:lnTo>
                    <a:pt x="1567" y="289"/>
                  </a:lnTo>
                  <a:lnTo>
                    <a:pt x="91" y="289"/>
                  </a:lnTo>
                  <a:lnTo>
                    <a:pt x="91" y="289"/>
                  </a:lnTo>
                  <a:lnTo>
                    <a:pt x="75" y="289"/>
                  </a:lnTo>
                  <a:lnTo>
                    <a:pt x="61" y="286"/>
                  </a:lnTo>
                  <a:lnTo>
                    <a:pt x="47" y="283"/>
                  </a:lnTo>
                  <a:lnTo>
                    <a:pt x="33" y="277"/>
                  </a:lnTo>
                  <a:lnTo>
                    <a:pt x="33" y="277"/>
                  </a:lnTo>
                  <a:lnTo>
                    <a:pt x="44" y="252"/>
                  </a:lnTo>
                  <a:lnTo>
                    <a:pt x="51" y="227"/>
                  </a:lnTo>
                  <a:lnTo>
                    <a:pt x="57" y="200"/>
                  </a:lnTo>
                  <a:lnTo>
                    <a:pt x="58" y="171"/>
                  </a:lnTo>
                  <a:lnTo>
                    <a:pt x="58" y="171"/>
                  </a:lnTo>
                  <a:lnTo>
                    <a:pt x="57" y="152"/>
                  </a:lnTo>
                  <a:lnTo>
                    <a:pt x="56" y="132"/>
                  </a:lnTo>
                  <a:lnTo>
                    <a:pt x="51" y="112"/>
                  </a:lnTo>
                  <a:lnTo>
                    <a:pt x="46" y="94"/>
                  </a:lnTo>
                  <a:lnTo>
                    <a:pt x="39" y="75"/>
                  </a:lnTo>
                  <a:lnTo>
                    <a:pt x="30" y="58"/>
                  </a:lnTo>
                  <a:lnTo>
                    <a:pt x="20" y="41"/>
                  </a:lnTo>
                  <a:lnTo>
                    <a:pt x="9" y="24"/>
                  </a:lnTo>
                  <a:lnTo>
                    <a:pt x="9" y="24"/>
                  </a:lnTo>
                  <a:lnTo>
                    <a:pt x="13" y="22"/>
                  </a:lnTo>
                  <a:lnTo>
                    <a:pt x="15" y="19"/>
                  </a:lnTo>
                  <a:lnTo>
                    <a:pt x="16" y="17"/>
                  </a:lnTo>
                  <a:lnTo>
                    <a:pt x="15" y="14"/>
                  </a:lnTo>
                  <a:lnTo>
                    <a:pt x="12" y="10"/>
                  </a:lnTo>
                  <a:lnTo>
                    <a:pt x="6" y="6"/>
                  </a:lnTo>
                  <a:lnTo>
                    <a:pt x="2" y="3"/>
                  </a:lnTo>
                  <a:lnTo>
                    <a:pt x="0" y="2"/>
                  </a:lnTo>
                  <a:lnTo>
                    <a:pt x="0" y="0"/>
                  </a:lnTo>
                  <a:lnTo>
                    <a:pt x="2" y="0"/>
                  </a:lnTo>
                  <a:lnTo>
                    <a:pt x="9" y="0"/>
                  </a:lnTo>
                  <a:lnTo>
                    <a:pt x="9" y="0"/>
                  </a:lnTo>
                  <a:close/>
                </a:path>
              </a:pathLst>
            </a:custGeom>
            <a:solidFill>
              <a:srgbClr val="DB54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400" dirty="0"/>
            </a:p>
          </p:txBody>
        </p:sp>
        <p:sp>
          <p:nvSpPr>
            <p:cNvPr id="85" name="TextBox 84"/>
            <p:cNvSpPr txBox="1"/>
            <p:nvPr/>
          </p:nvSpPr>
          <p:spPr>
            <a:xfrm>
              <a:off x="5901954" y="2382218"/>
              <a:ext cx="213200" cy="461665"/>
            </a:xfrm>
            <a:prstGeom prst="rect">
              <a:avLst/>
            </a:prstGeom>
            <a:noFill/>
          </p:spPr>
          <p:txBody>
            <a:bodyPr wrap="none" lIns="0" tIns="0" rIns="0" bIns="0" rtlCol="0">
              <a:spAutoFit/>
            </a:bodyPr>
            <a:lstStyle/>
            <a:p>
              <a:pPr>
                <a:spcAft>
                  <a:spcPts val="900"/>
                </a:spcAft>
              </a:pPr>
              <a:r>
                <a:rPr lang="en-GB" sz="3000" b="1" i="1" dirty="0" smtClean="0">
                  <a:solidFill>
                    <a:schemeClr val="bg2"/>
                  </a:solidFill>
                  <a:latin typeface="Arial" panose="020B0604020202020204" pitchFamily="34" charset="0"/>
                </a:rPr>
                <a:t>1</a:t>
              </a:r>
            </a:p>
          </p:txBody>
        </p:sp>
        <p:sp>
          <p:nvSpPr>
            <p:cNvPr id="86" name="TextBox 85"/>
            <p:cNvSpPr txBox="1"/>
            <p:nvPr/>
          </p:nvSpPr>
          <p:spPr>
            <a:xfrm>
              <a:off x="5848576" y="2877499"/>
              <a:ext cx="3355414" cy="507831"/>
            </a:xfrm>
            <a:prstGeom prst="rect">
              <a:avLst/>
            </a:prstGeom>
            <a:noFill/>
          </p:spPr>
          <p:txBody>
            <a:bodyPr wrap="square" lIns="0" tIns="0" rIns="0" bIns="0" rtlCol="0">
              <a:spAutoFit/>
            </a:bodyPr>
            <a:lstStyle/>
            <a:p>
              <a:pPr marL="171450" indent="-171450">
                <a:spcAft>
                  <a:spcPts val="900"/>
                </a:spcAft>
                <a:buFont typeface="Arial" panose="020B0604020202020204" pitchFamily="34" charset="0"/>
                <a:buChar char="•"/>
              </a:pPr>
              <a:r>
                <a:rPr lang="en-US" sz="1100" b="1" smtClean="0">
                  <a:latin typeface="Arial" panose="020B0604020202020204" pitchFamily="34" charset="0"/>
                </a:rPr>
                <a:t>Tập trung vào tính vật chất và việc tạo ra giá trị</a:t>
              </a:r>
              <a:r>
                <a:rPr lang="en-US" sz="1100" smtClean="0">
                  <a:latin typeface="Arial" panose="020B0604020202020204" pitchFamily="34" charset="0"/>
                </a:rPr>
                <a:t> để cải thiện hiểu biết của đội ngũ lãnh đạo cũng như đánh giá các nhân tố thúc đẩy giá trị</a:t>
              </a:r>
              <a:endParaRPr lang="en-US" sz="1100" dirty="0">
                <a:latin typeface="Arial" panose="020B0604020202020204" pitchFamily="34" charset="0"/>
              </a:endParaRPr>
            </a:p>
          </p:txBody>
        </p:sp>
        <p:sp>
          <p:nvSpPr>
            <p:cNvPr id="87" name="TextBox 86"/>
            <p:cNvSpPr txBox="1"/>
            <p:nvPr/>
          </p:nvSpPr>
          <p:spPr>
            <a:xfrm>
              <a:off x="5901954" y="3599135"/>
              <a:ext cx="213200" cy="461665"/>
            </a:xfrm>
            <a:prstGeom prst="rect">
              <a:avLst/>
            </a:prstGeom>
            <a:noFill/>
          </p:spPr>
          <p:txBody>
            <a:bodyPr wrap="none" lIns="0" tIns="0" rIns="0" bIns="0" rtlCol="0">
              <a:spAutoFit/>
            </a:bodyPr>
            <a:lstStyle/>
            <a:p>
              <a:pPr>
                <a:spcAft>
                  <a:spcPts val="900"/>
                </a:spcAft>
              </a:pPr>
              <a:r>
                <a:rPr lang="en-GB" sz="3000" b="1" i="1" dirty="0" smtClean="0">
                  <a:solidFill>
                    <a:schemeClr val="bg2"/>
                  </a:solidFill>
                  <a:latin typeface="Arial" panose="020B0604020202020204" pitchFamily="34" charset="0"/>
                </a:rPr>
                <a:t>2</a:t>
              </a:r>
            </a:p>
          </p:txBody>
        </p:sp>
        <p:sp>
          <p:nvSpPr>
            <p:cNvPr id="88" name="TextBox 87"/>
            <p:cNvSpPr txBox="1"/>
            <p:nvPr/>
          </p:nvSpPr>
          <p:spPr>
            <a:xfrm>
              <a:off x="5901954" y="4790540"/>
              <a:ext cx="213200" cy="461665"/>
            </a:xfrm>
            <a:prstGeom prst="rect">
              <a:avLst/>
            </a:prstGeom>
            <a:noFill/>
          </p:spPr>
          <p:txBody>
            <a:bodyPr wrap="none" lIns="0" tIns="0" rIns="0" bIns="0" rtlCol="0">
              <a:spAutoFit/>
            </a:bodyPr>
            <a:lstStyle/>
            <a:p>
              <a:pPr>
                <a:spcAft>
                  <a:spcPts val="900"/>
                </a:spcAft>
              </a:pPr>
              <a:r>
                <a:rPr lang="en-GB" sz="3000" b="1" i="1" dirty="0" smtClean="0">
                  <a:solidFill>
                    <a:schemeClr val="bg2"/>
                  </a:solidFill>
                  <a:latin typeface="Arial" panose="020B0604020202020204" pitchFamily="34" charset="0"/>
                </a:rPr>
                <a:t>3</a:t>
              </a:r>
            </a:p>
          </p:txBody>
        </p:sp>
        <p:sp>
          <p:nvSpPr>
            <p:cNvPr id="89" name="TextBox 88"/>
            <p:cNvSpPr txBox="1"/>
            <p:nvPr/>
          </p:nvSpPr>
          <p:spPr>
            <a:xfrm>
              <a:off x="5848576" y="4093465"/>
              <a:ext cx="3355414" cy="507831"/>
            </a:xfrm>
            <a:prstGeom prst="rect">
              <a:avLst/>
            </a:prstGeom>
            <a:noFill/>
          </p:spPr>
          <p:txBody>
            <a:bodyPr wrap="square" lIns="0" tIns="0" rIns="0" bIns="0" rtlCol="0">
              <a:spAutoFit/>
            </a:bodyPr>
            <a:lstStyle/>
            <a:p>
              <a:pPr marL="171450" indent="-171450">
                <a:spcAft>
                  <a:spcPts val="900"/>
                </a:spcAft>
                <a:buFont typeface="Arial" panose="020B0604020202020204" pitchFamily="34" charset="0"/>
                <a:buChar char="•"/>
              </a:pPr>
              <a:r>
                <a:rPr lang="en-US" sz="1100" dirty="0" err="1" smtClean="0">
                  <a:latin typeface="Arial" panose="020B0604020202020204" pitchFamily="34" charset="0"/>
                </a:rPr>
                <a:t>Chú</a:t>
              </a:r>
              <a:r>
                <a:rPr lang="en-US" sz="1100" dirty="0" smtClean="0">
                  <a:latin typeface="Arial" panose="020B0604020202020204" pitchFamily="34" charset="0"/>
                </a:rPr>
                <a:t> </a:t>
              </a:r>
              <a:r>
                <a:rPr lang="en-US" sz="1100" dirty="0" err="1" smtClean="0">
                  <a:latin typeface="Arial" panose="020B0604020202020204" pitchFamily="34" charset="0"/>
                </a:rPr>
                <a:t>trọng</a:t>
              </a:r>
              <a:r>
                <a:rPr lang="en-US" sz="1100" dirty="0" smtClean="0">
                  <a:latin typeface="Arial" panose="020B0604020202020204" pitchFamily="34" charset="0"/>
                </a:rPr>
                <a:t> </a:t>
              </a:r>
              <a:r>
                <a:rPr lang="en-US" sz="1100" dirty="0" err="1" smtClean="0">
                  <a:latin typeface="Arial" panose="020B0604020202020204" pitchFamily="34" charset="0"/>
                </a:rPr>
                <a:t>vào</a:t>
              </a:r>
              <a:r>
                <a:rPr lang="en-US" sz="1100" dirty="0" smtClean="0">
                  <a:latin typeface="Arial" panose="020B0604020202020204" pitchFamily="34" charset="0"/>
                </a:rPr>
                <a:t> </a:t>
              </a:r>
              <a:r>
                <a:rPr lang="en-US" sz="1100" dirty="0" err="1" smtClean="0">
                  <a:latin typeface="Arial" panose="020B0604020202020204" pitchFamily="34" charset="0"/>
                </a:rPr>
                <a:t>việc</a:t>
              </a:r>
              <a:r>
                <a:rPr lang="en-US" sz="1100" dirty="0" smtClean="0">
                  <a:latin typeface="Arial" panose="020B0604020202020204" pitchFamily="34" charset="0"/>
                </a:rPr>
                <a:t> </a:t>
              </a:r>
              <a:r>
                <a:rPr lang="en-US" sz="1100" b="1" dirty="0" err="1" smtClean="0">
                  <a:latin typeface="Arial" panose="020B0604020202020204" pitchFamily="34" charset="0"/>
                </a:rPr>
                <a:t>xây</a:t>
              </a:r>
              <a:r>
                <a:rPr lang="en-US" sz="1100" b="1" dirty="0" smtClean="0">
                  <a:latin typeface="Arial" panose="020B0604020202020204" pitchFamily="34" charset="0"/>
                </a:rPr>
                <a:t> </a:t>
              </a:r>
              <a:r>
                <a:rPr lang="en-US" sz="1100" b="1" dirty="0" err="1" smtClean="0">
                  <a:latin typeface="Arial" panose="020B0604020202020204" pitchFamily="34" charset="0"/>
                </a:rPr>
                <a:t>dựng</a:t>
              </a:r>
              <a:r>
                <a:rPr lang="en-US" sz="1100" b="1" dirty="0" smtClean="0">
                  <a:latin typeface="Arial" panose="020B0604020202020204" pitchFamily="34" charset="0"/>
                </a:rPr>
                <a:t> </a:t>
              </a:r>
              <a:r>
                <a:rPr lang="en-US" sz="1100" b="1" dirty="0" err="1" smtClean="0">
                  <a:latin typeface="Arial" panose="020B0604020202020204" pitchFamily="34" charset="0"/>
                </a:rPr>
                <a:t>một</a:t>
              </a:r>
              <a:r>
                <a:rPr lang="en-US" sz="1100" b="1" dirty="0" smtClean="0">
                  <a:latin typeface="Arial" panose="020B0604020202020204" pitchFamily="34" charset="0"/>
                </a:rPr>
                <a:t> </a:t>
              </a:r>
              <a:r>
                <a:rPr lang="en-US" sz="1100" b="1" dirty="0" err="1" smtClean="0">
                  <a:latin typeface="Arial" panose="020B0604020202020204" pitchFamily="34" charset="0"/>
                </a:rPr>
                <a:t>hiểu</a:t>
              </a:r>
              <a:r>
                <a:rPr lang="en-US" sz="1100" b="1" dirty="0" smtClean="0">
                  <a:latin typeface="Arial" panose="020B0604020202020204" pitchFamily="34" charset="0"/>
                </a:rPr>
                <a:t> </a:t>
              </a:r>
              <a:r>
                <a:rPr lang="en-US" sz="1100" b="1" dirty="0" err="1" smtClean="0">
                  <a:latin typeface="Arial" panose="020B0604020202020204" pitchFamily="34" charset="0"/>
                </a:rPr>
                <a:t>biết</a:t>
              </a:r>
              <a:r>
                <a:rPr lang="en-US" sz="1100" b="1" dirty="0" smtClean="0">
                  <a:latin typeface="Arial" panose="020B0604020202020204" pitchFamily="34" charset="0"/>
                </a:rPr>
                <a:t> </a:t>
              </a:r>
              <a:r>
                <a:rPr lang="en-US" sz="1100" b="1" dirty="0" err="1" smtClean="0">
                  <a:latin typeface="Arial" panose="020B0604020202020204" pitchFamily="34" charset="0"/>
                </a:rPr>
                <a:t>sâu</a:t>
              </a:r>
              <a:r>
                <a:rPr lang="en-US" sz="1100" b="1" dirty="0" smtClean="0">
                  <a:latin typeface="Arial" panose="020B0604020202020204" pitchFamily="34" charset="0"/>
                </a:rPr>
                <a:t> </a:t>
              </a:r>
              <a:r>
                <a:rPr lang="en-US" sz="1100" b="1" dirty="0" err="1" smtClean="0">
                  <a:latin typeface="Arial" panose="020B0604020202020204" pitchFamily="34" charset="0"/>
                </a:rPr>
                <a:t>rộng</a:t>
              </a:r>
              <a:r>
                <a:rPr lang="en-US" sz="1100" b="1" dirty="0" smtClean="0">
                  <a:latin typeface="Arial" panose="020B0604020202020204" pitchFamily="34" charset="0"/>
                </a:rPr>
                <a:t> </a:t>
              </a:r>
              <a:r>
                <a:rPr lang="en-US" sz="1100" b="1" dirty="0" err="1" smtClean="0">
                  <a:latin typeface="Arial" panose="020B0604020202020204" pitchFamily="34" charset="0"/>
                </a:rPr>
                <a:t>về</a:t>
              </a:r>
              <a:r>
                <a:rPr lang="en-US" sz="1100" b="1" dirty="0" smtClean="0">
                  <a:latin typeface="Arial" panose="020B0604020202020204" pitchFamily="34" charset="0"/>
                </a:rPr>
                <a:t> </a:t>
              </a:r>
              <a:r>
                <a:rPr lang="en-US" sz="1100" b="1" dirty="0" err="1" smtClean="0">
                  <a:latin typeface="Arial" panose="020B0604020202020204" pitchFamily="34" charset="0"/>
                </a:rPr>
                <a:t>liên</a:t>
              </a:r>
              <a:r>
                <a:rPr lang="en-US" sz="1100" b="1" dirty="0" smtClean="0">
                  <a:latin typeface="Arial" panose="020B0604020202020204" pitchFamily="34" charset="0"/>
                </a:rPr>
                <a:t> </a:t>
              </a:r>
              <a:r>
                <a:rPr lang="en-US" sz="1100" b="1" dirty="0" err="1" smtClean="0">
                  <a:latin typeface="Arial" panose="020B0604020202020204" pitchFamily="34" charset="0"/>
                </a:rPr>
                <a:t>kết</a:t>
              </a:r>
              <a:r>
                <a:rPr lang="en-US" sz="1100" dirty="0" smtClean="0">
                  <a:latin typeface="Arial" panose="020B0604020202020204" pitchFamily="34" charset="0"/>
                </a:rPr>
                <a:t> </a:t>
              </a:r>
              <a:r>
                <a:rPr lang="en-US" sz="1100" dirty="0" err="1" smtClean="0">
                  <a:latin typeface="Arial" panose="020B0604020202020204" pitchFamily="34" charset="0"/>
                </a:rPr>
                <a:t>giữa</a:t>
              </a:r>
              <a:r>
                <a:rPr lang="en-US" sz="1100" dirty="0" smtClean="0">
                  <a:latin typeface="Arial" panose="020B0604020202020204" pitchFamily="34" charset="0"/>
                </a:rPr>
                <a:t> </a:t>
              </a:r>
              <a:r>
                <a:rPr lang="en-US" sz="1100" dirty="0" err="1" smtClean="0">
                  <a:latin typeface="Arial" panose="020B0604020202020204" pitchFamily="34" charset="0"/>
                </a:rPr>
                <a:t>các</a:t>
              </a:r>
              <a:r>
                <a:rPr lang="en-US" sz="1100" dirty="0" smtClean="0">
                  <a:latin typeface="Arial" panose="020B0604020202020204" pitchFamily="34" charset="0"/>
                </a:rPr>
                <a:t> </a:t>
              </a:r>
              <a:r>
                <a:rPr lang="en-US" sz="1100" dirty="0" err="1" smtClean="0">
                  <a:latin typeface="Arial" panose="020B0604020202020204" pitchFamily="34" charset="0"/>
                </a:rPr>
                <a:t>hoạt</a:t>
              </a:r>
              <a:r>
                <a:rPr lang="en-US" sz="1100" dirty="0" smtClean="0">
                  <a:latin typeface="Arial" panose="020B0604020202020204" pitchFamily="34" charset="0"/>
                </a:rPr>
                <a:t> </a:t>
              </a:r>
              <a:r>
                <a:rPr lang="en-US" sz="1100" dirty="0" err="1" smtClean="0">
                  <a:latin typeface="Arial" panose="020B0604020202020204" pitchFamily="34" charset="0"/>
                </a:rPr>
                <a:t>động</a:t>
              </a:r>
              <a:r>
                <a:rPr lang="en-US" sz="1100" dirty="0" smtClean="0">
                  <a:latin typeface="Arial" panose="020B0604020202020204" pitchFamily="34" charset="0"/>
                </a:rPr>
                <a:t> </a:t>
              </a:r>
              <a:r>
                <a:rPr lang="en-US" sz="1100" dirty="0" err="1" smtClean="0">
                  <a:latin typeface="Arial" panose="020B0604020202020204" pitchFamily="34" charset="0"/>
                </a:rPr>
                <a:t>của</a:t>
              </a:r>
              <a:r>
                <a:rPr lang="en-US" sz="1100" dirty="0" smtClean="0">
                  <a:latin typeface="Arial" panose="020B0604020202020204" pitchFamily="34" charset="0"/>
                </a:rPr>
                <a:t> </a:t>
              </a:r>
              <a:r>
                <a:rPr lang="en-US" sz="1100" dirty="0" err="1" smtClean="0">
                  <a:latin typeface="Arial" panose="020B0604020202020204" pitchFamily="34" charset="0"/>
                </a:rPr>
                <a:t>doanh</a:t>
              </a:r>
              <a:r>
                <a:rPr lang="en-US" sz="1100" dirty="0" smtClean="0">
                  <a:latin typeface="Arial" panose="020B0604020202020204" pitchFamily="34" charset="0"/>
                </a:rPr>
                <a:t> </a:t>
              </a:r>
              <a:r>
                <a:rPr lang="en-US" sz="1100" dirty="0" err="1" smtClean="0">
                  <a:latin typeface="Arial" panose="020B0604020202020204" pitchFamily="34" charset="0"/>
                </a:rPr>
                <a:t>nghiệp</a:t>
              </a:r>
              <a:endParaRPr lang="en-US" sz="1100" dirty="0">
                <a:latin typeface="Arial" panose="020B0604020202020204" pitchFamily="34" charset="0"/>
              </a:endParaRPr>
            </a:p>
          </p:txBody>
        </p:sp>
        <p:sp>
          <p:nvSpPr>
            <p:cNvPr id="90" name="TextBox 89"/>
            <p:cNvSpPr txBox="1"/>
            <p:nvPr/>
          </p:nvSpPr>
          <p:spPr>
            <a:xfrm>
              <a:off x="5848576" y="5350588"/>
              <a:ext cx="3355414" cy="507831"/>
            </a:xfrm>
            <a:prstGeom prst="rect">
              <a:avLst/>
            </a:prstGeom>
            <a:noFill/>
          </p:spPr>
          <p:txBody>
            <a:bodyPr wrap="square" lIns="0" tIns="0" rIns="0" bIns="0" rtlCol="0">
              <a:spAutoFit/>
            </a:bodyPr>
            <a:lstStyle/>
            <a:p>
              <a:pPr marL="171450" indent="-171450">
                <a:spcAft>
                  <a:spcPts val="900"/>
                </a:spcAft>
                <a:buFont typeface="Arial" panose="020B0604020202020204" pitchFamily="34" charset="0"/>
                <a:buChar char="•"/>
              </a:pPr>
              <a:r>
                <a:rPr lang="en-US" sz="1100" b="1" dirty="0" err="1" smtClean="0">
                  <a:latin typeface="Arial" panose="020B0604020202020204" pitchFamily="34" charset="0"/>
                </a:rPr>
                <a:t>Một</a:t>
              </a:r>
              <a:r>
                <a:rPr lang="en-US" sz="1100" b="1" dirty="0" smtClean="0">
                  <a:latin typeface="Arial" panose="020B0604020202020204" pitchFamily="34" charset="0"/>
                </a:rPr>
                <a:t> </a:t>
              </a:r>
              <a:r>
                <a:rPr lang="en-US" sz="1100" b="1" dirty="0" err="1" smtClean="0">
                  <a:latin typeface="Arial" panose="020B0604020202020204" pitchFamily="34" charset="0"/>
                </a:rPr>
                <a:t>bảng</a:t>
              </a:r>
              <a:r>
                <a:rPr lang="en-US" sz="1100" b="1" dirty="0" smtClean="0">
                  <a:latin typeface="Arial" panose="020B0604020202020204" pitchFamily="34" charset="0"/>
                </a:rPr>
                <a:t> </a:t>
              </a:r>
              <a:r>
                <a:rPr lang="en-US" sz="1100" b="1" dirty="0" err="1" smtClean="0">
                  <a:latin typeface="Arial" panose="020B0604020202020204" pitchFamily="34" charset="0"/>
                </a:rPr>
                <a:t>thông</a:t>
              </a:r>
              <a:r>
                <a:rPr lang="en-US" sz="1100" b="1" dirty="0" smtClean="0">
                  <a:latin typeface="Arial" panose="020B0604020202020204" pitchFamily="34" charset="0"/>
                </a:rPr>
                <a:t> tin </a:t>
              </a:r>
              <a:r>
                <a:rPr lang="en-US" sz="1100" b="1" dirty="0" err="1" smtClean="0">
                  <a:latin typeface="Arial" panose="020B0604020202020204" pitchFamily="34" charset="0"/>
                </a:rPr>
                <a:t>tổng</a:t>
              </a:r>
              <a:r>
                <a:rPr lang="en-US" sz="1100" b="1" dirty="0" smtClean="0">
                  <a:latin typeface="Arial" panose="020B0604020202020204" pitchFamily="34" charset="0"/>
                </a:rPr>
                <a:t> </a:t>
              </a:r>
              <a:r>
                <a:rPr lang="en-US" sz="1100" b="1" dirty="0" err="1" smtClean="0">
                  <a:latin typeface="Arial" panose="020B0604020202020204" pitchFamily="34" charset="0"/>
                </a:rPr>
                <a:t>hợp</a:t>
              </a:r>
              <a:r>
                <a:rPr lang="en-US" sz="1100" b="1" dirty="0" smtClean="0">
                  <a:latin typeface="Arial" panose="020B0604020202020204" pitchFamily="34" charset="0"/>
                </a:rPr>
                <a:t> </a:t>
              </a:r>
              <a:r>
                <a:rPr lang="en-US" sz="1100" dirty="0" err="1" smtClean="0">
                  <a:latin typeface="Arial" panose="020B0604020202020204" pitchFamily="34" charset="0"/>
                </a:rPr>
                <a:t>cho</a:t>
              </a:r>
              <a:r>
                <a:rPr lang="en-US" sz="1100" dirty="0" smtClean="0">
                  <a:latin typeface="Arial" panose="020B0604020202020204" pitchFamily="34" charset="0"/>
                </a:rPr>
                <a:t> </a:t>
              </a:r>
              <a:r>
                <a:rPr lang="en-US" sz="1100" dirty="0" err="1" smtClean="0">
                  <a:latin typeface="Arial" panose="020B0604020202020204" pitchFamily="34" charset="0"/>
                </a:rPr>
                <a:t>việc</a:t>
              </a:r>
              <a:r>
                <a:rPr lang="en-US" sz="1100" dirty="0" smtClean="0">
                  <a:latin typeface="Arial" panose="020B0604020202020204" pitchFamily="34" charset="0"/>
                </a:rPr>
                <a:t> </a:t>
              </a:r>
              <a:r>
                <a:rPr lang="en-US" sz="1100" b="1" dirty="0" err="1" smtClean="0">
                  <a:latin typeface="Arial" panose="020B0604020202020204" pitchFamily="34" charset="0"/>
                </a:rPr>
                <a:t>đưa</a:t>
              </a:r>
              <a:r>
                <a:rPr lang="en-US" sz="1100" b="1" dirty="0" smtClean="0">
                  <a:latin typeface="Arial" panose="020B0604020202020204" pitchFamily="34" charset="0"/>
                </a:rPr>
                <a:t> </a:t>
              </a:r>
              <a:r>
                <a:rPr lang="en-US" sz="1100" b="1" dirty="0" err="1" smtClean="0">
                  <a:latin typeface="Arial" panose="020B0604020202020204" pitchFamily="34" charset="0"/>
                </a:rPr>
                <a:t>ra</a:t>
              </a:r>
              <a:r>
                <a:rPr lang="en-US" sz="1100" b="1" dirty="0" smtClean="0">
                  <a:latin typeface="Arial" panose="020B0604020202020204" pitchFamily="34" charset="0"/>
                </a:rPr>
                <a:t> </a:t>
              </a:r>
              <a:r>
                <a:rPr lang="en-US" sz="1100" b="1" dirty="0" err="1" smtClean="0">
                  <a:latin typeface="Arial" panose="020B0604020202020204" pitchFamily="34" charset="0"/>
                </a:rPr>
                <a:t>quyết</a:t>
              </a:r>
              <a:r>
                <a:rPr lang="en-US" sz="1100" b="1" dirty="0" smtClean="0">
                  <a:latin typeface="Arial" panose="020B0604020202020204" pitchFamily="34" charset="0"/>
                </a:rPr>
                <a:t> </a:t>
              </a:r>
              <a:r>
                <a:rPr lang="en-US" sz="1100" b="1" dirty="0" err="1" smtClean="0">
                  <a:latin typeface="Arial" panose="020B0604020202020204" pitchFamily="34" charset="0"/>
                </a:rPr>
                <a:t>định</a:t>
              </a:r>
              <a:r>
                <a:rPr lang="en-US" sz="1100" b="1" dirty="0" smtClean="0">
                  <a:latin typeface="Arial" panose="020B0604020202020204" pitchFamily="34" charset="0"/>
                </a:rPr>
                <a:t> </a:t>
              </a:r>
              <a:r>
                <a:rPr lang="en-US" sz="1100" b="1" dirty="0" err="1" smtClean="0">
                  <a:latin typeface="Arial" panose="020B0604020202020204" pitchFamily="34" charset="0"/>
                </a:rPr>
                <a:t>kinh</a:t>
              </a:r>
              <a:r>
                <a:rPr lang="en-US" sz="1100" b="1" dirty="0" smtClean="0">
                  <a:latin typeface="Arial" panose="020B0604020202020204" pitchFamily="34" charset="0"/>
                </a:rPr>
                <a:t> </a:t>
              </a:r>
              <a:r>
                <a:rPr lang="en-US" sz="1100" b="1" dirty="0" err="1" smtClean="0">
                  <a:latin typeface="Arial" panose="020B0604020202020204" pitchFamily="34" charset="0"/>
                </a:rPr>
                <a:t>doanh</a:t>
              </a:r>
              <a:r>
                <a:rPr lang="en-US" sz="1100" dirty="0" smtClean="0">
                  <a:latin typeface="Arial" panose="020B0604020202020204" pitchFamily="34" charset="0"/>
                </a:rPr>
                <a:t>, </a:t>
              </a:r>
              <a:r>
                <a:rPr lang="en-US" sz="1100" dirty="0" err="1" smtClean="0">
                  <a:latin typeface="Arial" panose="020B0604020202020204" pitchFamily="34" charset="0"/>
                </a:rPr>
                <a:t>được</a:t>
              </a:r>
              <a:r>
                <a:rPr lang="en-US" sz="1100" dirty="0" smtClean="0">
                  <a:latin typeface="Arial" panose="020B0604020202020204" pitchFamily="34" charset="0"/>
                </a:rPr>
                <a:t> </a:t>
              </a:r>
              <a:r>
                <a:rPr lang="en-US" sz="1100" dirty="0" err="1" smtClean="0">
                  <a:latin typeface="Arial" panose="020B0604020202020204" pitchFamily="34" charset="0"/>
                </a:rPr>
                <a:t>hỗ</a:t>
              </a:r>
              <a:r>
                <a:rPr lang="en-US" sz="1100" dirty="0" smtClean="0">
                  <a:latin typeface="Arial" panose="020B0604020202020204" pitchFamily="34" charset="0"/>
                </a:rPr>
                <a:t> </a:t>
              </a:r>
              <a:r>
                <a:rPr lang="en-US" sz="1100" dirty="0" err="1" smtClean="0">
                  <a:latin typeface="Arial" panose="020B0604020202020204" pitchFamily="34" charset="0"/>
                </a:rPr>
                <a:t>trợ</a:t>
              </a:r>
              <a:r>
                <a:rPr lang="en-US" sz="1100" dirty="0" smtClean="0">
                  <a:latin typeface="Arial" panose="020B0604020202020204" pitchFamily="34" charset="0"/>
                </a:rPr>
                <a:t> </a:t>
              </a:r>
              <a:r>
                <a:rPr lang="en-US" sz="1100" dirty="0" err="1" smtClean="0">
                  <a:latin typeface="Arial" panose="020B0604020202020204" pitchFamily="34" charset="0"/>
                </a:rPr>
                <a:t>bởi</a:t>
              </a:r>
              <a:r>
                <a:rPr lang="en-US" sz="1100" dirty="0" smtClean="0">
                  <a:latin typeface="Arial" panose="020B0604020202020204" pitchFamily="34" charset="0"/>
                </a:rPr>
                <a:t> </a:t>
              </a:r>
              <a:r>
                <a:rPr lang="en-US" sz="1100" dirty="0" err="1" smtClean="0">
                  <a:latin typeface="Arial" panose="020B0604020202020204" pitchFamily="34" charset="0"/>
                </a:rPr>
                <a:t>công</a:t>
              </a:r>
              <a:r>
                <a:rPr lang="en-US" sz="1100" dirty="0" smtClean="0">
                  <a:latin typeface="Arial" panose="020B0604020202020204" pitchFamily="34" charset="0"/>
                </a:rPr>
                <a:t> </a:t>
              </a:r>
              <a:r>
                <a:rPr lang="en-US" sz="1100" dirty="0" err="1" smtClean="0">
                  <a:latin typeface="Arial" panose="020B0604020202020204" pitchFamily="34" charset="0"/>
                </a:rPr>
                <a:t>nghệ</a:t>
              </a:r>
              <a:r>
                <a:rPr lang="en-US" sz="1100" dirty="0" smtClean="0">
                  <a:latin typeface="Arial" panose="020B0604020202020204" pitchFamily="34" charset="0"/>
                </a:rPr>
                <a:t> </a:t>
              </a:r>
              <a:r>
                <a:rPr lang="en-US" sz="1100" dirty="0" err="1" smtClean="0">
                  <a:latin typeface="Arial" panose="020B0604020202020204" pitchFamily="34" charset="0"/>
                </a:rPr>
                <a:t>thông</a:t>
              </a:r>
              <a:r>
                <a:rPr lang="en-US" sz="1100" dirty="0" smtClean="0">
                  <a:latin typeface="Arial" panose="020B0604020202020204" pitchFamily="34" charset="0"/>
                </a:rPr>
                <a:t> tin.</a:t>
              </a:r>
              <a:endParaRPr lang="en-US" sz="1100" dirty="0">
                <a:latin typeface="Arial" panose="020B0604020202020204" pitchFamily="34" charset="0"/>
              </a:endParaRPr>
            </a:p>
          </p:txBody>
        </p:sp>
      </p:grpSp>
      <p:sp>
        <p:nvSpPr>
          <p:cNvPr id="6" name="Footer Placeholder 5"/>
          <p:cNvSpPr>
            <a:spLocks noGrp="1"/>
          </p:cNvSpPr>
          <p:nvPr>
            <p:ph type="ftr" sz="quarter" idx="17"/>
          </p:nvPr>
        </p:nvSpPr>
        <p:spPr/>
        <p:txBody>
          <a:bodyPr/>
          <a:lstStyle/>
          <a:p>
            <a:r>
              <a:rPr lang="vi-VN" smtClean="0"/>
              <a:t>IFC/SSC – Báo cáo Môi trường và Xã hội (E&amp;S)</a:t>
            </a:r>
            <a:endParaRPr lang="en-GB" dirty="0"/>
          </a:p>
        </p:txBody>
      </p:sp>
      <p:sp>
        <p:nvSpPr>
          <p:cNvPr id="48" name="TextBox 47"/>
          <p:cNvSpPr txBox="1"/>
          <p:nvPr/>
        </p:nvSpPr>
        <p:spPr>
          <a:xfrm>
            <a:off x="2320473" y="2529733"/>
            <a:ext cx="2182567" cy="300009"/>
          </a:xfrm>
          <a:prstGeom prst="rect">
            <a:avLst/>
          </a:prstGeom>
          <a:noFill/>
        </p:spPr>
        <p:txBody>
          <a:bodyPr wrap="square" lIns="0" tIns="0" rIns="0" bIns="0" rtlCol="0">
            <a:noAutofit/>
          </a:bodyPr>
          <a:lstStyle/>
          <a:p>
            <a:pPr defTabSz="914400">
              <a:spcAft>
                <a:spcPts val="789"/>
              </a:spcAft>
            </a:pPr>
            <a:r>
              <a:rPr lang="en-GB" sz="1400" b="1" i="1" smtClean="0">
                <a:solidFill>
                  <a:srgbClr val="FFFFFF"/>
                </a:solidFill>
                <a:latin typeface="Arial" panose="020B0604020202020204" pitchFamily="34" charset="0"/>
              </a:rPr>
              <a:t>Báo cáo thường niên</a:t>
            </a:r>
            <a:endParaRPr lang="en-GB" sz="1400" b="1" i="1" dirty="0">
              <a:solidFill>
                <a:srgbClr val="FFFFFF"/>
              </a:solidFill>
              <a:latin typeface="Arial" panose="020B0604020202020204" pitchFamily="34" charset="0"/>
            </a:endParaRPr>
          </a:p>
        </p:txBody>
      </p:sp>
      <p:sp>
        <p:nvSpPr>
          <p:cNvPr id="49" name="TextBox 48"/>
          <p:cNvSpPr txBox="1"/>
          <p:nvPr/>
        </p:nvSpPr>
        <p:spPr>
          <a:xfrm>
            <a:off x="2331759" y="3745214"/>
            <a:ext cx="2182567" cy="300009"/>
          </a:xfrm>
          <a:prstGeom prst="rect">
            <a:avLst/>
          </a:prstGeom>
          <a:noFill/>
        </p:spPr>
        <p:txBody>
          <a:bodyPr wrap="square" lIns="0" tIns="0" rIns="0" bIns="0" rtlCol="0">
            <a:noAutofit/>
          </a:bodyPr>
          <a:lstStyle/>
          <a:p>
            <a:pPr defTabSz="914400">
              <a:spcAft>
                <a:spcPts val="789"/>
              </a:spcAft>
            </a:pPr>
            <a:r>
              <a:rPr lang="en-GB" sz="1400" b="1" i="1" smtClean="0">
                <a:solidFill>
                  <a:srgbClr val="FFFFFF"/>
                </a:solidFill>
                <a:latin typeface="Arial" panose="020B0604020202020204" pitchFamily="34" charset="0"/>
              </a:rPr>
              <a:t>Báo cáo mở rộng</a:t>
            </a:r>
            <a:endParaRPr lang="en-GB" sz="1400" b="1" i="1" dirty="0">
              <a:solidFill>
                <a:srgbClr val="FFFFFF"/>
              </a:solidFill>
              <a:latin typeface="Arial" panose="020B0604020202020204" pitchFamily="34" charset="0"/>
            </a:endParaRPr>
          </a:p>
        </p:txBody>
      </p:sp>
      <p:sp>
        <p:nvSpPr>
          <p:cNvPr id="51" name="TextBox 50"/>
          <p:cNvSpPr txBox="1"/>
          <p:nvPr/>
        </p:nvSpPr>
        <p:spPr>
          <a:xfrm>
            <a:off x="2309762" y="4941487"/>
            <a:ext cx="2182567" cy="300009"/>
          </a:xfrm>
          <a:prstGeom prst="rect">
            <a:avLst/>
          </a:prstGeom>
          <a:noFill/>
        </p:spPr>
        <p:txBody>
          <a:bodyPr wrap="square" lIns="0" tIns="0" rIns="0" bIns="0" rtlCol="0">
            <a:noAutofit/>
          </a:bodyPr>
          <a:lstStyle/>
          <a:p>
            <a:pPr defTabSz="914400">
              <a:spcAft>
                <a:spcPts val="789"/>
              </a:spcAft>
            </a:pPr>
            <a:r>
              <a:rPr lang="en-GB" sz="1400" b="1" i="1" smtClean="0">
                <a:solidFill>
                  <a:srgbClr val="FFFFFF"/>
                </a:solidFill>
                <a:latin typeface="Arial" panose="020B0604020202020204" pitchFamily="34" charset="0"/>
              </a:rPr>
              <a:t>Báo cáo tích hợp</a:t>
            </a:r>
            <a:endParaRPr lang="en-GB" sz="1400" b="1" i="1" dirty="0">
              <a:solidFill>
                <a:srgbClr val="FFFFFF"/>
              </a:solidFill>
              <a:latin typeface="Arial" panose="020B0604020202020204" pitchFamily="34" charset="0"/>
            </a:endParaRPr>
          </a:p>
        </p:txBody>
      </p:sp>
    </p:spTree>
    <p:extLst>
      <p:ext uri="{BB962C8B-B14F-4D97-AF65-F5344CB8AC3E}">
        <p14:creationId xmlns:p14="http://schemas.microsoft.com/office/powerpoint/2010/main" val="237944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5201" y="2309648"/>
            <a:ext cx="5859596" cy="914400"/>
          </a:xfrm>
        </p:spPr>
        <p:txBody>
          <a:bodyPr/>
          <a:lstStyle/>
          <a:p>
            <a:r>
              <a:rPr lang="en-GB" sz="2000">
                <a:solidFill>
                  <a:srgbClr val="000000"/>
                </a:solidFill>
              </a:rPr>
              <a:t>Mrs. Nguyễn Thị Liên Hoa</a:t>
            </a:r>
            <a:r>
              <a:rPr lang="en-GB" sz="1600">
                <a:solidFill>
                  <a:srgbClr val="000000"/>
                </a:solidFill>
              </a:rPr>
              <a:t/>
            </a:r>
            <a:br>
              <a:rPr lang="en-GB" sz="1600">
                <a:solidFill>
                  <a:srgbClr val="000000"/>
                </a:solidFill>
              </a:rPr>
            </a:br>
            <a:r>
              <a:rPr lang="en-GB" sz="1600" b="0">
                <a:solidFill>
                  <a:srgbClr val="000000"/>
                </a:solidFill>
              </a:rPr>
              <a:t>Phó Chủ tịch, </a:t>
            </a:r>
            <a:br>
              <a:rPr lang="en-GB" sz="1600" b="0">
                <a:solidFill>
                  <a:srgbClr val="000000"/>
                </a:solidFill>
              </a:rPr>
            </a:br>
            <a:r>
              <a:rPr lang="en-GB" sz="1600" b="0">
                <a:solidFill>
                  <a:srgbClr val="000000"/>
                </a:solidFill>
              </a:rPr>
              <a:t>Ủy ban chứng khoán Nhà nước Việt Nam</a:t>
            </a:r>
            <a:endParaRPr lang="en-US" sz="1800" dirty="0"/>
          </a:p>
        </p:txBody>
      </p:sp>
      <p:sp>
        <p:nvSpPr>
          <p:cNvPr id="3" name="Slide Number Placeholder 2"/>
          <p:cNvSpPr>
            <a:spLocks noGrp="1"/>
          </p:cNvSpPr>
          <p:nvPr>
            <p:ph type="sldNum" sz="quarter" idx="12"/>
          </p:nvPr>
        </p:nvSpPr>
        <p:spPr/>
        <p:txBody>
          <a:bodyPr/>
          <a:lstStyle/>
          <a:p>
            <a:fld id="{21BC688D-C680-4978-9A95-F3D207C3C570}" type="slidenum">
              <a:rPr lang="en-GB" smtClean="0">
                <a:solidFill>
                  <a:srgbClr val="000000"/>
                </a:solidFill>
              </a:rPr>
              <a:pPr/>
              <a:t>2</a:t>
            </a:fld>
            <a:endParaRPr lang="en-GB">
              <a:solidFill>
                <a:srgbClr val="000000"/>
              </a:solidFill>
            </a:endParaRPr>
          </a:p>
        </p:txBody>
      </p:sp>
      <p:sp>
        <p:nvSpPr>
          <p:cNvPr id="7" name="Date Placeholder 6"/>
          <p:cNvSpPr>
            <a:spLocks noGrp="1"/>
          </p:cNvSpPr>
          <p:nvPr>
            <p:ph type="dt" sz="half" idx="10"/>
          </p:nvPr>
        </p:nvSpPr>
        <p:spPr/>
        <p:txBody>
          <a:bodyPr/>
          <a:lstStyle/>
          <a:p>
            <a:r>
              <a:rPr lang="en-US" smtClean="0">
                <a:solidFill>
                  <a:srgbClr val="000000"/>
                </a:solidFill>
              </a:rPr>
              <a:t>Tháng 05/2016</a:t>
            </a:r>
            <a:endParaRPr lang="en-GB">
              <a:solidFill>
                <a:srgbClr val="000000"/>
              </a:solidFill>
            </a:endParaRPr>
          </a:p>
        </p:txBody>
      </p:sp>
      <p:pic>
        <p:nvPicPr>
          <p:cNvPr id="2" name="Picture 1"/>
          <p:cNvPicPr>
            <a:picLocks noChangeAspect="1"/>
          </p:cNvPicPr>
          <p:nvPr/>
        </p:nvPicPr>
        <p:blipFill>
          <a:blip r:embed="rId3"/>
          <a:stretch>
            <a:fillRect/>
          </a:stretch>
        </p:blipFill>
        <p:spPr>
          <a:xfrm>
            <a:off x="762001" y="1219200"/>
            <a:ext cx="2133599" cy="762000"/>
          </a:xfrm>
          <a:prstGeom prst="rect">
            <a:avLst/>
          </a:prstGeom>
        </p:spPr>
      </p:pic>
      <p:pic>
        <p:nvPicPr>
          <p:cNvPr id="5" name="Picture 4"/>
          <p:cNvPicPr>
            <a:picLocks noChangeAspect="1"/>
          </p:cNvPicPr>
          <p:nvPr/>
        </p:nvPicPr>
        <p:blipFill>
          <a:blip r:embed="rId4"/>
          <a:stretch>
            <a:fillRect/>
          </a:stretch>
        </p:blipFill>
        <p:spPr>
          <a:xfrm>
            <a:off x="762000" y="2133600"/>
            <a:ext cx="923810" cy="923810"/>
          </a:xfrm>
          <a:prstGeom prst="rect">
            <a:avLst/>
          </a:prstGeom>
        </p:spPr>
      </p:pic>
      <p:pic>
        <p:nvPicPr>
          <p:cNvPr id="6" name="Picture 5"/>
          <p:cNvPicPr>
            <a:picLocks noChangeAspect="1"/>
          </p:cNvPicPr>
          <p:nvPr/>
        </p:nvPicPr>
        <p:blipFill>
          <a:blip r:embed="rId5"/>
          <a:stretch>
            <a:fillRect/>
          </a:stretch>
        </p:blipFill>
        <p:spPr>
          <a:xfrm>
            <a:off x="7423671" y="972372"/>
            <a:ext cx="1578384" cy="1694628"/>
          </a:xfrm>
          <a:prstGeom prst="rect">
            <a:avLst/>
          </a:prstGeom>
        </p:spPr>
      </p:pic>
      <p:pic>
        <p:nvPicPr>
          <p:cNvPr id="9" name="Picture 8"/>
          <p:cNvPicPr>
            <a:picLocks noChangeAspect="1"/>
          </p:cNvPicPr>
          <p:nvPr/>
        </p:nvPicPr>
        <p:blipFill>
          <a:blip r:embed="rId6"/>
          <a:stretch>
            <a:fillRect/>
          </a:stretch>
        </p:blipFill>
        <p:spPr>
          <a:xfrm>
            <a:off x="1693067" y="2117724"/>
            <a:ext cx="973933" cy="944790"/>
          </a:xfrm>
          <a:prstGeom prst="rect">
            <a:avLst/>
          </a:prstGeom>
        </p:spPr>
      </p:pic>
      <p:pic>
        <p:nvPicPr>
          <p:cNvPr id="8" name="Picture 7"/>
          <p:cNvPicPr>
            <a:picLocks noChangeAspect="1"/>
          </p:cNvPicPr>
          <p:nvPr/>
        </p:nvPicPr>
        <p:blipFill>
          <a:blip r:embed="rId7"/>
          <a:stretch>
            <a:fillRect/>
          </a:stretch>
        </p:blipFill>
        <p:spPr>
          <a:xfrm>
            <a:off x="7423671" y="2978390"/>
            <a:ext cx="1578384" cy="1667938"/>
          </a:xfrm>
          <a:prstGeom prst="rect">
            <a:avLst/>
          </a:prstGeom>
        </p:spPr>
      </p:pic>
      <p:sp>
        <p:nvSpPr>
          <p:cNvPr id="12" name="Title 3"/>
          <p:cNvSpPr txBox="1">
            <a:spLocks/>
          </p:cNvSpPr>
          <p:nvPr/>
        </p:nvSpPr>
        <p:spPr>
          <a:xfrm>
            <a:off x="3468554" y="3547076"/>
            <a:ext cx="5859596"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en-GB" sz="1800" dirty="0" smtClean="0">
                <a:solidFill>
                  <a:srgbClr val="000000"/>
                </a:solidFill>
                <a:latin typeface="Arial" panose="020B0604020202020204" pitchFamily="34" charset="0"/>
              </a:rPr>
              <a:t>Mrs</a:t>
            </a:r>
            <a:r>
              <a:rPr lang="en-GB" sz="1800" smtClean="0">
                <a:solidFill>
                  <a:srgbClr val="000000"/>
                </a:solidFill>
                <a:latin typeface="Arial" panose="020B0604020202020204" pitchFamily="34" charset="0"/>
              </a:rPr>
              <a:t>. Trần Anh Đào</a:t>
            </a:r>
            <a:r>
              <a:rPr lang="en-GB" sz="1400" smtClean="0">
                <a:solidFill>
                  <a:srgbClr val="000000"/>
                </a:solidFill>
                <a:latin typeface="Arial" panose="020B0604020202020204" pitchFamily="34" charset="0"/>
              </a:rPr>
              <a:t/>
            </a:r>
            <a:br>
              <a:rPr lang="en-GB" sz="1400" smtClean="0">
                <a:solidFill>
                  <a:srgbClr val="000000"/>
                </a:solidFill>
                <a:latin typeface="Arial" panose="020B0604020202020204" pitchFamily="34" charset="0"/>
              </a:rPr>
            </a:br>
            <a:r>
              <a:rPr lang="en-GB" sz="1600" b="0">
                <a:solidFill>
                  <a:srgbClr val="000000"/>
                </a:solidFill>
                <a:latin typeface="Arial" panose="020B0604020202020204" pitchFamily="34" charset="0"/>
              </a:rPr>
              <a:t>Phó Tổng Giám đốc</a:t>
            </a:r>
            <a:br>
              <a:rPr lang="en-GB" sz="1600" b="0">
                <a:solidFill>
                  <a:srgbClr val="000000"/>
                </a:solidFill>
                <a:latin typeface="Arial" panose="020B0604020202020204" pitchFamily="34" charset="0"/>
              </a:rPr>
            </a:br>
            <a:r>
              <a:rPr lang="en-GB" sz="1600" b="0">
                <a:solidFill>
                  <a:srgbClr val="000000"/>
                </a:solidFill>
                <a:latin typeface="Arial" panose="020B0604020202020204" pitchFamily="34" charset="0"/>
              </a:rPr>
              <a:t>Sàn Giao dịch chứng khoán Hồ Chí Minh</a:t>
            </a:r>
            <a:endParaRPr lang="en-US" sz="1600" b="0" dirty="0">
              <a:solidFill>
                <a:srgbClr val="000000"/>
              </a:solidFill>
              <a:latin typeface="Arial" panose="020B0604020202020204" pitchFamily="34" charset="0"/>
            </a:endParaRPr>
          </a:p>
        </p:txBody>
      </p:sp>
      <p:sp>
        <p:nvSpPr>
          <p:cNvPr id="13" name="TextBox 12"/>
          <p:cNvSpPr txBox="1"/>
          <p:nvPr/>
        </p:nvSpPr>
        <p:spPr>
          <a:xfrm>
            <a:off x="3251200" y="1905000"/>
            <a:ext cx="2286000" cy="228600"/>
          </a:xfrm>
          <a:prstGeom prst="rect">
            <a:avLst/>
          </a:prstGeom>
          <a:noFill/>
        </p:spPr>
        <p:txBody>
          <a:bodyPr vert="horz" wrap="square" lIns="0" tIns="0" rIns="0" bIns="0" rtlCol="0">
            <a:noAutofit/>
          </a:bodyPr>
          <a:lstStyle/>
          <a:p>
            <a:pPr indent="-274320">
              <a:spcAft>
                <a:spcPts val="900"/>
              </a:spcAft>
            </a:pPr>
            <a:r>
              <a:rPr lang="en-GB" sz="1200" b="1" i="1" dirty="0" err="1" smtClean="0">
                <a:solidFill>
                  <a:schemeClr val="accent2"/>
                </a:solidFill>
                <a:latin typeface="Arial" panose="020B0604020202020204" pitchFamily="34" charset="0"/>
              </a:rPr>
              <a:t>Chào</a:t>
            </a:r>
            <a:r>
              <a:rPr lang="en-GB" sz="1200" b="1" i="1" dirty="0" smtClean="0">
                <a:solidFill>
                  <a:schemeClr val="accent2"/>
                </a:solidFill>
                <a:latin typeface="Arial" panose="020B0604020202020204" pitchFamily="34" charset="0"/>
              </a:rPr>
              <a:t> </a:t>
            </a:r>
            <a:r>
              <a:rPr lang="en-GB" sz="1200" b="1" i="1" dirty="0" err="1" smtClean="0">
                <a:solidFill>
                  <a:schemeClr val="accent2"/>
                </a:solidFill>
                <a:latin typeface="Arial" panose="020B0604020202020204" pitchFamily="34" charset="0"/>
              </a:rPr>
              <a:t>mừng</a:t>
            </a:r>
            <a:r>
              <a:rPr lang="en-GB" sz="1200" b="1" i="1" dirty="0" smtClean="0">
                <a:solidFill>
                  <a:schemeClr val="accent2"/>
                </a:solidFill>
                <a:latin typeface="Arial" panose="020B0604020202020204" pitchFamily="34" charset="0"/>
              </a:rPr>
              <a:t> </a:t>
            </a:r>
            <a:r>
              <a:rPr lang="en-GB" sz="1200" b="1" i="1" dirty="0" err="1" smtClean="0">
                <a:solidFill>
                  <a:schemeClr val="accent2"/>
                </a:solidFill>
                <a:latin typeface="Arial" panose="020B0604020202020204" pitchFamily="34" charset="0"/>
              </a:rPr>
              <a:t>và</a:t>
            </a:r>
            <a:r>
              <a:rPr lang="en-GB" sz="1200" b="1" i="1" dirty="0" smtClean="0">
                <a:solidFill>
                  <a:schemeClr val="accent2"/>
                </a:solidFill>
                <a:latin typeface="Arial" panose="020B0604020202020204" pitchFamily="34" charset="0"/>
              </a:rPr>
              <a:t> </a:t>
            </a:r>
            <a:r>
              <a:rPr lang="en-GB" sz="1200" b="1" i="1" dirty="0" err="1" smtClean="0">
                <a:solidFill>
                  <a:schemeClr val="accent2"/>
                </a:solidFill>
                <a:latin typeface="Arial" panose="020B0604020202020204" pitchFamily="34" charset="0"/>
              </a:rPr>
              <a:t>Giới</a:t>
            </a:r>
            <a:r>
              <a:rPr lang="en-GB" sz="1200" b="1" i="1" dirty="0" smtClean="0">
                <a:solidFill>
                  <a:schemeClr val="accent2"/>
                </a:solidFill>
                <a:latin typeface="Arial" panose="020B0604020202020204" pitchFamily="34" charset="0"/>
              </a:rPr>
              <a:t> </a:t>
            </a:r>
            <a:r>
              <a:rPr lang="en-GB" sz="1200" b="1" i="1" dirty="0" err="1" smtClean="0">
                <a:solidFill>
                  <a:schemeClr val="accent2"/>
                </a:solidFill>
                <a:latin typeface="Arial" panose="020B0604020202020204" pitchFamily="34" charset="0"/>
              </a:rPr>
              <a:t>thiệu</a:t>
            </a:r>
            <a:endParaRPr lang="en-GB" sz="1200" b="1" i="1" dirty="0" smtClean="0">
              <a:solidFill>
                <a:schemeClr val="accent2"/>
              </a:solidFill>
              <a:latin typeface="Arial" panose="020B0604020202020204" pitchFamily="34" charset="0"/>
            </a:endParaRPr>
          </a:p>
        </p:txBody>
      </p:sp>
      <p:sp>
        <p:nvSpPr>
          <p:cNvPr id="14" name="Footer Placeholder 13"/>
          <p:cNvSpPr>
            <a:spLocks noGrp="1"/>
          </p:cNvSpPr>
          <p:nvPr>
            <p:ph type="ftr" sz="quarter" idx="4294967295"/>
          </p:nvPr>
        </p:nvSpPr>
        <p:spPr>
          <a:xfrm>
            <a:off x="483704" y="6298096"/>
            <a:ext cx="5699252" cy="150876"/>
          </a:xfrm>
          <a:prstGeom prst="rect">
            <a:avLst/>
          </a:prstGeom>
        </p:spPr>
        <p:txBody>
          <a:bodyPr/>
          <a:lstStyle/>
          <a:p>
            <a:r>
              <a:rPr lang="vi-VN" sz="1050" dirty="0" smtClean="0"/>
              <a:t>IFC/SSC – </a:t>
            </a:r>
            <a:r>
              <a:rPr lang="en-US" sz="1050" dirty="0" err="1" smtClean="0"/>
              <a:t>Báo</a:t>
            </a:r>
            <a:r>
              <a:rPr lang="en-US" sz="1050" dirty="0" smtClean="0"/>
              <a:t> </a:t>
            </a:r>
            <a:r>
              <a:rPr lang="en-US" sz="1050" dirty="0" err="1" smtClean="0"/>
              <a:t>cáo</a:t>
            </a:r>
            <a:r>
              <a:rPr lang="en-US" sz="1050" dirty="0" smtClean="0"/>
              <a:t> </a:t>
            </a:r>
            <a:r>
              <a:rPr lang="vi-VN" sz="1050" dirty="0" smtClean="0"/>
              <a:t>Môi trường và Xã hội (E&amp;S)</a:t>
            </a:r>
            <a:endParaRPr lang="en-GB" sz="1050" dirty="0"/>
          </a:p>
        </p:txBody>
      </p:sp>
    </p:spTree>
    <p:extLst>
      <p:ext uri="{BB962C8B-B14F-4D97-AF65-F5344CB8AC3E}">
        <p14:creationId xmlns:p14="http://schemas.microsoft.com/office/powerpoint/2010/main" val="1418108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smtClean="0"/>
              <a:t>Các tổ chức hàng đầu đang định lượng các ảnh hưởng phát triển bền vững của mình</a:t>
            </a:r>
            <a:endParaRPr lang="en-US" sz="2000" dirty="0"/>
          </a:p>
        </p:txBody>
      </p:sp>
      <p:grpSp>
        <p:nvGrpSpPr>
          <p:cNvPr id="48" name="Group 47"/>
          <p:cNvGrpSpPr/>
          <p:nvPr/>
        </p:nvGrpSpPr>
        <p:grpSpPr>
          <a:xfrm>
            <a:off x="5820256" y="-451"/>
            <a:ext cx="4161944" cy="6866918"/>
            <a:chOff x="-21772" y="-451"/>
            <a:chExt cx="4161944" cy="6866918"/>
          </a:xfrm>
        </p:grpSpPr>
        <p:sp>
          <p:nvSpPr>
            <p:cNvPr id="49" name="TextBox 48"/>
            <p:cNvSpPr txBox="1"/>
            <p:nvPr/>
          </p:nvSpPr>
          <p:spPr>
            <a:xfrm>
              <a:off x="544006" y="6477001"/>
              <a:ext cx="2806700" cy="152401"/>
            </a:xfrm>
            <a:prstGeom prst="rect">
              <a:avLst/>
            </a:prstGeom>
            <a:noFill/>
          </p:spPr>
          <p:txBody>
            <a:bodyPr vert="horz" wrap="square" lIns="0" tIns="0" rIns="0" bIns="0" rtlCol="0" anchor="t" anchorCtr="0">
              <a:noAutofit/>
            </a:bodyPr>
            <a:lstStyle/>
            <a:p>
              <a:r>
                <a:rPr lang="en-GB" sz="1000" noProof="0" dirty="0" smtClean="0">
                  <a:latin typeface="Arial" pitchFamily="34" charset="0"/>
                  <a:cs typeface="Arial" pitchFamily="34" charset="0"/>
                </a:rPr>
                <a:t>PwC</a:t>
              </a:r>
              <a:endParaRPr lang="en-GB" sz="1000" noProof="0" dirty="0">
                <a:latin typeface="Arial" pitchFamily="34" charset="0"/>
                <a:cs typeface="Arial" pitchFamily="34" charset="0"/>
              </a:endParaRPr>
            </a:p>
          </p:txBody>
        </p:sp>
        <p:pic>
          <p:nvPicPr>
            <p:cNvPr id="51" name="Picture 5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74" y="-451"/>
              <a:ext cx="4079282" cy="6866918"/>
            </a:xfrm>
            <a:prstGeom prst="rect">
              <a:avLst/>
            </a:prstGeom>
          </p:spPr>
        </p:pic>
        <p:sp>
          <p:nvSpPr>
            <p:cNvPr id="53" name="Rectangle 52"/>
            <p:cNvSpPr/>
            <p:nvPr/>
          </p:nvSpPr>
          <p:spPr bwMode="ltGray">
            <a:xfrm>
              <a:off x="-21772" y="3505200"/>
              <a:ext cx="4138498" cy="3361267"/>
            </a:xfrm>
            <a:prstGeom prst="rect">
              <a:avLst/>
            </a:prstGeom>
            <a:solidFill>
              <a:schemeClr val="bg1">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Arial" panose="020B0604020202020204" pitchFamily="34" charset="0"/>
              </a:endParaRPr>
            </a:p>
          </p:txBody>
        </p:sp>
        <p:sp>
          <p:nvSpPr>
            <p:cNvPr id="54" name="Rectangle 53"/>
            <p:cNvSpPr/>
            <p:nvPr/>
          </p:nvSpPr>
          <p:spPr bwMode="ltGray">
            <a:xfrm>
              <a:off x="1674" y="0"/>
              <a:ext cx="4138498" cy="3361267"/>
            </a:xfrm>
            <a:prstGeom prst="rect">
              <a:avLst/>
            </a:prstGeom>
            <a:solidFill>
              <a:schemeClr val="bg1">
                <a:alpha val="7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bg1"/>
                </a:solidFill>
                <a:latin typeface="Arial" panose="020B0604020202020204" pitchFamily="34" charset="0"/>
              </a:endParaRPr>
            </a:p>
          </p:txBody>
        </p:sp>
        <p:grpSp>
          <p:nvGrpSpPr>
            <p:cNvPr id="55" name="Group 54"/>
            <p:cNvGrpSpPr/>
            <p:nvPr/>
          </p:nvGrpSpPr>
          <p:grpSpPr>
            <a:xfrm>
              <a:off x="194756" y="152400"/>
              <a:ext cx="3804910" cy="3047999"/>
              <a:chOff x="586264" y="4231811"/>
              <a:chExt cx="3804910" cy="3047999"/>
            </a:xfrm>
          </p:grpSpPr>
          <p:cxnSp>
            <p:nvCxnSpPr>
              <p:cNvPr id="94" name="Straight Connector 93"/>
              <p:cNvCxnSpPr/>
              <p:nvPr/>
            </p:nvCxnSpPr>
            <p:spPr>
              <a:xfrm>
                <a:off x="586266" y="4231811"/>
                <a:ext cx="3447244" cy="0"/>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586266" y="4536611"/>
                <a:ext cx="3447244" cy="0"/>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96" name="Content Placeholder 2"/>
              <p:cNvSpPr txBox="1">
                <a:spLocks/>
              </p:cNvSpPr>
              <p:nvPr/>
            </p:nvSpPr>
            <p:spPr>
              <a:xfrm>
                <a:off x="600748" y="4269334"/>
                <a:ext cx="3710139" cy="240234"/>
              </a:xfrm>
              <a:prstGeom prst="rect">
                <a:avLst/>
              </a:prstGeom>
            </p:spPr>
            <p:txBody>
              <a:bodyPr vert="horz" lIns="0" tIns="0" rIns="0" bIns="0" rtlCol="0" anchor="ctr">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US" sz="1400" b="1" i="1" dirty="0" err="1" smtClean="0">
                    <a:latin typeface="Arial" panose="020B0604020202020204" pitchFamily="34" charset="0"/>
                  </a:rPr>
                  <a:t>Đo</a:t>
                </a:r>
                <a:r>
                  <a:rPr lang="en-US" sz="1400" b="1" i="1" dirty="0" smtClean="0">
                    <a:latin typeface="Arial" panose="020B0604020202020204" pitchFamily="34" charset="0"/>
                  </a:rPr>
                  <a:t> </a:t>
                </a:r>
                <a:r>
                  <a:rPr lang="en-US" sz="1400" b="1" i="1" dirty="0" err="1" smtClean="0">
                    <a:latin typeface="Arial" panose="020B0604020202020204" pitchFamily="34" charset="0"/>
                  </a:rPr>
                  <a:t>lường</a:t>
                </a:r>
                <a:r>
                  <a:rPr lang="en-US" sz="1400" b="1" i="1" dirty="0" smtClean="0">
                    <a:latin typeface="Arial" panose="020B0604020202020204" pitchFamily="34" charset="0"/>
                  </a:rPr>
                  <a:t> </a:t>
                </a:r>
                <a:r>
                  <a:rPr lang="en-US" sz="1400" b="1" i="1" dirty="0" err="1" smtClean="0">
                    <a:latin typeface="Arial" panose="020B0604020202020204" pitchFamily="34" charset="0"/>
                  </a:rPr>
                  <a:t>tác</a:t>
                </a:r>
                <a:r>
                  <a:rPr lang="en-US" sz="1400" b="1" i="1" dirty="0" smtClean="0">
                    <a:latin typeface="Arial" panose="020B0604020202020204" pitchFamily="34" charset="0"/>
                  </a:rPr>
                  <a:t> </a:t>
                </a:r>
                <a:r>
                  <a:rPr lang="en-US" sz="1400" b="1" i="1" dirty="0" err="1" smtClean="0">
                    <a:latin typeface="Arial" panose="020B0604020202020204" pitchFamily="34" charset="0"/>
                  </a:rPr>
                  <a:t>động</a:t>
                </a:r>
                <a:r>
                  <a:rPr lang="en-US" sz="1400" b="1" i="1" dirty="0" smtClean="0">
                    <a:latin typeface="Arial" panose="020B0604020202020204" pitchFamily="34" charset="0"/>
                  </a:rPr>
                  <a:t> </a:t>
                </a:r>
                <a:r>
                  <a:rPr lang="en-US" sz="1400" b="1" i="1" dirty="0" err="1" smtClean="0">
                    <a:latin typeface="Arial" panose="020B0604020202020204" pitchFamily="34" charset="0"/>
                  </a:rPr>
                  <a:t>ngành</a:t>
                </a:r>
                <a:r>
                  <a:rPr lang="en-US" sz="1400" b="1" i="1" dirty="0" smtClean="0">
                    <a:latin typeface="Arial" panose="020B0604020202020204" pitchFamily="34" charset="0"/>
                  </a:rPr>
                  <a:t> du </a:t>
                </a:r>
                <a:r>
                  <a:rPr lang="en-US" sz="1400" b="1" i="1" dirty="0" err="1" smtClean="0">
                    <a:latin typeface="Arial" panose="020B0604020202020204" pitchFamily="34" charset="0"/>
                  </a:rPr>
                  <a:t>lịch</a:t>
                </a:r>
                <a:r>
                  <a:rPr lang="en-US" sz="1400" b="1" i="1" dirty="0" smtClean="0">
                    <a:latin typeface="Arial" panose="020B0604020202020204" pitchFamily="34" charset="0"/>
                  </a:rPr>
                  <a:t>:</a:t>
                </a:r>
                <a:endParaRPr lang="en-US" sz="1400" b="1" i="1" dirty="0">
                  <a:latin typeface="Arial" panose="020B0604020202020204" pitchFamily="34" charset="0"/>
                </a:endParaRPr>
              </a:p>
            </p:txBody>
          </p:sp>
          <p:sp>
            <p:nvSpPr>
              <p:cNvPr id="97" name="Rectangle 96"/>
              <p:cNvSpPr/>
              <p:nvPr/>
            </p:nvSpPr>
            <p:spPr bwMode="ltGray">
              <a:xfrm>
                <a:off x="586264" y="4841411"/>
                <a:ext cx="3804910" cy="24383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Aft>
                    <a:spcPts val="600"/>
                  </a:spcAft>
                </a:pPr>
                <a:r>
                  <a:rPr lang="en-US" sz="1100" dirty="0" err="1" smtClean="0">
                    <a:solidFill>
                      <a:schemeClr val="tx1"/>
                    </a:solidFill>
                    <a:latin typeface="Arial" panose="020B0604020202020204" pitchFamily="34" charset="0"/>
                  </a:rPr>
                  <a:t>Khung</a:t>
                </a:r>
                <a:r>
                  <a:rPr lang="en-US" sz="1100" dirty="0" smtClean="0">
                    <a:solidFill>
                      <a:schemeClr val="tx1"/>
                    </a:solidFill>
                    <a:latin typeface="Arial" panose="020B0604020202020204" pitchFamily="34" charset="0"/>
                  </a:rPr>
                  <a:t> TIMM </a:t>
                </a:r>
                <a:r>
                  <a:rPr lang="en-US" sz="1100" dirty="0" err="1" smtClean="0">
                    <a:solidFill>
                      <a:schemeClr val="tx1"/>
                    </a:solidFill>
                    <a:latin typeface="Arial" panose="020B0604020202020204" pitchFamily="34" charset="0"/>
                  </a:rPr>
                  <a:t>được</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áp</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dụng</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vào</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hệ</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thống</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của</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tập</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đoàn</a:t>
                </a:r>
                <a:r>
                  <a:rPr lang="en-US" sz="1100" dirty="0" smtClean="0">
                    <a:solidFill>
                      <a:schemeClr val="tx1"/>
                    </a:solidFill>
                    <a:latin typeface="Arial" panose="020B0604020202020204" pitchFamily="34" charset="0"/>
                  </a:rPr>
                  <a:t> TUI </a:t>
                </a:r>
                <a:r>
                  <a:rPr lang="en-US" sz="1100" dirty="0" err="1" smtClean="0">
                    <a:solidFill>
                      <a:schemeClr val="tx1"/>
                    </a:solidFill>
                    <a:latin typeface="Arial" panose="020B0604020202020204" pitchFamily="34" charset="0"/>
                  </a:rPr>
                  <a:t>trên</a:t>
                </a:r>
                <a:r>
                  <a:rPr lang="en-US" sz="1100" dirty="0" smtClean="0">
                    <a:solidFill>
                      <a:schemeClr val="tx1"/>
                    </a:solidFill>
                    <a:latin typeface="Arial" panose="020B0604020202020204" pitchFamily="34" charset="0"/>
                  </a:rPr>
                  <a:t> 8 </a:t>
                </a:r>
                <a:r>
                  <a:rPr lang="en-US" sz="1100" dirty="0" err="1" smtClean="0">
                    <a:solidFill>
                      <a:schemeClr val="tx1"/>
                    </a:solidFill>
                    <a:latin typeface="Arial" panose="020B0604020202020204" pitchFamily="34" charset="0"/>
                  </a:rPr>
                  <a:t>khách</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sạn</a:t>
                </a:r>
                <a:r>
                  <a:rPr lang="en-US" sz="1100" dirty="0" smtClean="0">
                    <a:solidFill>
                      <a:schemeClr val="tx1"/>
                    </a:solidFill>
                    <a:latin typeface="Arial" panose="020B0604020202020204" pitchFamily="34" charset="0"/>
                  </a:rPr>
                  <a:t> (60,000 </a:t>
                </a:r>
                <a:r>
                  <a:rPr lang="en-US" sz="1100" dirty="0" err="1" smtClean="0">
                    <a:solidFill>
                      <a:schemeClr val="tx1"/>
                    </a:solidFill>
                    <a:latin typeface="Arial" panose="020B0604020202020204" pitchFamily="34" charset="0"/>
                  </a:rPr>
                  <a:t>khách</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tại</a:t>
                </a:r>
                <a:r>
                  <a:rPr lang="en-US" sz="1100" dirty="0" smtClean="0">
                    <a:solidFill>
                      <a:schemeClr val="tx1"/>
                    </a:solidFill>
                    <a:latin typeface="Arial" panose="020B0604020202020204" pitchFamily="34" charset="0"/>
                  </a:rPr>
                  <a:t> Cyprus, 2013</a:t>
                </a:r>
              </a:p>
              <a:p>
                <a:pPr>
                  <a:spcAft>
                    <a:spcPts val="600"/>
                  </a:spcAft>
                </a:pPr>
                <a:r>
                  <a:rPr lang="en-US" sz="1100" dirty="0" err="1" smtClean="0">
                    <a:solidFill>
                      <a:schemeClr val="tx1"/>
                    </a:solidFill>
                    <a:latin typeface="Arial" panose="020B0604020202020204" pitchFamily="34" charset="0"/>
                  </a:rPr>
                  <a:t>Động</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lực</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cho</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việc</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nghiên</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cứu</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bao</a:t>
                </a:r>
                <a:r>
                  <a:rPr lang="en-US" sz="1100"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áp</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lực</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về</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kinh</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tế</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môi</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trường</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và</a:t>
                </a:r>
                <a:r>
                  <a:rPr lang="en-US" sz="1100" b="1" dirty="0" smtClean="0">
                    <a:solidFill>
                      <a:schemeClr val="tx1"/>
                    </a:solidFill>
                    <a:latin typeface="Arial" panose="020B0604020202020204" pitchFamily="34" charset="0"/>
                  </a:rPr>
                  <a:t> ý </a:t>
                </a:r>
                <a:r>
                  <a:rPr lang="en-US" sz="1100" b="1" dirty="0" err="1" smtClean="0">
                    <a:solidFill>
                      <a:schemeClr val="tx1"/>
                    </a:solidFill>
                    <a:latin typeface="Arial" panose="020B0604020202020204" pitchFamily="34" charset="0"/>
                  </a:rPr>
                  <a:t>thức</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xã</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hội</a:t>
                </a:r>
                <a:r>
                  <a:rPr lang="en-US" sz="1100" b="1"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giữa</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khách</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hàng</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và</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nâng</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cao</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ảnh</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hưởng</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thông</a:t>
                </a:r>
                <a:r>
                  <a:rPr lang="en-US" sz="1100" dirty="0" smtClean="0">
                    <a:solidFill>
                      <a:schemeClr val="tx1"/>
                    </a:solidFill>
                    <a:latin typeface="Arial" panose="020B0604020202020204" pitchFamily="34" charset="0"/>
                  </a:rPr>
                  <a:t> qua </a:t>
                </a:r>
                <a:r>
                  <a:rPr lang="en-US" sz="1100" b="1" dirty="0" err="1" smtClean="0">
                    <a:solidFill>
                      <a:schemeClr val="tx1"/>
                    </a:solidFill>
                    <a:latin typeface="Arial" panose="020B0604020202020204" pitchFamily="34" charset="0"/>
                  </a:rPr>
                  <a:t>các</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bên</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liên</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quan</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bên</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ngoài</a:t>
                </a:r>
                <a:r>
                  <a:rPr lang="en-US" sz="1100" b="1" dirty="0" smtClean="0">
                    <a:solidFill>
                      <a:schemeClr val="tx1"/>
                    </a:solidFill>
                    <a:latin typeface="Arial" panose="020B0604020202020204" pitchFamily="34" charset="0"/>
                  </a:rPr>
                  <a:t>.</a:t>
                </a:r>
                <a:endParaRPr lang="en-US" sz="1100" dirty="0">
                  <a:solidFill>
                    <a:schemeClr val="tx1"/>
                  </a:solidFill>
                  <a:latin typeface="Arial" panose="020B0604020202020204" pitchFamily="34" charset="0"/>
                </a:endParaRPr>
              </a:p>
              <a:p>
                <a:pPr>
                  <a:spcAft>
                    <a:spcPts val="600"/>
                  </a:spcAft>
                </a:pPr>
                <a:r>
                  <a:rPr lang="en-US" sz="1100" dirty="0" smtClean="0">
                    <a:solidFill>
                      <a:schemeClr val="tx1"/>
                    </a:solidFill>
                    <a:latin typeface="Arial" panose="020B0604020202020204" pitchFamily="34" charset="0"/>
                  </a:rPr>
                  <a:t>Key findings:</a:t>
                </a:r>
              </a:p>
              <a:p>
                <a:pPr marL="171450" indent="-171450">
                  <a:spcAft>
                    <a:spcPts val="600"/>
                  </a:spcAft>
                  <a:buFont typeface="Arial" panose="020B0604020202020204" pitchFamily="34" charset="0"/>
                  <a:buChar char="•"/>
                </a:pPr>
                <a:r>
                  <a:rPr lang="en-US" sz="1100" dirty="0" err="1" smtClean="0">
                    <a:solidFill>
                      <a:schemeClr val="tx1"/>
                    </a:solidFill>
                    <a:latin typeface="Arial" panose="020B0604020202020204" pitchFamily="34" charset="0"/>
                  </a:rPr>
                  <a:t>Tổng</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tác</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động</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về</a:t>
                </a:r>
                <a:r>
                  <a:rPr lang="en-US" sz="1100"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kinh</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tế</a:t>
                </a:r>
                <a:r>
                  <a:rPr lang="en-US" sz="1100" dirty="0" smtClean="0">
                    <a:solidFill>
                      <a:schemeClr val="tx1"/>
                    </a:solidFill>
                    <a:latin typeface="Arial" panose="020B0604020202020204" pitchFamily="34" charset="0"/>
                  </a:rPr>
                  <a:t>: €32.3 </a:t>
                </a:r>
                <a:r>
                  <a:rPr lang="en-US" sz="1100" dirty="0" err="1" smtClean="0">
                    <a:solidFill>
                      <a:schemeClr val="tx1"/>
                    </a:solidFill>
                    <a:latin typeface="Arial" panose="020B0604020202020204" pitchFamily="34" charset="0"/>
                  </a:rPr>
                  <a:t>triệu</a:t>
                </a:r>
                <a:r>
                  <a:rPr lang="en-US" sz="1100" dirty="0" smtClean="0">
                    <a:solidFill>
                      <a:schemeClr val="tx1"/>
                    </a:solidFill>
                    <a:latin typeface="Arial" panose="020B0604020202020204" pitchFamily="34" charset="0"/>
                  </a:rPr>
                  <a:t>. </a:t>
                </a:r>
              </a:p>
              <a:p>
                <a:pPr marL="171450" indent="-171450">
                  <a:spcAft>
                    <a:spcPts val="600"/>
                  </a:spcAft>
                  <a:buFont typeface="Arial" panose="020B0604020202020204" pitchFamily="34" charset="0"/>
                  <a:buChar char="•"/>
                </a:pPr>
                <a:r>
                  <a:rPr lang="en-US" sz="1100" dirty="0" err="1" smtClean="0">
                    <a:solidFill>
                      <a:schemeClr val="tx1"/>
                    </a:solidFill>
                    <a:latin typeface="Arial" panose="020B0604020202020204" pitchFamily="34" charset="0"/>
                  </a:rPr>
                  <a:t>Tổng</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tác</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động</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về</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thuế</a:t>
                </a:r>
                <a:r>
                  <a:rPr lang="en-US" sz="1100" dirty="0" smtClean="0">
                    <a:solidFill>
                      <a:schemeClr val="tx1"/>
                    </a:solidFill>
                    <a:latin typeface="Arial" panose="020B0604020202020204" pitchFamily="34" charset="0"/>
                  </a:rPr>
                  <a:t>: €13.7 </a:t>
                </a:r>
                <a:r>
                  <a:rPr lang="en-US" sz="1100" dirty="0" err="1" smtClean="0">
                    <a:solidFill>
                      <a:schemeClr val="tx1"/>
                    </a:solidFill>
                    <a:latin typeface="Arial" panose="020B0604020202020204" pitchFamily="34" charset="0"/>
                  </a:rPr>
                  <a:t>triệu</a:t>
                </a:r>
                <a:endParaRPr lang="en-US" sz="1100" dirty="0" smtClean="0">
                  <a:solidFill>
                    <a:schemeClr val="tx1"/>
                  </a:solidFill>
                  <a:latin typeface="Arial" panose="020B0604020202020204" pitchFamily="34" charset="0"/>
                </a:endParaRPr>
              </a:p>
              <a:p>
                <a:pPr marL="171450" indent="-171450">
                  <a:spcAft>
                    <a:spcPts val="600"/>
                  </a:spcAft>
                  <a:buFont typeface="Arial" panose="020B0604020202020204" pitchFamily="34" charset="0"/>
                  <a:buChar char="•"/>
                </a:pPr>
                <a:r>
                  <a:rPr lang="en-US" sz="1100" dirty="0" err="1" smtClean="0">
                    <a:solidFill>
                      <a:schemeClr val="tx1"/>
                    </a:solidFill>
                    <a:latin typeface="Arial" panose="020B0604020202020204" pitchFamily="34" charset="0"/>
                  </a:rPr>
                  <a:t>Tổng</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tác</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động</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về</a:t>
                </a:r>
                <a:r>
                  <a:rPr lang="en-US" sz="1100"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môi</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trường</a:t>
                </a:r>
                <a:r>
                  <a:rPr lang="en-US" sz="1100" dirty="0" smtClean="0">
                    <a:solidFill>
                      <a:schemeClr val="tx1"/>
                    </a:solidFill>
                    <a:latin typeface="Arial" panose="020B0604020202020204" pitchFamily="34" charset="0"/>
                  </a:rPr>
                  <a:t>: </a:t>
                </a:r>
                <a:r>
                  <a:rPr lang="en-US" sz="1100" dirty="0">
                    <a:solidFill>
                      <a:schemeClr val="tx1"/>
                    </a:solidFill>
                    <a:latin typeface="Arial" panose="020B0604020202020204" pitchFamily="34" charset="0"/>
                  </a:rPr>
                  <a:t>- </a:t>
                </a:r>
                <a:r>
                  <a:rPr lang="en-US" sz="1100" dirty="0" smtClean="0">
                    <a:solidFill>
                      <a:schemeClr val="tx1"/>
                    </a:solidFill>
                    <a:latin typeface="Arial" panose="020B0604020202020204" pitchFamily="34" charset="0"/>
                  </a:rPr>
                  <a:t>€2.3 </a:t>
                </a:r>
                <a:r>
                  <a:rPr lang="en-US" sz="1100" dirty="0" err="1" smtClean="0">
                    <a:solidFill>
                      <a:schemeClr val="tx1"/>
                    </a:solidFill>
                    <a:latin typeface="Arial" panose="020B0604020202020204" pitchFamily="34" charset="0"/>
                  </a:rPr>
                  <a:t>triệu</a:t>
                </a:r>
                <a:r>
                  <a:rPr lang="en-US" sz="1100" dirty="0" smtClean="0">
                    <a:solidFill>
                      <a:schemeClr val="tx1"/>
                    </a:solidFill>
                    <a:latin typeface="Arial" panose="020B0604020202020204" pitchFamily="34" charset="0"/>
                  </a:rPr>
                  <a:t> </a:t>
                </a:r>
              </a:p>
              <a:p>
                <a:pPr marL="171450" indent="-171450">
                  <a:spcAft>
                    <a:spcPts val="600"/>
                  </a:spcAft>
                  <a:buFont typeface="Arial" panose="020B0604020202020204" pitchFamily="34" charset="0"/>
                  <a:buChar char="•"/>
                </a:pPr>
                <a:r>
                  <a:rPr lang="en-US" sz="1100" dirty="0" err="1" smtClean="0">
                    <a:solidFill>
                      <a:schemeClr val="tx1"/>
                    </a:solidFill>
                    <a:latin typeface="Arial" panose="020B0604020202020204" pitchFamily="34" charset="0"/>
                  </a:rPr>
                  <a:t>Tổng</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tác</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động</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về</a:t>
                </a:r>
                <a:r>
                  <a:rPr lang="en-US" sz="1100"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xã</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hội</a:t>
                </a:r>
                <a:r>
                  <a:rPr lang="en-US" sz="1100" dirty="0" smtClean="0">
                    <a:solidFill>
                      <a:schemeClr val="tx1"/>
                    </a:solidFill>
                    <a:latin typeface="Arial" panose="020B0604020202020204" pitchFamily="34" charset="0"/>
                  </a:rPr>
                  <a:t>: €3.4 </a:t>
                </a:r>
                <a:r>
                  <a:rPr lang="en-US" sz="1100" dirty="0" err="1" smtClean="0">
                    <a:solidFill>
                      <a:schemeClr val="tx1"/>
                    </a:solidFill>
                    <a:latin typeface="Arial" panose="020B0604020202020204" pitchFamily="34" charset="0"/>
                  </a:rPr>
                  <a:t>triệu</a:t>
                </a:r>
                <a:r>
                  <a:rPr lang="en-US" sz="1100" dirty="0" smtClean="0">
                    <a:solidFill>
                      <a:schemeClr val="tx1"/>
                    </a:solidFill>
                    <a:latin typeface="Arial" panose="020B0604020202020204" pitchFamily="34" charset="0"/>
                  </a:rPr>
                  <a:t>.</a:t>
                </a:r>
              </a:p>
            </p:txBody>
          </p:sp>
        </p:grpSp>
        <p:grpSp>
          <p:nvGrpSpPr>
            <p:cNvPr id="69" name="Group 68"/>
            <p:cNvGrpSpPr/>
            <p:nvPr/>
          </p:nvGrpSpPr>
          <p:grpSpPr>
            <a:xfrm>
              <a:off x="194756" y="3581403"/>
              <a:ext cx="3804910" cy="3047999"/>
              <a:chOff x="586264" y="4231811"/>
              <a:chExt cx="3804910" cy="3047999"/>
            </a:xfrm>
          </p:grpSpPr>
          <p:cxnSp>
            <p:nvCxnSpPr>
              <p:cNvPr id="73" name="Straight Connector 72"/>
              <p:cNvCxnSpPr/>
              <p:nvPr/>
            </p:nvCxnSpPr>
            <p:spPr>
              <a:xfrm>
                <a:off x="586266" y="4231811"/>
                <a:ext cx="3447244" cy="0"/>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586266" y="4536611"/>
                <a:ext cx="3447244" cy="0"/>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92" name="Content Placeholder 2"/>
              <p:cNvSpPr txBox="1">
                <a:spLocks/>
              </p:cNvSpPr>
              <p:nvPr/>
            </p:nvSpPr>
            <p:spPr>
              <a:xfrm>
                <a:off x="600749" y="4269334"/>
                <a:ext cx="2559332" cy="267274"/>
              </a:xfrm>
              <a:prstGeom prst="rect">
                <a:avLst/>
              </a:prstGeom>
            </p:spPr>
            <p:txBody>
              <a:bodyPr vert="horz" lIns="0" tIns="0" rIns="0" bIns="0" rtlCol="0" anchor="ctr">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r>
                  <a:rPr lang="en-US" sz="1400" b="1" i="1" dirty="0" err="1" smtClean="0">
                    <a:latin typeface="Arial" panose="020B0604020202020204" pitchFamily="34" charset="0"/>
                  </a:rPr>
                  <a:t>Phân</a:t>
                </a:r>
                <a:r>
                  <a:rPr lang="en-US" sz="1400" b="1" i="1" dirty="0" smtClean="0">
                    <a:latin typeface="Arial" panose="020B0604020202020204" pitchFamily="34" charset="0"/>
                  </a:rPr>
                  <a:t> </a:t>
                </a:r>
                <a:r>
                  <a:rPr lang="en-US" sz="1400" b="1" i="1" dirty="0" err="1" smtClean="0">
                    <a:latin typeface="Arial" panose="020B0604020202020204" pitchFamily="34" charset="0"/>
                  </a:rPr>
                  <a:t>tích</a:t>
                </a:r>
                <a:r>
                  <a:rPr lang="en-US" sz="1400" b="1" i="1" dirty="0" smtClean="0">
                    <a:latin typeface="Arial" panose="020B0604020202020204" pitchFamily="34" charset="0"/>
                  </a:rPr>
                  <a:t> chi </a:t>
                </a:r>
                <a:r>
                  <a:rPr lang="en-US" sz="1400" b="1" i="1" dirty="0" err="1" smtClean="0">
                    <a:latin typeface="Arial" panose="020B0604020202020204" pitchFamily="34" charset="0"/>
                  </a:rPr>
                  <a:t>phí</a:t>
                </a:r>
                <a:r>
                  <a:rPr lang="en-US" sz="1400" b="1" i="1" dirty="0" smtClean="0">
                    <a:latin typeface="Arial" panose="020B0604020202020204" pitchFamily="34" charset="0"/>
                  </a:rPr>
                  <a:t> </a:t>
                </a:r>
                <a:r>
                  <a:rPr lang="en-US" sz="1400" b="1" i="1" dirty="0" err="1" smtClean="0">
                    <a:latin typeface="Arial" panose="020B0604020202020204" pitchFamily="34" charset="0"/>
                  </a:rPr>
                  <a:t>lợi</a:t>
                </a:r>
                <a:r>
                  <a:rPr lang="en-US" sz="1400" b="1" i="1" dirty="0" smtClean="0">
                    <a:latin typeface="Arial" panose="020B0604020202020204" pitchFamily="34" charset="0"/>
                  </a:rPr>
                  <a:t> </a:t>
                </a:r>
                <a:r>
                  <a:rPr lang="en-US" sz="1400" b="1" i="1" dirty="0" err="1" smtClean="0">
                    <a:latin typeface="Arial" panose="020B0604020202020204" pitchFamily="34" charset="0"/>
                  </a:rPr>
                  <a:t>ích</a:t>
                </a:r>
                <a:r>
                  <a:rPr lang="en-US" sz="1400" b="1" i="1" dirty="0" smtClean="0">
                    <a:latin typeface="Arial" panose="020B0604020202020204" pitchFamily="34" charset="0"/>
                  </a:rPr>
                  <a:t> </a:t>
                </a:r>
                <a:r>
                  <a:rPr lang="en-US" sz="1400" b="1" i="1" dirty="0" err="1" smtClean="0">
                    <a:latin typeface="Arial" panose="020B0604020202020204" pitchFamily="34" charset="0"/>
                  </a:rPr>
                  <a:t>về</a:t>
                </a:r>
                <a:r>
                  <a:rPr lang="en-US" sz="1400" b="1" i="1" dirty="0" smtClean="0">
                    <a:latin typeface="Arial" panose="020B0604020202020204" pitchFamily="34" charset="0"/>
                  </a:rPr>
                  <a:t> </a:t>
                </a:r>
                <a:r>
                  <a:rPr lang="en-US" sz="1400" b="1" i="1" dirty="0" err="1" smtClean="0">
                    <a:latin typeface="Arial" panose="020B0604020202020204" pitchFamily="34" charset="0"/>
                  </a:rPr>
                  <a:t>môi</a:t>
                </a:r>
                <a:r>
                  <a:rPr lang="en-US" sz="1400" b="1" i="1" dirty="0" smtClean="0">
                    <a:latin typeface="Arial" panose="020B0604020202020204" pitchFamily="34" charset="0"/>
                  </a:rPr>
                  <a:t> </a:t>
                </a:r>
                <a:r>
                  <a:rPr lang="en-US" sz="1400" b="1" i="1" dirty="0" err="1" smtClean="0">
                    <a:latin typeface="Arial" panose="020B0604020202020204" pitchFamily="34" charset="0"/>
                  </a:rPr>
                  <a:t>trường</a:t>
                </a:r>
                <a:r>
                  <a:rPr lang="en-US" sz="1400" b="1" i="1" dirty="0" smtClean="0">
                    <a:latin typeface="Arial" panose="020B0604020202020204" pitchFamily="34" charset="0"/>
                  </a:rPr>
                  <a:t> </a:t>
                </a:r>
                <a:r>
                  <a:rPr lang="en-US" sz="1400" b="1" i="1" dirty="0" err="1" smtClean="0">
                    <a:latin typeface="Arial" panose="020B0604020202020204" pitchFamily="34" charset="0"/>
                  </a:rPr>
                  <a:t>của</a:t>
                </a:r>
                <a:r>
                  <a:rPr lang="en-US" sz="1400" b="1" i="1" dirty="0" smtClean="0">
                    <a:latin typeface="Arial" panose="020B0604020202020204" pitchFamily="34" charset="0"/>
                  </a:rPr>
                  <a:t> PUMA</a:t>
                </a:r>
                <a:endParaRPr lang="en-US" sz="1400" b="1" i="1" dirty="0">
                  <a:latin typeface="Arial" panose="020B0604020202020204" pitchFamily="34" charset="0"/>
                </a:endParaRPr>
              </a:p>
            </p:txBody>
          </p:sp>
          <p:sp>
            <p:nvSpPr>
              <p:cNvPr id="93" name="Rectangle 92"/>
              <p:cNvSpPr/>
              <p:nvPr/>
            </p:nvSpPr>
            <p:spPr bwMode="ltGray">
              <a:xfrm>
                <a:off x="586264" y="4917608"/>
                <a:ext cx="3804910" cy="236220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spcAft>
                    <a:spcPts val="600"/>
                  </a:spcAft>
                </a:pPr>
                <a:r>
                  <a:rPr lang="en-US" sz="1100" dirty="0" err="1" smtClean="0">
                    <a:solidFill>
                      <a:schemeClr val="tx1"/>
                    </a:solidFill>
                    <a:latin typeface="Arial" panose="020B0604020202020204" pitchFamily="34" charset="0"/>
                  </a:rPr>
                  <a:t>Năm</a:t>
                </a:r>
                <a:r>
                  <a:rPr lang="en-US" sz="1100" dirty="0" smtClean="0">
                    <a:solidFill>
                      <a:schemeClr val="tx1"/>
                    </a:solidFill>
                    <a:latin typeface="Arial" panose="020B0604020202020204" pitchFamily="34" charset="0"/>
                  </a:rPr>
                  <a:t> 2011, PUMA ban </a:t>
                </a:r>
                <a:r>
                  <a:rPr lang="en-US" sz="1100" dirty="0" err="1" smtClean="0">
                    <a:solidFill>
                      <a:schemeClr val="tx1"/>
                    </a:solidFill>
                    <a:latin typeface="Arial" panose="020B0604020202020204" pitchFamily="34" charset="0"/>
                  </a:rPr>
                  <a:t>hành</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một</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Tài</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khoản</a:t>
                </a:r>
                <a:r>
                  <a:rPr lang="en-US" sz="1100" dirty="0" smtClean="0">
                    <a:solidFill>
                      <a:schemeClr val="tx1"/>
                    </a:solidFill>
                    <a:latin typeface="Arial" panose="020B0604020202020204" pitchFamily="34" charset="0"/>
                  </a:rPr>
                  <a:t> chi </a:t>
                </a:r>
                <a:r>
                  <a:rPr lang="en-US" sz="1100" dirty="0" err="1" smtClean="0">
                    <a:solidFill>
                      <a:schemeClr val="tx1"/>
                    </a:solidFill>
                    <a:latin typeface="Arial" panose="020B0604020202020204" pitchFamily="34" charset="0"/>
                  </a:rPr>
                  <a:t>tiết</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về</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lợi</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ích</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và</a:t>
                </a:r>
                <a:r>
                  <a:rPr lang="en-US" sz="1100" dirty="0" smtClean="0">
                    <a:solidFill>
                      <a:schemeClr val="tx1"/>
                    </a:solidFill>
                    <a:latin typeface="Arial" panose="020B0604020202020204" pitchFamily="34" charset="0"/>
                  </a:rPr>
                  <a:t> chi </a:t>
                </a:r>
                <a:r>
                  <a:rPr lang="en-US" sz="1100" dirty="0" err="1" smtClean="0">
                    <a:solidFill>
                      <a:schemeClr val="tx1"/>
                    </a:solidFill>
                    <a:latin typeface="Arial" panose="020B0604020202020204" pitchFamily="34" charset="0"/>
                  </a:rPr>
                  <a:t>phí</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về</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Môi</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trường</a:t>
                </a:r>
                <a:r>
                  <a:rPr lang="en-US" sz="1100" dirty="0" smtClean="0">
                    <a:solidFill>
                      <a:schemeClr val="tx1"/>
                    </a:solidFill>
                    <a:latin typeface="Arial" panose="020B0604020202020204" pitchFamily="34" charset="0"/>
                  </a:rPr>
                  <a:t> (E P&amp;L) </a:t>
                </a:r>
                <a:r>
                  <a:rPr lang="en-US" sz="1100" dirty="0" err="1" smtClean="0">
                    <a:solidFill>
                      <a:schemeClr val="tx1"/>
                    </a:solidFill>
                    <a:latin typeface="Arial" panose="020B0604020202020204" pitchFamily="34" charset="0"/>
                  </a:rPr>
                  <a:t>cho</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hoạt</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động</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năm</a:t>
                </a:r>
                <a:r>
                  <a:rPr lang="en-US" sz="1100" dirty="0" smtClean="0">
                    <a:solidFill>
                      <a:schemeClr val="tx1"/>
                    </a:solidFill>
                    <a:latin typeface="Arial" panose="020B0604020202020204" pitchFamily="34" charset="0"/>
                  </a:rPr>
                  <a:t> 2010</a:t>
                </a:r>
              </a:p>
              <a:p>
                <a:pPr>
                  <a:spcAft>
                    <a:spcPts val="600"/>
                  </a:spcAft>
                </a:pPr>
                <a:r>
                  <a:rPr lang="en-US" sz="1100" dirty="0" smtClean="0">
                    <a:solidFill>
                      <a:schemeClr val="tx1"/>
                    </a:solidFill>
                    <a:latin typeface="Arial" panose="020B0604020202020204" pitchFamily="34" charset="0"/>
                  </a:rPr>
                  <a:t>E P&amp;L </a:t>
                </a:r>
                <a:r>
                  <a:rPr lang="en-US" sz="1100" dirty="0" err="1" smtClean="0">
                    <a:solidFill>
                      <a:schemeClr val="tx1"/>
                    </a:solidFill>
                    <a:latin typeface="Arial" panose="020B0604020202020204" pitchFamily="34" charset="0"/>
                  </a:rPr>
                  <a:t>của</a:t>
                </a:r>
                <a:r>
                  <a:rPr lang="en-US" sz="1100" dirty="0" smtClean="0">
                    <a:solidFill>
                      <a:schemeClr val="tx1"/>
                    </a:solidFill>
                    <a:latin typeface="Arial" panose="020B0604020202020204" pitchFamily="34" charset="0"/>
                  </a:rPr>
                  <a:t> PUMA </a:t>
                </a:r>
                <a:r>
                  <a:rPr lang="en-US" sz="1100" dirty="0" err="1" smtClean="0">
                    <a:solidFill>
                      <a:schemeClr val="tx1"/>
                    </a:solidFill>
                    <a:latin typeface="Arial" panose="020B0604020202020204" pitchFamily="34" charset="0"/>
                  </a:rPr>
                  <a:t>được</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thiết</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kế</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để</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xác</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định</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và</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quản</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lý</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các</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rủi</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ro</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về</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suy</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thoái</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môi</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trường</a:t>
                </a:r>
                <a:r>
                  <a:rPr lang="en-US" sz="1100" dirty="0" smtClean="0">
                    <a:solidFill>
                      <a:schemeClr val="tx1"/>
                    </a:solidFill>
                    <a:latin typeface="Arial" panose="020B0604020202020204" pitchFamily="34" charset="0"/>
                  </a:rPr>
                  <a:t>.</a:t>
                </a:r>
                <a:endParaRPr lang="en-US" sz="1100" b="1" dirty="0">
                  <a:solidFill>
                    <a:schemeClr val="tx1"/>
                  </a:solidFill>
                  <a:latin typeface="Arial" panose="020B0604020202020204" pitchFamily="34" charset="0"/>
                </a:endParaRPr>
              </a:p>
              <a:p>
                <a:pPr>
                  <a:spcAft>
                    <a:spcPts val="600"/>
                  </a:spcAft>
                </a:pPr>
                <a:r>
                  <a:rPr lang="en-US" sz="1100" dirty="0" err="1" smtClean="0">
                    <a:solidFill>
                      <a:schemeClr val="tx1"/>
                    </a:solidFill>
                    <a:latin typeface="Arial" panose="020B0604020202020204" pitchFamily="34" charset="0"/>
                  </a:rPr>
                  <a:t>Các</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phát</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hiện</a:t>
                </a:r>
                <a:r>
                  <a:rPr lang="en-US" sz="1100" dirty="0" smtClean="0">
                    <a:solidFill>
                      <a:schemeClr val="tx1"/>
                    </a:solidFill>
                    <a:latin typeface="Arial" panose="020B0604020202020204" pitchFamily="34" charset="0"/>
                  </a:rPr>
                  <a:t> </a:t>
                </a:r>
                <a:r>
                  <a:rPr lang="en-US" sz="1100" dirty="0" err="1" smtClean="0">
                    <a:solidFill>
                      <a:schemeClr val="tx1"/>
                    </a:solidFill>
                    <a:latin typeface="Arial" panose="020B0604020202020204" pitchFamily="34" charset="0"/>
                  </a:rPr>
                  <a:t>chính</a:t>
                </a:r>
                <a:r>
                  <a:rPr lang="en-US" sz="1100" dirty="0" smtClean="0">
                    <a:solidFill>
                      <a:schemeClr val="tx1"/>
                    </a:solidFill>
                    <a:latin typeface="Arial" panose="020B0604020202020204" pitchFamily="34" charset="0"/>
                  </a:rPr>
                  <a:t>:</a:t>
                </a:r>
              </a:p>
              <a:p>
                <a:pPr marL="171450" indent="-171450">
                  <a:spcAft>
                    <a:spcPts val="600"/>
                  </a:spcAft>
                  <a:buFont typeface="Arial" panose="020B0604020202020204" pitchFamily="34" charset="0"/>
                  <a:buChar char="•"/>
                </a:pPr>
                <a:r>
                  <a:rPr lang="en-US" sz="1100" b="1" dirty="0" err="1" smtClean="0">
                    <a:solidFill>
                      <a:schemeClr val="tx1"/>
                    </a:solidFill>
                    <a:latin typeface="Arial" panose="020B0604020202020204" pitchFamily="34" charset="0"/>
                  </a:rPr>
                  <a:t>Tiêu</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thụ</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nước</a:t>
                </a:r>
                <a:r>
                  <a:rPr lang="en-US" sz="1100" dirty="0" smtClean="0">
                    <a:solidFill>
                      <a:schemeClr val="tx1"/>
                    </a:solidFill>
                    <a:latin typeface="Arial" panose="020B0604020202020204" pitchFamily="34" charset="0"/>
                  </a:rPr>
                  <a:t>: €47 </a:t>
                </a:r>
                <a:r>
                  <a:rPr lang="en-US" sz="1100" dirty="0" err="1" smtClean="0">
                    <a:solidFill>
                      <a:schemeClr val="tx1"/>
                    </a:solidFill>
                    <a:latin typeface="Arial" panose="020B0604020202020204" pitchFamily="34" charset="0"/>
                  </a:rPr>
                  <a:t>triệu</a:t>
                </a:r>
                <a:r>
                  <a:rPr lang="en-US" sz="1100" dirty="0" smtClean="0">
                    <a:solidFill>
                      <a:schemeClr val="tx1"/>
                    </a:solidFill>
                    <a:latin typeface="Arial" panose="020B0604020202020204" pitchFamily="34" charset="0"/>
                  </a:rPr>
                  <a:t>. </a:t>
                </a:r>
              </a:p>
              <a:p>
                <a:pPr marL="171450" indent="-171450">
                  <a:spcAft>
                    <a:spcPts val="600"/>
                  </a:spcAft>
                  <a:buFont typeface="Arial" panose="020B0604020202020204" pitchFamily="34" charset="0"/>
                  <a:buChar char="•"/>
                </a:pPr>
                <a:r>
                  <a:rPr lang="en-US" sz="1100" b="1" dirty="0" err="1" smtClean="0">
                    <a:solidFill>
                      <a:schemeClr val="tx1"/>
                    </a:solidFill>
                    <a:latin typeface="Arial" panose="020B0604020202020204" pitchFamily="34" charset="0"/>
                  </a:rPr>
                  <a:t>Khí</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thải</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nhà</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kính</a:t>
                </a:r>
                <a:r>
                  <a:rPr lang="en-US" sz="1100" dirty="0" smtClean="0">
                    <a:solidFill>
                      <a:schemeClr val="tx1"/>
                    </a:solidFill>
                    <a:latin typeface="Arial" panose="020B0604020202020204" pitchFamily="34" charset="0"/>
                  </a:rPr>
                  <a:t>: €47 </a:t>
                </a:r>
                <a:r>
                  <a:rPr lang="en-US" sz="1100" dirty="0" err="1" smtClean="0">
                    <a:solidFill>
                      <a:schemeClr val="tx1"/>
                    </a:solidFill>
                    <a:latin typeface="Arial" panose="020B0604020202020204" pitchFamily="34" charset="0"/>
                  </a:rPr>
                  <a:t>triệu</a:t>
                </a:r>
                <a:r>
                  <a:rPr lang="en-US" sz="1100" dirty="0" smtClean="0">
                    <a:solidFill>
                      <a:schemeClr val="tx1"/>
                    </a:solidFill>
                    <a:latin typeface="Arial" panose="020B0604020202020204" pitchFamily="34" charset="0"/>
                  </a:rPr>
                  <a:t> </a:t>
                </a:r>
              </a:p>
              <a:p>
                <a:pPr marL="171450" indent="-171450">
                  <a:spcAft>
                    <a:spcPts val="600"/>
                  </a:spcAft>
                  <a:buFont typeface="Arial" panose="020B0604020202020204" pitchFamily="34" charset="0"/>
                  <a:buChar char="•"/>
                </a:pPr>
                <a:r>
                  <a:rPr lang="en-US" sz="1100" b="1" dirty="0" err="1" smtClean="0">
                    <a:solidFill>
                      <a:schemeClr val="tx1"/>
                    </a:solidFill>
                    <a:latin typeface="Arial" panose="020B0604020202020204" pitchFamily="34" charset="0"/>
                  </a:rPr>
                  <a:t>Đất</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sử</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dụng</a:t>
                </a:r>
                <a:r>
                  <a:rPr lang="en-US" sz="1100" dirty="0" smtClean="0">
                    <a:solidFill>
                      <a:schemeClr val="tx1"/>
                    </a:solidFill>
                    <a:latin typeface="Arial" panose="020B0604020202020204" pitchFamily="34" charset="0"/>
                  </a:rPr>
                  <a:t>: €37 </a:t>
                </a:r>
                <a:r>
                  <a:rPr lang="en-US" sz="1100" dirty="0" err="1" smtClean="0">
                    <a:solidFill>
                      <a:schemeClr val="tx1"/>
                    </a:solidFill>
                    <a:latin typeface="Arial" panose="020B0604020202020204" pitchFamily="34" charset="0"/>
                  </a:rPr>
                  <a:t>triệu</a:t>
                </a:r>
                <a:r>
                  <a:rPr lang="en-US" sz="1100" dirty="0" smtClean="0">
                    <a:solidFill>
                      <a:schemeClr val="tx1"/>
                    </a:solidFill>
                    <a:latin typeface="Arial" panose="020B0604020202020204" pitchFamily="34" charset="0"/>
                  </a:rPr>
                  <a:t>. </a:t>
                </a:r>
              </a:p>
              <a:p>
                <a:pPr marL="171450" indent="-171450">
                  <a:spcAft>
                    <a:spcPts val="600"/>
                  </a:spcAft>
                  <a:buFont typeface="Arial" panose="020B0604020202020204" pitchFamily="34" charset="0"/>
                  <a:buChar char="•"/>
                </a:pPr>
                <a:r>
                  <a:rPr lang="en-US" sz="1100" b="1" dirty="0" smtClean="0">
                    <a:solidFill>
                      <a:schemeClr val="tx1"/>
                    </a:solidFill>
                    <a:latin typeface="Arial" panose="020B0604020202020204" pitchFamily="34" charset="0"/>
                  </a:rPr>
                  <a:t>Ô </a:t>
                </a:r>
                <a:r>
                  <a:rPr lang="en-US" sz="1100" b="1" dirty="0" err="1" smtClean="0">
                    <a:solidFill>
                      <a:schemeClr val="tx1"/>
                    </a:solidFill>
                    <a:latin typeface="Arial" panose="020B0604020202020204" pitchFamily="34" charset="0"/>
                  </a:rPr>
                  <a:t>nhiễm</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không</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khí</a:t>
                </a:r>
                <a:r>
                  <a:rPr lang="en-US" sz="1100" dirty="0" smtClean="0">
                    <a:solidFill>
                      <a:schemeClr val="tx1"/>
                    </a:solidFill>
                    <a:latin typeface="Arial" panose="020B0604020202020204" pitchFamily="34" charset="0"/>
                  </a:rPr>
                  <a:t>: €11 </a:t>
                </a:r>
                <a:r>
                  <a:rPr lang="en-US" sz="1100" dirty="0" err="1" smtClean="0">
                    <a:solidFill>
                      <a:schemeClr val="tx1"/>
                    </a:solidFill>
                    <a:latin typeface="Arial" panose="020B0604020202020204" pitchFamily="34" charset="0"/>
                  </a:rPr>
                  <a:t>triệu</a:t>
                </a:r>
                <a:r>
                  <a:rPr lang="en-US" sz="1100" dirty="0" smtClean="0">
                    <a:solidFill>
                      <a:schemeClr val="tx1"/>
                    </a:solidFill>
                    <a:latin typeface="Arial" panose="020B0604020202020204" pitchFamily="34" charset="0"/>
                  </a:rPr>
                  <a:t>.</a:t>
                </a:r>
              </a:p>
              <a:p>
                <a:pPr marL="171450" indent="-171450">
                  <a:spcAft>
                    <a:spcPts val="600"/>
                  </a:spcAft>
                  <a:buFont typeface="Arial" panose="020B0604020202020204" pitchFamily="34" charset="0"/>
                  <a:buChar char="•"/>
                </a:pPr>
                <a:r>
                  <a:rPr lang="en-US" sz="1100" b="1" dirty="0" err="1" smtClean="0">
                    <a:solidFill>
                      <a:schemeClr val="tx1"/>
                    </a:solidFill>
                    <a:latin typeface="Arial" panose="020B0604020202020204" pitchFamily="34" charset="0"/>
                  </a:rPr>
                  <a:t>Rác</a:t>
                </a:r>
                <a:r>
                  <a:rPr lang="en-US" sz="1100" b="1" dirty="0" smtClean="0">
                    <a:solidFill>
                      <a:schemeClr val="tx1"/>
                    </a:solidFill>
                    <a:latin typeface="Arial" panose="020B0604020202020204" pitchFamily="34" charset="0"/>
                  </a:rPr>
                  <a:t> </a:t>
                </a:r>
                <a:r>
                  <a:rPr lang="en-US" sz="1100" b="1" dirty="0" err="1" smtClean="0">
                    <a:solidFill>
                      <a:schemeClr val="tx1"/>
                    </a:solidFill>
                    <a:latin typeface="Arial" panose="020B0604020202020204" pitchFamily="34" charset="0"/>
                  </a:rPr>
                  <a:t>thải</a:t>
                </a:r>
                <a:r>
                  <a:rPr lang="en-US" sz="1100" dirty="0" smtClean="0">
                    <a:solidFill>
                      <a:schemeClr val="tx1"/>
                    </a:solidFill>
                    <a:latin typeface="Arial" panose="020B0604020202020204" pitchFamily="34" charset="0"/>
                  </a:rPr>
                  <a:t>: €3 </a:t>
                </a:r>
                <a:r>
                  <a:rPr lang="en-US" sz="1100" dirty="0" err="1" smtClean="0">
                    <a:solidFill>
                      <a:schemeClr val="tx1"/>
                    </a:solidFill>
                    <a:latin typeface="Arial" panose="020B0604020202020204" pitchFamily="34" charset="0"/>
                  </a:rPr>
                  <a:t>triệu</a:t>
                </a:r>
                <a:r>
                  <a:rPr lang="en-US" sz="1100" dirty="0" smtClean="0">
                    <a:solidFill>
                      <a:schemeClr val="tx1"/>
                    </a:solidFill>
                    <a:latin typeface="Arial" panose="020B0604020202020204" pitchFamily="34" charset="0"/>
                  </a:rPr>
                  <a:t>.</a:t>
                </a:r>
                <a:endParaRPr lang="en-US" sz="1100" dirty="0">
                  <a:solidFill>
                    <a:schemeClr val="tx1"/>
                  </a:solidFill>
                  <a:latin typeface="Arial" panose="020B0604020202020204" pitchFamily="34" charset="0"/>
                </a:endParaRPr>
              </a:p>
            </p:txBody>
          </p:sp>
        </p:grpSp>
        <p:pic>
          <p:nvPicPr>
            <p:cNvPr id="70" name="Picture 6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7948" y="3505200"/>
              <a:ext cx="1023008" cy="654570"/>
            </a:xfrm>
            <a:prstGeom prst="rect">
              <a:avLst/>
            </a:prstGeom>
            <a:effectLst/>
          </p:spPr>
        </p:pic>
        <p:pic>
          <p:nvPicPr>
            <p:cNvPr id="72" name="Picture 7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7934" y="0"/>
              <a:ext cx="1043036" cy="645555"/>
            </a:xfrm>
            <a:prstGeom prst="rect">
              <a:avLst/>
            </a:prstGeom>
            <a:effectLst/>
          </p:spPr>
        </p:pic>
      </p:grpSp>
      <p:pic>
        <p:nvPicPr>
          <p:cNvPr id="98" name="Picture 2" descr="TIMM Charts circle master5.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00" y="1828800"/>
            <a:ext cx="5906400" cy="4429800"/>
          </a:xfrm>
          <a:prstGeom prst="rect">
            <a:avLst/>
          </a:prstGeom>
          <a:noFill/>
          <a:ln w="9525">
            <a:noFill/>
            <a:miter lim="800000"/>
            <a:headEnd/>
            <a:tailEnd/>
          </a:ln>
        </p:spPr>
      </p:pic>
      <p:graphicFrame>
        <p:nvGraphicFramePr>
          <p:cNvPr id="99" name="Table 98"/>
          <p:cNvGraphicFramePr>
            <a:graphicFrameLocks noGrp="1"/>
          </p:cNvGraphicFramePr>
          <p:nvPr>
            <p:extLst>
              <p:ext uri="{D42A27DB-BD31-4B8C-83A1-F6EECF244321}">
                <p14:modId xmlns:p14="http://schemas.microsoft.com/office/powerpoint/2010/main" val="2903148954"/>
              </p:ext>
            </p:extLst>
          </p:nvPr>
        </p:nvGraphicFramePr>
        <p:xfrm>
          <a:off x="559305" y="1828800"/>
          <a:ext cx="4204095" cy="243840"/>
        </p:xfrm>
        <a:graphic>
          <a:graphicData uri="http://schemas.openxmlformats.org/drawingml/2006/table">
            <a:tbl>
              <a:tblPr firstRow="1" bandRow="1">
                <a:tableStyleId>{69D073F8-1565-44D7-B386-08B59EADF2EE}</a:tableStyleId>
              </a:tblPr>
              <a:tblGrid>
                <a:gridCol w="4204095"/>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Khung</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Đo</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lường</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và</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Quản</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lý</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tổng</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thể</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tác</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động</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(TIMM) </a:t>
                      </a:r>
                      <a:r>
                        <a:rPr kumimoji="0" lang="en-GB" sz="1000" b="1" i="1" u="none" strike="noStrike" kern="1200" cap="none" spc="0" normalizeH="0" baseline="0" noProof="0" dirty="0" err="1" smtClean="0">
                          <a:ln>
                            <a:noFill/>
                          </a:ln>
                          <a:solidFill>
                            <a:srgbClr val="000000"/>
                          </a:solidFill>
                          <a:effectLst/>
                          <a:uLnTx/>
                          <a:uFillTx/>
                          <a:latin typeface="Arial" panose="020B0604020202020204" pitchFamily="34" charset="0"/>
                          <a:ea typeface="+mn-ea"/>
                          <a:cs typeface="+mn-cs"/>
                        </a:rPr>
                        <a:t>của</a:t>
                      </a:r>
                      <a:r>
                        <a:rPr kumimoji="0" lang="en-GB" sz="10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PwC</a:t>
                      </a:r>
                    </a:p>
                  </a:txBody>
                  <a:tcPr>
                    <a:lnT w="12700" cap="flat" cmpd="sng" algn="ctr">
                      <a:solidFill>
                        <a:schemeClr val="accent6"/>
                      </a:solidFill>
                      <a:prstDash val="solid"/>
                      <a:round/>
                      <a:headEnd type="none" w="med" len="med"/>
                      <a:tailEnd type="none" w="med" len="med"/>
                    </a:lnT>
                    <a:lnB w="12700" cap="flat" cmpd="sng" algn="ctr">
                      <a:solidFill>
                        <a:schemeClr val="accent6"/>
                      </a:solidFill>
                      <a:prstDash val="sysDot"/>
                      <a:round/>
                      <a:headEnd type="none" w="med" len="med"/>
                      <a:tailEnd type="none" w="med" len="med"/>
                    </a:lnB>
                  </a:tcPr>
                </a:tc>
              </a:tr>
            </a:tbl>
          </a:graphicData>
        </a:graphic>
      </p:graphicFrame>
      <p:sp>
        <p:nvSpPr>
          <p:cNvPr id="100" name="TextBox 99"/>
          <p:cNvSpPr txBox="1"/>
          <p:nvPr/>
        </p:nvSpPr>
        <p:spPr>
          <a:xfrm>
            <a:off x="579916" y="6210300"/>
            <a:ext cx="5122384" cy="114300"/>
          </a:xfrm>
          <a:prstGeom prst="rect">
            <a:avLst/>
          </a:prstGeom>
          <a:noFill/>
        </p:spPr>
        <p:txBody>
          <a:bodyPr wrap="none" lIns="0" tIns="0" rIns="0" bIns="0" rtlCol="0">
            <a:noAutofit/>
          </a:bodyPr>
          <a:lstStyle/>
          <a:p>
            <a:pPr indent="-274320"/>
            <a:r>
              <a:rPr lang="en-GB" sz="800" smtClean="0">
                <a:latin typeface="Arial" panose="020B0604020202020204" pitchFamily="34" charset="0"/>
              </a:rPr>
              <a:t>Nguồn: </a:t>
            </a:r>
            <a:r>
              <a:rPr lang="en-GB" sz="800" dirty="0" smtClean="0">
                <a:latin typeface="Arial" panose="020B0604020202020204" pitchFamily="34" charset="0"/>
              </a:rPr>
              <a:t>pwc.com/</a:t>
            </a:r>
            <a:r>
              <a:rPr lang="en-GB" sz="800" dirty="0" err="1" smtClean="0">
                <a:latin typeface="Arial" panose="020B0604020202020204" pitchFamily="34" charset="0"/>
              </a:rPr>
              <a:t>totalimpact</a:t>
            </a:r>
            <a:r>
              <a:rPr lang="en-GB" sz="800" dirty="0" smtClean="0">
                <a:latin typeface="Arial" panose="020B0604020202020204" pitchFamily="34" charset="0"/>
              </a:rPr>
              <a:t>; thetravelfoundation.co.uk; puma.com</a:t>
            </a:r>
          </a:p>
        </p:txBody>
      </p:sp>
      <p:sp>
        <p:nvSpPr>
          <p:cNvPr id="3" name="Slide Number Placeholder 2"/>
          <p:cNvSpPr>
            <a:spLocks noGrp="1"/>
          </p:cNvSpPr>
          <p:nvPr>
            <p:ph type="sldNum" sz="quarter" idx="18"/>
          </p:nvPr>
        </p:nvSpPr>
        <p:spPr/>
        <p:txBody>
          <a:bodyPr/>
          <a:lstStyle/>
          <a:p>
            <a:fld id="{5E1E9226-0471-4385-B0D8-B67B0B7976B7}" type="slidenum">
              <a:rPr lang="en-GB" smtClean="0"/>
              <a:pPr/>
              <a:t>20</a:t>
            </a:fld>
            <a:endParaRPr lang="en-GB"/>
          </a:p>
        </p:txBody>
      </p:sp>
      <p:sp>
        <p:nvSpPr>
          <p:cNvPr id="4" name="Date Placeholder 3"/>
          <p:cNvSpPr>
            <a:spLocks noGrp="1"/>
          </p:cNvSpPr>
          <p:nvPr>
            <p:ph type="dt" sz="half" idx="16"/>
          </p:nvPr>
        </p:nvSpPr>
        <p:spPr/>
        <p:txBody>
          <a:bodyPr/>
          <a:lstStyle/>
          <a:p>
            <a:r>
              <a:rPr lang="en-US" smtClean="0"/>
              <a:t>Tháng 05/2016</a:t>
            </a:r>
            <a:endParaRPr lang="en-GB"/>
          </a:p>
        </p:txBody>
      </p:sp>
      <p:sp>
        <p:nvSpPr>
          <p:cNvPr id="7" name="Footer Placeholder 6"/>
          <p:cNvSpPr>
            <a:spLocks noGrp="1"/>
          </p:cNvSpPr>
          <p:nvPr>
            <p:ph type="ftr" sz="quarter" idx="17"/>
          </p:nvPr>
        </p:nvSpPr>
        <p:spPr/>
        <p:txBody>
          <a:bodyPr/>
          <a:lstStyle/>
          <a:p>
            <a:r>
              <a:rPr lang="vi-VN" smtClean="0"/>
              <a:t>IFC/SSC – Báo cáo Môi trường và Xã hội (E&amp;S)</a:t>
            </a:r>
            <a:endParaRPr lang="en-GB" dirty="0"/>
          </a:p>
        </p:txBody>
      </p:sp>
    </p:spTree>
    <p:extLst>
      <p:ext uri="{BB962C8B-B14F-4D97-AF65-F5344CB8AC3E}">
        <p14:creationId xmlns:p14="http://schemas.microsoft.com/office/powerpoint/2010/main" val="4077412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sz="2000" dirty="0" err="1" smtClean="0"/>
              <a:t>Ví</a:t>
            </a:r>
            <a:r>
              <a:rPr lang="en-GB" sz="2000" dirty="0" smtClean="0"/>
              <a:t> </a:t>
            </a:r>
            <a:r>
              <a:rPr lang="en-GB" sz="2000" dirty="0" err="1" smtClean="0"/>
              <a:t>dụ</a:t>
            </a:r>
            <a:r>
              <a:rPr lang="en-GB" sz="2000" dirty="0" smtClean="0"/>
              <a:t>: </a:t>
            </a:r>
            <a:r>
              <a:rPr lang="en-GB" sz="2000" dirty="0" err="1" smtClean="0"/>
              <a:t>Sẽ</a:t>
            </a:r>
            <a:r>
              <a:rPr lang="en-GB" sz="2000" dirty="0" smtClean="0"/>
              <a:t> </a:t>
            </a:r>
            <a:r>
              <a:rPr lang="en-GB" sz="2000" dirty="0" err="1" smtClean="0"/>
              <a:t>ra</a:t>
            </a:r>
            <a:r>
              <a:rPr lang="en-GB" sz="2000" dirty="0" smtClean="0"/>
              <a:t> </a:t>
            </a:r>
            <a:r>
              <a:rPr lang="en-GB" sz="2000" dirty="0" err="1" smtClean="0"/>
              <a:t>sao</a:t>
            </a:r>
            <a:r>
              <a:rPr lang="en-GB" sz="2000" dirty="0" smtClean="0"/>
              <a:t> </a:t>
            </a:r>
            <a:r>
              <a:rPr lang="en-GB" sz="2000" dirty="0" err="1" smtClean="0"/>
              <a:t>nếu</a:t>
            </a:r>
            <a:r>
              <a:rPr lang="en-GB" sz="2000" dirty="0" smtClean="0"/>
              <a:t> </a:t>
            </a:r>
            <a:r>
              <a:rPr lang="en-GB" sz="2000" dirty="0" err="1" smtClean="0"/>
              <a:t>chúng</a:t>
            </a:r>
            <a:r>
              <a:rPr lang="en-GB" sz="2000" dirty="0" smtClean="0"/>
              <a:t> ta </a:t>
            </a:r>
            <a:r>
              <a:rPr lang="en-GB" sz="2000" dirty="0" err="1" smtClean="0"/>
              <a:t>cân</a:t>
            </a:r>
            <a:r>
              <a:rPr lang="en-GB" sz="2000" dirty="0" smtClean="0"/>
              <a:t> </a:t>
            </a:r>
            <a:r>
              <a:rPr lang="en-GB" sz="2000" dirty="0" err="1" smtClean="0"/>
              <a:t>nhắc</a:t>
            </a:r>
            <a:r>
              <a:rPr lang="en-GB" sz="2000" dirty="0" smtClean="0"/>
              <a:t> </a:t>
            </a:r>
            <a:r>
              <a:rPr lang="en-GB" sz="2000" dirty="0" err="1" smtClean="0"/>
              <a:t>tới</a:t>
            </a:r>
            <a:r>
              <a:rPr lang="en-GB" sz="2000" dirty="0" smtClean="0"/>
              <a:t> </a:t>
            </a:r>
            <a:r>
              <a:rPr lang="en-GB" sz="2000" dirty="0" err="1" smtClean="0"/>
              <a:t>ảnh</a:t>
            </a:r>
            <a:r>
              <a:rPr lang="en-GB" sz="2000" dirty="0" smtClean="0"/>
              <a:t> </a:t>
            </a:r>
            <a:r>
              <a:rPr lang="en-GB" sz="2000" dirty="0" err="1" smtClean="0"/>
              <a:t>hưởng</a:t>
            </a:r>
            <a:r>
              <a:rPr lang="en-GB" sz="2000" dirty="0" smtClean="0"/>
              <a:t> </a:t>
            </a:r>
            <a:r>
              <a:rPr lang="en-GB" sz="2000" dirty="0" err="1" smtClean="0"/>
              <a:t>rộng</a:t>
            </a:r>
            <a:r>
              <a:rPr lang="en-GB" sz="2000" dirty="0" smtClean="0"/>
              <a:t> </a:t>
            </a:r>
            <a:r>
              <a:rPr lang="en-GB" sz="2000" dirty="0" err="1" smtClean="0"/>
              <a:t>hơn</a:t>
            </a:r>
            <a:r>
              <a:rPr lang="en-GB" sz="2000" dirty="0" smtClean="0"/>
              <a:t>?</a:t>
            </a:r>
            <a:endParaRPr lang="en-US" sz="2000" b="0" i="0" dirty="0"/>
          </a:p>
        </p:txBody>
      </p:sp>
      <p:sp>
        <p:nvSpPr>
          <p:cNvPr id="8" name="Rectangle 7"/>
          <p:cNvSpPr/>
          <p:nvPr/>
        </p:nvSpPr>
        <p:spPr bwMode="ltGray">
          <a:xfrm>
            <a:off x="5986526" y="2862920"/>
            <a:ext cx="165100" cy="48763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latin typeface="Arial" panose="020B0604020202020204" pitchFamily="34" charset="0"/>
            </a:endParaRPr>
          </a:p>
        </p:txBody>
      </p:sp>
      <p:sp>
        <p:nvSpPr>
          <p:cNvPr id="31" name="Rectangle 30"/>
          <p:cNvSpPr/>
          <p:nvPr/>
        </p:nvSpPr>
        <p:spPr bwMode="ltGray">
          <a:xfrm>
            <a:off x="3167921" y="2385292"/>
            <a:ext cx="1644089" cy="137698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latin typeface="Arial" panose="020B0604020202020204" pitchFamily="34" charset="0"/>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60" y="0"/>
            <a:ext cx="9906000" cy="2059700"/>
          </a:xfrm>
          <a:prstGeom prst="rect">
            <a:avLst/>
          </a:prstGeom>
        </p:spPr>
      </p:pic>
      <p:grpSp>
        <p:nvGrpSpPr>
          <p:cNvPr id="3" name="Group 2"/>
          <p:cNvGrpSpPr/>
          <p:nvPr/>
        </p:nvGrpSpPr>
        <p:grpSpPr>
          <a:xfrm>
            <a:off x="5257800" y="2717571"/>
            <a:ext cx="3665255" cy="2472833"/>
            <a:chOff x="4305939" y="1433517"/>
            <a:chExt cx="4911685" cy="3313759"/>
          </a:xfrm>
        </p:grpSpPr>
        <p:grpSp>
          <p:nvGrpSpPr>
            <p:cNvPr id="93" name="Group 92"/>
            <p:cNvGrpSpPr/>
            <p:nvPr/>
          </p:nvGrpSpPr>
          <p:grpSpPr>
            <a:xfrm>
              <a:off x="4305939" y="1433517"/>
              <a:ext cx="4911685" cy="3313759"/>
              <a:chOff x="4228665" y="1863581"/>
              <a:chExt cx="4911685" cy="3313759"/>
            </a:xfrm>
          </p:grpSpPr>
          <p:pic>
            <p:nvPicPr>
              <p:cNvPr id="96" name="Picture 95" descr="C:\Users\910075\Documents\BD and practice devt\Option 2_TIMM wheel.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17176" y="1996226"/>
                <a:ext cx="3886112" cy="2990486"/>
              </a:xfrm>
              <a:prstGeom prst="rect">
                <a:avLst/>
              </a:prstGeom>
              <a:noFill/>
              <a:extLst>
                <a:ext uri="{909E8E84-426E-40DD-AFC4-6F175D3DCCD1}">
                  <a14:hiddenFill xmlns:a14="http://schemas.microsoft.com/office/drawing/2010/main">
                    <a:solidFill>
                      <a:srgbClr val="FFFFFF"/>
                    </a:solidFill>
                  </a14:hiddenFill>
                </a:ext>
              </a:extLst>
            </p:spPr>
          </p:pic>
          <p:grpSp>
            <p:nvGrpSpPr>
              <p:cNvPr id="97" name="Group 96"/>
              <p:cNvGrpSpPr/>
              <p:nvPr/>
            </p:nvGrpSpPr>
            <p:grpSpPr>
              <a:xfrm>
                <a:off x="4228665" y="1863581"/>
                <a:ext cx="4911685" cy="3313759"/>
                <a:chOff x="4179394" y="3420934"/>
                <a:chExt cx="4911685" cy="3313759"/>
              </a:xfrm>
            </p:grpSpPr>
            <p:sp>
              <p:nvSpPr>
                <p:cNvPr id="98" name="TextBox 97"/>
                <p:cNvSpPr txBox="1"/>
                <p:nvPr/>
              </p:nvSpPr>
              <p:spPr>
                <a:xfrm>
                  <a:off x="6030309" y="3621276"/>
                  <a:ext cx="457200" cy="216024"/>
                </a:xfrm>
                <a:prstGeom prst="rect">
                  <a:avLst/>
                </a:prstGeom>
                <a:noFill/>
              </p:spPr>
              <p:txBody>
                <a:bodyPr vert="horz" wrap="none" lIns="0" tIns="0" rIns="0" bIns="0" rtlCol="0">
                  <a:noAutofit/>
                </a:bodyPr>
                <a:lstStyle/>
                <a:p>
                  <a:pPr indent="-274320" algn="ctr">
                    <a:spcAft>
                      <a:spcPts val="900"/>
                    </a:spcAft>
                  </a:pPr>
                  <a:r>
                    <a:rPr lang="en-GB" sz="900" smtClean="0"/>
                    <a:t>Sức khỏe</a:t>
                  </a:r>
                  <a:endParaRPr lang="en-GB" sz="900" dirty="0" smtClean="0"/>
                </a:p>
              </p:txBody>
            </p:sp>
            <p:sp>
              <p:nvSpPr>
                <p:cNvPr id="99" name="TextBox 98"/>
                <p:cNvSpPr txBox="1"/>
                <p:nvPr/>
              </p:nvSpPr>
              <p:spPr>
                <a:xfrm>
                  <a:off x="6381992" y="3420934"/>
                  <a:ext cx="457200" cy="216024"/>
                </a:xfrm>
                <a:prstGeom prst="rect">
                  <a:avLst/>
                </a:prstGeom>
                <a:noFill/>
              </p:spPr>
              <p:txBody>
                <a:bodyPr vert="horz" wrap="none" lIns="0" tIns="0" rIns="0" bIns="0" rtlCol="0">
                  <a:noAutofit/>
                </a:bodyPr>
                <a:lstStyle/>
                <a:p>
                  <a:pPr indent="-274320" algn="ctr">
                    <a:spcAft>
                      <a:spcPts val="900"/>
                    </a:spcAft>
                  </a:pPr>
                  <a:r>
                    <a:rPr lang="en-GB" sz="900" smtClean="0"/>
                    <a:t>Giáo dục</a:t>
                  </a:r>
                  <a:endParaRPr lang="en-GB" sz="900" dirty="0" smtClean="0"/>
                </a:p>
              </p:txBody>
            </p:sp>
            <p:sp>
              <p:nvSpPr>
                <p:cNvPr id="100" name="TextBox 99"/>
                <p:cNvSpPr txBox="1"/>
                <p:nvPr/>
              </p:nvSpPr>
              <p:spPr>
                <a:xfrm>
                  <a:off x="6964079" y="3593805"/>
                  <a:ext cx="457200" cy="216024"/>
                </a:xfrm>
                <a:prstGeom prst="rect">
                  <a:avLst/>
                </a:prstGeom>
                <a:noFill/>
              </p:spPr>
              <p:txBody>
                <a:bodyPr vert="horz" wrap="none" lIns="0" tIns="0" rIns="0" bIns="0" rtlCol="0">
                  <a:noAutofit/>
                </a:bodyPr>
                <a:lstStyle/>
                <a:p>
                  <a:pPr indent="-274320" algn="ctr">
                    <a:spcAft>
                      <a:spcPts val="900"/>
                    </a:spcAft>
                  </a:pPr>
                  <a:r>
                    <a:rPr lang="en-GB" sz="900" smtClean="0"/>
                    <a:t>Trao quyền</a:t>
                  </a:r>
                  <a:endParaRPr lang="en-GB" sz="900" dirty="0" smtClean="0"/>
                </a:p>
              </p:txBody>
            </p:sp>
            <p:sp>
              <p:nvSpPr>
                <p:cNvPr id="101" name="TextBox 100"/>
                <p:cNvSpPr txBox="1"/>
                <p:nvPr/>
              </p:nvSpPr>
              <p:spPr>
                <a:xfrm>
                  <a:off x="7387504" y="3787287"/>
                  <a:ext cx="1703575" cy="174060"/>
                </a:xfrm>
                <a:prstGeom prst="rect">
                  <a:avLst/>
                </a:prstGeom>
                <a:noFill/>
              </p:spPr>
              <p:txBody>
                <a:bodyPr vert="horz" wrap="square" lIns="0" tIns="0" rIns="0" bIns="0" rtlCol="0">
                  <a:noAutofit/>
                </a:bodyPr>
                <a:lstStyle/>
                <a:p>
                  <a:pPr indent="-274320" algn="ctr">
                    <a:spcAft>
                      <a:spcPts val="900"/>
                    </a:spcAft>
                  </a:pPr>
                  <a:r>
                    <a:rPr lang="en-GB" sz="900" smtClean="0"/>
                    <a:t>Gắn kết cộng đồng</a:t>
                  </a:r>
                  <a:endParaRPr lang="en-GB" sz="900" dirty="0" smtClean="0"/>
                </a:p>
              </p:txBody>
            </p:sp>
            <p:sp>
              <p:nvSpPr>
                <p:cNvPr id="102" name="TextBox 101"/>
                <p:cNvSpPr txBox="1"/>
                <p:nvPr/>
              </p:nvSpPr>
              <p:spPr>
                <a:xfrm>
                  <a:off x="7725903" y="4063853"/>
                  <a:ext cx="1365176" cy="205314"/>
                </a:xfrm>
                <a:prstGeom prst="rect">
                  <a:avLst/>
                </a:prstGeom>
                <a:noFill/>
              </p:spPr>
              <p:txBody>
                <a:bodyPr vert="horz" wrap="square" lIns="0" tIns="0" rIns="0" bIns="0" rtlCol="0">
                  <a:noAutofit/>
                </a:bodyPr>
                <a:lstStyle/>
                <a:p>
                  <a:pPr indent="-274320" algn="ctr">
                    <a:spcAft>
                      <a:spcPts val="900"/>
                    </a:spcAft>
                  </a:pPr>
                  <a:r>
                    <a:rPr lang="en-GB" sz="900"/>
                    <a:t>GHG và các khí thải khác</a:t>
                  </a:r>
                  <a:endParaRPr lang="en-GB" sz="900" dirty="0"/>
                </a:p>
              </p:txBody>
            </p:sp>
            <p:sp>
              <p:nvSpPr>
                <p:cNvPr id="103" name="TextBox 102"/>
                <p:cNvSpPr txBox="1"/>
                <p:nvPr/>
              </p:nvSpPr>
              <p:spPr>
                <a:xfrm>
                  <a:off x="8216433" y="4491998"/>
                  <a:ext cx="800636" cy="216024"/>
                </a:xfrm>
                <a:prstGeom prst="rect">
                  <a:avLst/>
                </a:prstGeom>
                <a:noFill/>
              </p:spPr>
              <p:txBody>
                <a:bodyPr vert="horz" wrap="square" lIns="0" tIns="0" rIns="0" bIns="0" rtlCol="0">
                  <a:noAutofit/>
                </a:bodyPr>
                <a:lstStyle/>
                <a:p>
                  <a:pPr indent="-274320" algn="ctr">
                    <a:spcAft>
                      <a:spcPts val="900"/>
                    </a:spcAft>
                  </a:pPr>
                  <a:r>
                    <a:rPr lang="en-GB" sz="900" smtClean="0"/>
                    <a:t>Ô nhiễm nước</a:t>
                  </a:r>
                  <a:endParaRPr lang="en-GB" sz="900" dirty="0" smtClean="0"/>
                </a:p>
              </p:txBody>
            </p:sp>
            <p:sp>
              <p:nvSpPr>
                <p:cNvPr id="104" name="TextBox 103"/>
                <p:cNvSpPr txBox="1"/>
                <p:nvPr/>
              </p:nvSpPr>
              <p:spPr>
                <a:xfrm>
                  <a:off x="8039950" y="4990378"/>
                  <a:ext cx="1051129" cy="216024"/>
                </a:xfrm>
                <a:prstGeom prst="rect">
                  <a:avLst/>
                </a:prstGeom>
                <a:noFill/>
              </p:spPr>
              <p:txBody>
                <a:bodyPr vert="horz" wrap="square" lIns="0" tIns="0" rIns="0" bIns="0" rtlCol="0">
                  <a:noAutofit/>
                </a:bodyPr>
                <a:lstStyle/>
                <a:p>
                  <a:pPr indent="-274320" algn="ctr">
                    <a:spcAft>
                      <a:spcPts val="900"/>
                    </a:spcAft>
                  </a:pPr>
                  <a:r>
                    <a:rPr lang="en-GB" sz="900" smtClean="0"/>
                    <a:t>Rác thải</a:t>
                  </a:r>
                  <a:endParaRPr lang="en-GB" sz="900" dirty="0" smtClean="0"/>
                </a:p>
              </p:txBody>
            </p:sp>
            <p:sp>
              <p:nvSpPr>
                <p:cNvPr id="105" name="TextBox 104"/>
                <p:cNvSpPr txBox="1"/>
                <p:nvPr/>
              </p:nvSpPr>
              <p:spPr>
                <a:xfrm>
                  <a:off x="8511916" y="5593802"/>
                  <a:ext cx="475309" cy="392687"/>
                </a:xfrm>
                <a:prstGeom prst="rect">
                  <a:avLst/>
                </a:prstGeom>
                <a:noFill/>
              </p:spPr>
              <p:txBody>
                <a:bodyPr vert="horz" wrap="square" lIns="0" tIns="0" rIns="0" bIns="0" rtlCol="0">
                  <a:noAutofit/>
                </a:bodyPr>
                <a:lstStyle/>
                <a:p>
                  <a:pPr indent="-274320" algn="ctr">
                    <a:spcAft>
                      <a:spcPts val="900"/>
                    </a:spcAft>
                  </a:pPr>
                  <a:r>
                    <a:rPr lang="en-GB" sz="900" smtClean="0"/>
                    <a:t>Sử dụng đất</a:t>
                  </a:r>
                  <a:endParaRPr lang="en-GB" sz="900" dirty="0" smtClean="0"/>
                </a:p>
              </p:txBody>
            </p:sp>
            <p:sp>
              <p:nvSpPr>
                <p:cNvPr id="106" name="TextBox 105"/>
                <p:cNvSpPr txBox="1"/>
                <p:nvPr/>
              </p:nvSpPr>
              <p:spPr>
                <a:xfrm>
                  <a:off x="7803477" y="6006440"/>
                  <a:ext cx="1051129" cy="216024"/>
                </a:xfrm>
                <a:prstGeom prst="rect">
                  <a:avLst/>
                </a:prstGeom>
                <a:noFill/>
              </p:spPr>
              <p:txBody>
                <a:bodyPr vert="horz" wrap="square" lIns="0" tIns="0" rIns="0" bIns="0" rtlCol="0">
                  <a:noAutofit/>
                </a:bodyPr>
                <a:lstStyle/>
                <a:p>
                  <a:pPr indent="-274320" algn="ctr">
                    <a:spcAft>
                      <a:spcPts val="900"/>
                    </a:spcAft>
                  </a:pPr>
                  <a:r>
                    <a:rPr lang="en-GB" sz="900" smtClean="0"/>
                    <a:t>Sử dụng nước</a:t>
                  </a:r>
                  <a:endParaRPr lang="en-GB" sz="900" dirty="0" smtClean="0"/>
                </a:p>
              </p:txBody>
            </p:sp>
            <p:sp>
              <p:nvSpPr>
                <p:cNvPr id="107" name="TextBox 106"/>
                <p:cNvSpPr txBox="1"/>
                <p:nvPr/>
              </p:nvSpPr>
              <p:spPr>
                <a:xfrm>
                  <a:off x="7277912" y="6154957"/>
                  <a:ext cx="1051129" cy="216024"/>
                </a:xfrm>
                <a:prstGeom prst="rect">
                  <a:avLst/>
                </a:prstGeom>
                <a:noFill/>
              </p:spPr>
              <p:txBody>
                <a:bodyPr vert="horz" wrap="square" lIns="0" tIns="0" rIns="0" bIns="0" rtlCol="0">
                  <a:noAutofit/>
                </a:bodyPr>
                <a:lstStyle/>
                <a:p>
                  <a:pPr indent="-274320" algn="ctr">
                    <a:spcAft>
                      <a:spcPts val="900"/>
                    </a:spcAft>
                  </a:pPr>
                  <a:r>
                    <a:rPr lang="en-GB" sz="900" smtClean="0"/>
                    <a:t>Thuế môi trường</a:t>
                  </a:r>
                  <a:endParaRPr lang="en-GB" sz="900" dirty="0" smtClean="0"/>
                </a:p>
              </p:txBody>
            </p:sp>
            <p:sp>
              <p:nvSpPr>
                <p:cNvPr id="108" name="TextBox 107"/>
                <p:cNvSpPr txBox="1"/>
                <p:nvPr/>
              </p:nvSpPr>
              <p:spPr>
                <a:xfrm>
                  <a:off x="6864908" y="6333036"/>
                  <a:ext cx="754165" cy="216024"/>
                </a:xfrm>
                <a:prstGeom prst="rect">
                  <a:avLst/>
                </a:prstGeom>
                <a:noFill/>
              </p:spPr>
              <p:txBody>
                <a:bodyPr vert="horz" wrap="square" lIns="0" tIns="0" rIns="0" bIns="0" rtlCol="0">
                  <a:noAutofit/>
                </a:bodyPr>
                <a:lstStyle/>
                <a:p>
                  <a:pPr indent="-274320" algn="ctr">
                    <a:spcAft>
                      <a:spcPts val="900"/>
                    </a:spcAft>
                  </a:pPr>
                  <a:r>
                    <a:rPr lang="en-GB" sz="900" smtClean="0"/>
                    <a:t>Thuế tài sản</a:t>
                  </a:r>
                  <a:endParaRPr lang="en-GB" sz="900" dirty="0" smtClean="0"/>
                </a:p>
              </p:txBody>
            </p:sp>
            <p:sp>
              <p:nvSpPr>
                <p:cNvPr id="109" name="TextBox 108"/>
                <p:cNvSpPr txBox="1"/>
                <p:nvPr/>
              </p:nvSpPr>
              <p:spPr>
                <a:xfrm>
                  <a:off x="6258909" y="6518669"/>
                  <a:ext cx="754165" cy="216024"/>
                </a:xfrm>
                <a:prstGeom prst="rect">
                  <a:avLst/>
                </a:prstGeom>
                <a:noFill/>
              </p:spPr>
              <p:txBody>
                <a:bodyPr vert="horz" wrap="square" lIns="0" tIns="0" rIns="0" bIns="0" rtlCol="0">
                  <a:noAutofit/>
                </a:bodyPr>
                <a:lstStyle/>
                <a:p>
                  <a:pPr indent="-274320" algn="ctr">
                    <a:spcAft>
                      <a:spcPts val="900"/>
                    </a:spcAft>
                  </a:pPr>
                  <a:r>
                    <a:rPr lang="en-GB" sz="900" smtClean="0"/>
                    <a:t>Thuế sản xuất</a:t>
                  </a:r>
                  <a:endParaRPr lang="en-GB" sz="900" dirty="0" smtClean="0"/>
                </a:p>
              </p:txBody>
            </p:sp>
            <p:sp>
              <p:nvSpPr>
                <p:cNvPr id="110" name="TextBox 109"/>
                <p:cNvSpPr txBox="1"/>
                <p:nvPr/>
              </p:nvSpPr>
              <p:spPr>
                <a:xfrm>
                  <a:off x="5720810" y="6295261"/>
                  <a:ext cx="566284" cy="216024"/>
                </a:xfrm>
                <a:prstGeom prst="rect">
                  <a:avLst/>
                </a:prstGeom>
                <a:noFill/>
              </p:spPr>
              <p:txBody>
                <a:bodyPr vert="horz" wrap="square" lIns="0" tIns="0" rIns="0" bIns="0" rtlCol="0">
                  <a:noAutofit/>
                </a:bodyPr>
                <a:lstStyle/>
                <a:p>
                  <a:pPr indent="-274320" algn="ctr">
                    <a:spcAft>
                      <a:spcPts val="900"/>
                    </a:spcAft>
                  </a:pPr>
                  <a:r>
                    <a:rPr lang="en-GB" sz="900" smtClean="0"/>
                    <a:t>Thuế nhân sự</a:t>
                  </a:r>
                  <a:endParaRPr lang="en-GB" sz="900" dirty="0" smtClean="0"/>
                </a:p>
              </p:txBody>
            </p:sp>
            <p:sp>
              <p:nvSpPr>
                <p:cNvPr id="111" name="TextBox 110"/>
                <p:cNvSpPr txBox="1"/>
                <p:nvPr/>
              </p:nvSpPr>
              <p:spPr>
                <a:xfrm>
                  <a:off x="5245987" y="5986490"/>
                  <a:ext cx="603253" cy="218120"/>
                </a:xfrm>
                <a:prstGeom prst="rect">
                  <a:avLst/>
                </a:prstGeom>
                <a:noFill/>
              </p:spPr>
              <p:txBody>
                <a:bodyPr vert="horz" wrap="square" lIns="0" tIns="0" rIns="0" bIns="0" rtlCol="0">
                  <a:noAutofit/>
                </a:bodyPr>
                <a:lstStyle/>
                <a:p>
                  <a:pPr indent="-274320" algn="ctr">
                    <a:spcAft>
                      <a:spcPts val="900"/>
                    </a:spcAft>
                  </a:pPr>
                  <a:r>
                    <a:rPr lang="en-GB" sz="900" smtClean="0"/>
                    <a:t>Lợi nhuận thế</a:t>
                  </a:r>
                  <a:endParaRPr lang="en-GB" sz="900" dirty="0" smtClean="0"/>
                </a:p>
              </p:txBody>
            </p:sp>
            <p:sp>
              <p:nvSpPr>
                <p:cNvPr id="112" name="TextBox 111"/>
                <p:cNvSpPr txBox="1"/>
                <p:nvPr/>
              </p:nvSpPr>
              <p:spPr>
                <a:xfrm>
                  <a:off x="4728263" y="5688504"/>
                  <a:ext cx="868363" cy="277396"/>
                </a:xfrm>
                <a:prstGeom prst="rect">
                  <a:avLst/>
                </a:prstGeom>
                <a:noFill/>
              </p:spPr>
              <p:txBody>
                <a:bodyPr vert="horz" wrap="square" lIns="0" tIns="0" rIns="0" bIns="0" rtlCol="0">
                  <a:noAutofit/>
                </a:bodyPr>
                <a:lstStyle/>
                <a:p>
                  <a:pPr indent="-274320" algn="ctr">
                    <a:spcAft>
                      <a:spcPts val="900"/>
                    </a:spcAft>
                  </a:pPr>
                  <a:r>
                    <a:rPr lang="en-GB" sz="900" smtClean="0"/>
                    <a:t>Vô ihnhf</a:t>
                  </a:r>
                  <a:endParaRPr lang="en-GB" sz="900" dirty="0" smtClean="0"/>
                </a:p>
              </p:txBody>
            </p:sp>
            <p:sp>
              <p:nvSpPr>
                <p:cNvPr id="113" name="TextBox 112"/>
                <p:cNvSpPr txBox="1"/>
                <p:nvPr/>
              </p:nvSpPr>
              <p:spPr>
                <a:xfrm>
                  <a:off x="4500261" y="5366933"/>
                  <a:ext cx="701275" cy="216024"/>
                </a:xfrm>
                <a:prstGeom prst="rect">
                  <a:avLst/>
                </a:prstGeom>
                <a:noFill/>
              </p:spPr>
              <p:txBody>
                <a:bodyPr vert="horz" wrap="square" lIns="0" tIns="0" rIns="0" bIns="0" rtlCol="0">
                  <a:noAutofit/>
                </a:bodyPr>
                <a:lstStyle/>
                <a:p>
                  <a:pPr indent="-274320" algn="ctr">
                    <a:spcAft>
                      <a:spcPts val="900"/>
                    </a:spcAft>
                  </a:pPr>
                  <a:r>
                    <a:rPr lang="en-GB" sz="900" smtClean="0"/>
                    <a:t>Xuất khẩu</a:t>
                  </a:r>
                  <a:endParaRPr lang="en-GB" sz="900" dirty="0" smtClean="0"/>
                </a:p>
              </p:txBody>
            </p:sp>
            <p:sp>
              <p:nvSpPr>
                <p:cNvPr id="114" name="TextBox 113"/>
                <p:cNvSpPr txBox="1"/>
                <p:nvPr/>
              </p:nvSpPr>
              <p:spPr>
                <a:xfrm>
                  <a:off x="4179394" y="4774354"/>
                  <a:ext cx="839148" cy="196655"/>
                </a:xfrm>
                <a:prstGeom prst="rect">
                  <a:avLst/>
                </a:prstGeom>
                <a:noFill/>
              </p:spPr>
              <p:txBody>
                <a:bodyPr vert="horz" wrap="square" lIns="0" tIns="0" rIns="0" bIns="0" rtlCol="0">
                  <a:noAutofit/>
                </a:bodyPr>
                <a:lstStyle/>
                <a:p>
                  <a:pPr indent="-274320" algn="ctr">
                    <a:spcAft>
                      <a:spcPts val="900"/>
                    </a:spcAft>
                  </a:pPr>
                  <a:r>
                    <a:rPr lang="en-GB" sz="900" dirty="0" smtClean="0"/>
                    <a:t>Investment</a:t>
                  </a:r>
                </a:p>
              </p:txBody>
            </p:sp>
            <p:sp>
              <p:nvSpPr>
                <p:cNvPr id="115" name="TextBox 114"/>
                <p:cNvSpPr txBox="1"/>
                <p:nvPr/>
              </p:nvSpPr>
              <p:spPr>
                <a:xfrm>
                  <a:off x="4544712" y="4414980"/>
                  <a:ext cx="701275" cy="216024"/>
                </a:xfrm>
                <a:prstGeom prst="rect">
                  <a:avLst/>
                </a:prstGeom>
                <a:noFill/>
              </p:spPr>
              <p:txBody>
                <a:bodyPr vert="horz" wrap="square" lIns="0" tIns="0" rIns="0" bIns="0" rtlCol="0">
                  <a:noAutofit/>
                </a:bodyPr>
                <a:lstStyle/>
                <a:p>
                  <a:pPr indent="-274320" algn="ctr">
                    <a:spcAft>
                      <a:spcPts val="900"/>
                    </a:spcAft>
                  </a:pPr>
                  <a:r>
                    <a:rPr lang="en-GB" sz="900" dirty="0" smtClean="0"/>
                    <a:t>Profits</a:t>
                  </a:r>
                </a:p>
              </p:txBody>
            </p:sp>
            <p:sp>
              <p:nvSpPr>
                <p:cNvPr id="116" name="TextBox 115"/>
                <p:cNvSpPr txBox="1"/>
                <p:nvPr/>
              </p:nvSpPr>
              <p:spPr>
                <a:xfrm>
                  <a:off x="4728262" y="3847829"/>
                  <a:ext cx="701275" cy="216024"/>
                </a:xfrm>
                <a:prstGeom prst="rect">
                  <a:avLst/>
                </a:prstGeom>
                <a:noFill/>
              </p:spPr>
              <p:txBody>
                <a:bodyPr vert="horz" wrap="square" lIns="0" tIns="0" rIns="0" bIns="0" rtlCol="0">
                  <a:noAutofit/>
                </a:bodyPr>
                <a:lstStyle/>
                <a:p>
                  <a:pPr indent="-274320" algn="ctr">
                    <a:spcAft>
                      <a:spcPts val="900"/>
                    </a:spcAft>
                  </a:pPr>
                  <a:r>
                    <a:rPr lang="en-GB" sz="900" dirty="0" smtClean="0"/>
                    <a:t>Payroll</a:t>
                  </a:r>
                </a:p>
              </p:txBody>
            </p:sp>
            <p:sp>
              <p:nvSpPr>
                <p:cNvPr id="117" name="TextBox 116"/>
                <p:cNvSpPr txBox="1"/>
                <p:nvPr/>
              </p:nvSpPr>
              <p:spPr>
                <a:xfrm>
                  <a:off x="5200525" y="3710564"/>
                  <a:ext cx="876519" cy="255280"/>
                </a:xfrm>
                <a:prstGeom prst="rect">
                  <a:avLst/>
                </a:prstGeom>
                <a:noFill/>
              </p:spPr>
              <p:txBody>
                <a:bodyPr vert="horz" wrap="square" lIns="0" tIns="0" rIns="0" bIns="0" rtlCol="0">
                  <a:noAutofit/>
                </a:bodyPr>
                <a:lstStyle/>
                <a:p>
                  <a:pPr indent="-274320" algn="ctr">
                    <a:spcAft>
                      <a:spcPts val="900"/>
                    </a:spcAft>
                  </a:pPr>
                  <a:r>
                    <a:rPr lang="en-GB" sz="900" dirty="0" smtClean="0"/>
                    <a:t>Livelihoods</a:t>
                  </a:r>
                </a:p>
              </p:txBody>
            </p:sp>
          </p:grpSp>
        </p:grpSp>
        <p:pic>
          <p:nvPicPr>
            <p:cNvPr id="9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08537" y="3016134"/>
              <a:ext cx="610133" cy="36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40" name="Table 139"/>
          <p:cNvGraphicFramePr>
            <a:graphicFrameLocks noGrp="1"/>
          </p:cNvGraphicFramePr>
          <p:nvPr>
            <p:extLst>
              <p:ext uri="{D42A27DB-BD31-4B8C-83A1-F6EECF244321}">
                <p14:modId xmlns:p14="http://schemas.microsoft.com/office/powerpoint/2010/main" val="1168505730"/>
              </p:ext>
            </p:extLst>
          </p:nvPr>
        </p:nvGraphicFramePr>
        <p:xfrm>
          <a:off x="614548" y="5334000"/>
          <a:ext cx="8759220" cy="929640"/>
        </p:xfrm>
        <a:graphic>
          <a:graphicData uri="http://schemas.openxmlformats.org/drawingml/2006/table">
            <a:tbl>
              <a:tblPr firstRow="1" bandRow="1">
                <a:tableStyleId>{2D5ABB26-0587-4C30-8999-92F81FD0307C}</a:tableStyleId>
              </a:tblPr>
              <a:tblGrid>
                <a:gridCol w="4379610"/>
                <a:gridCol w="4379610"/>
              </a:tblGrid>
              <a:tr h="370840">
                <a:tc>
                  <a:txBody>
                    <a:bodyPr/>
                    <a:lstStyle/>
                    <a:p>
                      <a:pPr marL="903288" indent="-903288">
                        <a:buFont typeface="Arial" panose="020B0604020202020204" pitchFamily="34" charset="0"/>
                        <a:buNone/>
                      </a:pPr>
                      <a:r>
                        <a:rPr lang="en-GB" sz="1100" b="1" dirty="0" err="1" smtClean="0">
                          <a:latin typeface="Arial" panose="020B0604020202020204" pitchFamily="34" charset="0"/>
                        </a:rPr>
                        <a:t>Lựa</a:t>
                      </a:r>
                      <a:r>
                        <a:rPr lang="en-GB" sz="1100" b="1" baseline="0" dirty="0" smtClean="0">
                          <a:latin typeface="Arial" panose="020B0604020202020204" pitchFamily="34" charset="0"/>
                        </a:rPr>
                        <a:t> </a:t>
                      </a:r>
                      <a:r>
                        <a:rPr lang="en-GB" sz="1100" b="1" baseline="0" dirty="0" err="1" smtClean="0">
                          <a:latin typeface="Arial" panose="020B0604020202020204" pitchFamily="34" charset="0"/>
                        </a:rPr>
                        <a:t>chọn</a:t>
                      </a:r>
                      <a:r>
                        <a:rPr lang="en-GB" sz="1100" b="1" baseline="0" dirty="0" smtClean="0">
                          <a:latin typeface="Arial" panose="020B0604020202020204" pitchFamily="34" charset="0"/>
                        </a:rPr>
                        <a:t> </a:t>
                      </a:r>
                      <a:r>
                        <a:rPr lang="en-GB" sz="1100" b="1" dirty="0" smtClean="0">
                          <a:latin typeface="Arial" panose="020B0604020202020204" pitchFamily="34" charset="0"/>
                        </a:rPr>
                        <a:t>1: </a:t>
                      </a:r>
                      <a:r>
                        <a:rPr lang="en-GB" sz="1100" b="0" baseline="0" dirty="0" err="1" smtClean="0">
                          <a:latin typeface="Arial" panose="020B0604020202020204" pitchFamily="34" charset="0"/>
                        </a:rPr>
                        <a:t>Mở</a:t>
                      </a:r>
                      <a:r>
                        <a:rPr lang="en-GB" sz="1100" b="0" baseline="0" dirty="0" smtClean="0">
                          <a:latin typeface="Arial" panose="020B0604020202020204" pitchFamily="34" charset="0"/>
                        </a:rPr>
                        <a:t> </a:t>
                      </a:r>
                      <a:r>
                        <a:rPr lang="en-GB" sz="1100" b="0" baseline="0" dirty="0" err="1" smtClean="0">
                          <a:latin typeface="Arial" panose="020B0604020202020204" pitchFamily="34" charset="0"/>
                        </a:rPr>
                        <a:t>rộng</a:t>
                      </a:r>
                      <a:r>
                        <a:rPr lang="en-GB" sz="1100" b="0" baseline="0" dirty="0" smtClean="0">
                          <a:latin typeface="Arial" panose="020B0604020202020204" pitchFamily="34" charset="0"/>
                        </a:rPr>
                        <a:t> </a:t>
                      </a:r>
                      <a:r>
                        <a:rPr lang="en-GB" sz="1100" b="0" baseline="0" dirty="0" err="1" smtClean="0">
                          <a:latin typeface="Arial" panose="020B0604020202020204" pitchFamily="34" charset="0"/>
                        </a:rPr>
                        <a:t>và</a:t>
                      </a:r>
                      <a:r>
                        <a:rPr lang="en-GB" sz="1100" b="0" baseline="0" dirty="0" smtClean="0">
                          <a:latin typeface="Arial" panose="020B0604020202020204" pitchFamily="34" charset="0"/>
                        </a:rPr>
                        <a:t> </a:t>
                      </a:r>
                      <a:r>
                        <a:rPr lang="en-GB" sz="1100" b="0" baseline="0" dirty="0" err="1" smtClean="0">
                          <a:latin typeface="Arial" panose="020B0604020202020204" pitchFamily="34" charset="0"/>
                        </a:rPr>
                        <a:t>sửa</a:t>
                      </a:r>
                      <a:r>
                        <a:rPr lang="en-GB" sz="1100" b="0" baseline="0" dirty="0" smtClean="0">
                          <a:latin typeface="Arial" panose="020B0604020202020204" pitchFamily="34" charset="0"/>
                        </a:rPr>
                        <a:t> </a:t>
                      </a:r>
                      <a:r>
                        <a:rPr lang="en-GB" sz="1100" b="0" baseline="0" dirty="0" err="1" smtClean="0">
                          <a:latin typeface="Arial" panose="020B0604020202020204" pitchFamily="34" charset="0"/>
                        </a:rPr>
                        <a:t>chữa</a:t>
                      </a:r>
                      <a:r>
                        <a:rPr lang="en-GB" sz="1100" b="0" baseline="0" dirty="0" smtClean="0">
                          <a:latin typeface="Arial" panose="020B0604020202020204" pitchFamily="34" charset="0"/>
                        </a:rPr>
                        <a:t> </a:t>
                      </a:r>
                      <a:r>
                        <a:rPr lang="en-GB" sz="1100" b="0" baseline="0" dirty="0" err="1" smtClean="0">
                          <a:latin typeface="Arial" panose="020B0604020202020204" pitchFamily="34" charset="0"/>
                        </a:rPr>
                        <a:t>bề</a:t>
                      </a:r>
                      <a:r>
                        <a:rPr lang="en-GB" sz="1100" b="0" baseline="0" dirty="0" smtClean="0">
                          <a:latin typeface="Arial" panose="020B0604020202020204" pitchFamily="34" charset="0"/>
                        </a:rPr>
                        <a:t> </a:t>
                      </a:r>
                      <a:r>
                        <a:rPr lang="en-GB" sz="1100" b="0" baseline="0" dirty="0" err="1" smtClean="0">
                          <a:latin typeface="Arial" panose="020B0604020202020204" pitchFamily="34" charset="0"/>
                        </a:rPr>
                        <a:t>mặt</a:t>
                      </a:r>
                      <a:r>
                        <a:rPr lang="en-GB" sz="1100" b="0" baseline="0" dirty="0" smtClean="0">
                          <a:latin typeface="Arial" panose="020B0604020202020204" pitchFamily="34" charset="0"/>
                        </a:rPr>
                        <a:t> </a:t>
                      </a:r>
                      <a:r>
                        <a:rPr lang="en-GB" sz="1100" b="0" baseline="0" dirty="0" err="1" smtClean="0">
                          <a:latin typeface="Arial" panose="020B0604020202020204" pitchFamily="34" charset="0"/>
                        </a:rPr>
                        <a:t>công</a:t>
                      </a:r>
                      <a:r>
                        <a:rPr lang="en-GB" sz="1100" b="0" baseline="0" dirty="0" smtClean="0">
                          <a:latin typeface="Arial" panose="020B0604020202020204" pitchFamily="34" charset="0"/>
                        </a:rPr>
                        <a:t> </a:t>
                      </a:r>
                      <a:r>
                        <a:rPr lang="en-GB" sz="1100" b="0" baseline="0" dirty="0" err="1" smtClean="0">
                          <a:latin typeface="Arial" panose="020B0604020202020204" pitchFamily="34" charset="0"/>
                        </a:rPr>
                        <a:t>trình</a:t>
                      </a:r>
                      <a:r>
                        <a:rPr lang="en-GB" sz="1100" b="0" baseline="0" dirty="0" smtClean="0">
                          <a:latin typeface="Arial" panose="020B0604020202020204" pitchFamily="34" charset="0"/>
                        </a:rPr>
                        <a:t> </a:t>
                      </a:r>
                      <a:r>
                        <a:rPr lang="en-GB" sz="1100" b="0" baseline="0" dirty="0" err="1" smtClean="0">
                          <a:latin typeface="Arial" panose="020B0604020202020204" pitchFamily="34" charset="0"/>
                        </a:rPr>
                        <a:t>đường</a:t>
                      </a:r>
                      <a:r>
                        <a:rPr lang="en-GB" sz="1100" b="0" baseline="0" dirty="0" smtClean="0">
                          <a:latin typeface="Arial" panose="020B0604020202020204" pitchFamily="34" charset="0"/>
                        </a:rPr>
                        <a:t> </a:t>
                      </a:r>
                      <a:r>
                        <a:rPr lang="en-GB" sz="1100" b="0" baseline="0" dirty="0" err="1" smtClean="0">
                          <a:latin typeface="Arial" panose="020B0604020202020204" pitchFamily="34" charset="0"/>
                        </a:rPr>
                        <a:t>cũ</a:t>
                      </a:r>
                      <a:endParaRPr lang="en-GB" sz="1100" b="1" dirty="0" smtClean="0">
                        <a:latin typeface="Arial" panose="020B0604020202020204" pitchFamily="34" charset="0"/>
                      </a:endParaRPr>
                    </a:p>
                    <a:p>
                      <a:pPr marL="285750" indent="-285750">
                        <a:buFont typeface="Arial" panose="020B0604020202020204" pitchFamily="34" charset="0"/>
                        <a:buChar char="•"/>
                      </a:pPr>
                      <a:endParaRPr lang="en-GB" sz="1100" dirty="0" smtClean="0">
                        <a:latin typeface="Arial" panose="020B0604020202020204" pitchFamily="34" charset="0"/>
                      </a:endParaRPr>
                    </a:p>
                    <a:p>
                      <a:pPr marL="285750" indent="-285750">
                        <a:buFont typeface="Arial" panose="020B0604020202020204" pitchFamily="34" charset="0"/>
                        <a:buChar char="•"/>
                      </a:pPr>
                      <a:r>
                        <a:rPr lang="en-GB" sz="1100" dirty="0" err="1" smtClean="0">
                          <a:latin typeface="Arial" panose="020B0604020202020204" pitchFamily="34" charset="0"/>
                        </a:rPr>
                        <a:t>Giảm</a:t>
                      </a:r>
                      <a:r>
                        <a:rPr lang="en-GB" sz="1100" baseline="0" dirty="0" smtClean="0">
                          <a:latin typeface="Arial" panose="020B0604020202020204" pitchFamily="34" charset="0"/>
                        </a:rPr>
                        <a:t> chi </a:t>
                      </a:r>
                      <a:r>
                        <a:rPr lang="en-GB" sz="1100" baseline="0" dirty="0" err="1" smtClean="0">
                          <a:latin typeface="Arial" panose="020B0604020202020204" pitchFamily="34" charset="0"/>
                        </a:rPr>
                        <a:t>phí</a:t>
                      </a:r>
                      <a:r>
                        <a:rPr lang="en-GB" sz="1100" baseline="0" dirty="0" smtClean="0">
                          <a:latin typeface="Arial" panose="020B0604020202020204" pitchFamily="34" charset="0"/>
                        </a:rPr>
                        <a:t> ban </a:t>
                      </a:r>
                      <a:r>
                        <a:rPr lang="en-GB" sz="1100" baseline="0" dirty="0" err="1" smtClean="0">
                          <a:latin typeface="Arial" panose="020B0604020202020204" pitchFamily="34" charset="0"/>
                        </a:rPr>
                        <a:t>đầu</a:t>
                      </a:r>
                      <a:endParaRPr lang="en-GB" sz="1100" dirty="0" smtClean="0">
                        <a:latin typeface="Arial" panose="020B0604020202020204" pitchFamily="34" charset="0"/>
                      </a:endParaRPr>
                    </a:p>
                    <a:p>
                      <a:pPr marL="285750" indent="-285750">
                        <a:buFont typeface="Arial" panose="020B0604020202020204" pitchFamily="34" charset="0"/>
                        <a:buChar char="•"/>
                      </a:pPr>
                      <a:r>
                        <a:rPr lang="en-GB" sz="1100" baseline="0" dirty="0" err="1" smtClean="0">
                          <a:latin typeface="Arial" panose="020B0604020202020204" pitchFamily="34" charset="0"/>
                        </a:rPr>
                        <a:t>Gián</a:t>
                      </a:r>
                      <a:r>
                        <a:rPr lang="en-GB" sz="1100" baseline="0" dirty="0" smtClean="0">
                          <a:latin typeface="Arial" panose="020B0604020202020204" pitchFamily="34" charset="0"/>
                        </a:rPr>
                        <a:t> </a:t>
                      </a:r>
                      <a:r>
                        <a:rPr lang="en-GB" sz="1100" baseline="0" dirty="0" err="1" smtClean="0">
                          <a:latin typeface="Arial" panose="020B0604020202020204" pitchFamily="34" charset="0"/>
                        </a:rPr>
                        <a:t>đoạn</a:t>
                      </a:r>
                      <a:r>
                        <a:rPr lang="en-GB" sz="1100" baseline="0" dirty="0" smtClean="0">
                          <a:latin typeface="Arial" panose="020B0604020202020204" pitchFamily="34" charset="0"/>
                        </a:rPr>
                        <a:t> </a:t>
                      </a:r>
                      <a:r>
                        <a:rPr lang="en-GB" sz="1100" baseline="0" dirty="0" err="1" smtClean="0">
                          <a:latin typeface="Arial" panose="020B0604020202020204" pitchFamily="34" charset="0"/>
                        </a:rPr>
                        <a:t>cộng</a:t>
                      </a:r>
                      <a:r>
                        <a:rPr lang="en-GB" sz="1100" baseline="0" dirty="0" smtClean="0">
                          <a:latin typeface="Arial" panose="020B0604020202020204" pitchFamily="34" charset="0"/>
                        </a:rPr>
                        <a:t> </a:t>
                      </a:r>
                      <a:r>
                        <a:rPr lang="en-GB" sz="1100" baseline="0" dirty="0" err="1" smtClean="0">
                          <a:latin typeface="Arial" panose="020B0604020202020204" pitchFamily="34" charset="0"/>
                        </a:rPr>
                        <a:t>đồng</a:t>
                      </a:r>
                      <a:r>
                        <a:rPr lang="en-GB" sz="1100" baseline="0" dirty="0" smtClean="0">
                          <a:latin typeface="Arial" panose="020B0604020202020204" pitchFamily="34" charset="0"/>
                        </a:rPr>
                        <a:t> </a:t>
                      </a:r>
                      <a:r>
                        <a:rPr lang="en-GB" sz="1100" baseline="0" dirty="0" err="1" smtClean="0">
                          <a:latin typeface="Arial" panose="020B0604020202020204" pitchFamily="34" charset="0"/>
                        </a:rPr>
                        <a:t>cao</a:t>
                      </a:r>
                      <a:r>
                        <a:rPr lang="en-GB" sz="1100" baseline="0" dirty="0" smtClean="0">
                          <a:latin typeface="Arial" panose="020B0604020202020204" pitchFamily="34" charset="0"/>
                        </a:rPr>
                        <a:t> </a:t>
                      </a:r>
                      <a:r>
                        <a:rPr lang="en-GB" sz="1100" baseline="0" dirty="0" err="1" smtClean="0">
                          <a:latin typeface="Arial" panose="020B0604020202020204" pitchFamily="34" charset="0"/>
                        </a:rPr>
                        <a:t>hơn</a:t>
                      </a:r>
                      <a:r>
                        <a:rPr lang="en-GB" sz="1100" baseline="0" dirty="0" smtClean="0">
                          <a:latin typeface="Arial" panose="020B0604020202020204" pitchFamily="34" charset="0"/>
                        </a:rPr>
                        <a:t>, </a:t>
                      </a:r>
                      <a:r>
                        <a:rPr lang="en-GB" sz="1100" baseline="0" dirty="0" err="1" smtClean="0">
                          <a:latin typeface="Arial" panose="020B0604020202020204" pitchFamily="34" charset="0"/>
                        </a:rPr>
                        <a:t>ảnh</a:t>
                      </a:r>
                      <a:r>
                        <a:rPr lang="en-GB" sz="1100" baseline="0" dirty="0" smtClean="0">
                          <a:latin typeface="Arial" panose="020B0604020202020204" pitchFamily="34" charset="0"/>
                        </a:rPr>
                        <a:t> </a:t>
                      </a:r>
                      <a:r>
                        <a:rPr lang="en-GB" sz="1100" baseline="0" dirty="0" err="1" smtClean="0">
                          <a:latin typeface="Arial" panose="020B0604020202020204" pitchFamily="34" charset="0"/>
                        </a:rPr>
                        <a:t>hưởng</a:t>
                      </a:r>
                      <a:r>
                        <a:rPr lang="en-GB" sz="1100" baseline="0" dirty="0" smtClean="0">
                          <a:latin typeface="Arial" panose="020B0604020202020204" pitchFamily="34" charset="0"/>
                        </a:rPr>
                        <a:t> </a:t>
                      </a:r>
                      <a:r>
                        <a:rPr lang="en-GB" sz="1100" baseline="0" dirty="0" err="1" smtClean="0">
                          <a:latin typeface="Arial" panose="020B0604020202020204" pitchFamily="34" charset="0"/>
                        </a:rPr>
                        <a:t>môi</a:t>
                      </a:r>
                      <a:r>
                        <a:rPr lang="en-GB" sz="1100" baseline="0" dirty="0" smtClean="0">
                          <a:latin typeface="Arial" panose="020B0604020202020204" pitchFamily="34" charset="0"/>
                        </a:rPr>
                        <a:t> </a:t>
                      </a:r>
                      <a:r>
                        <a:rPr lang="en-GB" sz="1100" baseline="0" dirty="0" err="1" smtClean="0">
                          <a:latin typeface="Arial" panose="020B0604020202020204" pitchFamily="34" charset="0"/>
                        </a:rPr>
                        <a:t>trường</a:t>
                      </a:r>
                      <a:r>
                        <a:rPr lang="en-GB" sz="1100" baseline="0" dirty="0" smtClean="0">
                          <a:latin typeface="Arial" panose="020B0604020202020204" pitchFamily="34" charset="0"/>
                        </a:rPr>
                        <a:t> </a:t>
                      </a:r>
                      <a:r>
                        <a:rPr lang="en-GB" sz="1100" baseline="0" dirty="0" err="1" smtClean="0">
                          <a:latin typeface="Arial" panose="020B0604020202020204" pitchFamily="34" charset="0"/>
                        </a:rPr>
                        <a:t>thấp</a:t>
                      </a:r>
                      <a:r>
                        <a:rPr lang="en-GB" sz="1100" baseline="0" dirty="0" smtClean="0">
                          <a:latin typeface="Arial" panose="020B0604020202020204" pitchFamily="34" charset="0"/>
                        </a:rPr>
                        <a:t> </a:t>
                      </a:r>
                      <a:r>
                        <a:rPr lang="en-GB" sz="1100" baseline="0" dirty="0" err="1" smtClean="0">
                          <a:latin typeface="Arial" panose="020B0604020202020204" pitchFamily="34" charset="0"/>
                        </a:rPr>
                        <a:t>hơn</a:t>
                      </a:r>
                      <a:endParaRPr lang="en-GB" sz="1100" dirty="0" smtClean="0">
                        <a:latin typeface="Arial" panose="020B0604020202020204" pitchFamily="34" charset="0"/>
                      </a:endParaRPr>
                    </a:p>
                  </a:txBody>
                  <a:tcPr/>
                </a:tc>
                <a:tc>
                  <a:txBody>
                    <a:bodyPr/>
                    <a:lstStyle/>
                    <a:p>
                      <a:pPr marL="0" indent="0">
                        <a:buFont typeface="Arial" panose="020B0604020202020204" pitchFamily="34" charset="0"/>
                        <a:buNone/>
                      </a:pPr>
                      <a:r>
                        <a:rPr lang="en-GB" sz="1100" b="1" dirty="0" err="1" smtClean="0">
                          <a:latin typeface="Arial" panose="020B0604020202020204" pitchFamily="34" charset="0"/>
                        </a:rPr>
                        <a:t>Lựa</a:t>
                      </a:r>
                      <a:r>
                        <a:rPr lang="en-GB" sz="1100" b="1" baseline="0" dirty="0" smtClean="0">
                          <a:latin typeface="Arial" panose="020B0604020202020204" pitchFamily="34" charset="0"/>
                        </a:rPr>
                        <a:t> </a:t>
                      </a:r>
                      <a:r>
                        <a:rPr lang="en-GB" sz="1100" b="1" baseline="0" dirty="0" err="1" smtClean="0">
                          <a:latin typeface="Arial" panose="020B0604020202020204" pitchFamily="34" charset="0"/>
                        </a:rPr>
                        <a:t>chọn</a:t>
                      </a:r>
                      <a:r>
                        <a:rPr lang="en-GB" sz="1100" b="1" baseline="0" dirty="0" smtClean="0">
                          <a:latin typeface="Arial" panose="020B0604020202020204" pitchFamily="34" charset="0"/>
                        </a:rPr>
                        <a:t> 2</a:t>
                      </a:r>
                      <a:r>
                        <a:rPr lang="en-GB" sz="1100" b="1" dirty="0" smtClean="0">
                          <a:latin typeface="Arial" panose="020B0604020202020204" pitchFamily="34" charset="0"/>
                        </a:rPr>
                        <a:t>: </a:t>
                      </a:r>
                      <a:r>
                        <a:rPr lang="en-GB" sz="1100" b="0" dirty="0" err="1" smtClean="0">
                          <a:latin typeface="Arial" panose="020B0604020202020204" pitchFamily="34" charset="0"/>
                        </a:rPr>
                        <a:t>Xây</a:t>
                      </a:r>
                      <a:r>
                        <a:rPr lang="en-GB" sz="1100" b="0" baseline="0" dirty="0" smtClean="0">
                          <a:latin typeface="Arial" panose="020B0604020202020204" pitchFamily="34" charset="0"/>
                        </a:rPr>
                        <a:t> </a:t>
                      </a:r>
                      <a:r>
                        <a:rPr lang="en-GB" sz="1100" b="0" baseline="0" dirty="0" err="1" smtClean="0">
                          <a:latin typeface="Arial" panose="020B0604020202020204" pitchFamily="34" charset="0"/>
                        </a:rPr>
                        <a:t>dựng</a:t>
                      </a:r>
                      <a:r>
                        <a:rPr lang="en-GB" sz="1100" b="0" baseline="0" dirty="0" smtClean="0">
                          <a:latin typeface="Arial" panose="020B0604020202020204" pitchFamily="34" charset="0"/>
                        </a:rPr>
                        <a:t> </a:t>
                      </a:r>
                      <a:r>
                        <a:rPr lang="en-GB" sz="1100" b="0" baseline="0" dirty="0" err="1" smtClean="0">
                          <a:latin typeface="Arial" panose="020B0604020202020204" pitchFamily="34" charset="0"/>
                        </a:rPr>
                        <a:t>công</a:t>
                      </a:r>
                      <a:r>
                        <a:rPr lang="en-GB" sz="1100" b="0" baseline="0" dirty="0" smtClean="0">
                          <a:latin typeface="Arial" panose="020B0604020202020204" pitchFamily="34" charset="0"/>
                        </a:rPr>
                        <a:t> </a:t>
                      </a:r>
                      <a:r>
                        <a:rPr lang="en-GB" sz="1100" b="0" baseline="0" dirty="0" err="1" smtClean="0">
                          <a:latin typeface="Arial" panose="020B0604020202020204" pitchFamily="34" charset="0"/>
                        </a:rPr>
                        <a:t>trình</a:t>
                      </a:r>
                      <a:r>
                        <a:rPr lang="en-GB" sz="1100" b="0" baseline="0" dirty="0" smtClean="0">
                          <a:latin typeface="Arial" panose="020B0604020202020204" pitchFamily="34" charset="0"/>
                        </a:rPr>
                        <a:t> </a:t>
                      </a:r>
                      <a:r>
                        <a:rPr lang="en-GB" sz="1100" b="0" baseline="0" dirty="0" err="1" smtClean="0">
                          <a:latin typeface="Arial" panose="020B0604020202020204" pitchFamily="34" charset="0"/>
                        </a:rPr>
                        <a:t>đường</a:t>
                      </a:r>
                      <a:r>
                        <a:rPr lang="en-GB" sz="1100" b="0" baseline="0" dirty="0" smtClean="0">
                          <a:latin typeface="Arial" panose="020B0604020202020204" pitchFamily="34" charset="0"/>
                        </a:rPr>
                        <a:t> </a:t>
                      </a:r>
                      <a:r>
                        <a:rPr lang="en-GB" sz="1100" b="0" baseline="0" dirty="0" err="1" smtClean="0">
                          <a:latin typeface="Arial" panose="020B0604020202020204" pitchFamily="34" charset="0"/>
                        </a:rPr>
                        <a:t>mới</a:t>
                      </a:r>
                      <a:endParaRPr lang="en-GB" sz="1100" b="1" dirty="0" smtClean="0">
                        <a:latin typeface="Arial" panose="020B0604020202020204" pitchFamily="34" charset="0"/>
                      </a:endParaRPr>
                    </a:p>
                    <a:p>
                      <a:pPr marL="285750" indent="-285750">
                        <a:buFont typeface="Arial" panose="020B0604020202020204" pitchFamily="34" charset="0"/>
                        <a:buChar char="•"/>
                      </a:pPr>
                      <a:endParaRPr lang="en-GB" sz="1100" dirty="0" smtClean="0">
                        <a:latin typeface="Arial" panose="020B0604020202020204" pitchFamily="34" charset="0"/>
                      </a:endParaRPr>
                    </a:p>
                    <a:p>
                      <a:pPr marL="285750" indent="-285750">
                        <a:buFont typeface="Arial" panose="020B0604020202020204" pitchFamily="34" charset="0"/>
                        <a:buChar char="•"/>
                      </a:pPr>
                      <a:r>
                        <a:rPr lang="en-GB" sz="1100" dirty="0" smtClean="0">
                          <a:latin typeface="Arial" panose="020B0604020202020204" pitchFamily="34" charset="0"/>
                        </a:rPr>
                        <a:t>Chi </a:t>
                      </a:r>
                      <a:r>
                        <a:rPr lang="en-GB" sz="1100" dirty="0" err="1" smtClean="0">
                          <a:latin typeface="Arial" panose="020B0604020202020204" pitchFamily="34" charset="0"/>
                        </a:rPr>
                        <a:t>phí</a:t>
                      </a:r>
                      <a:r>
                        <a:rPr lang="en-GB" sz="1100" baseline="0" dirty="0" smtClean="0">
                          <a:latin typeface="Arial" panose="020B0604020202020204" pitchFamily="34" charset="0"/>
                        </a:rPr>
                        <a:t> ban </a:t>
                      </a:r>
                      <a:r>
                        <a:rPr lang="en-GB" sz="1100" baseline="0" dirty="0" err="1" smtClean="0">
                          <a:latin typeface="Arial" panose="020B0604020202020204" pitchFamily="34" charset="0"/>
                        </a:rPr>
                        <a:t>đầu</a:t>
                      </a:r>
                      <a:r>
                        <a:rPr lang="en-GB" sz="1100" baseline="0" dirty="0" smtClean="0">
                          <a:latin typeface="Arial" panose="020B0604020202020204" pitchFamily="34" charset="0"/>
                        </a:rPr>
                        <a:t> </a:t>
                      </a:r>
                      <a:r>
                        <a:rPr lang="en-GB" sz="1100" baseline="0" dirty="0" err="1" smtClean="0">
                          <a:latin typeface="Arial" panose="020B0604020202020204" pitchFamily="34" charset="0"/>
                        </a:rPr>
                        <a:t>cao</a:t>
                      </a:r>
                      <a:r>
                        <a:rPr lang="en-GB" sz="1100" baseline="0" dirty="0" smtClean="0">
                          <a:latin typeface="Arial" panose="020B0604020202020204" pitchFamily="34" charset="0"/>
                        </a:rPr>
                        <a:t> </a:t>
                      </a:r>
                      <a:r>
                        <a:rPr lang="en-GB" sz="1100" baseline="0" dirty="0" err="1" smtClean="0">
                          <a:latin typeface="Arial" panose="020B0604020202020204" pitchFamily="34" charset="0"/>
                        </a:rPr>
                        <a:t>hơn</a:t>
                      </a:r>
                      <a:r>
                        <a:rPr lang="en-GB" sz="1100" baseline="0" dirty="0" smtClean="0">
                          <a:latin typeface="Arial" panose="020B0604020202020204" pitchFamily="34" charset="0"/>
                        </a:rPr>
                        <a:t>, </a:t>
                      </a:r>
                      <a:r>
                        <a:rPr lang="en-GB" sz="1100" baseline="0" dirty="0" err="1" smtClean="0">
                          <a:latin typeface="Arial" panose="020B0604020202020204" pitchFamily="34" charset="0"/>
                        </a:rPr>
                        <a:t>nhưng</a:t>
                      </a:r>
                      <a:r>
                        <a:rPr lang="en-GB" sz="1100" baseline="0" dirty="0" smtClean="0">
                          <a:latin typeface="Arial" panose="020B0604020202020204" pitchFamily="34" charset="0"/>
                        </a:rPr>
                        <a:t> chi </a:t>
                      </a:r>
                      <a:r>
                        <a:rPr lang="en-GB" sz="1100" baseline="0" dirty="0" err="1" smtClean="0">
                          <a:latin typeface="Arial" panose="020B0604020202020204" pitchFamily="34" charset="0"/>
                        </a:rPr>
                        <a:t>phí</a:t>
                      </a:r>
                      <a:r>
                        <a:rPr lang="en-GB" sz="1100" baseline="0" dirty="0" smtClean="0">
                          <a:latin typeface="Arial" panose="020B0604020202020204" pitchFamily="34" charset="0"/>
                        </a:rPr>
                        <a:t> </a:t>
                      </a:r>
                      <a:r>
                        <a:rPr lang="en-GB" sz="1100" baseline="0" dirty="0" err="1" smtClean="0">
                          <a:latin typeface="Arial" panose="020B0604020202020204" pitchFamily="34" charset="0"/>
                        </a:rPr>
                        <a:t>hoạt</a:t>
                      </a:r>
                      <a:r>
                        <a:rPr lang="en-GB" sz="1100" baseline="0" dirty="0" smtClean="0">
                          <a:latin typeface="Arial" panose="020B0604020202020204" pitchFamily="34" charset="0"/>
                        </a:rPr>
                        <a:t> </a:t>
                      </a:r>
                      <a:r>
                        <a:rPr lang="en-GB" sz="1100" baseline="0" dirty="0" err="1" smtClean="0">
                          <a:latin typeface="Arial" panose="020B0604020202020204" pitchFamily="34" charset="0"/>
                        </a:rPr>
                        <a:t>động</a:t>
                      </a:r>
                      <a:r>
                        <a:rPr lang="en-GB" sz="1100" baseline="0" dirty="0" smtClean="0">
                          <a:latin typeface="Arial" panose="020B0604020202020204" pitchFamily="34" charset="0"/>
                        </a:rPr>
                        <a:t> </a:t>
                      </a:r>
                      <a:r>
                        <a:rPr lang="en-GB" sz="1100" baseline="0" dirty="0" err="1" smtClean="0">
                          <a:latin typeface="Arial" panose="020B0604020202020204" pitchFamily="34" charset="0"/>
                        </a:rPr>
                        <a:t>thấp</a:t>
                      </a:r>
                      <a:r>
                        <a:rPr lang="en-GB" sz="1100" baseline="0" dirty="0" smtClean="0">
                          <a:latin typeface="Arial" panose="020B0604020202020204" pitchFamily="34" charset="0"/>
                        </a:rPr>
                        <a:t> </a:t>
                      </a:r>
                      <a:r>
                        <a:rPr lang="en-GB" sz="1100" baseline="0" dirty="0" err="1" smtClean="0">
                          <a:latin typeface="Arial" panose="020B0604020202020204" pitchFamily="34" charset="0"/>
                        </a:rPr>
                        <a:t>hơn</a:t>
                      </a:r>
                      <a:endParaRPr lang="en-GB" sz="1100" dirty="0" smtClean="0">
                        <a:latin typeface="Arial" panose="020B0604020202020204" pitchFamily="34" charset="0"/>
                      </a:endParaRPr>
                    </a:p>
                    <a:p>
                      <a:pPr marL="285750" indent="-285750">
                        <a:buFont typeface="Arial" panose="020B0604020202020204" pitchFamily="34" charset="0"/>
                        <a:buChar char="•"/>
                      </a:pPr>
                      <a:r>
                        <a:rPr lang="en-GB" sz="1100" baseline="0" dirty="0" err="1" smtClean="0">
                          <a:latin typeface="Arial" panose="020B0604020202020204" pitchFamily="34" charset="0"/>
                        </a:rPr>
                        <a:t>Ảnh</a:t>
                      </a:r>
                      <a:r>
                        <a:rPr lang="en-GB" sz="1100" baseline="0" dirty="0" smtClean="0">
                          <a:latin typeface="Arial" panose="020B0604020202020204" pitchFamily="34" charset="0"/>
                        </a:rPr>
                        <a:t> </a:t>
                      </a:r>
                      <a:r>
                        <a:rPr lang="en-GB" sz="1100" baseline="0" dirty="0" err="1" smtClean="0">
                          <a:latin typeface="Arial" panose="020B0604020202020204" pitchFamily="34" charset="0"/>
                        </a:rPr>
                        <a:t>hưởng</a:t>
                      </a:r>
                      <a:r>
                        <a:rPr lang="en-GB" sz="1100" baseline="0" dirty="0" smtClean="0">
                          <a:latin typeface="Arial" panose="020B0604020202020204" pitchFamily="34" charset="0"/>
                        </a:rPr>
                        <a:t> </a:t>
                      </a:r>
                      <a:r>
                        <a:rPr lang="en-GB" sz="1100" baseline="0" dirty="0" err="1" smtClean="0">
                          <a:latin typeface="Arial" panose="020B0604020202020204" pitchFamily="34" charset="0"/>
                        </a:rPr>
                        <a:t>tới</a:t>
                      </a:r>
                      <a:r>
                        <a:rPr lang="en-GB" sz="1100" baseline="0" dirty="0" smtClean="0">
                          <a:latin typeface="Arial" panose="020B0604020202020204" pitchFamily="34" charset="0"/>
                        </a:rPr>
                        <a:t> </a:t>
                      </a:r>
                      <a:r>
                        <a:rPr lang="en-GB" sz="1100" baseline="0" dirty="0" err="1" smtClean="0">
                          <a:latin typeface="Arial" panose="020B0604020202020204" pitchFamily="34" charset="0"/>
                        </a:rPr>
                        <a:t>môi</a:t>
                      </a:r>
                      <a:r>
                        <a:rPr lang="en-GB" sz="1100" baseline="0" dirty="0" smtClean="0">
                          <a:latin typeface="Arial" panose="020B0604020202020204" pitchFamily="34" charset="0"/>
                        </a:rPr>
                        <a:t> </a:t>
                      </a:r>
                      <a:r>
                        <a:rPr lang="en-GB" sz="1100" baseline="0" dirty="0" err="1" smtClean="0">
                          <a:latin typeface="Arial" panose="020B0604020202020204" pitchFamily="34" charset="0"/>
                        </a:rPr>
                        <a:t>trường</a:t>
                      </a:r>
                      <a:r>
                        <a:rPr lang="en-GB" sz="1100" baseline="0" dirty="0" smtClean="0">
                          <a:latin typeface="Arial" panose="020B0604020202020204" pitchFamily="34" charset="0"/>
                        </a:rPr>
                        <a:t> </a:t>
                      </a:r>
                      <a:r>
                        <a:rPr lang="en-GB" sz="1100" baseline="0" dirty="0" err="1" smtClean="0">
                          <a:latin typeface="Arial" panose="020B0604020202020204" pitchFamily="34" charset="0"/>
                        </a:rPr>
                        <a:t>lớn</a:t>
                      </a:r>
                      <a:r>
                        <a:rPr lang="en-GB" sz="1100" baseline="0" dirty="0" smtClean="0">
                          <a:latin typeface="Arial" panose="020B0604020202020204" pitchFamily="34" charset="0"/>
                        </a:rPr>
                        <a:t> </a:t>
                      </a:r>
                      <a:r>
                        <a:rPr lang="en-GB" sz="1100" baseline="0" dirty="0" err="1" smtClean="0">
                          <a:latin typeface="Arial" panose="020B0604020202020204" pitchFamily="34" charset="0"/>
                        </a:rPr>
                        <a:t>hơn</a:t>
                      </a:r>
                      <a:r>
                        <a:rPr lang="en-GB" sz="1100" baseline="0" dirty="0" smtClean="0">
                          <a:latin typeface="Arial" panose="020B0604020202020204" pitchFamily="34" charset="0"/>
                        </a:rPr>
                        <a:t>, </a:t>
                      </a:r>
                      <a:r>
                        <a:rPr lang="en-GB" sz="1100" baseline="0" dirty="0" err="1" smtClean="0">
                          <a:latin typeface="Arial" panose="020B0604020202020204" pitchFamily="34" charset="0"/>
                        </a:rPr>
                        <a:t>lợi</a:t>
                      </a:r>
                      <a:r>
                        <a:rPr lang="en-GB" sz="1100" baseline="0" dirty="0" smtClean="0">
                          <a:latin typeface="Arial" panose="020B0604020202020204" pitchFamily="34" charset="0"/>
                        </a:rPr>
                        <a:t> </a:t>
                      </a:r>
                      <a:r>
                        <a:rPr lang="en-GB" sz="1100" baseline="0" dirty="0" err="1" smtClean="0">
                          <a:latin typeface="Arial" panose="020B0604020202020204" pitchFamily="34" charset="0"/>
                        </a:rPr>
                        <a:t>ích</a:t>
                      </a:r>
                      <a:r>
                        <a:rPr lang="en-GB" sz="1100" baseline="0" dirty="0" smtClean="0">
                          <a:latin typeface="Arial" panose="020B0604020202020204" pitchFamily="34" charset="0"/>
                        </a:rPr>
                        <a:t> </a:t>
                      </a:r>
                      <a:r>
                        <a:rPr lang="en-GB" sz="1100" baseline="0" dirty="0" err="1" smtClean="0">
                          <a:latin typeface="Arial" panose="020B0604020202020204" pitchFamily="34" charset="0"/>
                        </a:rPr>
                        <a:t>kinh</a:t>
                      </a:r>
                      <a:r>
                        <a:rPr lang="en-GB" sz="1100" baseline="0" dirty="0" smtClean="0">
                          <a:latin typeface="Arial" panose="020B0604020202020204" pitchFamily="34" charset="0"/>
                        </a:rPr>
                        <a:t> </a:t>
                      </a:r>
                      <a:r>
                        <a:rPr lang="en-GB" sz="1100" baseline="0" dirty="0" err="1" smtClean="0">
                          <a:latin typeface="Arial" panose="020B0604020202020204" pitchFamily="34" charset="0"/>
                        </a:rPr>
                        <a:t>tế</a:t>
                      </a:r>
                      <a:r>
                        <a:rPr lang="en-GB" sz="1100" baseline="0" dirty="0" smtClean="0">
                          <a:latin typeface="Arial" panose="020B0604020202020204" pitchFamily="34" charset="0"/>
                        </a:rPr>
                        <a:t> </a:t>
                      </a:r>
                      <a:r>
                        <a:rPr lang="en-GB" sz="1100" baseline="0" dirty="0" err="1" smtClean="0">
                          <a:latin typeface="Arial" panose="020B0604020202020204" pitchFamily="34" charset="0"/>
                        </a:rPr>
                        <a:t>lớn</a:t>
                      </a:r>
                      <a:r>
                        <a:rPr lang="en-GB" sz="1100" baseline="0" dirty="0" smtClean="0">
                          <a:latin typeface="Arial" panose="020B0604020202020204" pitchFamily="34" charset="0"/>
                        </a:rPr>
                        <a:t> </a:t>
                      </a:r>
                      <a:r>
                        <a:rPr lang="en-GB" sz="1100" baseline="0" dirty="0" err="1" smtClean="0">
                          <a:latin typeface="Arial" panose="020B0604020202020204" pitchFamily="34" charset="0"/>
                        </a:rPr>
                        <a:t>hơn</a:t>
                      </a:r>
                      <a:endParaRPr lang="en-GB" sz="1100" baseline="0" dirty="0" smtClean="0">
                        <a:latin typeface="Arial" panose="020B0604020202020204" pitchFamily="34" charset="0"/>
                      </a:endParaRPr>
                    </a:p>
                  </a:txBody>
                  <a:tcPr/>
                </a:tc>
              </a:tr>
            </a:tbl>
          </a:graphicData>
        </a:graphic>
      </p:graphicFrame>
      <p:sp>
        <p:nvSpPr>
          <p:cNvPr id="4" name="Slide Number Placeholder 3"/>
          <p:cNvSpPr>
            <a:spLocks noGrp="1"/>
          </p:cNvSpPr>
          <p:nvPr>
            <p:ph type="sldNum" sz="quarter" idx="12"/>
          </p:nvPr>
        </p:nvSpPr>
        <p:spPr/>
        <p:txBody>
          <a:bodyPr/>
          <a:lstStyle/>
          <a:p>
            <a:fld id="{DFA5B754-17D9-4A14-AFF5-5E425116846D}" type="slidenum">
              <a:rPr lang="en-GB" smtClean="0"/>
              <a:pPr/>
              <a:t>21</a:t>
            </a:fld>
            <a:endParaRPr lang="en-GB"/>
          </a:p>
        </p:txBody>
      </p:sp>
      <p:sp>
        <p:nvSpPr>
          <p:cNvPr id="9" name="Date Placeholder 8"/>
          <p:cNvSpPr>
            <a:spLocks noGrp="1"/>
          </p:cNvSpPr>
          <p:nvPr>
            <p:ph type="dt" sz="half" idx="10"/>
          </p:nvPr>
        </p:nvSpPr>
        <p:spPr/>
        <p:txBody>
          <a:bodyPr/>
          <a:lstStyle/>
          <a:p>
            <a:r>
              <a:rPr lang="en-US" smtClean="0"/>
              <a:t>Tháng 05/2016</a:t>
            </a:r>
            <a:endParaRPr lang="en-GB"/>
          </a:p>
        </p:txBody>
      </p:sp>
      <p:sp>
        <p:nvSpPr>
          <p:cNvPr id="10" name="Footer Placeholder 9"/>
          <p:cNvSpPr>
            <a:spLocks noGrp="1"/>
          </p:cNvSpPr>
          <p:nvPr>
            <p:ph type="ftr" sz="quarter" idx="11"/>
          </p:nvPr>
        </p:nvSpPr>
        <p:spPr/>
        <p:txBody>
          <a:bodyPr/>
          <a:lstStyle/>
          <a:p>
            <a:r>
              <a:rPr lang="vi-VN" smtClean="0"/>
              <a:t>IFC/SSC – Báo cáo Môi trường và Xã hội (E&amp;S)</a:t>
            </a:r>
            <a:endParaRPr lang="en-GB" dirty="0"/>
          </a:p>
        </p:txBody>
      </p:sp>
      <p:grpSp>
        <p:nvGrpSpPr>
          <p:cNvPr id="60" name="Group 59"/>
          <p:cNvGrpSpPr/>
          <p:nvPr/>
        </p:nvGrpSpPr>
        <p:grpSpPr>
          <a:xfrm>
            <a:off x="609600" y="2590800"/>
            <a:ext cx="3733800" cy="2641818"/>
            <a:chOff x="-92108" y="1184190"/>
            <a:chExt cx="5003538" cy="3540210"/>
          </a:xfrm>
        </p:grpSpPr>
        <p:grpSp>
          <p:nvGrpSpPr>
            <p:cNvPr id="61" name="Group 60"/>
            <p:cNvGrpSpPr/>
            <p:nvPr/>
          </p:nvGrpSpPr>
          <p:grpSpPr>
            <a:xfrm>
              <a:off x="-92108" y="1184190"/>
              <a:ext cx="5003538" cy="3540210"/>
              <a:chOff x="-20100" y="1614254"/>
              <a:chExt cx="5003538" cy="3540210"/>
            </a:xfrm>
          </p:grpSpPr>
          <p:pic>
            <p:nvPicPr>
              <p:cNvPr id="63" name="Picture 62" descr="C:\Users\910075\Documents\BD and practice devt\Option 1_TIMM whee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3622" y="1676715"/>
                <a:ext cx="3979020" cy="3314992"/>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p:cNvGrpSpPr/>
              <p:nvPr/>
            </p:nvGrpSpPr>
            <p:grpSpPr>
              <a:xfrm>
                <a:off x="-20100" y="1614254"/>
                <a:ext cx="5003538" cy="3540210"/>
                <a:chOff x="51077" y="1532463"/>
                <a:chExt cx="5003538" cy="3540210"/>
              </a:xfrm>
            </p:grpSpPr>
            <p:sp>
              <p:nvSpPr>
                <p:cNvPr id="65" name="TextBox 64"/>
                <p:cNvSpPr txBox="1"/>
                <p:nvPr/>
              </p:nvSpPr>
              <p:spPr>
                <a:xfrm>
                  <a:off x="1691681" y="1532463"/>
                  <a:ext cx="457200" cy="216024"/>
                </a:xfrm>
                <a:prstGeom prst="rect">
                  <a:avLst/>
                </a:prstGeom>
                <a:noFill/>
              </p:spPr>
              <p:txBody>
                <a:bodyPr vert="horz" wrap="none" lIns="0" tIns="0" rIns="0" bIns="0" rtlCol="0">
                  <a:noAutofit/>
                </a:bodyPr>
                <a:lstStyle/>
                <a:p>
                  <a:pPr indent="-274320" algn="ctr">
                    <a:spcAft>
                      <a:spcPts val="900"/>
                    </a:spcAft>
                  </a:pPr>
                  <a:r>
                    <a:rPr lang="en-GB" sz="900" smtClean="0"/>
                    <a:t>Sức khỏe</a:t>
                  </a:r>
                  <a:endParaRPr lang="en-GB" sz="900" dirty="0" smtClean="0"/>
                </a:p>
              </p:txBody>
            </p:sp>
            <p:sp>
              <p:nvSpPr>
                <p:cNvPr id="66" name="TextBox 65"/>
                <p:cNvSpPr txBox="1"/>
                <p:nvPr/>
              </p:nvSpPr>
              <p:spPr>
                <a:xfrm>
                  <a:off x="2338921" y="1944936"/>
                  <a:ext cx="457200" cy="216024"/>
                </a:xfrm>
                <a:prstGeom prst="rect">
                  <a:avLst/>
                </a:prstGeom>
                <a:noFill/>
              </p:spPr>
              <p:txBody>
                <a:bodyPr vert="horz" wrap="none" lIns="0" tIns="0" rIns="0" bIns="0" rtlCol="0">
                  <a:noAutofit/>
                </a:bodyPr>
                <a:lstStyle/>
                <a:p>
                  <a:pPr indent="-274320" algn="ctr">
                    <a:spcAft>
                      <a:spcPts val="900"/>
                    </a:spcAft>
                  </a:pPr>
                  <a:r>
                    <a:rPr lang="en-GB" sz="900" smtClean="0"/>
                    <a:t>Giáo dục</a:t>
                  </a:r>
                  <a:endParaRPr lang="en-GB" sz="900" dirty="0" smtClean="0"/>
                </a:p>
              </p:txBody>
            </p:sp>
            <p:sp>
              <p:nvSpPr>
                <p:cNvPr id="67" name="TextBox 66"/>
                <p:cNvSpPr txBox="1"/>
                <p:nvPr/>
              </p:nvSpPr>
              <p:spPr>
                <a:xfrm>
                  <a:off x="2704161" y="1640047"/>
                  <a:ext cx="457200" cy="216024"/>
                </a:xfrm>
                <a:prstGeom prst="rect">
                  <a:avLst/>
                </a:prstGeom>
                <a:noFill/>
              </p:spPr>
              <p:txBody>
                <a:bodyPr vert="horz" wrap="none" lIns="0" tIns="0" rIns="0" bIns="0" rtlCol="0">
                  <a:noAutofit/>
                </a:bodyPr>
                <a:lstStyle/>
                <a:p>
                  <a:pPr indent="-274320" algn="ctr">
                    <a:spcAft>
                      <a:spcPts val="900"/>
                    </a:spcAft>
                  </a:pPr>
                  <a:r>
                    <a:rPr lang="en-GB" sz="900" smtClean="0"/>
                    <a:t>Trao quyèn</a:t>
                  </a:r>
                  <a:endParaRPr lang="en-GB" sz="900" dirty="0" smtClean="0"/>
                </a:p>
              </p:txBody>
            </p:sp>
            <p:sp>
              <p:nvSpPr>
                <p:cNvPr id="68" name="TextBox 67"/>
                <p:cNvSpPr txBox="1"/>
                <p:nvPr/>
              </p:nvSpPr>
              <p:spPr>
                <a:xfrm>
                  <a:off x="3642861" y="1633269"/>
                  <a:ext cx="922078" cy="216024"/>
                </a:xfrm>
                <a:prstGeom prst="rect">
                  <a:avLst/>
                </a:prstGeom>
                <a:noFill/>
              </p:spPr>
              <p:txBody>
                <a:bodyPr vert="horz" wrap="square" lIns="0" tIns="0" rIns="0" bIns="0" rtlCol="0">
                  <a:noAutofit/>
                </a:bodyPr>
                <a:lstStyle/>
                <a:p>
                  <a:pPr indent="-274320" algn="ctr">
                    <a:spcAft>
                      <a:spcPts val="900"/>
                    </a:spcAft>
                  </a:pPr>
                  <a:r>
                    <a:rPr lang="en-GB" sz="900" smtClean="0"/>
                    <a:t>Gắn kết cộng đồng</a:t>
                  </a:r>
                  <a:endParaRPr lang="en-GB" sz="900" dirty="0" smtClean="0"/>
                </a:p>
              </p:txBody>
            </p:sp>
            <p:sp>
              <p:nvSpPr>
                <p:cNvPr id="69" name="TextBox 68"/>
                <p:cNvSpPr txBox="1"/>
                <p:nvPr/>
              </p:nvSpPr>
              <p:spPr>
                <a:xfrm>
                  <a:off x="3858539" y="2282013"/>
                  <a:ext cx="1196076" cy="268565"/>
                </a:xfrm>
                <a:prstGeom prst="rect">
                  <a:avLst/>
                </a:prstGeom>
                <a:noFill/>
              </p:spPr>
              <p:txBody>
                <a:bodyPr vert="horz" wrap="square" lIns="0" tIns="0" rIns="0" bIns="0" rtlCol="0">
                  <a:noAutofit/>
                </a:bodyPr>
                <a:lstStyle/>
                <a:p>
                  <a:pPr indent="-274320" algn="ctr">
                    <a:spcAft>
                      <a:spcPts val="900"/>
                    </a:spcAft>
                  </a:pPr>
                  <a:r>
                    <a:rPr lang="en-GB" sz="900" smtClean="0"/>
                    <a:t>GHG và các khí thải khác</a:t>
                  </a:r>
                  <a:endParaRPr lang="en-GB" sz="900" dirty="0" smtClean="0"/>
                </a:p>
              </p:txBody>
            </p:sp>
            <p:sp>
              <p:nvSpPr>
                <p:cNvPr id="70" name="TextBox 69"/>
                <p:cNvSpPr txBox="1"/>
                <p:nvPr/>
              </p:nvSpPr>
              <p:spPr>
                <a:xfrm>
                  <a:off x="3714621" y="2852854"/>
                  <a:ext cx="778558" cy="216024"/>
                </a:xfrm>
                <a:prstGeom prst="rect">
                  <a:avLst/>
                </a:prstGeom>
                <a:noFill/>
              </p:spPr>
              <p:txBody>
                <a:bodyPr vert="horz" wrap="square" lIns="0" tIns="0" rIns="0" bIns="0" rtlCol="0">
                  <a:noAutofit/>
                </a:bodyPr>
                <a:lstStyle/>
                <a:p>
                  <a:pPr indent="-274320" algn="ctr">
                    <a:spcAft>
                      <a:spcPts val="900"/>
                    </a:spcAft>
                  </a:pPr>
                  <a:r>
                    <a:rPr lang="en-GB" sz="900" smtClean="0"/>
                    <a:t>Ô nhiễm nước</a:t>
                  </a:r>
                  <a:endParaRPr lang="en-GB" sz="900" dirty="0" smtClean="0"/>
                </a:p>
              </p:txBody>
            </p:sp>
            <p:sp>
              <p:nvSpPr>
                <p:cNvPr id="71" name="TextBox 70"/>
                <p:cNvSpPr txBox="1"/>
                <p:nvPr/>
              </p:nvSpPr>
              <p:spPr>
                <a:xfrm>
                  <a:off x="3578335" y="3360304"/>
                  <a:ext cx="1051129" cy="216024"/>
                </a:xfrm>
                <a:prstGeom prst="rect">
                  <a:avLst/>
                </a:prstGeom>
                <a:noFill/>
              </p:spPr>
              <p:txBody>
                <a:bodyPr vert="horz" wrap="square" lIns="0" tIns="0" rIns="0" bIns="0" rtlCol="0">
                  <a:noAutofit/>
                </a:bodyPr>
                <a:lstStyle/>
                <a:p>
                  <a:pPr indent="-274320" algn="ctr">
                    <a:spcAft>
                      <a:spcPts val="900"/>
                    </a:spcAft>
                  </a:pPr>
                  <a:r>
                    <a:rPr lang="en-GB" sz="900" smtClean="0"/>
                    <a:t>Rác thải</a:t>
                  </a:r>
                  <a:endParaRPr lang="en-GB" sz="900" dirty="0" smtClean="0"/>
                </a:p>
              </p:txBody>
            </p:sp>
            <p:sp>
              <p:nvSpPr>
                <p:cNvPr id="72" name="TextBox 71"/>
                <p:cNvSpPr txBox="1"/>
                <p:nvPr/>
              </p:nvSpPr>
              <p:spPr>
                <a:xfrm>
                  <a:off x="3640667" y="3738635"/>
                  <a:ext cx="1051130" cy="216024"/>
                </a:xfrm>
                <a:prstGeom prst="rect">
                  <a:avLst/>
                </a:prstGeom>
                <a:noFill/>
              </p:spPr>
              <p:txBody>
                <a:bodyPr vert="horz" wrap="square" lIns="0" tIns="0" rIns="0" bIns="0" rtlCol="0">
                  <a:noAutofit/>
                </a:bodyPr>
                <a:lstStyle/>
                <a:p>
                  <a:pPr indent="-274320" algn="ctr">
                    <a:spcAft>
                      <a:spcPts val="900"/>
                    </a:spcAft>
                  </a:pPr>
                  <a:r>
                    <a:rPr lang="en-GB" sz="900" smtClean="0"/>
                    <a:t>Sử dụng đất</a:t>
                  </a:r>
                  <a:endParaRPr lang="en-GB" sz="900" dirty="0" smtClean="0"/>
                </a:p>
              </p:txBody>
            </p:sp>
            <p:sp>
              <p:nvSpPr>
                <p:cNvPr id="73" name="TextBox 72"/>
                <p:cNvSpPr txBox="1"/>
                <p:nvPr/>
              </p:nvSpPr>
              <p:spPr>
                <a:xfrm>
                  <a:off x="3475654" y="4139298"/>
                  <a:ext cx="1051130" cy="216024"/>
                </a:xfrm>
                <a:prstGeom prst="rect">
                  <a:avLst/>
                </a:prstGeom>
                <a:noFill/>
              </p:spPr>
              <p:txBody>
                <a:bodyPr vert="horz" wrap="square" lIns="0" tIns="0" rIns="0" bIns="0" rtlCol="0">
                  <a:noAutofit/>
                </a:bodyPr>
                <a:lstStyle/>
                <a:p>
                  <a:pPr indent="-274320" algn="ctr">
                    <a:spcAft>
                      <a:spcPts val="900"/>
                    </a:spcAft>
                  </a:pPr>
                  <a:r>
                    <a:rPr lang="en-GB" sz="900" smtClean="0"/>
                    <a:t>Sử dụng nước</a:t>
                  </a:r>
                  <a:endParaRPr lang="en-GB" sz="900" dirty="0" smtClean="0"/>
                </a:p>
              </p:txBody>
            </p:sp>
            <p:sp>
              <p:nvSpPr>
                <p:cNvPr id="74" name="TextBox 73"/>
                <p:cNvSpPr txBox="1"/>
                <p:nvPr/>
              </p:nvSpPr>
              <p:spPr>
                <a:xfrm>
                  <a:off x="3272016" y="4510909"/>
                  <a:ext cx="1051129" cy="216024"/>
                </a:xfrm>
                <a:prstGeom prst="rect">
                  <a:avLst/>
                </a:prstGeom>
                <a:noFill/>
              </p:spPr>
              <p:txBody>
                <a:bodyPr vert="horz" wrap="square" lIns="0" tIns="0" rIns="0" bIns="0" rtlCol="0">
                  <a:noAutofit/>
                </a:bodyPr>
                <a:lstStyle/>
                <a:p>
                  <a:pPr indent="-274320" algn="ctr">
                    <a:spcAft>
                      <a:spcPts val="900"/>
                    </a:spcAft>
                  </a:pPr>
                  <a:r>
                    <a:rPr lang="en-GB" sz="900" smtClean="0"/>
                    <a:t>Thuế môi trường</a:t>
                  </a:r>
                  <a:endParaRPr lang="en-GB" sz="900" dirty="0" smtClean="0"/>
                </a:p>
              </p:txBody>
            </p:sp>
            <p:sp>
              <p:nvSpPr>
                <p:cNvPr id="75" name="TextBox 74"/>
                <p:cNvSpPr txBox="1"/>
                <p:nvPr/>
              </p:nvSpPr>
              <p:spPr>
                <a:xfrm>
                  <a:off x="2741461" y="4670156"/>
                  <a:ext cx="754165" cy="216024"/>
                </a:xfrm>
                <a:prstGeom prst="rect">
                  <a:avLst/>
                </a:prstGeom>
                <a:noFill/>
              </p:spPr>
              <p:txBody>
                <a:bodyPr vert="horz" wrap="square" lIns="0" tIns="0" rIns="0" bIns="0" rtlCol="0">
                  <a:noAutofit/>
                </a:bodyPr>
                <a:lstStyle/>
                <a:p>
                  <a:pPr indent="-274320" algn="ctr">
                    <a:spcAft>
                      <a:spcPts val="900"/>
                    </a:spcAft>
                  </a:pPr>
                  <a:r>
                    <a:rPr lang="en-GB" sz="900" smtClean="0"/>
                    <a:t>Thuế tài sản</a:t>
                  </a:r>
                  <a:endParaRPr lang="en-GB" sz="900" dirty="0" smtClean="0"/>
                </a:p>
              </p:txBody>
            </p:sp>
            <p:sp>
              <p:nvSpPr>
                <p:cNvPr id="76" name="TextBox 75"/>
                <p:cNvSpPr txBox="1"/>
                <p:nvPr/>
              </p:nvSpPr>
              <p:spPr>
                <a:xfrm>
                  <a:off x="2148881" y="4856649"/>
                  <a:ext cx="754165" cy="216024"/>
                </a:xfrm>
                <a:prstGeom prst="rect">
                  <a:avLst/>
                </a:prstGeom>
                <a:noFill/>
              </p:spPr>
              <p:txBody>
                <a:bodyPr vert="horz" wrap="square" lIns="0" tIns="0" rIns="0" bIns="0" rtlCol="0">
                  <a:noAutofit/>
                </a:bodyPr>
                <a:lstStyle/>
                <a:p>
                  <a:pPr indent="-274320" algn="ctr">
                    <a:spcAft>
                      <a:spcPts val="900"/>
                    </a:spcAft>
                  </a:pPr>
                  <a:r>
                    <a:rPr lang="en-GB" sz="900" smtClean="0"/>
                    <a:t>Thuế sản xuất</a:t>
                  </a:r>
                  <a:endParaRPr lang="en-GB" sz="900" dirty="0" smtClean="0"/>
                </a:p>
              </p:txBody>
            </p:sp>
            <p:sp>
              <p:nvSpPr>
                <p:cNvPr id="77" name="TextBox 76"/>
                <p:cNvSpPr txBox="1"/>
                <p:nvPr/>
              </p:nvSpPr>
              <p:spPr>
                <a:xfrm>
                  <a:off x="1653388" y="4679561"/>
                  <a:ext cx="583088" cy="216024"/>
                </a:xfrm>
                <a:prstGeom prst="rect">
                  <a:avLst/>
                </a:prstGeom>
                <a:noFill/>
              </p:spPr>
              <p:txBody>
                <a:bodyPr vert="horz" wrap="square" lIns="0" tIns="0" rIns="0" bIns="0" rtlCol="0">
                  <a:noAutofit/>
                </a:bodyPr>
                <a:lstStyle/>
                <a:p>
                  <a:pPr indent="-274320" algn="ctr">
                    <a:spcAft>
                      <a:spcPts val="900"/>
                    </a:spcAft>
                  </a:pPr>
                  <a:r>
                    <a:rPr lang="en-GB" sz="900" smtClean="0"/>
                    <a:t>Thuế nhân sự</a:t>
                  </a:r>
                  <a:endParaRPr lang="en-GB" sz="900" dirty="0" smtClean="0"/>
                </a:p>
              </p:txBody>
            </p:sp>
            <p:sp>
              <p:nvSpPr>
                <p:cNvPr id="78" name="TextBox 77"/>
                <p:cNvSpPr txBox="1"/>
                <p:nvPr/>
              </p:nvSpPr>
              <p:spPr>
                <a:xfrm>
                  <a:off x="1191837" y="4489995"/>
                  <a:ext cx="603253" cy="218120"/>
                </a:xfrm>
                <a:prstGeom prst="rect">
                  <a:avLst/>
                </a:prstGeom>
                <a:noFill/>
              </p:spPr>
              <p:txBody>
                <a:bodyPr vert="horz" wrap="square" lIns="0" tIns="0" rIns="0" bIns="0" rtlCol="0">
                  <a:noAutofit/>
                </a:bodyPr>
                <a:lstStyle/>
                <a:p>
                  <a:pPr indent="-274320" algn="ctr">
                    <a:spcAft>
                      <a:spcPts val="900"/>
                    </a:spcAft>
                  </a:pPr>
                  <a:r>
                    <a:rPr lang="en-GB" sz="900" smtClean="0"/>
                    <a:t>Lợi nhuận thuế</a:t>
                  </a:r>
                  <a:endParaRPr lang="en-GB" sz="900" dirty="0" smtClean="0"/>
                </a:p>
              </p:txBody>
            </p:sp>
            <p:sp>
              <p:nvSpPr>
                <p:cNvPr id="79" name="TextBox 78"/>
                <p:cNvSpPr txBox="1"/>
                <p:nvPr/>
              </p:nvSpPr>
              <p:spPr>
                <a:xfrm>
                  <a:off x="501520" y="4157371"/>
                  <a:ext cx="1105786" cy="197952"/>
                </a:xfrm>
                <a:prstGeom prst="rect">
                  <a:avLst/>
                </a:prstGeom>
                <a:noFill/>
              </p:spPr>
              <p:txBody>
                <a:bodyPr vert="horz" wrap="square" lIns="0" tIns="0" rIns="0" bIns="0" rtlCol="0">
                  <a:noAutofit/>
                </a:bodyPr>
                <a:lstStyle/>
                <a:p>
                  <a:pPr indent="-274320" algn="ctr">
                    <a:spcAft>
                      <a:spcPts val="900"/>
                    </a:spcAft>
                  </a:pPr>
                  <a:r>
                    <a:rPr lang="en-GB" sz="900" smtClean="0"/>
                    <a:t>Vô hình</a:t>
                  </a:r>
                  <a:endParaRPr lang="en-GB" sz="900" dirty="0" smtClean="0"/>
                </a:p>
              </p:txBody>
            </p:sp>
            <p:sp>
              <p:nvSpPr>
                <p:cNvPr id="80" name="TextBox 79"/>
                <p:cNvSpPr txBox="1"/>
                <p:nvPr/>
              </p:nvSpPr>
              <p:spPr>
                <a:xfrm>
                  <a:off x="754745" y="3774858"/>
                  <a:ext cx="701275" cy="216024"/>
                </a:xfrm>
                <a:prstGeom prst="rect">
                  <a:avLst/>
                </a:prstGeom>
                <a:noFill/>
              </p:spPr>
              <p:txBody>
                <a:bodyPr vert="horz" wrap="square" lIns="0" tIns="0" rIns="0" bIns="0" rtlCol="0">
                  <a:noAutofit/>
                </a:bodyPr>
                <a:lstStyle/>
                <a:p>
                  <a:pPr indent="-274320" algn="ctr">
                    <a:spcAft>
                      <a:spcPts val="900"/>
                    </a:spcAft>
                  </a:pPr>
                  <a:r>
                    <a:rPr lang="en-GB" sz="900" smtClean="0"/>
                    <a:t>Xuất khẩu</a:t>
                  </a:r>
                  <a:endParaRPr lang="en-GB" sz="900" dirty="0" smtClean="0"/>
                </a:p>
              </p:txBody>
            </p:sp>
            <p:sp>
              <p:nvSpPr>
                <p:cNvPr id="81" name="TextBox 80"/>
                <p:cNvSpPr txBox="1"/>
                <p:nvPr/>
              </p:nvSpPr>
              <p:spPr>
                <a:xfrm>
                  <a:off x="51077" y="3351234"/>
                  <a:ext cx="900887" cy="136578"/>
                </a:xfrm>
                <a:prstGeom prst="rect">
                  <a:avLst/>
                </a:prstGeom>
                <a:noFill/>
              </p:spPr>
              <p:txBody>
                <a:bodyPr vert="horz" wrap="square" lIns="0" tIns="0" rIns="0" bIns="0" rtlCol="0">
                  <a:noAutofit/>
                </a:bodyPr>
                <a:lstStyle/>
                <a:p>
                  <a:pPr indent="-274320" algn="ctr">
                    <a:spcAft>
                      <a:spcPts val="900"/>
                    </a:spcAft>
                  </a:pPr>
                  <a:r>
                    <a:rPr lang="en-GB" sz="900" smtClean="0"/>
                    <a:t>Đầu tư</a:t>
                  </a:r>
                  <a:endParaRPr lang="en-GB" sz="900" dirty="0" smtClean="0"/>
                </a:p>
              </p:txBody>
            </p:sp>
            <p:sp>
              <p:nvSpPr>
                <p:cNvPr id="82" name="TextBox 81"/>
                <p:cNvSpPr txBox="1"/>
                <p:nvPr/>
              </p:nvSpPr>
              <p:spPr>
                <a:xfrm>
                  <a:off x="383818" y="2808540"/>
                  <a:ext cx="701275" cy="216024"/>
                </a:xfrm>
                <a:prstGeom prst="rect">
                  <a:avLst/>
                </a:prstGeom>
                <a:noFill/>
              </p:spPr>
              <p:txBody>
                <a:bodyPr vert="horz" wrap="square" lIns="0" tIns="0" rIns="0" bIns="0" rtlCol="0">
                  <a:noAutofit/>
                </a:bodyPr>
                <a:lstStyle/>
                <a:p>
                  <a:pPr indent="-274320" algn="ctr">
                    <a:spcAft>
                      <a:spcPts val="900"/>
                    </a:spcAft>
                  </a:pPr>
                  <a:r>
                    <a:rPr lang="en-GB" sz="900" smtClean="0"/>
                    <a:t>Lợi nhuận</a:t>
                  </a:r>
                  <a:endParaRPr lang="en-GB" sz="900" dirty="0" smtClean="0"/>
                </a:p>
              </p:txBody>
            </p:sp>
            <p:sp>
              <p:nvSpPr>
                <p:cNvPr id="83" name="TextBox 82"/>
                <p:cNvSpPr txBox="1"/>
                <p:nvPr/>
              </p:nvSpPr>
              <p:spPr>
                <a:xfrm>
                  <a:off x="660417" y="2364167"/>
                  <a:ext cx="701275" cy="216024"/>
                </a:xfrm>
                <a:prstGeom prst="rect">
                  <a:avLst/>
                </a:prstGeom>
                <a:noFill/>
              </p:spPr>
              <p:txBody>
                <a:bodyPr vert="horz" wrap="square" lIns="0" tIns="0" rIns="0" bIns="0" rtlCol="0">
                  <a:noAutofit/>
                </a:bodyPr>
                <a:lstStyle/>
                <a:p>
                  <a:pPr indent="-274320" algn="ctr">
                    <a:spcAft>
                      <a:spcPts val="900"/>
                    </a:spcAft>
                  </a:pPr>
                  <a:r>
                    <a:rPr lang="en-GB" sz="900" smtClean="0"/>
                    <a:t>Bảng lương</a:t>
                  </a:r>
                  <a:endParaRPr lang="en-GB" sz="900" dirty="0" smtClean="0"/>
                </a:p>
              </p:txBody>
            </p:sp>
            <p:sp>
              <p:nvSpPr>
                <p:cNvPr id="84" name="TextBox 83"/>
                <p:cNvSpPr txBox="1"/>
                <p:nvPr/>
              </p:nvSpPr>
              <p:spPr>
                <a:xfrm>
                  <a:off x="906031" y="1998165"/>
                  <a:ext cx="806299" cy="181527"/>
                </a:xfrm>
                <a:prstGeom prst="rect">
                  <a:avLst/>
                </a:prstGeom>
                <a:noFill/>
              </p:spPr>
              <p:txBody>
                <a:bodyPr vert="horz" wrap="square" lIns="0" tIns="0" rIns="0" bIns="0" rtlCol="0">
                  <a:noAutofit/>
                </a:bodyPr>
                <a:lstStyle/>
                <a:p>
                  <a:pPr indent="-274320" algn="ctr">
                    <a:spcAft>
                      <a:spcPts val="900"/>
                    </a:spcAft>
                  </a:pPr>
                  <a:r>
                    <a:rPr lang="en-GB" sz="900" smtClean="0"/>
                    <a:t>Sinh kế</a:t>
                  </a:r>
                  <a:endParaRPr lang="en-GB" sz="900" dirty="0" smtClean="0"/>
                </a:p>
              </p:txBody>
            </p:sp>
          </p:grpSp>
        </p:grpSp>
        <p:pic>
          <p:nvPicPr>
            <p:cNvPr id="62"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65296" y="3002961"/>
              <a:ext cx="620597" cy="391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76119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err="1" smtClean="0"/>
              <a:t>Hướng</a:t>
            </a:r>
            <a:r>
              <a:rPr lang="en-US" sz="2800" dirty="0" smtClean="0"/>
              <a:t> </a:t>
            </a:r>
            <a:r>
              <a:rPr lang="en-US" sz="2800" dirty="0" err="1" smtClean="0"/>
              <a:t>dẫn</a:t>
            </a:r>
            <a:r>
              <a:rPr lang="en-US" sz="2800" dirty="0" smtClean="0"/>
              <a:t> </a:t>
            </a:r>
            <a:r>
              <a:rPr lang="en-US" sz="2800" dirty="0" err="1" smtClean="0"/>
              <a:t>công</a:t>
            </a:r>
            <a:r>
              <a:rPr lang="en-US" sz="2800" dirty="0" smtClean="0"/>
              <a:t> </a:t>
            </a:r>
            <a:r>
              <a:rPr lang="en-US" sz="2800" dirty="0" err="1" smtClean="0"/>
              <a:t>bố</a:t>
            </a:r>
            <a:r>
              <a:rPr lang="en-US" sz="2800" dirty="0" smtClean="0"/>
              <a:t> </a:t>
            </a:r>
            <a:r>
              <a:rPr lang="en-US" sz="2800" dirty="0" err="1" smtClean="0"/>
              <a:t>thông</a:t>
            </a:r>
            <a:r>
              <a:rPr lang="en-US" sz="2800" dirty="0" smtClean="0"/>
              <a:t> tin E&amp;S</a:t>
            </a:r>
            <a:endParaRPr lang="en-US" sz="2800" dirty="0"/>
          </a:p>
        </p:txBody>
      </p:sp>
      <p:sp>
        <p:nvSpPr>
          <p:cNvPr id="7" name="Subtitle 6"/>
          <p:cNvSpPr>
            <a:spLocks noGrp="1"/>
          </p:cNvSpPr>
          <p:nvPr>
            <p:ph type="subTitle" idx="1"/>
          </p:nvPr>
        </p:nvSpPr>
        <p:spPr/>
        <p:txBody>
          <a:bodyPr/>
          <a:lstStyle/>
          <a:p>
            <a:endParaRPr lang="en-US" dirty="0"/>
          </a:p>
        </p:txBody>
      </p:sp>
      <p:sp>
        <p:nvSpPr>
          <p:cNvPr id="5" name="Footer Placeholder 4"/>
          <p:cNvSpPr>
            <a:spLocks noGrp="1"/>
          </p:cNvSpPr>
          <p:nvPr>
            <p:ph type="ftr" sz="quarter" idx="4294967295"/>
          </p:nvPr>
        </p:nvSpPr>
        <p:spPr>
          <a:xfrm>
            <a:off x="577850" y="6324600"/>
            <a:ext cx="5695950" cy="152400"/>
          </a:xfrm>
          <a:prstGeom prst="rect">
            <a:avLst/>
          </a:prstGeom>
        </p:spPr>
        <p:txBody>
          <a:bodyPr/>
          <a:lstStyle/>
          <a:p>
            <a:r>
              <a:rPr lang="vi-VN" smtClean="0">
                <a:solidFill>
                  <a:schemeClr val="tx1"/>
                </a:solidFill>
              </a:rPr>
              <a:t>IFC/SSC – Báo cáo Môi trường và Xã hội (E&amp;S)</a:t>
            </a:r>
            <a:endParaRPr lang="en-GB" dirty="0">
              <a:solidFill>
                <a:schemeClr val="tx1"/>
              </a:solidFill>
            </a:endParaRPr>
          </a:p>
        </p:txBody>
      </p:sp>
      <p:sp>
        <p:nvSpPr>
          <p:cNvPr id="6" name="Date Placeholder 5"/>
          <p:cNvSpPr>
            <a:spLocks noGrp="1"/>
          </p:cNvSpPr>
          <p:nvPr>
            <p:ph type="dt" sz="half" idx="4294967295"/>
          </p:nvPr>
        </p:nvSpPr>
        <p:spPr>
          <a:xfrm>
            <a:off x="7677150" y="6324600"/>
            <a:ext cx="1651000" cy="152400"/>
          </a:xfrm>
          <a:prstGeom prst="rect">
            <a:avLst/>
          </a:prstGeom>
        </p:spPr>
        <p:txBody>
          <a:bodyPr/>
          <a:lstStyle/>
          <a:p>
            <a:r>
              <a:rPr lang="en-US" smtClean="0">
                <a:solidFill>
                  <a:schemeClr val="tx1"/>
                </a:solidFill>
              </a:rPr>
              <a:t>Tháng 05/2016</a:t>
            </a:r>
            <a:endParaRPr lang="en-GB" dirty="0">
              <a:solidFill>
                <a:schemeClr val="tx1"/>
              </a:solidFill>
            </a:endParaRPr>
          </a:p>
        </p:txBody>
      </p:sp>
      <p:pic>
        <p:nvPicPr>
          <p:cNvPr id="2" name="Picture Placeholder 1" descr="PwC_Swiz_Zurich_C_MB_64.bmp"/>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21008" b="21008"/>
          <a:stretch>
            <a:fillRect/>
          </a:stretch>
        </p:blipFill>
        <p:spPr>
          <a:xfrm>
            <a:off x="381000" y="0"/>
            <a:ext cx="9144000" cy="3525838"/>
          </a:xfr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t="12447" b="15359"/>
          <a:stretch/>
        </p:blipFill>
        <p:spPr>
          <a:xfrm>
            <a:off x="381000" y="1"/>
            <a:ext cx="9145452" cy="3526663"/>
          </a:xfrm>
          <a:prstGeom prst="rect">
            <a:avLst/>
          </a:prstGeom>
        </p:spPr>
      </p:pic>
      <p:pic>
        <p:nvPicPr>
          <p:cNvPr id="4" name="Picture 3" descr="PwC_Swiz_Zurich_C_MB_64.bmp"/>
          <p:cNvPicPr>
            <a:picLocks noChangeAspect="1"/>
          </p:cNvPicPr>
          <p:nvPr/>
        </p:nvPicPr>
        <p:blipFill rotWithShape="1">
          <a:blip r:embed="rId2">
            <a:extLst>
              <a:ext uri="{28A0092B-C50C-407E-A947-70E740481C1C}">
                <a14:useLocalDpi xmlns:a14="http://schemas.microsoft.com/office/drawing/2010/main" val="0"/>
              </a:ext>
            </a:extLst>
          </a:blip>
          <a:srcRect t="27534" b="14483"/>
          <a:stretch/>
        </p:blipFill>
        <p:spPr>
          <a:xfrm>
            <a:off x="1" y="-1"/>
            <a:ext cx="9906000" cy="3702061"/>
          </a:xfrm>
          <a:prstGeom prst="rect">
            <a:avLst/>
          </a:prstGeom>
        </p:spPr>
      </p:pic>
      <p:sp>
        <p:nvSpPr>
          <p:cNvPr id="8" name="Slide Number Placeholder 7"/>
          <p:cNvSpPr>
            <a:spLocks noGrp="1"/>
          </p:cNvSpPr>
          <p:nvPr>
            <p:ph type="sldNum" sz="quarter" idx="12"/>
          </p:nvPr>
        </p:nvSpPr>
        <p:spPr/>
        <p:txBody>
          <a:bodyPr/>
          <a:lstStyle/>
          <a:p>
            <a:fld id="{4CE8D4CC-814A-4BA6-8CAD-A5D63F0C9F82}" type="slidenum">
              <a:rPr lang="en-GB" smtClean="0"/>
              <a:pPr/>
              <a:t>22</a:t>
            </a:fld>
            <a:endParaRPr lang="en-GB"/>
          </a:p>
        </p:txBody>
      </p:sp>
    </p:spTree>
    <p:extLst>
      <p:ext uri="{BB962C8B-B14F-4D97-AF65-F5344CB8AC3E}">
        <p14:creationId xmlns:p14="http://schemas.microsoft.com/office/powerpoint/2010/main" val="3879451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939" t="10002" r="32157" b="5749"/>
          <a:stretch/>
        </p:blipFill>
        <p:spPr bwMode="auto">
          <a:xfrm>
            <a:off x="7029862" y="5332754"/>
            <a:ext cx="643474" cy="868025"/>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grpSp>
        <p:nvGrpSpPr>
          <p:cNvPr id="3" name="Group 22"/>
          <p:cNvGrpSpPr/>
          <p:nvPr/>
        </p:nvGrpSpPr>
        <p:grpSpPr>
          <a:xfrm>
            <a:off x="905697" y="1529862"/>
            <a:ext cx="7963490" cy="1984980"/>
            <a:chOff x="533399" y="1718438"/>
            <a:chExt cx="11763703" cy="3391195"/>
          </a:xfrm>
        </p:grpSpPr>
        <p:sp>
          <p:nvSpPr>
            <p:cNvPr id="61" name="Freeform 4"/>
            <p:cNvSpPr>
              <a:spLocks/>
            </p:cNvSpPr>
            <p:nvPr/>
          </p:nvSpPr>
          <p:spPr bwMode="gray">
            <a:xfrm>
              <a:off x="533399" y="2052688"/>
              <a:ext cx="11763703" cy="3056945"/>
            </a:xfrm>
            <a:custGeom>
              <a:avLst/>
              <a:gdLst>
                <a:gd name="T0" fmla="*/ 0 w 4145"/>
                <a:gd name="T1" fmla="*/ 2147483647 h 2389"/>
                <a:gd name="T2" fmla="*/ 2147483647 w 4145"/>
                <a:gd name="T3" fmla="*/ 2147483647 h 2389"/>
                <a:gd name="T4" fmla="*/ 2147483647 w 4145"/>
                <a:gd name="T5" fmla="*/ 2147483647 h 2389"/>
                <a:gd name="T6" fmla="*/ 2147483647 w 4145"/>
                <a:gd name="T7" fmla="*/ 2147483647 h 2389"/>
                <a:gd name="T8" fmla="*/ 2147483647 w 4145"/>
                <a:gd name="T9" fmla="*/ 2147483647 h 2389"/>
                <a:gd name="T10" fmla="*/ 2147483647 w 4145"/>
                <a:gd name="T11" fmla="*/ 2147483647 h 2389"/>
                <a:gd name="T12" fmla="*/ 2147483647 w 4145"/>
                <a:gd name="T13" fmla="*/ 2147483647 h 2389"/>
                <a:gd name="T14" fmla="*/ 2147483647 w 4145"/>
                <a:gd name="T15" fmla="*/ 0 h 2389"/>
                <a:gd name="T16" fmla="*/ 2147483647 w 4145"/>
                <a:gd name="T17" fmla="*/ 2147483647 h 2389"/>
                <a:gd name="T18" fmla="*/ 2147483647 w 4145"/>
                <a:gd name="T19" fmla="*/ 2147483647 h 2389"/>
                <a:gd name="T20" fmla="*/ 2147483647 w 4145"/>
                <a:gd name="T21" fmla="*/ 2147483647 h 2389"/>
                <a:gd name="T22" fmla="*/ 2147483647 w 4145"/>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45"/>
                <a:gd name="T37" fmla="*/ 0 h 2389"/>
                <a:gd name="T38" fmla="*/ 4145 w 4145"/>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45" h="2389">
                  <a:moveTo>
                    <a:pt x="0" y="2389"/>
                  </a:moveTo>
                  <a:cubicBezTo>
                    <a:pt x="163" y="2363"/>
                    <a:pt x="636" y="2356"/>
                    <a:pt x="909" y="2278"/>
                  </a:cubicBezTo>
                  <a:cubicBezTo>
                    <a:pt x="1449" y="2122"/>
                    <a:pt x="1683" y="1846"/>
                    <a:pt x="1788" y="1744"/>
                  </a:cubicBezTo>
                  <a:cubicBezTo>
                    <a:pt x="1849" y="1705"/>
                    <a:pt x="1937" y="1620"/>
                    <a:pt x="2115" y="1516"/>
                  </a:cubicBezTo>
                  <a:cubicBezTo>
                    <a:pt x="2346" y="1396"/>
                    <a:pt x="2568" y="1362"/>
                    <a:pt x="2831" y="1324"/>
                  </a:cubicBezTo>
                  <a:cubicBezTo>
                    <a:pt x="3172" y="1246"/>
                    <a:pt x="3878" y="1240"/>
                    <a:pt x="4141" y="1084"/>
                  </a:cubicBezTo>
                  <a:cubicBezTo>
                    <a:pt x="4141" y="97"/>
                    <a:pt x="4145" y="4"/>
                    <a:pt x="4125" y="4"/>
                  </a:cubicBezTo>
                  <a:cubicBezTo>
                    <a:pt x="3322" y="4"/>
                    <a:pt x="3121" y="0"/>
                    <a:pt x="3121" y="0"/>
                  </a:cubicBezTo>
                  <a:cubicBezTo>
                    <a:pt x="2925" y="72"/>
                    <a:pt x="2789" y="131"/>
                    <a:pt x="2649" y="220"/>
                  </a:cubicBezTo>
                  <a:cubicBezTo>
                    <a:pt x="2397" y="370"/>
                    <a:pt x="2148" y="696"/>
                    <a:pt x="1849" y="812"/>
                  </a:cubicBezTo>
                  <a:cubicBezTo>
                    <a:pt x="1617" y="892"/>
                    <a:pt x="1361" y="850"/>
                    <a:pt x="1053" y="916"/>
                  </a:cubicBezTo>
                  <a:cubicBezTo>
                    <a:pt x="657" y="964"/>
                    <a:pt x="157" y="1260"/>
                    <a:pt x="9" y="1324"/>
                  </a:cubicBezTo>
                </a:path>
              </a:pathLst>
            </a:custGeom>
            <a:solidFill>
              <a:schemeClr val="tx2">
                <a:lumMod val="20000"/>
                <a:lumOff val="80000"/>
              </a:schemeClr>
            </a:solidFill>
            <a:ln w="12700">
              <a:solidFill>
                <a:srgbClr val="FFFFFF"/>
              </a:solidFill>
              <a:miter lim="800000"/>
              <a:headEnd/>
              <a:tailEnd/>
            </a:ln>
          </p:spPr>
          <p:txBody>
            <a:bodyPr/>
            <a:lstStyle/>
            <a:p>
              <a:pPr>
                <a:defRPr/>
              </a:pPr>
              <a:endParaRPr lang="en-US" sz="1477" kern="0" dirty="0">
                <a:solidFill>
                  <a:sysClr val="windowText" lastClr="000000"/>
                </a:solidFill>
                <a:latin typeface="Arial" panose="020B0604020202020204" pitchFamily="34" charset="0"/>
              </a:endParaRPr>
            </a:p>
          </p:txBody>
        </p:sp>
        <p:sp>
          <p:nvSpPr>
            <p:cNvPr id="62" name="Rectangle 61"/>
            <p:cNvSpPr/>
            <p:nvPr/>
          </p:nvSpPr>
          <p:spPr bwMode="ltGray">
            <a:xfrm>
              <a:off x="548790" y="1718438"/>
              <a:ext cx="11490814" cy="27011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5" dirty="0" err="1">
                <a:solidFill>
                  <a:srgbClr val="FFFFFF"/>
                </a:solidFill>
                <a:latin typeface="Arial" panose="020B0604020202020204" pitchFamily="34" charset="0"/>
              </a:endParaRPr>
            </a:p>
          </p:txBody>
        </p:sp>
        <p:sp>
          <p:nvSpPr>
            <p:cNvPr id="63" name="TextBox 62"/>
            <p:cNvSpPr txBox="1"/>
            <p:nvPr/>
          </p:nvSpPr>
          <p:spPr>
            <a:xfrm>
              <a:off x="566282" y="4790093"/>
              <a:ext cx="914400" cy="304801"/>
            </a:xfrm>
            <a:prstGeom prst="rect">
              <a:avLst/>
            </a:prstGeom>
            <a:noFill/>
          </p:spPr>
          <p:txBody>
            <a:bodyPr wrap="none" lIns="0" tIns="0" rIns="0" bIns="0" rtlCol="0">
              <a:noAutofit/>
            </a:bodyPr>
            <a:lstStyle/>
            <a:p>
              <a:pPr indent="-253225">
                <a:spcAft>
                  <a:spcPts val="831"/>
                </a:spcAft>
              </a:pPr>
              <a:endParaRPr lang="en-US" sz="1108" b="1" i="1" dirty="0" err="1">
                <a:solidFill>
                  <a:srgbClr val="000000"/>
                </a:solidFill>
                <a:latin typeface="Arial" panose="020B0604020202020204" pitchFamily="34" charset="0"/>
              </a:endParaRPr>
            </a:p>
          </p:txBody>
        </p:sp>
      </p:grpSp>
      <p:sp>
        <p:nvSpPr>
          <p:cNvPr id="2" name="Title 1"/>
          <p:cNvSpPr>
            <a:spLocks noGrp="1"/>
          </p:cNvSpPr>
          <p:nvPr>
            <p:ph type="title"/>
          </p:nvPr>
        </p:nvSpPr>
        <p:spPr>
          <a:xfrm>
            <a:off x="914400" y="896817"/>
            <a:ext cx="8077200" cy="462695"/>
          </a:xfrm>
        </p:spPr>
        <p:txBody>
          <a:bodyPr/>
          <a:lstStyle/>
          <a:p>
            <a:r>
              <a:rPr lang="en-GB" sz="1846" dirty="0" err="1" smtClean="0">
                <a:solidFill>
                  <a:schemeClr val="accent1"/>
                </a:solidFill>
              </a:rPr>
              <a:t>Bối</a:t>
            </a:r>
            <a:r>
              <a:rPr lang="en-GB" sz="1846" dirty="0" smtClean="0">
                <a:solidFill>
                  <a:schemeClr val="accent1"/>
                </a:solidFill>
              </a:rPr>
              <a:t> </a:t>
            </a:r>
            <a:r>
              <a:rPr lang="en-GB" sz="1846" dirty="0" err="1" smtClean="0">
                <a:solidFill>
                  <a:schemeClr val="accent1"/>
                </a:solidFill>
              </a:rPr>
              <a:t>cảnh</a:t>
            </a:r>
            <a:r>
              <a:rPr lang="en-GB" sz="1846" dirty="0" smtClean="0">
                <a:solidFill>
                  <a:schemeClr val="accent1"/>
                </a:solidFill>
              </a:rPr>
              <a:t> </a:t>
            </a:r>
            <a:r>
              <a:rPr lang="en-GB" sz="1846" dirty="0" err="1" smtClean="0">
                <a:solidFill>
                  <a:schemeClr val="accent1"/>
                </a:solidFill>
              </a:rPr>
              <a:t>phát</a:t>
            </a:r>
            <a:r>
              <a:rPr lang="en-GB" sz="1846" dirty="0" smtClean="0">
                <a:solidFill>
                  <a:schemeClr val="accent1"/>
                </a:solidFill>
              </a:rPr>
              <a:t> </a:t>
            </a:r>
            <a:r>
              <a:rPr lang="en-GB" sz="1846" dirty="0" err="1" smtClean="0">
                <a:solidFill>
                  <a:schemeClr val="accent1"/>
                </a:solidFill>
              </a:rPr>
              <a:t>triển</a:t>
            </a:r>
            <a:r>
              <a:rPr lang="en-GB" sz="1846" dirty="0" smtClean="0">
                <a:solidFill>
                  <a:schemeClr val="accent1"/>
                </a:solidFill>
              </a:rPr>
              <a:t> </a:t>
            </a:r>
            <a:r>
              <a:rPr lang="en-GB" sz="1846" dirty="0" err="1" smtClean="0">
                <a:solidFill>
                  <a:schemeClr val="accent1"/>
                </a:solidFill>
              </a:rPr>
              <a:t>bền</a:t>
            </a:r>
            <a:r>
              <a:rPr lang="en-GB" sz="1846" dirty="0" smtClean="0">
                <a:solidFill>
                  <a:schemeClr val="accent1"/>
                </a:solidFill>
              </a:rPr>
              <a:t> </a:t>
            </a:r>
            <a:r>
              <a:rPr lang="en-GB" sz="1846" dirty="0" err="1" smtClean="0">
                <a:solidFill>
                  <a:schemeClr val="accent1"/>
                </a:solidFill>
              </a:rPr>
              <a:t>vững</a:t>
            </a:r>
            <a:r>
              <a:rPr lang="en-GB" sz="1846" dirty="0" smtClean="0">
                <a:solidFill>
                  <a:schemeClr val="accent1"/>
                </a:solidFill>
              </a:rPr>
              <a:t> </a:t>
            </a:r>
            <a:r>
              <a:rPr lang="en-GB" sz="1846" dirty="0" err="1" smtClean="0">
                <a:solidFill>
                  <a:schemeClr val="accent1"/>
                </a:solidFill>
              </a:rPr>
              <a:t>tại</a:t>
            </a:r>
            <a:r>
              <a:rPr lang="en-GB" sz="1846" dirty="0" smtClean="0">
                <a:solidFill>
                  <a:schemeClr val="accent1"/>
                </a:solidFill>
              </a:rPr>
              <a:t> </a:t>
            </a:r>
            <a:r>
              <a:rPr lang="en-GB" sz="1846" dirty="0" err="1" smtClean="0">
                <a:solidFill>
                  <a:schemeClr val="accent1"/>
                </a:solidFill>
              </a:rPr>
              <a:t>Việt</a:t>
            </a:r>
            <a:r>
              <a:rPr lang="en-GB" sz="1846" dirty="0" smtClean="0">
                <a:solidFill>
                  <a:schemeClr val="accent1"/>
                </a:solidFill>
              </a:rPr>
              <a:t> Nam </a:t>
            </a:r>
            <a:r>
              <a:rPr lang="en-GB" sz="1846" dirty="0" err="1" smtClean="0">
                <a:solidFill>
                  <a:schemeClr val="accent1"/>
                </a:solidFill>
              </a:rPr>
              <a:t>đang</a:t>
            </a:r>
            <a:r>
              <a:rPr lang="en-GB" sz="1846" dirty="0" smtClean="0">
                <a:solidFill>
                  <a:schemeClr val="accent1"/>
                </a:solidFill>
              </a:rPr>
              <a:t> </a:t>
            </a:r>
            <a:r>
              <a:rPr lang="en-GB" sz="1846" dirty="0" err="1" smtClean="0">
                <a:solidFill>
                  <a:schemeClr val="accent1"/>
                </a:solidFill>
              </a:rPr>
              <a:t>dần</a:t>
            </a:r>
            <a:r>
              <a:rPr lang="en-GB" sz="1846" smtClean="0">
                <a:solidFill>
                  <a:schemeClr val="accent1"/>
                </a:solidFill>
              </a:rPr>
              <a:t> thay</a:t>
            </a:r>
            <a:r>
              <a:rPr lang="en-GB" sz="1846" dirty="0" smtClean="0">
                <a:solidFill>
                  <a:schemeClr val="accent1"/>
                </a:solidFill>
              </a:rPr>
              <a:t> </a:t>
            </a:r>
            <a:r>
              <a:rPr lang="en-GB" sz="1846" dirty="0" err="1" smtClean="0">
                <a:solidFill>
                  <a:schemeClr val="accent1"/>
                </a:solidFill>
              </a:rPr>
              <a:t>đổi</a:t>
            </a:r>
            <a:endParaRPr lang="en-GB" sz="1846" b="0" i="0" dirty="0">
              <a:solidFill>
                <a:schemeClr val="accent1"/>
              </a:solidFill>
            </a:endParaRPr>
          </a:p>
        </p:txBody>
      </p:sp>
      <p:cxnSp>
        <p:nvCxnSpPr>
          <p:cNvPr id="88" name="Straight Arrow Connector 87"/>
          <p:cNvCxnSpPr/>
          <p:nvPr/>
        </p:nvCxnSpPr>
        <p:spPr>
          <a:xfrm>
            <a:off x="1196381" y="3640015"/>
            <a:ext cx="7878849" cy="0"/>
          </a:xfrm>
          <a:prstGeom prst="straightConnector1">
            <a:avLst/>
          </a:prstGeom>
          <a:ln w="38100">
            <a:solidFill>
              <a:srgbClr val="968C6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98" idx="0"/>
          </p:cNvCxnSpPr>
          <p:nvPr/>
        </p:nvCxnSpPr>
        <p:spPr>
          <a:xfrm>
            <a:off x="1249970" y="3210643"/>
            <a:ext cx="1" cy="359035"/>
          </a:xfrm>
          <a:prstGeom prst="line">
            <a:avLst/>
          </a:prstGeom>
          <a:ln>
            <a:solidFill>
              <a:srgbClr val="968C6D"/>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60" idx="2"/>
            <a:endCxn id="100" idx="0"/>
          </p:cNvCxnSpPr>
          <p:nvPr/>
        </p:nvCxnSpPr>
        <p:spPr>
          <a:xfrm flipH="1">
            <a:off x="3104482" y="3267217"/>
            <a:ext cx="2570" cy="302461"/>
          </a:xfrm>
          <a:prstGeom prst="line">
            <a:avLst/>
          </a:prstGeom>
          <a:ln>
            <a:solidFill>
              <a:srgbClr val="968C6D"/>
            </a:solidFill>
            <a:prstDash val="sysDash"/>
          </a:ln>
        </p:spPr>
        <p:style>
          <a:lnRef idx="1">
            <a:schemeClr val="accent1"/>
          </a:lnRef>
          <a:fillRef idx="0">
            <a:schemeClr val="accent1"/>
          </a:fillRef>
          <a:effectRef idx="0">
            <a:schemeClr val="accent1"/>
          </a:effectRef>
          <a:fontRef idx="minor">
            <a:schemeClr val="tx1"/>
          </a:fontRef>
        </p:style>
      </p:cxnSp>
      <p:sp>
        <p:nvSpPr>
          <p:cNvPr id="98" name="Oval 97"/>
          <p:cNvSpPr/>
          <p:nvPr/>
        </p:nvSpPr>
        <p:spPr bwMode="ltGray">
          <a:xfrm>
            <a:off x="1187114" y="3569678"/>
            <a:ext cx="125713" cy="123083"/>
          </a:xfrm>
          <a:prstGeom prst="ellipse">
            <a:avLst/>
          </a:prstGeom>
          <a:solidFill>
            <a:schemeClr val="bg1"/>
          </a:solidFill>
          <a:ln w="285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lIns="77510" tIns="38755" rIns="77510" bIns="38755" rtlCol="0" anchor="ctr"/>
          <a:lstStyle/>
          <a:p>
            <a:pPr algn="ctr"/>
            <a:endParaRPr lang="en-GB" sz="554" dirty="0">
              <a:solidFill>
                <a:srgbClr val="FFFFFF"/>
              </a:solidFill>
              <a:latin typeface="Arial" panose="020B0604020202020204" pitchFamily="34" charset="0"/>
            </a:endParaRPr>
          </a:p>
        </p:txBody>
      </p:sp>
      <p:sp>
        <p:nvSpPr>
          <p:cNvPr id="100" name="Oval 99"/>
          <p:cNvSpPr/>
          <p:nvPr/>
        </p:nvSpPr>
        <p:spPr bwMode="ltGray">
          <a:xfrm>
            <a:off x="3041627" y="3569678"/>
            <a:ext cx="125713" cy="123083"/>
          </a:xfrm>
          <a:prstGeom prst="ellipse">
            <a:avLst/>
          </a:prstGeom>
          <a:solidFill>
            <a:schemeClr val="bg1"/>
          </a:solidFill>
          <a:ln w="285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lIns="77510" tIns="38755" rIns="77510" bIns="38755" rtlCol="0" anchor="ctr"/>
          <a:lstStyle/>
          <a:p>
            <a:pPr algn="ctr"/>
            <a:endParaRPr lang="en-GB" sz="554" dirty="0">
              <a:solidFill>
                <a:srgbClr val="FFFFFF"/>
              </a:solidFill>
              <a:latin typeface="Arial" panose="020B0604020202020204" pitchFamily="34" charset="0"/>
            </a:endParaRPr>
          </a:p>
        </p:txBody>
      </p:sp>
      <p:sp>
        <p:nvSpPr>
          <p:cNvPr id="156" name="Oval 155"/>
          <p:cNvSpPr/>
          <p:nvPr/>
        </p:nvSpPr>
        <p:spPr bwMode="ltGray">
          <a:xfrm>
            <a:off x="5079884" y="3569678"/>
            <a:ext cx="125713" cy="123083"/>
          </a:xfrm>
          <a:prstGeom prst="ellipse">
            <a:avLst/>
          </a:prstGeom>
          <a:solidFill>
            <a:schemeClr val="bg1"/>
          </a:solidFill>
          <a:ln w="285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lIns="77510" tIns="38755" rIns="77510" bIns="38755" rtlCol="0" anchor="ctr"/>
          <a:lstStyle/>
          <a:p>
            <a:pPr algn="ctr"/>
            <a:endParaRPr lang="en-GB" sz="554" dirty="0">
              <a:solidFill>
                <a:srgbClr val="FFFFFF"/>
              </a:solidFill>
              <a:latin typeface="Arial" panose="020B0604020202020204" pitchFamily="34" charset="0"/>
            </a:endParaRPr>
          </a:p>
        </p:txBody>
      </p:sp>
      <p:sp>
        <p:nvSpPr>
          <p:cNvPr id="179" name="Oval 178"/>
          <p:cNvSpPr/>
          <p:nvPr/>
        </p:nvSpPr>
        <p:spPr bwMode="ltGray">
          <a:xfrm>
            <a:off x="6656089" y="3569678"/>
            <a:ext cx="125713" cy="123083"/>
          </a:xfrm>
          <a:prstGeom prst="ellipse">
            <a:avLst/>
          </a:prstGeom>
          <a:solidFill>
            <a:schemeClr val="bg1"/>
          </a:solidFill>
          <a:ln w="285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lIns="77510" tIns="38755" rIns="77510" bIns="38755" rtlCol="0" anchor="ctr"/>
          <a:lstStyle/>
          <a:p>
            <a:pPr algn="ctr"/>
            <a:endParaRPr lang="en-GB" sz="554" dirty="0">
              <a:solidFill>
                <a:srgbClr val="FFFFFF"/>
              </a:solidFill>
              <a:latin typeface="Arial" panose="020B0604020202020204" pitchFamily="34" charset="0"/>
            </a:endParaRPr>
          </a:p>
        </p:txBody>
      </p:sp>
      <p:sp>
        <p:nvSpPr>
          <p:cNvPr id="218" name="Oval 217"/>
          <p:cNvSpPr/>
          <p:nvPr/>
        </p:nvSpPr>
        <p:spPr bwMode="ltGray">
          <a:xfrm>
            <a:off x="8320938" y="3569678"/>
            <a:ext cx="125713" cy="123083"/>
          </a:xfrm>
          <a:prstGeom prst="ellipse">
            <a:avLst/>
          </a:prstGeom>
          <a:solidFill>
            <a:schemeClr val="bg1"/>
          </a:solidFill>
          <a:ln w="28575">
            <a:solidFill>
              <a:srgbClr val="968C6D"/>
            </a:solidFill>
          </a:ln>
        </p:spPr>
        <p:style>
          <a:lnRef idx="2">
            <a:schemeClr val="accent1">
              <a:shade val="50000"/>
            </a:schemeClr>
          </a:lnRef>
          <a:fillRef idx="1">
            <a:schemeClr val="accent1"/>
          </a:fillRef>
          <a:effectRef idx="0">
            <a:schemeClr val="accent1"/>
          </a:effectRef>
          <a:fontRef idx="minor">
            <a:schemeClr val="lt1"/>
          </a:fontRef>
        </p:style>
        <p:txBody>
          <a:bodyPr lIns="77510" tIns="38755" rIns="77510" bIns="38755" rtlCol="0" anchor="ctr"/>
          <a:lstStyle/>
          <a:p>
            <a:pPr algn="ctr"/>
            <a:endParaRPr lang="en-GB" sz="554" dirty="0">
              <a:solidFill>
                <a:srgbClr val="FFFFFF"/>
              </a:solidFill>
              <a:latin typeface="Arial" panose="020B0604020202020204" pitchFamily="34" charset="0"/>
            </a:endParaRPr>
          </a:p>
        </p:txBody>
      </p:sp>
      <p:cxnSp>
        <p:nvCxnSpPr>
          <p:cNvPr id="219" name="Straight Connector 218"/>
          <p:cNvCxnSpPr/>
          <p:nvPr/>
        </p:nvCxnSpPr>
        <p:spPr>
          <a:xfrm flipH="1">
            <a:off x="8318918" y="2711959"/>
            <a:ext cx="32" cy="857718"/>
          </a:xfrm>
          <a:prstGeom prst="line">
            <a:avLst/>
          </a:prstGeom>
          <a:ln>
            <a:solidFill>
              <a:srgbClr val="968C6D"/>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9"/>
          <p:cNvGrpSpPr/>
          <p:nvPr/>
        </p:nvGrpSpPr>
        <p:grpSpPr>
          <a:xfrm>
            <a:off x="6833191" y="1238917"/>
            <a:ext cx="2233165" cy="331541"/>
            <a:chOff x="574206" y="6534352"/>
            <a:chExt cx="2611562" cy="396000"/>
          </a:xfrm>
        </p:grpSpPr>
        <p:grpSp>
          <p:nvGrpSpPr>
            <p:cNvPr id="5" name="Group 151"/>
            <p:cNvGrpSpPr/>
            <p:nvPr/>
          </p:nvGrpSpPr>
          <p:grpSpPr>
            <a:xfrm>
              <a:off x="609679" y="6643224"/>
              <a:ext cx="1325146" cy="251169"/>
              <a:chOff x="574207" y="6500865"/>
              <a:chExt cx="1325146" cy="251169"/>
            </a:xfrm>
          </p:grpSpPr>
          <p:sp>
            <p:nvSpPr>
              <p:cNvPr id="132" name="Rectangle 131"/>
              <p:cNvSpPr/>
              <p:nvPr/>
            </p:nvSpPr>
            <p:spPr>
              <a:xfrm>
                <a:off x="574207" y="6536034"/>
                <a:ext cx="214273" cy="216000"/>
              </a:xfrm>
              <a:prstGeom prst="rect">
                <a:avLst/>
              </a:prstGeom>
              <a:solidFill>
                <a:schemeClr val="accent3"/>
              </a:solidFill>
              <a:ln w="12700">
                <a:noFill/>
              </a:ln>
            </p:spPr>
            <p:txBody>
              <a:bodyPr wrap="square" lIns="33231" rIns="33231" anchor="ctr">
                <a:noAutofit/>
              </a:bodyPr>
              <a:lstStyle/>
              <a:p>
                <a:pPr algn="ctr" fontAlgn="b"/>
                <a:endParaRPr lang="en-GB" sz="831" dirty="0">
                  <a:solidFill>
                    <a:srgbClr val="FFFFFF"/>
                  </a:solidFill>
                  <a:latin typeface="Arial" panose="020B0604020202020204" pitchFamily="34" charset="0"/>
                </a:endParaRPr>
              </a:p>
            </p:txBody>
          </p:sp>
          <p:sp>
            <p:nvSpPr>
              <p:cNvPr id="133" name="Rectangle 132"/>
              <p:cNvSpPr/>
              <p:nvPr/>
            </p:nvSpPr>
            <p:spPr>
              <a:xfrm>
                <a:off x="934654" y="6500865"/>
                <a:ext cx="964699" cy="216000"/>
              </a:xfrm>
              <a:prstGeom prst="rect">
                <a:avLst/>
              </a:prstGeom>
              <a:noFill/>
              <a:ln w="12700">
                <a:noFill/>
                <a:prstDash val="sysDash"/>
              </a:ln>
            </p:spPr>
            <p:txBody>
              <a:bodyPr wrap="square" lIns="33231" tIns="16615" rIns="33231" anchor="ctr">
                <a:noAutofit/>
              </a:bodyPr>
              <a:lstStyle/>
              <a:p>
                <a:pPr fontAlgn="b">
                  <a:spcAft>
                    <a:spcPts val="254"/>
                  </a:spcAft>
                </a:pPr>
                <a:r>
                  <a:rPr lang="nl-NL" sz="646" b="1" i="1" smtClean="0">
                    <a:solidFill>
                      <a:srgbClr val="968C6D"/>
                    </a:solidFill>
                    <a:latin typeface="Arial" panose="020B0604020202020204" pitchFamily="34" charset="0"/>
                  </a:rPr>
                  <a:t>Xu thế phát triển bền vững tại VN</a:t>
                </a:r>
                <a:endParaRPr lang="nl-NL" sz="646" b="1" i="1" dirty="0">
                  <a:solidFill>
                    <a:srgbClr val="968C6D"/>
                  </a:solidFill>
                  <a:latin typeface="Arial" panose="020B0604020202020204" pitchFamily="34" charset="0"/>
                </a:endParaRPr>
              </a:p>
            </p:txBody>
          </p:sp>
        </p:grpSp>
        <p:grpSp>
          <p:nvGrpSpPr>
            <p:cNvPr id="6" name="Group 150"/>
            <p:cNvGrpSpPr/>
            <p:nvPr/>
          </p:nvGrpSpPr>
          <p:grpSpPr>
            <a:xfrm>
              <a:off x="2077338" y="6643224"/>
              <a:ext cx="1073146" cy="251169"/>
              <a:chOff x="1506889" y="6500865"/>
              <a:chExt cx="1073146" cy="251169"/>
            </a:xfrm>
          </p:grpSpPr>
          <p:sp>
            <p:nvSpPr>
              <p:cNvPr id="134" name="Rectangle 133"/>
              <p:cNvSpPr/>
              <p:nvPr/>
            </p:nvSpPr>
            <p:spPr>
              <a:xfrm>
                <a:off x="1506889" y="6536034"/>
                <a:ext cx="214273" cy="216000"/>
              </a:xfrm>
              <a:prstGeom prst="rect">
                <a:avLst/>
              </a:prstGeom>
              <a:solidFill>
                <a:schemeClr val="accent2"/>
              </a:solidFill>
              <a:ln w="12700">
                <a:noFill/>
              </a:ln>
            </p:spPr>
            <p:txBody>
              <a:bodyPr wrap="square" lIns="33231" rIns="33231" anchor="ctr">
                <a:noAutofit/>
              </a:bodyPr>
              <a:lstStyle/>
              <a:p>
                <a:pPr algn="ctr" fontAlgn="b"/>
                <a:endParaRPr lang="en-GB" sz="831" dirty="0">
                  <a:solidFill>
                    <a:srgbClr val="FFFFFF"/>
                  </a:solidFill>
                  <a:latin typeface="Arial" panose="020B0604020202020204" pitchFamily="34" charset="0"/>
                </a:endParaRPr>
              </a:p>
            </p:txBody>
          </p:sp>
          <p:sp>
            <p:nvSpPr>
              <p:cNvPr id="135" name="Rectangle 134"/>
              <p:cNvSpPr/>
              <p:nvPr/>
            </p:nvSpPr>
            <p:spPr>
              <a:xfrm>
                <a:off x="1752035" y="6500865"/>
                <a:ext cx="828000" cy="216000"/>
              </a:xfrm>
              <a:prstGeom prst="rect">
                <a:avLst/>
              </a:prstGeom>
              <a:noFill/>
              <a:ln w="12700">
                <a:noFill/>
                <a:prstDash val="sysDash"/>
              </a:ln>
            </p:spPr>
            <p:txBody>
              <a:bodyPr wrap="square" lIns="33231" tIns="16615" rIns="33231" anchor="ctr">
                <a:noAutofit/>
              </a:bodyPr>
              <a:lstStyle/>
              <a:p>
                <a:pPr fontAlgn="b">
                  <a:spcAft>
                    <a:spcPts val="254"/>
                  </a:spcAft>
                </a:pPr>
                <a:r>
                  <a:rPr lang="nl-NL" sz="646" b="1" i="1" smtClean="0">
                    <a:solidFill>
                      <a:srgbClr val="968C6D"/>
                    </a:solidFill>
                    <a:latin typeface="Arial" panose="020B0604020202020204" pitchFamily="34" charset="0"/>
                  </a:rPr>
                  <a:t>Cách doanh nghiệp đáp ứng</a:t>
                </a:r>
                <a:endParaRPr lang="nl-NL" sz="646" b="1" i="1" dirty="0">
                  <a:solidFill>
                    <a:srgbClr val="968C6D"/>
                  </a:solidFill>
                  <a:latin typeface="Arial" panose="020B0604020202020204" pitchFamily="34" charset="0"/>
                </a:endParaRPr>
              </a:p>
            </p:txBody>
          </p:sp>
        </p:grpSp>
        <p:sp>
          <p:nvSpPr>
            <p:cNvPr id="153" name="Rectangle 152"/>
            <p:cNvSpPr/>
            <p:nvPr/>
          </p:nvSpPr>
          <p:spPr>
            <a:xfrm>
              <a:off x="574206" y="6534352"/>
              <a:ext cx="2611562" cy="396000"/>
            </a:xfrm>
            <a:prstGeom prst="rect">
              <a:avLst/>
            </a:prstGeom>
            <a:noFill/>
            <a:ln w="9525">
              <a:solidFill>
                <a:srgbClr val="968C6D"/>
              </a:solidFill>
              <a:prstDash val="sysDash"/>
            </a:ln>
          </p:spPr>
          <p:txBody>
            <a:bodyPr wrap="square" lIns="33231" tIns="16615" rIns="33231" anchor="t">
              <a:noAutofit/>
            </a:bodyPr>
            <a:lstStyle/>
            <a:p>
              <a:pPr fontAlgn="b">
                <a:spcAft>
                  <a:spcPts val="254"/>
                </a:spcAft>
              </a:pPr>
              <a:r>
                <a:rPr lang="nl-NL" sz="738" b="1" i="1" dirty="0">
                  <a:solidFill>
                    <a:srgbClr val="968C6D"/>
                  </a:solidFill>
                  <a:latin typeface="Arial" panose="020B0604020202020204" pitchFamily="34" charset="0"/>
                </a:rPr>
                <a:t>KEY</a:t>
              </a:r>
              <a:endParaRPr lang="nl-NL" sz="831" b="1" i="1" dirty="0">
                <a:solidFill>
                  <a:srgbClr val="968C6D"/>
                </a:solidFill>
                <a:latin typeface="Arial" panose="020B0604020202020204" pitchFamily="34" charset="0"/>
              </a:endParaRPr>
            </a:p>
          </p:txBody>
        </p:sp>
      </p:grpSp>
      <p:grpSp>
        <p:nvGrpSpPr>
          <p:cNvPr id="8" name="Group 8"/>
          <p:cNvGrpSpPr/>
          <p:nvPr/>
        </p:nvGrpSpPr>
        <p:grpSpPr>
          <a:xfrm>
            <a:off x="2629384" y="1878436"/>
            <a:ext cx="955336" cy="1388780"/>
            <a:chOff x="2781246" y="2026076"/>
            <a:chExt cx="803674" cy="933539"/>
          </a:xfrm>
        </p:grpSpPr>
        <p:sp>
          <p:nvSpPr>
            <p:cNvPr id="158" name="Rectangle 157"/>
            <p:cNvSpPr/>
            <p:nvPr/>
          </p:nvSpPr>
          <p:spPr>
            <a:xfrm>
              <a:off x="2830485" y="2139208"/>
              <a:ext cx="710566" cy="772562"/>
            </a:xfrm>
            <a:prstGeom prst="rect">
              <a:avLst/>
            </a:prstGeom>
            <a:solidFill>
              <a:schemeClr val="accent3"/>
            </a:solidFill>
            <a:ln w="12700">
              <a:noFill/>
            </a:ln>
          </p:spPr>
          <p:txBody>
            <a:bodyPr wrap="square" lIns="33231" rIns="33231" anchor="ctr">
              <a:noAutofit/>
            </a:bodyPr>
            <a:lstStyle/>
            <a:p>
              <a:pPr algn="ctr" fontAlgn="b"/>
              <a:r>
                <a:rPr lang="en-GB" sz="923" smtClean="0">
                  <a:solidFill>
                    <a:srgbClr val="FFFFFF"/>
                  </a:solidFill>
                  <a:latin typeface="Arial" panose="020B0604020202020204" pitchFamily="34" charset="0"/>
                </a:rPr>
                <a:t>Phát triển bền vững được them vào Điều hành doanh nghiệp bởi SSC</a:t>
              </a:r>
              <a:endParaRPr lang="en-GB" sz="923" dirty="0">
                <a:solidFill>
                  <a:srgbClr val="FFFFFF"/>
                </a:solidFill>
                <a:latin typeface="Arial" panose="020B0604020202020204" pitchFamily="34" charset="0"/>
              </a:endParaRPr>
            </a:p>
          </p:txBody>
        </p:sp>
        <p:sp>
          <p:nvSpPr>
            <p:cNvPr id="160" name="Rectangle 159"/>
            <p:cNvSpPr/>
            <p:nvPr/>
          </p:nvSpPr>
          <p:spPr>
            <a:xfrm>
              <a:off x="2781246" y="2026076"/>
              <a:ext cx="803674" cy="933539"/>
            </a:xfrm>
            <a:prstGeom prst="rect">
              <a:avLst/>
            </a:prstGeom>
            <a:noFill/>
            <a:ln w="9525">
              <a:solidFill>
                <a:srgbClr val="968C6D"/>
              </a:solidFill>
              <a:prstDash val="sysDash"/>
            </a:ln>
          </p:spPr>
          <p:txBody>
            <a:bodyPr wrap="square" lIns="33231" tIns="16615" rIns="33231" anchor="t">
              <a:noAutofit/>
            </a:bodyPr>
            <a:lstStyle/>
            <a:p>
              <a:pPr marL="69977" indent="-69977" algn="ctr" fontAlgn="b">
                <a:spcAft>
                  <a:spcPts val="254"/>
                </a:spcAft>
              </a:pPr>
              <a:r>
                <a:rPr lang="nl-NL" sz="969" b="1" i="1" dirty="0">
                  <a:solidFill>
                    <a:srgbClr val="968C6D"/>
                  </a:solidFill>
                  <a:latin typeface="Arial" panose="020B0604020202020204" pitchFamily="34" charset="0"/>
                </a:rPr>
                <a:t>2012</a:t>
              </a:r>
              <a:endParaRPr lang="nl-NL" sz="969" dirty="0">
                <a:solidFill>
                  <a:srgbClr val="968C6D"/>
                </a:solidFill>
                <a:latin typeface="Arial" panose="020B0604020202020204" pitchFamily="34" charset="0"/>
              </a:endParaRPr>
            </a:p>
          </p:txBody>
        </p:sp>
      </p:grpSp>
      <p:sp>
        <p:nvSpPr>
          <p:cNvPr id="161" name="Rectangle 160"/>
          <p:cNvSpPr/>
          <p:nvPr/>
        </p:nvSpPr>
        <p:spPr>
          <a:xfrm>
            <a:off x="991365" y="1752600"/>
            <a:ext cx="1492857" cy="528455"/>
          </a:xfrm>
          <a:prstGeom prst="rect">
            <a:avLst/>
          </a:prstGeom>
          <a:solidFill>
            <a:schemeClr val="accent3"/>
          </a:solidFill>
          <a:ln w="12700">
            <a:noFill/>
          </a:ln>
        </p:spPr>
        <p:txBody>
          <a:bodyPr wrap="square" lIns="30516" tIns="38755" rIns="30516" bIns="38755" anchor="ctr">
            <a:noAutofit/>
          </a:bodyPr>
          <a:lstStyle/>
          <a:p>
            <a:pPr algn="ctr" fontAlgn="b"/>
            <a:r>
              <a:rPr lang="en-GB" sz="923" smtClean="0">
                <a:solidFill>
                  <a:srgbClr val="FFFFFF"/>
                </a:solidFill>
                <a:latin typeface="Arial" panose="020B0604020202020204" pitchFamily="34" charset="0"/>
              </a:rPr>
              <a:t>Doanh nghiệp được khuyến khích báo cáo về Trách nhiệm Xã hội Doanh nghiệp (CSR)</a:t>
            </a:r>
            <a:endParaRPr lang="en-GB" sz="923" dirty="0">
              <a:solidFill>
                <a:srgbClr val="FFFFFF"/>
              </a:solidFill>
              <a:latin typeface="Arial" panose="020B0604020202020204" pitchFamily="34" charset="0"/>
            </a:endParaRPr>
          </a:p>
        </p:txBody>
      </p:sp>
      <p:sp>
        <p:nvSpPr>
          <p:cNvPr id="163" name="Rectangle 162"/>
          <p:cNvSpPr/>
          <p:nvPr/>
        </p:nvSpPr>
        <p:spPr>
          <a:xfrm>
            <a:off x="917185" y="1580141"/>
            <a:ext cx="1627561" cy="1919199"/>
          </a:xfrm>
          <a:prstGeom prst="rect">
            <a:avLst/>
          </a:prstGeom>
          <a:noFill/>
          <a:ln w="9525">
            <a:solidFill>
              <a:srgbClr val="968C6D"/>
            </a:solidFill>
            <a:prstDash val="sysDash"/>
          </a:ln>
        </p:spPr>
        <p:txBody>
          <a:bodyPr wrap="square" lIns="30516" tIns="15258" rIns="30516" bIns="38755" anchor="t">
            <a:noAutofit/>
          </a:bodyPr>
          <a:lstStyle/>
          <a:p>
            <a:pPr marL="69977" indent="-69977" algn="ctr" fontAlgn="b">
              <a:spcAft>
                <a:spcPts val="254"/>
              </a:spcAft>
            </a:pPr>
            <a:r>
              <a:rPr lang="nl-NL" sz="969" b="1" i="1" dirty="0">
                <a:solidFill>
                  <a:srgbClr val="968C6D"/>
                </a:solidFill>
                <a:latin typeface="Arial" panose="020B0604020202020204" pitchFamily="34" charset="0"/>
              </a:rPr>
              <a:t>2011</a:t>
            </a:r>
            <a:endParaRPr lang="nl-NL" sz="969" dirty="0">
              <a:solidFill>
                <a:srgbClr val="968C6D"/>
              </a:solidFill>
              <a:latin typeface="Arial" panose="020B0604020202020204" pitchFamily="34" charset="0"/>
            </a:endParaRPr>
          </a:p>
        </p:txBody>
      </p:sp>
      <p:grpSp>
        <p:nvGrpSpPr>
          <p:cNvPr id="9" name="Group 214"/>
          <p:cNvGrpSpPr/>
          <p:nvPr/>
        </p:nvGrpSpPr>
        <p:grpSpPr>
          <a:xfrm>
            <a:off x="3604848" y="1842034"/>
            <a:ext cx="2110152" cy="1663166"/>
            <a:chOff x="2765263" y="2034563"/>
            <a:chExt cx="1679205" cy="836775"/>
          </a:xfrm>
        </p:grpSpPr>
        <p:sp>
          <p:nvSpPr>
            <p:cNvPr id="225" name="Rectangle 224"/>
            <p:cNvSpPr/>
            <p:nvPr/>
          </p:nvSpPr>
          <p:spPr>
            <a:xfrm>
              <a:off x="2786913" y="2484518"/>
              <a:ext cx="607146" cy="348482"/>
            </a:xfrm>
            <a:prstGeom prst="rect">
              <a:avLst/>
            </a:prstGeom>
            <a:solidFill>
              <a:schemeClr val="accent2"/>
            </a:solidFill>
            <a:ln w="12700">
              <a:noFill/>
            </a:ln>
          </p:spPr>
          <p:txBody>
            <a:bodyPr wrap="square" lIns="33231" rIns="33231" anchor="ctr">
              <a:noAutofit/>
            </a:bodyPr>
            <a:lstStyle/>
            <a:p>
              <a:pPr algn="ctr" fontAlgn="b"/>
              <a:r>
                <a:rPr lang="en-GB" sz="900" b="1" dirty="0">
                  <a:solidFill>
                    <a:srgbClr val="FFFFFF"/>
                  </a:solidFill>
                  <a:latin typeface="Arial" panose="020B0604020202020204" pitchFamily="34" charset="0"/>
                </a:rPr>
                <a:t>20% </a:t>
              </a:r>
              <a:r>
                <a:rPr lang="en-GB" sz="831" dirty="0">
                  <a:solidFill>
                    <a:srgbClr val="FFFFFF"/>
                  </a:solidFill>
                  <a:latin typeface="Arial" panose="020B0604020202020204" pitchFamily="34" charset="0"/>
                </a:rPr>
                <a:t>Top </a:t>
              </a:r>
              <a:r>
                <a:rPr lang="en-GB" sz="831">
                  <a:solidFill>
                    <a:srgbClr val="FFFFFF"/>
                  </a:solidFill>
                  <a:latin typeface="Arial" panose="020B0604020202020204" pitchFamily="34" charset="0"/>
                </a:rPr>
                <a:t>10 </a:t>
              </a:r>
              <a:r>
                <a:rPr lang="en-GB" sz="831" smtClean="0">
                  <a:solidFill>
                    <a:srgbClr val="FFFFFF"/>
                  </a:solidFill>
                  <a:latin typeface="Arial" panose="020B0604020202020204" pitchFamily="34" charset="0"/>
                </a:rPr>
                <a:t>các doanh nghiệp có báo cáo phát triển bền vững độc lập</a:t>
              </a:r>
              <a:endParaRPr lang="en-GB" sz="831" dirty="0">
                <a:solidFill>
                  <a:srgbClr val="FFFFFF"/>
                </a:solidFill>
                <a:latin typeface="Arial" panose="020B0604020202020204" pitchFamily="34" charset="0"/>
              </a:endParaRPr>
            </a:p>
          </p:txBody>
        </p:sp>
        <p:sp>
          <p:nvSpPr>
            <p:cNvPr id="229" name="Rectangle 228"/>
            <p:cNvSpPr/>
            <p:nvPr/>
          </p:nvSpPr>
          <p:spPr>
            <a:xfrm>
              <a:off x="2765263" y="2034563"/>
              <a:ext cx="1679205" cy="836775"/>
            </a:xfrm>
            <a:prstGeom prst="rect">
              <a:avLst/>
            </a:prstGeom>
            <a:noFill/>
            <a:ln w="9525">
              <a:solidFill>
                <a:srgbClr val="968C6D"/>
              </a:solidFill>
              <a:prstDash val="sysDash"/>
            </a:ln>
          </p:spPr>
          <p:txBody>
            <a:bodyPr wrap="square" lIns="33231" tIns="16615" rIns="33231" anchor="t">
              <a:noAutofit/>
            </a:bodyPr>
            <a:lstStyle/>
            <a:p>
              <a:pPr marL="69977" indent="-69977" algn="ctr" fontAlgn="b">
                <a:spcAft>
                  <a:spcPts val="254"/>
                </a:spcAft>
              </a:pPr>
              <a:r>
                <a:rPr lang="nl-NL" sz="969" b="1" i="1" dirty="0">
                  <a:solidFill>
                    <a:srgbClr val="968C6D"/>
                  </a:solidFill>
                  <a:latin typeface="Arial" panose="020B0604020202020204" pitchFamily="34" charset="0"/>
                </a:rPr>
                <a:t>2013</a:t>
              </a:r>
              <a:endParaRPr lang="nl-NL" sz="969" dirty="0">
                <a:solidFill>
                  <a:srgbClr val="968C6D"/>
                </a:solidFill>
                <a:latin typeface="Arial" panose="020B0604020202020204" pitchFamily="34" charset="0"/>
              </a:endParaRPr>
            </a:p>
          </p:txBody>
        </p:sp>
      </p:grpSp>
      <p:grpSp>
        <p:nvGrpSpPr>
          <p:cNvPr id="12" name="Group 237"/>
          <p:cNvGrpSpPr/>
          <p:nvPr/>
        </p:nvGrpSpPr>
        <p:grpSpPr>
          <a:xfrm>
            <a:off x="5676901" y="1812419"/>
            <a:ext cx="1814485" cy="1644552"/>
            <a:chOff x="2781246" y="1710488"/>
            <a:chExt cx="803674" cy="1226157"/>
          </a:xfrm>
        </p:grpSpPr>
        <p:sp>
          <p:nvSpPr>
            <p:cNvPr id="239" name="Rectangle 238"/>
            <p:cNvSpPr/>
            <p:nvPr/>
          </p:nvSpPr>
          <p:spPr>
            <a:xfrm>
              <a:off x="2830485" y="1861159"/>
              <a:ext cx="725927" cy="421006"/>
            </a:xfrm>
            <a:prstGeom prst="rect">
              <a:avLst/>
            </a:prstGeom>
            <a:solidFill>
              <a:schemeClr val="accent3"/>
            </a:solidFill>
            <a:ln w="12700">
              <a:noFill/>
            </a:ln>
          </p:spPr>
          <p:txBody>
            <a:bodyPr wrap="square" lIns="33231" rIns="33231" anchor="ctr">
              <a:noAutofit/>
            </a:bodyPr>
            <a:lstStyle/>
            <a:p>
              <a:pPr algn="ctr" fontAlgn="b"/>
              <a:r>
                <a:rPr lang="en-GB" sz="923" smtClean="0">
                  <a:solidFill>
                    <a:srgbClr val="FFFFFF"/>
                  </a:solidFill>
                  <a:latin typeface="Arial" panose="020B0604020202020204" pitchFamily="34" charset="0"/>
                </a:rPr>
                <a:t>Các qui định về phát triển bền vũng đối với báo cáo E&amp;S</a:t>
              </a:r>
              <a:endParaRPr lang="en-GB" sz="923" dirty="0">
                <a:solidFill>
                  <a:srgbClr val="FFFFFF"/>
                </a:solidFill>
                <a:latin typeface="Arial" panose="020B0604020202020204" pitchFamily="34" charset="0"/>
              </a:endParaRPr>
            </a:p>
          </p:txBody>
        </p:sp>
        <p:sp>
          <p:nvSpPr>
            <p:cNvPr id="240" name="Rectangle 239"/>
            <p:cNvSpPr/>
            <p:nvPr/>
          </p:nvSpPr>
          <p:spPr>
            <a:xfrm>
              <a:off x="2830483" y="2312876"/>
              <a:ext cx="342873" cy="623769"/>
            </a:xfrm>
            <a:prstGeom prst="rect">
              <a:avLst/>
            </a:prstGeom>
            <a:solidFill>
              <a:schemeClr val="accent2"/>
            </a:solidFill>
            <a:ln w="12700">
              <a:noFill/>
            </a:ln>
          </p:spPr>
          <p:txBody>
            <a:bodyPr wrap="square" lIns="33231" rIns="33231" anchor="ctr">
              <a:noAutofit/>
            </a:bodyPr>
            <a:lstStyle/>
            <a:p>
              <a:pPr algn="ctr" fontAlgn="b"/>
              <a:r>
                <a:rPr lang="en-GB" sz="831" smtClean="0">
                  <a:solidFill>
                    <a:srgbClr val="FFFFFF"/>
                  </a:solidFill>
                  <a:latin typeface="Arial" panose="020B0604020202020204" pitchFamily="34" charset="0"/>
                </a:rPr>
                <a:t>Khóa đào tạo GRI cho các công ty niêm yết đại chúng</a:t>
              </a:r>
              <a:endParaRPr lang="en-GB" sz="831" dirty="0">
                <a:solidFill>
                  <a:srgbClr val="FFFFFF"/>
                </a:solidFill>
                <a:latin typeface="Arial" panose="020B0604020202020204" pitchFamily="34" charset="0"/>
              </a:endParaRPr>
            </a:p>
          </p:txBody>
        </p:sp>
        <p:sp>
          <p:nvSpPr>
            <p:cNvPr id="241" name="Rectangle 240"/>
            <p:cNvSpPr/>
            <p:nvPr/>
          </p:nvSpPr>
          <p:spPr>
            <a:xfrm>
              <a:off x="2781246" y="1710488"/>
              <a:ext cx="803674" cy="1206047"/>
            </a:xfrm>
            <a:prstGeom prst="rect">
              <a:avLst/>
            </a:prstGeom>
            <a:noFill/>
            <a:ln w="9525">
              <a:solidFill>
                <a:srgbClr val="968C6D"/>
              </a:solidFill>
              <a:prstDash val="sysDash"/>
            </a:ln>
          </p:spPr>
          <p:txBody>
            <a:bodyPr wrap="square" lIns="33231" tIns="16615" rIns="33231" anchor="t">
              <a:noAutofit/>
            </a:bodyPr>
            <a:lstStyle/>
            <a:p>
              <a:pPr marL="69977" indent="-69977" algn="ctr" fontAlgn="b">
                <a:spcAft>
                  <a:spcPts val="254"/>
                </a:spcAft>
              </a:pPr>
              <a:r>
                <a:rPr lang="nl-NL" sz="969" b="1" i="1" dirty="0">
                  <a:solidFill>
                    <a:srgbClr val="968C6D"/>
                  </a:solidFill>
                  <a:latin typeface="Arial" panose="020B0604020202020204" pitchFamily="34" charset="0"/>
                </a:rPr>
                <a:t>2014</a:t>
              </a:r>
              <a:endParaRPr lang="nl-NL" sz="969" dirty="0">
                <a:solidFill>
                  <a:srgbClr val="968C6D"/>
                </a:solidFill>
                <a:latin typeface="Arial" panose="020B0604020202020204" pitchFamily="34" charset="0"/>
              </a:endParaRPr>
            </a:p>
          </p:txBody>
        </p:sp>
      </p:grpSp>
      <p:sp>
        <p:nvSpPr>
          <p:cNvPr id="68" name="Rectangle 67"/>
          <p:cNvSpPr/>
          <p:nvPr/>
        </p:nvSpPr>
        <p:spPr>
          <a:xfrm>
            <a:off x="991363" y="2302422"/>
            <a:ext cx="697846" cy="1106519"/>
          </a:xfrm>
          <a:prstGeom prst="rect">
            <a:avLst/>
          </a:prstGeom>
          <a:solidFill>
            <a:schemeClr val="accent2"/>
          </a:solidFill>
          <a:ln w="12700">
            <a:solidFill>
              <a:schemeClr val="accent2"/>
            </a:solidFill>
          </a:ln>
        </p:spPr>
        <p:txBody>
          <a:bodyPr wrap="square" lIns="30516" tIns="38755" rIns="30516" bIns="38755" anchor="ctr">
            <a:noAutofit/>
          </a:bodyPr>
          <a:lstStyle/>
          <a:p>
            <a:pPr algn="ctr" fontAlgn="b"/>
            <a:r>
              <a:rPr lang="en-GB" sz="1108" b="1" smtClean="0">
                <a:solidFill>
                  <a:srgbClr val="FFFFFF"/>
                </a:solidFill>
                <a:latin typeface="Arial" panose="020B0604020202020204" pitchFamily="34" charset="0"/>
              </a:rPr>
              <a:t>Không </a:t>
            </a:r>
            <a:r>
              <a:rPr lang="en-GB" sz="831" smtClean="0">
                <a:solidFill>
                  <a:srgbClr val="FFFFFF"/>
                </a:solidFill>
                <a:latin typeface="Arial" panose="020B0604020202020204" pitchFamily="34" charset="0"/>
              </a:rPr>
              <a:t>có doanh nghiệp niêm yết nào báo cáo độc lập các hoạt động CSR </a:t>
            </a:r>
            <a:endParaRPr lang="en-GB" sz="831" dirty="0">
              <a:solidFill>
                <a:srgbClr val="FFFFFF"/>
              </a:solidFill>
              <a:latin typeface="Arial" panose="020B0604020202020204" pitchFamily="34" charset="0"/>
            </a:endParaRPr>
          </a:p>
        </p:txBody>
      </p:sp>
      <p:sp>
        <p:nvSpPr>
          <p:cNvPr id="67" name="Rectangle 66"/>
          <p:cNvSpPr/>
          <p:nvPr/>
        </p:nvSpPr>
        <p:spPr>
          <a:xfrm>
            <a:off x="1726663" y="2302422"/>
            <a:ext cx="757559" cy="1106519"/>
          </a:xfrm>
          <a:prstGeom prst="rect">
            <a:avLst/>
          </a:prstGeom>
          <a:solidFill>
            <a:schemeClr val="accent2"/>
          </a:solidFill>
          <a:ln w="12700">
            <a:solidFill>
              <a:schemeClr val="accent2"/>
            </a:solidFill>
          </a:ln>
        </p:spPr>
        <p:txBody>
          <a:bodyPr wrap="square" lIns="30516" tIns="38755" rIns="30516" bIns="38755" anchor="ctr">
            <a:noAutofit/>
          </a:bodyPr>
          <a:lstStyle/>
          <a:p>
            <a:pPr algn="ctr" fontAlgn="b"/>
            <a:r>
              <a:rPr lang="en-GB" sz="923" smtClean="0">
                <a:solidFill>
                  <a:srgbClr val="FFFFFF"/>
                </a:solidFill>
                <a:latin typeface="Arial" panose="020B0604020202020204" pitchFamily="34" charset="0"/>
              </a:rPr>
              <a:t>Chỉ có một doanh nghiệp đăng ký báo cáo với GRI</a:t>
            </a:r>
            <a:endParaRPr lang="en-GB" sz="831" dirty="0">
              <a:solidFill>
                <a:srgbClr val="FFFFFF"/>
              </a:solidFill>
              <a:latin typeface="Arial" panose="020B0604020202020204" pitchFamily="34" charset="0"/>
            </a:endParaRPr>
          </a:p>
        </p:txBody>
      </p:sp>
      <p:sp>
        <p:nvSpPr>
          <p:cNvPr id="83" name="TextBox 82"/>
          <p:cNvSpPr txBox="1"/>
          <p:nvPr/>
        </p:nvSpPr>
        <p:spPr>
          <a:xfrm>
            <a:off x="6290736" y="3647762"/>
            <a:ext cx="619007" cy="178410"/>
          </a:xfrm>
          <a:prstGeom prst="rect">
            <a:avLst/>
          </a:prstGeom>
          <a:noFill/>
        </p:spPr>
        <p:txBody>
          <a:bodyPr wrap="none" lIns="0" tIns="0" rIns="0" bIns="0" rtlCol="0">
            <a:noAutofit/>
          </a:bodyPr>
          <a:lstStyle/>
          <a:p>
            <a:pPr indent="-253225">
              <a:spcAft>
                <a:spcPts val="831"/>
              </a:spcAft>
            </a:pPr>
            <a:r>
              <a:rPr lang="en-GB" sz="1108" b="1" i="1" dirty="0">
                <a:solidFill>
                  <a:srgbClr val="000000"/>
                </a:solidFill>
                <a:latin typeface="Arial" panose="020B0604020202020204" pitchFamily="34" charset="0"/>
              </a:rPr>
              <a:t>2014</a:t>
            </a:r>
            <a:endParaRPr lang="en-US" sz="1108" b="1" i="1" dirty="0" err="1">
              <a:solidFill>
                <a:srgbClr val="000000"/>
              </a:solidFill>
              <a:latin typeface="Arial" panose="020B0604020202020204" pitchFamily="34" charset="0"/>
            </a:endParaRPr>
          </a:p>
        </p:txBody>
      </p:sp>
      <p:cxnSp>
        <p:nvCxnSpPr>
          <p:cNvPr id="99" name="Elbow Connector 98"/>
          <p:cNvCxnSpPr>
            <a:stCxn id="100" idx="3"/>
          </p:cNvCxnSpPr>
          <p:nvPr/>
        </p:nvCxnSpPr>
        <p:spPr>
          <a:xfrm rot="5400000">
            <a:off x="2389117" y="4221625"/>
            <a:ext cx="1217806" cy="124031"/>
          </a:xfrm>
          <a:prstGeom prst="bentConnector3">
            <a:avLst>
              <a:gd name="adj1"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4" name="Elbow Connector 103"/>
          <p:cNvCxnSpPr/>
          <p:nvPr/>
        </p:nvCxnSpPr>
        <p:spPr>
          <a:xfrm rot="16200000" flipH="1">
            <a:off x="2975214" y="3929679"/>
            <a:ext cx="1519082" cy="939757"/>
          </a:xfrm>
          <a:prstGeom prst="bentConnector3">
            <a:avLst>
              <a:gd name="adj1" fmla="val 1064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179" idx="4"/>
          </p:cNvCxnSpPr>
          <p:nvPr/>
        </p:nvCxnSpPr>
        <p:spPr>
          <a:xfrm rot="5400000">
            <a:off x="5571053" y="3984233"/>
            <a:ext cx="1439364" cy="856421"/>
          </a:xfrm>
          <a:prstGeom prst="bentConnector3">
            <a:avLst>
              <a:gd name="adj1" fmla="val 157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stCxn id="100" idx="5"/>
          </p:cNvCxnSpPr>
          <p:nvPr/>
        </p:nvCxnSpPr>
        <p:spPr>
          <a:xfrm rot="16200000" flipH="1">
            <a:off x="3140990" y="3682673"/>
            <a:ext cx="422802" cy="406926"/>
          </a:xfrm>
          <a:prstGeom prst="bentConnector3">
            <a:avLst>
              <a:gd name="adj1"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156" idx="4"/>
          </p:cNvCxnSpPr>
          <p:nvPr/>
        </p:nvCxnSpPr>
        <p:spPr>
          <a:xfrm rot="16200000" flipH="1">
            <a:off x="5026452" y="3809049"/>
            <a:ext cx="400601" cy="168025"/>
          </a:xfrm>
          <a:prstGeom prst="bentConnector3">
            <a:avLst>
              <a:gd name="adj1"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7420365" y="3479278"/>
            <a:ext cx="96797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stCxn id="179" idx="5"/>
          </p:cNvCxnSpPr>
          <p:nvPr/>
        </p:nvCxnSpPr>
        <p:spPr>
          <a:xfrm flipH="1">
            <a:off x="6759499" y="3674736"/>
            <a:ext cx="3893" cy="33059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9" name="Elbow Connector 138"/>
          <p:cNvCxnSpPr/>
          <p:nvPr/>
        </p:nvCxnSpPr>
        <p:spPr>
          <a:xfrm rot="16200000" flipH="1">
            <a:off x="6725538" y="3769203"/>
            <a:ext cx="584191" cy="308222"/>
          </a:xfrm>
          <a:prstGeom prst="bentConnector3">
            <a:avLst>
              <a:gd name="adj1" fmla="val 50000"/>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918486" y="3705289"/>
            <a:ext cx="447255" cy="178410"/>
          </a:xfrm>
          <a:prstGeom prst="rect">
            <a:avLst/>
          </a:prstGeom>
          <a:noFill/>
        </p:spPr>
        <p:txBody>
          <a:bodyPr wrap="none" lIns="0" tIns="0" rIns="0" bIns="0" rtlCol="0">
            <a:noAutofit/>
          </a:bodyPr>
          <a:lstStyle/>
          <a:p>
            <a:pPr indent="-253225">
              <a:spcAft>
                <a:spcPts val="831"/>
              </a:spcAft>
            </a:pPr>
            <a:r>
              <a:rPr lang="en-GB" sz="1108" b="1" i="1" dirty="0">
                <a:solidFill>
                  <a:srgbClr val="000000"/>
                </a:solidFill>
                <a:latin typeface="Arial" panose="020B0604020202020204" pitchFamily="34" charset="0"/>
              </a:rPr>
              <a:t>2011</a:t>
            </a:r>
            <a:endParaRPr lang="en-US" sz="1108" b="1" i="1" dirty="0" err="1">
              <a:solidFill>
                <a:srgbClr val="000000"/>
              </a:solidFill>
              <a:latin typeface="Arial" panose="020B0604020202020204" pitchFamily="34" charset="0"/>
            </a:endParaRPr>
          </a:p>
        </p:txBody>
      </p:sp>
      <p:cxnSp>
        <p:nvCxnSpPr>
          <p:cNvPr id="146" name="Straight Connector 145"/>
          <p:cNvCxnSpPr>
            <a:endCxn id="98" idx="4"/>
          </p:cNvCxnSpPr>
          <p:nvPr/>
        </p:nvCxnSpPr>
        <p:spPr>
          <a:xfrm flipH="1" flipV="1">
            <a:off x="1249970" y="3692760"/>
            <a:ext cx="925504" cy="1807142"/>
          </a:xfrm>
          <a:prstGeom prst="bentConnector4">
            <a:avLst>
              <a:gd name="adj1" fmla="val -22800"/>
              <a:gd name="adj2" fmla="val 97492"/>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1529236" y="3739662"/>
            <a:ext cx="627" cy="35661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4452029" y="2711960"/>
            <a:ext cx="1098416" cy="717040"/>
          </a:xfrm>
          <a:prstGeom prst="rect">
            <a:avLst/>
          </a:prstGeom>
          <a:solidFill>
            <a:schemeClr val="accent2"/>
          </a:solidFill>
          <a:ln w="12700">
            <a:noFill/>
          </a:ln>
        </p:spPr>
        <p:txBody>
          <a:bodyPr wrap="square" lIns="33231" rIns="33231" anchor="ctr">
            <a:noAutofit/>
          </a:bodyPr>
          <a:lstStyle/>
          <a:p>
            <a:pPr algn="ctr" fontAlgn="b"/>
            <a:r>
              <a:rPr lang="en-GB" sz="831" smtClean="0">
                <a:solidFill>
                  <a:srgbClr val="FFFFFF"/>
                </a:solidFill>
                <a:latin typeface="Arial" panose="020B0604020202020204" pitchFamily="34" charset="0"/>
              </a:rPr>
              <a:t>Chỉ có </a:t>
            </a:r>
            <a:r>
              <a:rPr lang="en-GB" sz="1108" b="1" dirty="0">
                <a:solidFill>
                  <a:srgbClr val="FFFFFF"/>
                </a:solidFill>
                <a:latin typeface="Arial" panose="020B0604020202020204" pitchFamily="34" charset="0"/>
              </a:rPr>
              <a:t>3</a:t>
            </a:r>
            <a:r>
              <a:rPr lang="en-GB" sz="1108" b="1">
                <a:solidFill>
                  <a:srgbClr val="FFFFFF"/>
                </a:solidFill>
                <a:latin typeface="Arial" panose="020B0604020202020204" pitchFamily="34" charset="0"/>
              </a:rPr>
              <a:t>% </a:t>
            </a:r>
            <a:r>
              <a:rPr lang="en-GB" sz="831" smtClean="0">
                <a:solidFill>
                  <a:srgbClr val="FFFFFF"/>
                </a:solidFill>
                <a:latin typeface="Arial" panose="020B0604020202020204" pitchFamily="34" charset="0"/>
              </a:rPr>
              <a:t>doanh nghiệp ở ASEAN có một vị trí lãnh đạo tốt để xây dựng phát triển bền vững</a:t>
            </a:r>
            <a:endParaRPr lang="en-GB" sz="831" dirty="0">
              <a:solidFill>
                <a:srgbClr val="FFFFFF"/>
              </a:solidFill>
              <a:latin typeface="Arial" panose="020B0604020202020204" pitchFamily="34" charset="0"/>
            </a:endParaRPr>
          </a:p>
        </p:txBody>
      </p:sp>
      <p:sp>
        <p:nvSpPr>
          <p:cNvPr id="94" name="Slide Number Placeholder 4"/>
          <p:cNvSpPr>
            <a:spLocks noGrp="1"/>
          </p:cNvSpPr>
          <p:nvPr>
            <p:ph type="sldNum" sz="quarter" idx="4294967295"/>
          </p:nvPr>
        </p:nvSpPr>
        <p:spPr>
          <a:xfrm>
            <a:off x="8001000" y="6477000"/>
            <a:ext cx="1527048" cy="140677"/>
          </a:xfrm>
          <a:prstGeom prst="rect">
            <a:avLst/>
          </a:prstGeom>
        </p:spPr>
        <p:txBody>
          <a:bodyPr/>
          <a:lstStyle/>
          <a:p>
            <a:fld id="{9EBD5762-3BDC-484D-9503-7EA6D5A9A8CE}" type="slidenum">
              <a:rPr lang="en-US" smtClean="0">
                <a:solidFill>
                  <a:srgbClr val="000000"/>
                </a:solidFill>
              </a:rPr>
              <a:pPr/>
              <a:t>23</a:t>
            </a:fld>
            <a:endParaRPr lang="en-US">
              <a:solidFill>
                <a:srgbClr val="000000"/>
              </a:solidFill>
            </a:endParaRPr>
          </a:p>
        </p:txBody>
      </p:sp>
      <p:sp>
        <p:nvSpPr>
          <p:cNvPr id="108" name="TextBox 107"/>
          <p:cNvSpPr txBox="1"/>
          <p:nvPr/>
        </p:nvSpPr>
        <p:spPr>
          <a:xfrm rot="16200000">
            <a:off x="-72208" y="4742572"/>
            <a:ext cx="2054470" cy="303992"/>
          </a:xfrm>
          <a:prstGeom prst="rect">
            <a:avLst/>
          </a:prstGeom>
          <a:noFill/>
        </p:spPr>
        <p:txBody>
          <a:bodyPr wrap="square" lIns="0" tIns="0" rIns="0" bIns="0" rtlCol="0">
            <a:noAutofit/>
          </a:bodyPr>
          <a:lstStyle/>
          <a:p>
            <a:pPr indent="-253225" algn="ctr">
              <a:spcAft>
                <a:spcPts val="831"/>
              </a:spcAft>
            </a:pPr>
            <a:r>
              <a:rPr lang="en-US" sz="923" b="1" i="1" smtClean="0">
                <a:solidFill>
                  <a:srgbClr val="000000"/>
                </a:solidFill>
                <a:latin typeface="Arial" panose="020B0604020202020204" pitchFamily="34" charset="0"/>
              </a:rPr>
              <a:t>PwC hỗ trợ như thế nào</a:t>
            </a:r>
            <a:endParaRPr lang="en-US" sz="923" b="1" i="1" dirty="0">
              <a:solidFill>
                <a:srgbClr val="000000"/>
              </a:solidFill>
              <a:latin typeface="Arial" panose="020B0604020202020204" pitchFamily="34" charset="0"/>
            </a:endParaRPr>
          </a:p>
        </p:txBody>
      </p:sp>
      <p:sp>
        <p:nvSpPr>
          <p:cNvPr id="110" name="Rectangle 109"/>
          <p:cNvSpPr/>
          <p:nvPr/>
        </p:nvSpPr>
        <p:spPr bwMode="ltGray">
          <a:xfrm>
            <a:off x="2529800" y="5499903"/>
            <a:ext cx="835317" cy="29823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3231" rIns="66462" rtlCol="0" anchor="ctr"/>
          <a:lstStyle/>
          <a:p>
            <a:pPr algn="ctr"/>
            <a:r>
              <a:rPr lang="en-GB" sz="738" i="1" smtClean="0">
                <a:solidFill>
                  <a:srgbClr val="000000"/>
                </a:solidFill>
                <a:latin typeface="Arial" panose="020B0604020202020204" pitchFamily="34" charset="0"/>
              </a:rPr>
              <a:t>Tài liệu hướng dẫn IFC về báo cáo phát triển bền vững - </a:t>
            </a:r>
            <a:r>
              <a:rPr lang="en-GB" sz="738" i="1" dirty="0">
                <a:solidFill>
                  <a:srgbClr val="000000"/>
                </a:solidFill>
                <a:latin typeface="Arial" panose="020B0604020202020204" pitchFamily="34" charset="0"/>
              </a:rPr>
              <a:t>2012 </a:t>
            </a:r>
          </a:p>
        </p:txBody>
      </p:sp>
      <p:sp>
        <p:nvSpPr>
          <p:cNvPr id="116" name="Rectangle 115"/>
          <p:cNvSpPr/>
          <p:nvPr/>
        </p:nvSpPr>
        <p:spPr bwMode="ltGray">
          <a:xfrm>
            <a:off x="7191223" y="6228927"/>
            <a:ext cx="1198300" cy="25499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38" i="1" smtClean="0">
                <a:solidFill>
                  <a:srgbClr val="000000"/>
                </a:solidFill>
                <a:latin typeface="Arial" panose="020B0604020202020204" pitchFamily="34" charset="0"/>
              </a:rPr>
              <a:t>Báo cáo tích hợp- </a:t>
            </a:r>
            <a:r>
              <a:rPr lang="en-GB" sz="738" i="1" dirty="0">
                <a:solidFill>
                  <a:srgbClr val="000000"/>
                </a:solidFill>
                <a:latin typeface="Arial" panose="020B0604020202020204" pitchFamily="34" charset="0"/>
              </a:rPr>
              <a:t>2013</a:t>
            </a:r>
          </a:p>
        </p:txBody>
      </p:sp>
      <p:sp>
        <p:nvSpPr>
          <p:cNvPr id="117" name="Rectangle 116"/>
          <p:cNvSpPr/>
          <p:nvPr/>
        </p:nvSpPr>
        <p:spPr bwMode="ltGray">
          <a:xfrm>
            <a:off x="5624555" y="6068860"/>
            <a:ext cx="882313" cy="25819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algn="ctr"/>
            <a:r>
              <a:rPr lang="en-GB" sz="738" i="1" smtClean="0">
                <a:solidFill>
                  <a:srgbClr val="000000"/>
                </a:solidFill>
                <a:latin typeface="Arial" panose="020B0604020202020204" pitchFamily="34" charset="0"/>
              </a:rPr>
              <a:t>Khảo sát khu vực 2013</a:t>
            </a:r>
            <a:endParaRPr lang="en-GB" sz="738" i="1" dirty="0">
              <a:solidFill>
                <a:srgbClr val="000000"/>
              </a:solidFill>
              <a:latin typeface="Arial" panose="020B0604020202020204" pitchFamily="34" charset="0"/>
            </a:endParaRPr>
          </a:p>
        </p:txBody>
      </p:sp>
      <p:pic>
        <p:nvPicPr>
          <p:cNvPr id="119" name="Picture 2"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0872" y="3947454"/>
            <a:ext cx="1250285" cy="888296"/>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4"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447" y="4105198"/>
            <a:ext cx="1242351" cy="78937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1494" y="4364022"/>
            <a:ext cx="712390" cy="917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5" name="Table 124"/>
          <p:cNvGraphicFramePr>
            <a:graphicFrameLocks noGrp="1"/>
          </p:cNvGraphicFramePr>
          <p:nvPr>
            <p:extLst/>
          </p:nvPr>
        </p:nvGraphicFramePr>
        <p:xfrm>
          <a:off x="2517951" y="4340912"/>
          <a:ext cx="736301" cy="991842"/>
        </p:xfrm>
        <a:graphic>
          <a:graphicData uri="http://schemas.openxmlformats.org/drawingml/2006/table">
            <a:tbl>
              <a:tblPr/>
              <a:tblGrid>
                <a:gridCol w="736301"/>
              </a:tblGrid>
              <a:tr h="991842">
                <a:tc>
                  <a:txBody>
                    <a:bodyPr/>
                    <a:lstStyle/>
                    <a:p>
                      <a:endParaRPr lang="en-GB" sz="1500" dirty="0"/>
                    </a:p>
                  </a:txBody>
                  <a:tcPr marL="84406" marR="84406" marT="42203" marB="42203">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26" name="Rectangle 125"/>
          <p:cNvSpPr/>
          <p:nvPr/>
        </p:nvSpPr>
        <p:spPr>
          <a:xfrm>
            <a:off x="3622896" y="2122399"/>
            <a:ext cx="1868935" cy="532878"/>
          </a:xfrm>
          <a:prstGeom prst="rect">
            <a:avLst/>
          </a:prstGeom>
          <a:solidFill>
            <a:schemeClr val="accent3"/>
          </a:solidFill>
          <a:ln w="12700">
            <a:noFill/>
          </a:ln>
        </p:spPr>
        <p:txBody>
          <a:bodyPr wrap="square" lIns="33231" rIns="33231" anchor="ctr">
            <a:noAutofit/>
          </a:bodyPr>
          <a:lstStyle/>
          <a:p>
            <a:pPr algn="ctr" fontAlgn="b"/>
            <a:r>
              <a:rPr lang="en-GB" sz="923" smtClean="0">
                <a:solidFill>
                  <a:srgbClr val="FFFFFF"/>
                </a:solidFill>
                <a:latin typeface="Arial" panose="020B0604020202020204" pitchFamily="34" charset="0"/>
              </a:rPr>
              <a:t>Giải thưởng báo cáo Phát triển  bền vững trong ARA bởi SSC/HOSE</a:t>
            </a:r>
            <a:endParaRPr lang="en-GB" sz="923" dirty="0">
              <a:solidFill>
                <a:srgbClr val="FFFFFF"/>
              </a:solidFill>
              <a:latin typeface="Arial" panose="020B0604020202020204" pitchFamily="34" charset="0"/>
            </a:endParaRPr>
          </a:p>
        </p:txBody>
      </p:sp>
      <p:pic>
        <p:nvPicPr>
          <p:cNvPr id="127" name="Picture 10" descr="http://thoibaonganhang.vn/upload/news/admin/2014/05/53731a64c13ad_medium.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6801" y="3811821"/>
            <a:ext cx="475910" cy="60993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711" t="11947" r="34839" b="20014"/>
          <a:stretch/>
        </p:blipFill>
        <p:spPr bwMode="auto">
          <a:xfrm>
            <a:off x="5686732" y="4054594"/>
            <a:ext cx="757961" cy="104493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9799" t="30608" r="27551" b="24275"/>
          <a:stretch/>
        </p:blipFill>
        <p:spPr bwMode="auto">
          <a:xfrm>
            <a:off x="5399200" y="5203495"/>
            <a:ext cx="1138686" cy="755814"/>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3" name="Rectangle 72"/>
          <p:cNvSpPr/>
          <p:nvPr/>
        </p:nvSpPr>
        <p:spPr bwMode="ltGray">
          <a:xfrm>
            <a:off x="1255414" y="5035749"/>
            <a:ext cx="835317" cy="298235"/>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3231" rIns="66462" rtlCol="0" anchor="ctr"/>
          <a:lstStyle/>
          <a:p>
            <a:pPr algn="ctr"/>
            <a:r>
              <a:rPr lang="en-GB" sz="738" i="1" smtClean="0">
                <a:solidFill>
                  <a:srgbClr val="000000"/>
                </a:solidFill>
                <a:latin typeface="Arial" panose="020B0604020202020204" pitchFamily="34" charset="0"/>
              </a:rPr>
              <a:t>Huấn luyện báo cáo phát triển bền vững - 2011 </a:t>
            </a:r>
            <a:endParaRPr lang="en-GB" sz="738" i="1" dirty="0">
              <a:solidFill>
                <a:srgbClr val="000000"/>
              </a:solidFill>
              <a:latin typeface="Arial" panose="020B0604020202020204" pitchFamily="34" charset="0"/>
            </a:endParaRPr>
          </a:p>
        </p:txBody>
      </p:sp>
      <p:pic>
        <p:nvPicPr>
          <p:cNvPr id="75" name="Picture 7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4041" t="10939" r="32979" b="7827"/>
          <a:stretch/>
        </p:blipFill>
        <p:spPr bwMode="auto">
          <a:xfrm>
            <a:off x="3611104" y="4979144"/>
            <a:ext cx="812684" cy="1130645"/>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6" name="Rectangle 75"/>
          <p:cNvSpPr/>
          <p:nvPr/>
        </p:nvSpPr>
        <p:spPr bwMode="ltGray">
          <a:xfrm>
            <a:off x="3622896" y="6196219"/>
            <a:ext cx="882777" cy="18699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33231" rIns="33231" rtlCol="0" anchor="ctr"/>
          <a:lstStyle/>
          <a:p>
            <a:pPr algn="ctr"/>
            <a:r>
              <a:rPr lang="en-GB" sz="738" i="1" smtClean="0">
                <a:solidFill>
                  <a:srgbClr val="000000"/>
                </a:solidFill>
                <a:latin typeface="Arial" panose="020B0604020202020204" pitchFamily="34" charset="0"/>
              </a:rPr>
              <a:t>Khảo sát CEO 2013</a:t>
            </a:r>
            <a:endParaRPr lang="en-GB" sz="738" i="1" dirty="0">
              <a:solidFill>
                <a:srgbClr val="000000"/>
              </a:solidFill>
              <a:latin typeface="Arial" panose="020B0604020202020204" pitchFamily="34" charset="0"/>
            </a:endParaRPr>
          </a:p>
        </p:txBody>
      </p:sp>
      <p:sp>
        <p:nvSpPr>
          <p:cNvPr id="77" name="TextBox 76"/>
          <p:cNvSpPr txBox="1"/>
          <p:nvPr/>
        </p:nvSpPr>
        <p:spPr>
          <a:xfrm>
            <a:off x="8381965" y="3710355"/>
            <a:ext cx="619007" cy="178410"/>
          </a:xfrm>
          <a:prstGeom prst="rect">
            <a:avLst/>
          </a:prstGeom>
          <a:noFill/>
        </p:spPr>
        <p:txBody>
          <a:bodyPr wrap="none" lIns="0" tIns="0" rIns="0" bIns="0" rtlCol="0">
            <a:noAutofit/>
          </a:bodyPr>
          <a:lstStyle/>
          <a:p>
            <a:pPr indent="-253225">
              <a:spcAft>
                <a:spcPts val="831"/>
              </a:spcAft>
            </a:pPr>
            <a:r>
              <a:rPr lang="en-GB" sz="1108" b="1" i="1" dirty="0">
                <a:solidFill>
                  <a:srgbClr val="000000"/>
                </a:solidFill>
                <a:latin typeface="Arial" panose="020B0604020202020204" pitchFamily="34" charset="0"/>
              </a:rPr>
              <a:t>2015</a:t>
            </a:r>
            <a:endParaRPr lang="en-US" sz="1108" b="1" i="1" dirty="0" err="1">
              <a:solidFill>
                <a:srgbClr val="000000"/>
              </a:solidFill>
              <a:latin typeface="Arial" panose="020B0604020202020204" pitchFamily="34" charset="0"/>
            </a:endParaRPr>
          </a:p>
        </p:txBody>
      </p:sp>
      <p:sp>
        <p:nvSpPr>
          <p:cNvPr id="78" name="TextBox 77"/>
          <p:cNvSpPr txBox="1"/>
          <p:nvPr/>
        </p:nvSpPr>
        <p:spPr>
          <a:xfrm>
            <a:off x="2629386" y="3716122"/>
            <a:ext cx="447255" cy="178410"/>
          </a:xfrm>
          <a:prstGeom prst="rect">
            <a:avLst/>
          </a:prstGeom>
          <a:noFill/>
        </p:spPr>
        <p:txBody>
          <a:bodyPr wrap="none" lIns="0" tIns="0" rIns="0" bIns="0" rtlCol="0">
            <a:noAutofit/>
          </a:bodyPr>
          <a:lstStyle/>
          <a:p>
            <a:pPr indent="-253225">
              <a:spcAft>
                <a:spcPts val="831"/>
              </a:spcAft>
            </a:pPr>
            <a:r>
              <a:rPr lang="en-GB" sz="1108" b="1" i="1" dirty="0">
                <a:solidFill>
                  <a:srgbClr val="000000"/>
                </a:solidFill>
                <a:latin typeface="Arial" panose="020B0604020202020204" pitchFamily="34" charset="0"/>
              </a:rPr>
              <a:t>2012</a:t>
            </a:r>
            <a:endParaRPr lang="en-US" sz="1108" b="1" i="1" dirty="0" err="1">
              <a:solidFill>
                <a:srgbClr val="000000"/>
              </a:solidFill>
              <a:latin typeface="Arial" panose="020B0604020202020204" pitchFamily="34" charset="0"/>
            </a:endParaRPr>
          </a:p>
        </p:txBody>
      </p:sp>
      <p:sp>
        <p:nvSpPr>
          <p:cNvPr id="79" name="TextBox 78"/>
          <p:cNvSpPr txBox="1"/>
          <p:nvPr/>
        </p:nvSpPr>
        <p:spPr>
          <a:xfrm>
            <a:off x="4615777" y="3660099"/>
            <a:ext cx="447255" cy="178410"/>
          </a:xfrm>
          <a:prstGeom prst="rect">
            <a:avLst/>
          </a:prstGeom>
          <a:noFill/>
        </p:spPr>
        <p:txBody>
          <a:bodyPr wrap="none" lIns="0" tIns="0" rIns="0" bIns="0" rtlCol="0">
            <a:noAutofit/>
          </a:bodyPr>
          <a:lstStyle/>
          <a:p>
            <a:pPr indent="-253225">
              <a:spcAft>
                <a:spcPts val="831"/>
              </a:spcAft>
            </a:pPr>
            <a:r>
              <a:rPr lang="en-GB" sz="1108" b="1" i="1" dirty="0">
                <a:solidFill>
                  <a:srgbClr val="000000"/>
                </a:solidFill>
                <a:latin typeface="Arial" panose="020B0604020202020204" pitchFamily="34" charset="0"/>
              </a:rPr>
              <a:t>2013</a:t>
            </a:r>
            <a:endParaRPr lang="en-US" sz="1108" b="1" i="1" dirty="0" err="1">
              <a:solidFill>
                <a:srgbClr val="000000"/>
              </a:solidFill>
              <a:latin typeface="Arial" panose="020B0604020202020204" pitchFamily="34" charset="0"/>
            </a:endParaRPr>
          </a:p>
        </p:txBody>
      </p:sp>
      <p:pic>
        <p:nvPicPr>
          <p:cNvPr id="1026" name="Picture 2" descr="bao cao tich hop"/>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17002" y="3860811"/>
            <a:ext cx="1330672" cy="941738"/>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79"/>
          <p:cNvSpPr/>
          <p:nvPr/>
        </p:nvSpPr>
        <p:spPr bwMode="ltGray">
          <a:xfrm>
            <a:off x="7977554" y="4887167"/>
            <a:ext cx="1198300" cy="25499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38" i="1" smtClean="0">
                <a:solidFill>
                  <a:srgbClr val="000000"/>
                </a:solidFill>
                <a:latin typeface="Arial" panose="020B0604020202020204" pitchFamily="34" charset="0"/>
              </a:rPr>
              <a:t>Hội thảo báo cáo tích hợp - </a:t>
            </a:r>
            <a:r>
              <a:rPr lang="en-GB" sz="738" i="1" dirty="0">
                <a:solidFill>
                  <a:srgbClr val="000000"/>
                </a:solidFill>
                <a:latin typeface="Arial" panose="020B0604020202020204" pitchFamily="34" charset="0"/>
              </a:rPr>
              <a:t>2015</a:t>
            </a:r>
          </a:p>
        </p:txBody>
      </p:sp>
      <p:grpSp>
        <p:nvGrpSpPr>
          <p:cNvPr id="82" name="Group 237"/>
          <p:cNvGrpSpPr/>
          <p:nvPr/>
        </p:nvGrpSpPr>
        <p:grpSpPr>
          <a:xfrm>
            <a:off x="7672469" y="1826136"/>
            <a:ext cx="1271056" cy="1617580"/>
            <a:chOff x="2781246" y="1710488"/>
            <a:chExt cx="803674" cy="1206047"/>
          </a:xfrm>
        </p:grpSpPr>
        <p:sp>
          <p:nvSpPr>
            <p:cNvPr id="84" name="Rectangle 83"/>
            <p:cNvSpPr/>
            <p:nvPr/>
          </p:nvSpPr>
          <p:spPr>
            <a:xfrm>
              <a:off x="2830485" y="1831863"/>
              <a:ext cx="710566" cy="450302"/>
            </a:xfrm>
            <a:prstGeom prst="rect">
              <a:avLst/>
            </a:prstGeom>
            <a:solidFill>
              <a:schemeClr val="accent3"/>
            </a:solidFill>
            <a:ln w="12700">
              <a:noFill/>
            </a:ln>
          </p:spPr>
          <p:txBody>
            <a:bodyPr wrap="square" lIns="33231" rIns="33231" anchor="ctr">
              <a:noAutofit/>
            </a:bodyPr>
            <a:lstStyle/>
            <a:p>
              <a:pPr algn="ctr" fontAlgn="b"/>
              <a:r>
                <a:rPr lang="en-GB" sz="923" dirty="0" err="1" smtClean="0">
                  <a:solidFill>
                    <a:srgbClr val="FFFFFF"/>
                  </a:solidFill>
                  <a:latin typeface="Arial" panose="020B0604020202020204" pitchFamily="34" charset="0"/>
                </a:rPr>
                <a:t>Thông</a:t>
              </a:r>
              <a:r>
                <a:rPr lang="en-GB" sz="923" dirty="0" smtClean="0">
                  <a:solidFill>
                    <a:srgbClr val="FFFFFF"/>
                  </a:solidFill>
                  <a:latin typeface="Arial" panose="020B0604020202020204" pitchFamily="34" charset="0"/>
                </a:rPr>
                <a:t> </a:t>
              </a:r>
              <a:r>
                <a:rPr lang="en-GB" sz="923" dirty="0" err="1" smtClean="0">
                  <a:solidFill>
                    <a:srgbClr val="FFFFFF"/>
                  </a:solidFill>
                  <a:latin typeface="Arial" panose="020B0604020202020204" pitchFamily="34" charset="0"/>
                </a:rPr>
                <a:t>tư</a:t>
              </a:r>
              <a:r>
                <a:rPr lang="en-GB" sz="923" dirty="0" smtClean="0">
                  <a:solidFill>
                    <a:srgbClr val="FFFFFF"/>
                  </a:solidFill>
                  <a:latin typeface="Arial" panose="020B0604020202020204" pitchFamily="34" charset="0"/>
                </a:rPr>
                <a:t> 155 </a:t>
              </a:r>
              <a:r>
                <a:rPr lang="en-GB" sz="923" dirty="0" err="1" smtClean="0">
                  <a:solidFill>
                    <a:srgbClr val="FFFFFF"/>
                  </a:solidFill>
                  <a:latin typeface="Arial" panose="020B0604020202020204" pitchFamily="34" charset="0"/>
                </a:rPr>
                <a:t>quy</a:t>
              </a:r>
              <a:r>
                <a:rPr lang="en-GB" sz="923" dirty="0" smtClean="0">
                  <a:solidFill>
                    <a:srgbClr val="FFFFFF"/>
                  </a:solidFill>
                  <a:latin typeface="Arial" panose="020B0604020202020204" pitchFamily="34" charset="0"/>
                </a:rPr>
                <a:t> </a:t>
              </a:r>
              <a:r>
                <a:rPr lang="en-GB" sz="923" dirty="0" err="1" smtClean="0">
                  <a:solidFill>
                    <a:srgbClr val="FFFFFF"/>
                  </a:solidFill>
                  <a:latin typeface="Arial" panose="020B0604020202020204" pitchFamily="34" charset="0"/>
                </a:rPr>
                <a:t>định</a:t>
              </a:r>
              <a:r>
                <a:rPr lang="en-GB" sz="923" dirty="0" smtClean="0">
                  <a:solidFill>
                    <a:srgbClr val="FFFFFF"/>
                  </a:solidFill>
                  <a:latin typeface="Arial" panose="020B0604020202020204" pitchFamily="34" charset="0"/>
                </a:rPr>
                <a:t> </a:t>
              </a:r>
              <a:r>
                <a:rPr lang="en-GB" sz="923" dirty="0" err="1" smtClean="0">
                  <a:solidFill>
                    <a:srgbClr val="FFFFFF"/>
                  </a:solidFill>
                  <a:latin typeface="Arial" panose="020B0604020202020204" pitchFamily="34" charset="0"/>
                </a:rPr>
                <a:t>về</a:t>
              </a:r>
              <a:r>
                <a:rPr lang="en-GB" sz="923" dirty="0" smtClean="0">
                  <a:solidFill>
                    <a:srgbClr val="FFFFFF"/>
                  </a:solidFill>
                  <a:latin typeface="Arial" panose="020B0604020202020204" pitchFamily="34" charset="0"/>
                </a:rPr>
                <a:t> </a:t>
              </a:r>
              <a:r>
                <a:rPr lang="en-GB" sz="923" dirty="0" err="1" smtClean="0">
                  <a:solidFill>
                    <a:srgbClr val="FFFFFF"/>
                  </a:solidFill>
                  <a:latin typeface="Arial" panose="020B0604020202020204" pitchFamily="34" charset="0"/>
                </a:rPr>
                <a:t>công</a:t>
              </a:r>
              <a:r>
                <a:rPr lang="en-GB" sz="923" dirty="0" smtClean="0">
                  <a:solidFill>
                    <a:srgbClr val="FFFFFF"/>
                  </a:solidFill>
                  <a:latin typeface="Arial" panose="020B0604020202020204" pitchFamily="34" charset="0"/>
                </a:rPr>
                <a:t> </a:t>
              </a:r>
              <a:r>
                <a:rPr lang="en-GB" sz="923" dirty="0" err="1" smtClean="0">
                  <a:solidFill>
                    <a:srgbClr val="FFFFFF"/>
                  </a:solidFill>
                  <a:latin typeface="Arial" panose="020B0604020202020204" pitchFamily="34" charset="0"/>
                </a:rPr>
                <a:t>bố</a:t>
              </a:r>
              <a:r>
                <a:rPr lang="en-GB" sz="923" dirty="0" smtClean="0">
                  <a:solidFill>
                    <a:srgbClr val="FFFFFF"/>
                  </a:solidFill>
                  <a:latin typeface="Arial" panose="020B0604020202020204" pitchFamily="34" charset="0"/>
                </a:rPr>
                <a:t> </a:t>
              </a:r>
              <a:r>
                <a:rPr lang="en-GB" sz="923" dirty="0" err="1" smtClean="0">
                  <a:solidFill>
                    <a:srgbClr val="FFFFFF"/>
                  </a:solidFill>
                  <a:latin typeface="Arial" panose="020B0604020202020204" pitchFamily="34" charset="0"/>
                </a:rPr>
                <a:t>báo</a:t>
              </a:r>
              <a:r>
                <a:rPr lang="en-GB" sz="923" dirty="0" smtClean="0">
                  <a:solidFill>
                    <a:srgbClr val="FFFFFF"/>
                  </a:solidFill>
                  <a:latin typeface="Arial" panose="020B0604020202020204" pitchFamily="34" charset="0"/>
                </a:rPr>
                <a:t> </a:t>
              </a:r>
              <a:r>
                <a:rPr lang="en-GB" sz="923" dirty="0" err="1" smtClean="0">
                  <a:solidFill>
                    <a:srgbClr val="FFFFFF"/>
                  </a:solidFill>
                  <a:latin typeface="Arial" panose="020B0604020202020204" pitchFamily="34" charset="0"/>
                </a:rPr>
                <a:t>cáo</a:t>
              </a:r>
              <a:r>
                <a:rPr lang="en-GB" sz="923" dirty="0" smtClean="0">
                  <a:solidFill>
                    <a:srgbClr val="FFFFFF"/>
                  </a:solidFill>
                  <a:latin typeface="Arial" panose="020B0604020202020204" pitchFamily="34" charset="0"/>
                </a:rPr>
                <a:t> E&amp;S</a:t>
              </a:r>
              <a:endParaRPr lang="en-GB" sz="923" dirty="0">
                <a:solidFill>
                  <a:srgbClr val="FFFFFF"/>
                </a:solidFill>
                <a:latin typeface="Arial" panose="020B0604020202020204" pitchFamily="34" charset="0"/>
              </a:endParaRPr>
            </a:p>
          </p:txBody>
        </p:sp>
        <p:sp>
          <p:nvSpPr>
            <p:cNvPr id="85" name="Rectangle 84"/>
            <p:cNvSpPr/>
            <p:nvPr/>
          </p:nvSpPr>
          <p:spPr>
            <a:xfrm>
              <a:off x="2830484" y="2312876"/>
              <a:ext cx="710566" cy="559601"/>
            </a:xfrm>
            <a:prstGeom prst="rect">
              <a:avLst/>
            </a:prstGeom>
            <a:solidFill>
              <a:schemeClr val="accent2"/>
            </a:solidFill>
            <a:ln w="12700">
              <a:noFill/>
            </a:ln>
          </p:spPr>
          <p:txBody>
            <a:bodyPr wrap="square" lIns="33231" rIns="33231" anchor="ctr">
              <a:noAutofit/>
            </a:bodyPr>
            <a:lstStyle/>
            <a:p>
              <a:pPr algn="ctr" fontAlgn="b"/>
              <a:r>
                <a:rPr lang="en-GB" sz="831" smtClean="0">
                  <a:solidFill>
                    <a:srgbClr val="FFFFFF"/>
                  </a:solidFill>
                  <a:latin typeface="Arial" panose="020B0604020202020204" pitchFamily="34" charset="0"/>
                </a:rPr>
                <a:t>Hội thảo đào tạo về báo cáo tích hợp với khung IIRC</a:t>
              </a:r>
              <a:endParaRPr lang="en-GB" sz="831" dirty="0">
                <a:solidFill>
                  <a:srgbClr val="FFFFFF"/>
                </a:solidFill>
                <a:latin typeface="Arial" panose="020B0604020202020204" pitchFamily="34" charset="0"/>
              </a:endParaRPr>
            </a:p>
            <a:p>
              <a:pPr algn="ctr" fontAlgn="b"/>
              <a:endParaRPr lang="en-GB" sz="831" dirty="0">
                <a:solidFill>
                  <a:srgbClr val="FFFFFF"/>
                </a:solidFill>
                <a:latin typeface="Arial" panose="020B0604020202020204" pitchFamily="34" charset="0"/>
              </a:endParaRPr>
            </a:p>
          </p:txBody>
        </p:sp>
        <p:sp>
          <p:nvSpPr>
            <p:cNvPr id="86" name="Rectangle 85"/>
            <p:cNvSpPr/>
            <p:nvPr/>
          </p:nvSpPr>
          <p:spPr>
            <a:xfrm>
              <a:off x="2781246" y="1710488"/>
              <a:ext cx="803674" cy="1206047"/>
            </a:xfrm>
            <a:prstGeom prst="rect">
              <a:avLst/>
            </a:prstGeom>
            <a:noFill/>
            <a:ln w="9525">
              <a:solidFill>
                <a:srgbClr val="968C6D"/>
              </a:solidFill>
              <a:prstDash val="sysDash"/>
            </a:ln>
          </p:spPr>
          <p:txBody>
            <a:bodyPr wrap="square" lIns="33231" tIns="16615" rIns="33231" anchor="t">
              <a:noAutofit/>
            </a:bodyPr>
            <a:lstStyle/>
            <a:p>
              <a:pPr marL="69977" indent="-69977" algn="ctr" fontAlgn="b">
                <a:spcAft>
                  <a:spcPts val="254"/>
                </a:spcAft>
              </a:pPr>
              <a:r>
                <a:rPr lang="nl-NL" sz="969" b="1" i="1" dirty="0">
                  <a:solidFill>
                    <a:srgbClr val="968C6D"/>
                  </a:solidFill>
                  <a:latin typeface="Arial" panose="020B0604020202020204" pitchFamily="34" charset="0"/>
                </a:rPr>
                <a:t>2015</a:t>
              </a:r>
              <a:endParaRPr lang="nl-NL" sz="969" dirty="0">
                <a:solidFill>
                  <a:srgbClr val="968C6D"/>
                </a:solidFill>
                <a:latin typeface="Arial" panose="020B0604020202020204" pitchFamily="34" charset="0"/>
              </a:endParaRPr>
            </a:p>
          </p:txBody>
        </p:sp>
      </p:grpSp>
      <p:sp>
        <p:nvSpPr>
          <p:cNvPr id="87" name="Rectangle 86"/>
          <p:cNvSpPr/>
          <p:nvPr/>
        </p:nvSpPr>
        <p:spPr>
          <a:xfrm>
            <a:off x="6613555" y="2655278"/>
            <a:ext cx="813467" cy="750551"/>
          </a:xfrm>
          <a:prstGeom prst="rect">
            <a:avLst/>
          </a:prstGeom>
          <a:solidFill>
            <a:schemeClr val="accent2"/>
          </a:solidFill>
          <a:ln w="12700">
            <a:noFill/>
          </a:ln>
        </p:spPr>
        <p:txBody>
          <a:bodyPr wrap="square" lIns="33231" rIns="33231" anchor="ctr">
            <a:noAutofit/>
          </a:bodyPr>
          <a:lstStyle/>
          <a:p>
            <a:pPr algn="ctr" fontAlgn="b"/>
            <a:r>
              <a:rPr lang="en-GB" sz="831" smtClean="0">
                <a:solidFill>
                  <a:srgbClr val="FFFFFF"/>
                </a:solidFill>
                <a:latin typeface="Arial" panose="020B0604020202020204" pitchFamily="34" charset="0"/>
              </a:rPr>
              <a:t>Trên </a:t>
            </a:r>
            <a:r>
              <a:rPr lang="en-GB" sz="831" b="1" smtClean="0">
                <a:solidFill>
                  <a:srgbClr val="FFFFFF"/>
                </a:solidFill>
                <a:latin typeface="Arial" panose="020B0604020202020204" pitchFamily="34" charset="0"/>
              </a:rPr>
              <a:t>40%</a:t>
            </a:r>
            <a:r>
              <a:rPr lang="en-GB" sz="831" smtClean="0">
                <a:solidFill>
                  <a:srgbClr val="FFFFFF"/>
                </a:solidFill>
                <a:latin typeface="Arial" panose="020B0604020202020204" pitchFamily="34" charset="0"/>
              </a:rPr>
              <a:t> top 20 công ty niêm yết đại chúng bao gồm báo cáo phát triển bền vũng</a:t>
            </a:r>
            <a:endParaRPr lang="en-GB" sz="831" dirty="0">
              <a:solidFill>
                <a:srgbClr val="FFFFFF"/>
              </a:solidFill>
              <a:latin typeface="Arial" panose="020B0604020202020204" pitchFamily="34" charset="0"/>
            </a:endParaRPr>
          </a:p>
        </p:txBody>
      </p:sp>
      <p:pic>
        <p:nvPicPr>
          <p:cNvPr id="91" name="Picture 90"/>
          <p:cNvPicPr>
            <a:picLocks noChangeAspect="1"/>
          </p:cNvPicPr>
          <p:nvPr/>
        </p:nvPicPr>
        <p:blipFill>
          <a:blip r:embed="rId12"/>
          <a:stretch>
            <a:fillRect/>
          </a:stretch>
        </p:blipFill>
        <p:spPr>
          <a:xfrm>
            <a:off x="6602388" y="4370152"/>
            <a:ext cx="1246212" cy="821431"/>
          </a:xfrm>
          <a:prstGeom prst="rect">
            <a:avLst/>
          </a:prstGeom>
        </p:spPr>
      </p:pic>
      <p:sp>
        <p:nvSpPr>
          <p:cNvPr id="93" name="Rectangle 92"/>
          <p:cNvSpPr/>
          <p:nvPr/>
        </p:nvSpPr>
        <p:spPr bwMode="ltGray">
          <a:xfrm>
            <a:off x="6553200" y="4038600"/>
            <a:ext cx="1198300" cy="254994"/>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38" i="1" smtClean="0">
                <a:solidFill>
                  <a:srgbClr val="000000"/>
                </a:solidFill>
                <a:latin typeface="Arial" panose="020B0604020202020204" pitchFamily="34" charset="0"/>
              </a:rPr>
              <a:t>Huấn luyện nâng cao cho công ty niêm yết đại chúng</a:t>
            </a:r>
            <a:endParaRPr lang="en-GB" sz="738" i="1" dirty="0">
              <a:solidFill>
                <a:srgbClr val="000000"/>
              </a:solidFill>
              <a:latin typeface="Arial" panose="020B0604020202020204" pitchFamily="34" charset="0"/>
            </a:endParaRPr>
          </a:p>
        </p:txBody>
      </p:sp>
      <p:sp>
        <p:nvSpPr>
          <p:cNvPr id="7" name="Date Placeholder 6"/>
          <p:cNvSpPr>
            <a:spLocks noGrp="1"/>
          </p:cNvSpPr>
          <p:nvPr>
            <p:ph type="dt" sz="half" idx="16"/>
          </p:nvPr>
        </p:nvSpPr>
        <p:spPr/>
        <p:txBody>
          <a:bodyPr/>
          <a:lstStyle/>
          <a:p>
            <a:r>
              <a:rPr lang="en-US" smtClean="0"/>
              <a:t>Tháng 05/2016</a:t>
            </a:r>
            <a:endParaRPr lang="en-GB"/>
          </a:p>
        </p:txBody>
      </p:sp>
      <p:sp>
        <p:nvSpPr>
          <p:cNvPr id="10" name="Footer Placeholder 9"/>
          <p:cNvSpPr>
            <a:spLocks noGrp="1"/>
          </p:cNvSpPr>
          <p:nvPr>
            <p:ph type="ftr" sz="quarter" idx="17"/>
          </p:nvPr>
        </p:nvSpPr>
        <p:spPr/>
        <p:txBody>
          <a:bodyPr/>
          <a:lstStyle/>
          <a:p>
            <a:r>
              <a:rPr lang="vi-VN" smtClean="0"/>
              <a:t>IFC/SSC – Báo cáo Môi trường và Xã hội (E&amp;S)</a:t>
            </a:r>
            <a:endParaRPr lang="en-GB"/>
          </a:p>
        </p:txBody>
      </p:sp>
    </p:spTree>
    <p:extLst>
      <p:ext uri="{BB962C8B-B14F-4D97-AF65-F5344CB8AC3E}">
        <p14:creationId xmlns:p14="http://schemas.microsoft.com/office/powerpoint/2010/main" val="37838908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tIns="46800" rIns="90000" bIns="46800"/>
          <a:lstStyle/>
          <a:p>
            <a:r>
              <a:rPr lang="en-GB" sz="2000" smtClean="0"/>
              <a:t>Mục đích của tài liệu hướng dẫn</a:t>
            </a:r>
            <a:endParaRPr lang="en-GB" sz="2000" dirty="0"/>
          </a:p>
        </p:txBody>
      </p:sp>
      <p:sp>
        <p:nvSpPr>
          <p:cNvPr id="9" name="Slide Number Placeholder 8"/>
          <p:cNvSpPr>
            <a:spLocks noGrp="1"/>
          </p:cNvSpPr>
          <p:nvPr>
            <p:ph type="sldNum" sz="quarter" idx="18"/>
          </p:nvPr>
        </p:nvSpPr>
        <p:spPr/>
        <p:txBody>
          <a:bodyPr/>
          <a:lstStyle/>
          <a:p>
            <a:fld id="{704BF9C1-91F8-40E3-B9D9-9467646759BA}" type="slidenum">
              <a:rPr lang="en-GB" smtClean="0"/>
              <a:pPr/>
              <a:t>24</a:t>
            </a:fld>
            <a:endParaRPr lang="en-GB"/>
          </a:p>
        </p:txBody>
      </p:sp>
      <p:sp>
        <p:nvSpPr>
          <p:cNvPr id="12" name="Date Placeholder 11"/>
          <p:cNvSpPr>
            <a:spLocks noGrp="1"/>
          </p:cNvSpPr>
          <p:nvPr>
            <p:ph type="dt" sz="half" idx="16"/>
          </p:nvPr>
        </p:nvSpPr>
        <p:spPr/>
        <p:txBody>
          <a:bodyPr/>
          <a:lstStyle/>
          <a:p>
            <a:r>
              <a:rPr lang="en-US" smtClean="0"/>
              <a:t>Tháng 05/2016</a:t>
            </a:r>
            <a:endParaRPr lang="en-GB"/>
          </a:p>
        </p:txBody>
      </p:sp>
      <p:sp>
        <p:nvSpPr>
          <p:cNvPr id="14" name="Footer Placeholder 13"/>
          <p:cNvSpPr>
            <a:spLocks noGrp="1"/>
          </p:cNvSpPr>
          <p:nvPr>
            <p:ph type="ftr" sz="quarter" idx="17"/>
          </p:nvPr>
        </p:nvSpPr>
        <p:spPr/>
        <p:txBody>
          <a:bodyPr/>
          <a:lstStyle/>
          <a:p>
            <a:r>
              <a:rPr lang="vi-VN" smtClean="0"/>
              <a:t>IFC/SSC – Báo cáo Môi trường và Xã hội (E&amp;S)</a:t>
            </a:r>
            <a:endParaRPr lang="en-GB" dirty="0"/>
          </a:p>
        </p:txBody>
      </p:sp>
      <p:sp>
        <p:nvSpPr>
          <p:cNvPr id="6" name="Content Placeholder 2"/>
          <p:cNvSpPr>
            <a:spLocks noGrp="1"/>
          </p:cNvSpPr>
          <p:nvPr>
            <p:ph sz="quarter" idx="15"/>
          </p:nvPr>
        </p:nvSpPr>
        <p:spPr>
          <a:xfrm>
            <a:off x="711200" y="1410148"/>
            <a:ext cx="5689600" cy="4838252"/>
          </a:xfrm>
        </p:spPr>
        <p:txBody>
          <a:bodyPr/>
          <a:lstStyle/>
          <a:p>
            <a:pPr marL="171450" indent="-171450">
              <a:buFont typeface="Arial" panose="020B0604020202020204" pitchFamily="34" charset="0"/>
              <a:buChar char="•"/>
            </a:pPr>
            <a:r>
              <a:rPr lang="en-US" sz="1200" dirty="0" err="1" smtClean="0"/>
              <a:t>Tài</a:t>
            </a:r>
            <a:r>
              <a:rPr lang="en-US" sz="1200" dirty="0" smtClean="0"/>
              <a:t> </a:t>
            </a:r>
            <a:r>
              <a:rPr lang="en-US" sz="1200" dirty="0" err="1" smtClean="0"/>
              <a:t>liệu</a:t>
            </a:r>
            <a:r>
              <a:rPr lang="en-US" sz="1200" dirty="0" smtClean="0"/>
              <a:t> </a:t>
            </a:r>
            <a:r>
              <a:rPr lang="en-US" sz="1200" dirty="0" err="1" smtClean="0"/>
              <a:t>hướng</a:t>
            </a:r>
            <a:r>
              <a:rPr lang="en-US" sz="1200" dirty="0" smtClean="0"/>
              <a:t> </a:t>
            </a:r>
            <a:r>
              <a:rPr lang="en-US" sz="1200" dirty="0" err="1" smtClean="0"/>
              <a:t>dẫn</a:t>
            </a:r>
            <a:r>
              <a:rPr lang="en-US" sz="1200" dirty="0" smtClean="0"/>
              <a:t> </a:t>
            </a:r>
            <a:r>
              <a:rPr lang="en-US" sz="1200" dirty="0" err="1" smtClean="0"/>
              <a:t>này</a:t>
            </a:r>
            <a:r>
              <a:rPr lang="en-US" sz="1200" dirty="0" smtClean="0"/>
              <a:t> </a:t>
            </a:r>
            <a:r>
              <a:rPr lang="en-US" sz="1200" dirty="0" err="1" smtClean="0"/>
              <a:t>cung</a:t>
            </a:r>
            <a:r>
              <a:rPr lang="en-US" sz="1200" dirty="0" smtClean="0"/>
              <a:t> </a:t>
            </a:r>
            <a:r>
              <a:rPr lang="en-US" sz="1200" dirty="0" err="1" smtClean="0"/>
              <a:t>cấp</a:t>
            </a:r>
            <a:r>
              <a:rPr lang="en-US" sz="1200" dirty="0" smtClean="0"/>
              <a:t> </a:t>
            </a:r>
            <a:r>
              <a:rPr lang="en-US" sz="1200" dirty="0" err="1" smtClean="0"/>
              <a:t>cho</a:t>
            </a:r>
            <a:r>
              <a:rPr lang="en-US" sz="1200" dirty="0" smtClean="0"/>
              <a:t> </a:t>
            </a:r>
            <a:r>
              <a:rPr lang="en-US" sz="1200" dirty="0" err="1" smtClean="0"/>
              <a:t>Công</a:t>
            </a:r>
            <a:r>
              <a:rPr lang="en-US" sz="1200" dirty="0" smtClean="0"/>
              <a:t> ty </a:t>
            </a:r>
            <a:r>
              <a:rPr lang="en-US" sz="1200" dirty="0" err="1" smtClean="0"/>
              <a:t>niêm</a:t>
            </a:r>
            <a:r>
              <a:rPr lang="en-US" sz="1200" dirty="0" smtClean="0"/>
              <a:t> </a:t>
            </a:r>
            <a:r>
              <a:rPr lang="en-US" sz="1200" dirty="0" err="1" smtClean="0"/>
              <a:t>yết</a:t>
            </a:r>
            <a:r>
              <a:rPr lang="en-US" sz="1200" dirty="0" smtClean="0"/>
              <a:t> </a:t>
            </a:r>
            <a:r>
              <a:rPr lang="en-US" sz="1200" dirty="0" err="1" smtClean="0"/>
              <a:t>trên</a:t>
            </a:r>
            <a:r>
              <a:rPr lang="en-US" sz="1200" dirty="0" smtClean="0"/>
              <a:t> </a:t>
            </a:r>
            <a:r>
              <a:rPr lang="en-US" sz="1200" dirty="0" err="1" smtClean="0"/>
              <a:t>các</a:t>
            </a:r>
            <a:r>
              <a:rPr lang="en-US" sz="1200" dirty="0" smtClean="0"/>
              <a:t> </a:t>
            </a:r>
            <a:r>
              <a:rPr lang="en-US" sz="1200" dirty="0" err="1" smtClean="0"/>
              <a:t>Sở</a:t>
            </a:r>
            <a:r>
              <a:rPr lang="en-US" sz="1200" dirty="0" smtClean="0"/>
              <a:t> GDCK HNX </a:t>
            </a:r>
            <a:r>
              <a:rPr lang="en-US" sz="1200" dirty="0" err="1" smtClean="0"/>
              <a:t>và</a:t>
            </a:r>
            <a:r>
              <a:rPr lang="en-US" sz="1200" dirty="0" smtClean="0"/>
              <a:t> HSX </a:t>
            </a:r>
            <a:r>
              <a:rPr lang="en-US" sz="1200" dirty="0" err="1" smtClean="0"/>
              <a:t>nhằm</a:t>
            </a:r>
            <a:r>
              <a:rPr lang="en-US" sz="1200" dirty="0" smtClean="0"/>
              <a:t> </a:t>
            </a:r>
            <a:r>
              <a:rPr lang="en-US" sz="1200" dirty="0" err="1"/>
              <a:t>tuân</a:t>
            </a:r>
            <a:r>
              <a:rPr lang="en-US" sz="1200" dirty="0"/>
              <a:t> </a:t>
            </a:r>
            <a:r>
              <a:rPr lang="en-US" sz="1200" dirty="0" err="1"/>
              <a:t>thủ</a:t>
            </a:r>
            <a:r>
              <a:rPr lang="en-US" sz="1200" dirty="0"/>
              <a:t> </a:t>
            </a:r>
            <a:r>
              <a:rPr lang="en-US" sz="1200" dirty="0" err="1" smtClean="0"/>
              <a:t>quy</a:t>
            </a:r>
            <a:r>
              <a:rPr lang="en-US" sz="1200" dirty="0" smtClean="0"/>
              <a:t> </a:t>
            </a:r>
            <a:r>
              <a:rPr lang="en-US" sz="1200" dirty="0" err="1" smtClean="0"/>
              <a:t>định</a:t>
            </a:r>
            <a:r>
              <a:rPr lang="en-US" sz="1200" dirty="0" smtClean="0"/>
              <a:t> </a:t>
            </a:r>
            <a:r>
              <a:rPr lang="en-US" sz="1200" dirty="0" err="1" smtClean="0"/>
              <a:t>theo</a:t>
            </a:r>
            <a:r>
              <a:rPr lang="en-US" sz="1200" dirty="0" smtClean="0"/>
              <a:t> </a:t>
            </a:r>
            <a:r>
              <a:rPr lang="en-US" sz="1200" b="1" dirty="0" err="1" smtClean="0"/>
              <a:t>Thông</a:t>
            </a:r>
            <a:r>
              <a:rPr lang="en-US" sz="1200" b="1" dirty="0" smtClean="0"/>
              <a:t> </a:t>
            </a:r>
            <a:r>
              <a:rPr lang="en-US" sz="1200" b="1" dirty="0" err="1"/>
              <a:t>tư</a:t>
            </a:r>
            <a:r>
              <a:rPr lang="en-US" sz="1200" b="1" dirty="0"/>
              <a:t> 155/2015/TT-BCT </a:t>
            </a:r>
            <a:r>
              <a:rPr lang="en-US" sz="1200" dirty="0" err="1"/>
              <a:t>về</a:t>
            </a:r>
            <a:r>
              <a:rPr lang="en-US" sz="1200" dirty="0"/>
              <a:t> </a:t>
            </a:r>
            <a:r>
              <a:rPr lang="en-US" sz="1200" dirty="0" err="1"/>
              <a:t>công</a:t>
            </a:r>
            <a:r>
              <a:rPr lang="en-US" sz="1200" dirty="0"/>
              <a:t> </a:t>
            </a:r>
            <a:r>
              <a:rPr lang="en-US" sz="1200" dirty="0" err="1" smtClean="0"/>
              <a:t>bố</a:t>
            </a:r>
            <a:r>
              <a:rPr lang="en-US" sz="1200" dirty="0" smtClean="0"/>
              <a:t> </a:t>
            </a:r>
            <a:r>
              <a:rPr lang="en-US" sz="1200" dirty="0" err="1"/>
              <a:t>thông</a:t>
            </a:r>
            <a:r>
              <a:rPr lang="en-US" sz="1200" dirty="0"/>
              <a:t> tin </a:t>
            </a:r>
            <a:r>
              <a:rPr lang="en-US" sz="1200" dirty="0" err="1"/>
              <a:t>trên</a:t>
            </a:r>
            <a:r>
              <a:rPr lang="en-US" sz="1200" dirty="0"/>
              <a:t> </a:t>
            </a:r>
            <a:r>
              <a:rPr lang="en-US" sz="1200" dirty="0" err="1"/>
              <a:t>thị</a:t>
            </a:r>
            <a:r>
              <a:rPr lang="en-US" sz="1200" dirty="0"/>
              <a:t> </a:t>
            </a:r>
            <a:r>
              <a:rPr lang="en-US" sz="1200" dirty="0" err="1"/>
              <a:t>trường</a:t>
            </a:r>
            <a:r>
              <a:rPr lang="en-US" sz="1200" dirty="0"/>
              <a:t> </a:t>
            </a:r>
            <a:r>
              <a:rPr lang="en-US" sz="1200" dirty="0" err="1"/>
              <a:t>chứng</a:t>
            </a:r>
            <a:r>
              <a:rPr lang="en-US" sz="1200" dirty="0"/>
              <a:t> </a:t>
            </a:r>
            <a:r>
              <a:rPr lang="en-US" sz="1200" dirty="0" err="1" smtClean="0"/>
              <a:t>khoán</a:t>
            </a:r>
            <a:r>
              <a:rPr lang="en-US" sz="1200" dirty="0" smtClean="0"/>
              <a:t>.</a:t>
            </a:r>
            <a:endParaRPr lang="en-US" sz="1200" dirty="0"/>
          </a:p>
          <a:p>
            <a:pPr marL="171450" indent="-171450">
              <a:buFont typeface="Arial" panose="020B0604020202020204" pitchFamily="34" charset="0"/>
              <a:buChar char="•"/>
            </a:pPr>
            <a:r>
              <a:rPr lang="en-US" sz="1200" dirty="0" err="1" smtClean="0"/>
              <a:t>Hướng</a:t>
            </a:r>
            <a:r>
              <a:rPr lang="en-US" sz="1200" dirty="0" smtClean="0"/>
              <a:t> </a:t>
            </a:r>
            <a:r>
              <a:rPr lang="en-US" sz="1200" dirty="0" err="1" smtClean="0"/>
              <a:t>dẫn</a:t>
            </a:r>
            <a:r>
              <a:rPr lang="en-US" sz="1200" dirty="0" smtClean="0"/>
              <a:t> </a:t>
            </a:r>
            <a:r>
              <a:rPr lang="en-US" sz="1200" dirty="0" err="1" smtClean="0"/>
              <a:t>không</a:t>
            </a:r>
            <a:r>
              <a:rPr lang="en-US" sz="1200" dirty="0" smtClean="0"/>
              <a:t> </a:t>
            </a:r>
            <a:r>
              <a:rPr lang="en-US" sz="1200" dirty="0" err="1" smtClean="0"/>
              <a:t>phải</a:t>
            </a:r>
            <a:r>
              <a:rPr lang="en-US" sz="1200" dirty="0" smtClean="0"/>
              <a:t> </a:t>
            </a:r>
            <a:r>
              <a:rPr lang="en-US" sz="1200" dirty="0" err="1" smtClean="0"/>
              <a:t>khung</a:t>
            </a:r>
            <a:r>
              <a:rPr lang="en-US" sz="1200" dirty="0" smtClean="0"/>
              <a:t> </a:t>
            </a:r>
            <a:r>
              <a:rPr lang="en-US" sz="1200" dirty="0" err="1" smtClean="0"/>
              <a:t>báo</a:t>
            </a:r>
            <a:r>
              <a:rPr lang="en-US" sz="1200" dirty="0" smtClean="0"/>
              <a:t> </a:t>
            </a:r>
            <a:r>
              <a:rPr lang="en-US" sz="1200" dirty="0" err="1" smtClean="0"/>
              <a:t>cáo</a:t>
            </a:r>
            <a:r>
              <a:rPr lang="en-US" sz="1200" dirty="0" smtClean="0"/>
              <a:t> </a:t>
            </a:r>
            <a:r>
              <a:rPr lang="en-US" sz="1200" dirty="0" err="1" smtClean="0"/>
              <a:t>mang</a:t>
            </a:r>
            <a:r>
              <a:rPr lang="en-US" sz="1200" dirty="0" smtClean="0"/>
              <a:t> </a:t>
            </a:r>
            <a:r>
              <a:rPr lang="en-US" sz="1200" dirty="0" err="1" smtClean="0"/>
              <a:t>tính</a:t>
            </a:r>
            <a:r>
              <a:rPr lang="en-US" sz="1200" dirty="0" smtClean="0"/>
              <a:t> </a:t>
            </a:r>
            <a:r>
              <a:rPr lang="en-US" sz="1200" dirty="0" err="1" smtClean="0"/>
              <a:t>bắt</a:t>
            </a:r>
            <a:r>
              <a:rPr lang="en-US" sz="1200" dirty="0" smtClean="0"/>
              <a:t> </a:t>
            </a:r>
            <a:r>
              <a:rPr lang="en-US" sz="1200" dirty="0" err="1" smtClean="0"/>
              <a:t>buộc</a:t>
            </a:r>
            <a:r>
              <a:rPr lang="en-US" sz="1200" dirty="0" smtClean="0"/>
              <a:t> </a:t>
            </a:r>
            <a:r>
              <a:rPr lang="en-US" sz="1200" dirty="0" err="1" smtClean="0"/>
              <a:t>nhưng</a:t>
            </a:r>
            <a:r>
              <a:rPr lang="en-US" sz="1200" dirty="0" smtClean="0"/>
              <a:t> </a:t>
            </a:r>
            <a:r>
              <a:rPr lang="en-US" sz="1200" dirty="0" err="1" smtClean="0"/>
              <a:t>khuyến</a:t>
            </a:r>
            <a:r>
              <a:rPr lang="en-US" sz="1200" dirty="0" smtClean="0"/>
              <a:t> </a:t>
            </a:r>
            <a:r>
              <a:rPr lang="en-US" sz="1200" dirty="0" err="1" smtClean="0"/>
              <a:t>khích</a:t>
            </a:r>
            <a:r>
              <a:rPr lang="en-US" sz="1200" dirty="0" smtClean="0"/>
              <a:t> </a:t>
            </a:r>
            <a:r>
              <a:rPr lang="en-US" sz="1200" dirty="0" err="1" smtClean="0"/>
              <a:t>các</a:t>
            </a:r>
            <a:r>
              <a:rPr lang="en-US" sz="1200" dirty="0" smtClean="0"/>
              <a:t> </a:t>
            </a:r>
            <a:r>
              <a:rPr lang="en-US" sz="1200" dirty="0" err="1" smtClean="0"/>
              <a:t>công</a:t>
            </a:r>
            <a:r>
              <a:rPr lang="en-US" sz="1200" dirty="0" smtClean="0"/>
              <a:t> ty </a:t>
            </a:r>
            <a:r>
              <a:rPr lang="en-US" sz="1200" dirty="0" err="1" smtClean="0"/>
              <a:t>thực</a:t>
            </a:r>
            <a:r>
              <a:rPr lang="en-US" sz="1200" dirty="0" smtClean="0"/>
              <a:t> </a:t>
            </a:r>
            <a:r>
              <a:rPr lang="en-US" sz="1200" dirty="0" err="1" smtClean="0"/>
              <a:t>hiện</a:t>
            </a:r>
            <a:r>
              <a:rPr lang="en-US" sz="1200" dirty="0" smtClean="0"/>
              <a:t> </a:t>
            </a:r>
            <a:r>
              <a:rPr lang="en-US" sz="1200" dirty="0" err="1" smtClean="0"/>
              <a:t>thu</a:t>
            </a:r>
            <a:r>
              <a:rPr lang="en-US" sz="1200" dirty="0" smtClean="0"/>
              <a:t> </a:t>
            </a:r>
            <a:r>
              <a:rPr lang="en-US" sz="1200" dirty="0" err="1" smtClean="0"/>
              <a:t>thập</a:t>
            </a:r>
            <a:r>
              <a:rPr lang="en-US" sz="1200" dirty="0" smtClean="0"/>
              <a:t> </a:t>
            </a:r>
            <a:r>
              <a:rPr lang="en-US" sz="1200" dirty="0" err="1" smtClean="0"/>
              <a:t>thông</a:t>
            </a:r>
            <a:r>
              <a:rPr lang="en-US" sz="1200" dirty="0" smtClean="0"/>
              <a:t> tin </a:t>
            </a:r>
            <a:r>
              <a:rPr lang="en-US" sz="1200" dirty="0" err="1" smtClean="0"/>
              <a:t>dữ</a:t>
            </a:r>
            <a:r>
              <a:rPr lang="en-US" sz="1200" dirty="0" smtClean="0"/>
              <a:t> </a:t>
            </a:r>
            <a:r>
              <a:rPr lang="en-US" sz="1200" dirty="0" err="1" smtClean="0"/>
              <a:t>liệu</a:t>
            </a:r>
            <a:r>
              <a:rPr lang="en-US" sz="1200" dirty="0" smtClean="0"/>
              <a:t> </a:t>
            </a:r>
            <a:r>
              <a:rPr lang="en-US" sz="1200" dirty="0" err="1" smtClean="0"/>
              <a:t>theo</a:t>
            </a:r>
            <a:r>
              <a:rPr lang="en-US" sz="1200" dirty="0" smtClean="0"/>
              <a:t> </a:t>
            </a:r>
            <a:r>
              <a:rPr lang="en-US" sz="1200" dirty="0" err="1" smtClean="0"/>
              <a:t>quy</a:t>
            </a:r>
            <a:r>
              <a:rPr lang="en-US" sz="1200" dirty="0" smtClean="0"/>
              <a:t> </a:t>
            </a:r>
            <a:r>
              <a:rPr lang="en-US" sz="1200" dirty="0" err="1" smtClean="0"/>
              <a:t>trình</a:t>
            </a:r>
            <a:r>
              <a:rPr lang="en-US" sz="1200" dirty="0" smtClean="0"/>
              <a:t> </a:t>
            </a:r>
            <a:r>
              <a:rPr lang="en-US" sz="1200" dirty="0" err="1" smtClean="0"/>
              <a:t>đảm</a:t>
            </a:r>
            <a:r>
              <a:rPr lang="en-US" sz="1200" dirty="0" smtClean="0"/>
              <a:t> </a:t>
            </a:r>
            <a:r>
              <a:rPr lang="en-US" sz="1200" dirty="0" err="1" smtClean="0"/>
              <a:t>bảo</a:t>
            </a:r>
            <a:r>
              <a:rPr lang="en-US" sz="1200" dirty="0" smtClean="0"/>
              <a:t> </a:t>
            </a:r>
            <a:r>
              <a:rPr lang="en-US" sz="1200" dirty="0" err="1" smtClean="0"/>
              <a:t>nhất</a:t>
            </a:r>
            <a:r>
              <a:rPr lang="en-US" sz="1200" dirty="0" smtClean="0"/>
              <a:t> </a:t>
            </a:r>
            <a:r>
              <a:rPr lang="en-US" sz="1200" dirty="0" err="1" smtClean="0"/>
              <a:t>quán</a:t>
            </a:r>
            <a:r>
              <a:rPr lang="en-US" sz="1200" dirty="0"/>
              <a:t> </a:t>
            </a:r>
            <a:r>
              <a:rPr lang="en-US" sz="1200" dirty="0" err="1" smtClean="0"/>
              <a:t>xuyên</a:t>
            </a:r>
            <a:r>
              <a:rPr lang="en-US" sz="1200" dirty="0" smtClean="0"/>
              <a:t> </a:t>
            </a:r>
            <a:r>
              <a:rPr lang="en-US" sz="1200" dirty="0" err="1" smtClean="0"/>
              <a:t>suốt</a:t>
            </a:r>
            <a:r>
              <a:rPr lang="en-US" sz="1200" dirty="0" smtClean="0"/>
              <a:t> </a:t>
            </a:r>
            <a:r>
              <a:rPr lang="en-US" sz="1200" dirty="0" err="1" smtClean="0"/>
              <a:t>quá</a:t>
            </a:r>
            <a:r>
              <a:rPr lang="en-US" sz="1200" dirty="0" smtClean="0"/>
              <a:t> </a:t>
            </a:r>
            <a:r>
              <a:rPr lang="en-US" sz="1200" dirty="0" err="1"/>
              <a:t>trình</a:t>
            </a:r>
            <a:r>
              <a:rPr lang="en-US" sz="1200" dirty="0"/>
              <a:t>. </a:t>
            </a:r>
            <a:endParaRPr lang="en-US" sz="1200" dirty="0" smtClean="0"/>
          </a:p>
          <a:p>
            <a:pPr marL="171450" indent="-171450">
              <a:buFont typeface="Arial" panose="020B0604020202020204" pitchFamily="34" charset="0"/>
              <a:buChar char="•"/>
            </a:pPr>
            <a:r>
              <a:rPr lang="en-US" sz="1200" dirty="0" err="1" smtClean="0"/>
              <a:t>Tài</a:t>
            </a:r>
            <a:r>
              <a:rPr lang="en-US" sz="1200" dirty="0" smtClean="0"/>
              <a:t> </a:t>
            </a:r>
            <a:r>
              <a:rPr lang="en-US" sz="1200" dirty="0" err="1" smtClean="0"/>
              <a:t>liệu</a:t>
            </a:r>
            <a:r>
              <a:rPr lang="en-US" sz="1200" dirty="0" smtClean="0"/>
              <a:t> </a:t>
            </a:r>
            <a:r>
              <a:rPr lang="en-US" sz="1200" dirty="0" err="1" smtClean="0"/>
              <a:t>cung</a:t>
            </a:r>
            <a:r>
              <a:rPr lang="en-US" sz="1200" dirty="0" smtClean="0"/>
              <a:t> </a:t>
            </a:r>
            <a:r>
              <a:rPr lang="en-US" sz="1200" dirty="0" err="1" smtClean="0"/>
              <a:t>cấp</a:t>
            </a:r>
            <a:r>
              <a:rPr lang="en-US" sz="1200" dirty="0" smtClean="0"/>
              <a:t> </a:t>
            </a:r>
            <a:r>
              <a:rPr lang="en-US" sz="1200" dirty="0" err="1" smtClean="0"/>
              <a:t>các</a:t>
            </a:r>
            <a:r>
              <a:rPr lang="en-US" sz="1200" dirty="0" smtClean="0"/>
              <a:t> </a:t>
            </a:r>
            <a:r>
              <a:rPr lang="en-US" sz="1200" dirty="0" err="1" smtClean="0"/>
              <a:t>nội</a:t>
            </a:r>
            <a:r>
              <a:rPr lang="en-US" sz="1200" dirty="0" smtClean="0"/>
              <a:t> dung:</a:t>
            </a:r>
          </a:p>
          <a:p>
            <a:pPr marL="508000" lvl="1" indent="-241300" defTabSz="742950">
              <a:spcBef>
                <a:spcPts val="300"/>
              </a:spcBef>
              <a:spcAft>
                <a:spcPts val="0"/>
              </a:spcAft>
              <a:buFont typeface="Georgia" panose="02040502050405020303" pitchFamily="18" charset="0"/>
              <a:buChar char="–"/>
            </a:pPr>
            <a:r>
              <a:rPr lang="en-US" sz="1200" dirty="0" err="1">
                <a:latin typeface="Georgia" pitchFamily="18" charset="0"/>
              </a:rPr>
              <a:t>Các</a:t>
            </a:r>
            <a:r>
              <a:rPr lang="en-US" sz="1200" dirty="0">
                <a:latin typeface="Georgia" pitchFamily="18" charset="0"/>
              </a:rPr>
              <a:t> </a:t>
            </a:r>
            <a:r>
              <a:rPr lang="en-US" sz="1200" dirty="0" err="1">
                <a:latin typeface="Georgia" pitchFamily="18" charset="0"/>
              </a:rPr>
              <a:t>chỉ</a:t>
            </a:r>
            <a:r>
              <a:rPr lang="en-US" sz="1200" dirty="0">
                <a:latin typeface="Georgia" pitchFamily="18" charset="0"/>
              </a:rPr>
              <a:t> </a:t>
            </a:r>
            <a:r>
              <a:rPr lang="en-US" sz="1200" dirty="0" err="1">
                <a:latin typeface="Georgia" pitchFamily="18" charset="0"/>
              </a:rPr>
              <a:t>số</a:t>
            </a:r>
            <a:r>
              <a:rPr lang="en-US" sz="1200" dirty="0">
                <a:latin typeface="Georgia" pitchFamily="18" charset="0"/>
              </a:rPr>
              <a:t> </a:t>
            </a:r>
            <a:r>
              <a:rPr lang="en-US" sz="1200" dirty="0" err="1">
                <a:latin typeface="Georgia" pitchFamily="18" charset="0"/>
              </a:rPr>
              <a:t>Môi</a:t>
            </a:r>
            <a:r>
              <a:rPr lang="en-US" sz="1200" dirty="0">
                <a:latin typeface="Georgia" pitchFamily="18" charset="0"/>
              </a:rPr>
              <a:t> </a:t>
            </a:r>
            <a:r>
              <a:rPr lang="en-US" sz="1200" dirty="0" err="1">
                <a:latin typeface="Georgia" pitchFamily="18" charset="0"/>
              </a:rPr>
              <a:t>trường</a:t>
            </a:r>
            <a:r>
              <a:rPr lang="en-US" sz="1200" dirty="0">
                <a:latin typeface="Georgia" pitchFamily="18" charset="0"/>
              </a:rPr>
              <a:t> </a:t>
            </a:r>
            <a:r>
              <a:rPr lang="en-US" sz="1200" dirty="0" err="1">
                <a:latin typeface="Georgia" pitchFamily="18" charset="0"/>
              </a:rPr>
              <a:t>và</a:t>
            </a:r>
            <a:r>
              <a:rPr lang="en-US" sz="1200" dirty="0">
                <a:latin typeface="Georgia" pitchFamily="18" charset="0"/>
              </a:rPr>
              <a:t> </a:t>
            </a:r>
            <a:r>
              <a:rPr lang="en-US" sz="1200" dirty="0" err="1">
                <a:latin typeface="Georgia" pitchFamily="18" charset="0"/>
              </a:rPr>
              <a:t>xã</a:t>
            </a:r>
            <a:r>
              <a:rPr lang="en-US" sz="1200" dirty="0">
                <a:latin typeface="Georgia" pitchFamily="18" charset="0"/>
              </a:rPr>
              <a:t> </a:t>
            </a:r>
            <a:r>
              <a:rPr lang="en-US" sz="1200" dirty="0" err="1">
                <a:latin typeface="Georgia" pitchFamily="18" charset="0"/>
              </a:rPr>
              <a:t>hội</a:t>
            </a:r>
            <a:r>
              <a:rPr lang="en-US" sz="1200" dirty="0">
                <a:latin typeface="Georgia" pitchFamily="18" charset="0"/>
              </a:rPr>
              <a:t> </a:t>
            </a:r>
            <a:r>
              <a:rPr lang="en-US" sz="1200" dirty="0" err="1">
                <a:latin typeface="Georgia" pitchFamily="18" charset="0"/>
              </a:rPr>
              <a:t>và</a:t>
            </a:r>
            <a:r>
              <a:rPr lang="en-US" sz="1200" dirty="0">
                <a:latin typeface="Georgia" pitchFamily="18" charset="0"/>
              </a:rPr>
              <a:t> </a:t>
            </a:r>
            <a:r>
              <a:rPr lang="en-US" sz="1200" dirty="0" err="1">
                <a:latin typeface="Georgia" pitchFamily="18" charset="0"/>
              </a:rPr>
              <a:t>sự</a:t>
            </a:r>
            <a:r>
              <a:rPr lang="en-US" sz="1200" dirty="0">
                <a:latin typeface="Georgia" pitchFamily="18" charset="0"/>
              </a:rPr>
              <a:t> </a:t>
            </a:r>
            <a:r>
              <a:rPr lang="en-US" sz="1200" dirty="0" err="1">
                <a:latin typeface="Georgia" pitchFamily="18" charset="0"/>
              </a:rPr>
              <a:t>liên</a:t>
            </a:r>
            <a:r>
              <a:rPr lang="en-US" sz="1200" dirty="0">
                <a:latin typeface="Georgia" pitchFamily="18" charset="0"/>
              </a:rPr>
              <a:t> </a:t>
            </a:r>
            <a:r>
              <a:rPr lang="en-US" sz="1200" dirty="0" err="1">
                <a:latin typeface="Georgia" pitchFamily="18" charset="0"/>
              </a:rPr>
              <a:t>quan</a:t>
            </a:r>
            <a:r>
              <a:rPr lang="en-US" sz="1200" dirty="0">
                <a:latin typeface="Georgia" pitchFamily="18" charset="0"/>
              </a:rPr>
              <a:t> </a:t>
            </a:r>
            <a:r>
              <a:rPr lang="en-US" sz="1200" dirty="0" err="1">
                <a:latin typeface="Georgia" pitchFamily="18" charset="0"/>
              </a:rPr>
              <a:t>của</a:t>
            </a:r>
            <a:r>
              <a:rPr lang="en-US" sz="1200" dirty="0">
                <a:latin typeface="Georgia" pitchFamily="18" charset="0"/>
              </a:rPr>
              <a:t> </a:t>
            </a:r>
            <a:r>
              <a:rPr lang="en-US" sz="1200" dirty="0" err="1">
                <a:latin typeface="Georgia" pitchFamily="18" charset="0"/>
              </a:rPr>
              <a:t>các</a:t>
            </a:r>
            <a:r>
              <a:rPr lang="en-US" sz="1200" dirty="0">
                <a:latin typeface="Georgia" pitchFamily="18" charset="0"/>
              </a:rPr>
              <a:t> </a:t>
            </a:r>
            <a:r>
              <a:rPr lang="en-US" sz="1200" dirty="0" err="1">
                <a:latin typeface="Georgia" pitchFamily="18" charset="0"/>
              </a:rPr>
              <a:t>chỉ</a:t>
            </a:r>
            <a:r>
              <a:rPr lang="en-US" sz="1200" dirty="0">
                <a:latin typeface="Georgia" pitchFamily="18" charset="0"/>
              </a:rPr>
              <a:t> </a:t>
            </a:r>
            <a:r>
              <a:rPr lang="en-US" sz="1200" dirty="0" err="1">
                <a:latin typeface="Georgia" pitchFamily="18" charset="0"/>
              </a:rPr>
              <a:t>số</a:t>
            </a:r>
            <a:r>
              <a:rPr lang="en-US" sz="1200" dirty="0">
                <a:latin typeface="Georgia" pitchFamily="18" charset="0"/>
              </a:rPr>
              <a:t>?</a:t>
            </a:r>
          </a:p>
          <a:p>
            <a:pPr marL="508000" lvl="1" indent="-241300" defTabSz="742950">
              <a:spcBef>
                <a:spcPts val="300"/>
              </a:spcBef>
              <a:spcAft>
                <a:spcPts val="0"/>
              </a:spcAft>
              <a:buFont typeface="Georgia" panose="02040502050405020303" pitchFamily="18" charset="0"/>
              <a:buChar char="–"/>
            </a:pPr>
            <a:r>
              <a:rPr lang="en-US" sz="1200" dirty="0" err="1">
                <a:latin typeface="Georgia" pitchFamily="18" charset="0"/>
              </a:rPr>
              <a:t>Các</a:t>
            </a:r>
            <a:r>
              <a:rPr lang="en-US" sz="1200" dirty="0">
                <a:latin typeface="Georgia" pitchFamily="18" charset="0"/>
              </a:rPr>
              <a:t> </a:t>
            </a:r>
            <a:r>
              <a:rPr lang="en-US" sz="1200" dirty="0" err="1">
                <a:latin typeface="Georgia" pitchFamily="18" charset="0"/>
              </a:rPr>
              <a:t>thông</a:t>
            </a:r>
            <a:r>
              <a:rPr lang="en-US" sz="1200" dirty="0">
                <a:latin typeface="Georgia" pitchFamily="18" charset="0"/>
              </a:rPr>
              <a:t> tin </a:t>
            </a:r>
            <a:r>
              <a:rPr lang="en-US" sz="1200" dirty="0" err="1">
                <a:latin typeface="Georgia" pitchFamily="18" charset="0"/>
              </a:rPr>
              <a:t>cần</a:t>
            </a:r>
            <a:r>
              <a:rPr lang="en-US" sz="1200" dirty="0">
                <a:latin typeface="Georgia" pitchFamily="18" charset="0"/>
              </a:rPr>
              <a:t> </a:t>
            </a:r>
            <a:r>
              <a:rPr lang="en-US" sz="1200" dirty="0" err="1">
                <a:latin typeface="Georgia" pitchFamily="18" charset="0"/>
              </a:rPr>
              <a:t>báo</a:t>
            </a:r>
            <a:r>
              <a:rPr lang="en-US" sz="1200" dirty="0">
                <a:latin typeface="Georgia" pitchFamily="18" charset="0"/>
              </a:rPr>
              <a:t> </a:t>
            </a:r>
            <a:r>
              <a:rPr lang="en-US" sz="1200" dirty="0" err="1">
                <a:latin typeface="Georgia" pitchFamily="18" charset="0"/>
              </a:rPr>
              <a:t>cáo</a:t>
            </a:r>
            <a:endParaRPr lang="en-US" sz="1200" dirty="0">
              <a:latin typeface="Georgia" pitchFamily="18" charset="0"/>
            </a:endParaRPr>
          </a:p>
          <a:p>
            <a:pPr marL="508000" lvl="1" indent="-241300" defTabSz="742950">
              <a:spcBef>
                <a:spcPts val="300"/>
              </a:spcBef>
              <a:spcAft>
                <a:spcPts val="0"/>
              </a:spcAft>
              <a:buFont typeface="Georgia" panose="02040502050405020303" pitchFamily="18" charset="0"/>
              <a:buChar char="–"/>
            </a:pPr>
            <a:r>
              <a:rPr lang="en-US" sz="1200" dirty="0" err="1">
                <a:latin typeface="Georgia" pitchFamily="18" charset="0"/>
              </a:rPr>
              <a:t>Các</a:t>
            </a:r>
            <a:r>
              <a:rPr lang="en-US" sz="1200" dirty="0">
                <a:latin typeface="Georgia" pitchFamily="18" charset="0"/>
              </a:rPr>
              <a:t> </a:t>
            </a:r>
            <a:r>
              <a:rPr lang="en-US" sz="1200" dirty="0" err="1">
                <a:latin typeface="Georgia" pitchFamily="18" charset="0"/>
              </a:rPr>
              <a:t>chỉ</a:t>
            </a:r>
            <a:r>
              <a:rPr lang="en-US" sz="1200" dirty="0">
                <a:latin typeface="Georgia" pitchFamily="18" charset="0"/>
              </a:rPr>
              <a:t> </a:t>
            </a:r>
            <a:r>
              <a:rPr lang="en-US" sz="1200" dirty="0" err="1">
                <a:latin typeface="Georgia" pitchFamily="18" charset="0"/>
              </a:rPr>
              <a:t>số</a:t>
            </a:r>
            <a:r>
              <a:rPr lang="en-US" sz="1200" dirty="0">
                <a:latin typeface="Georgia" pitchFamily="18" charset="0"/>
              </a:rPr>
              <a:t> </a:t>
            </a:r>
            <a:r>
              <a:rPr lang="en-US" sz="1200" dirty="0" err="1">
                <a:latin typeface="Georgia" pitchFamily="18" charset="0"/>
              </a:rPr>
              <a:t>được</a:t>
            </a:r>
            <a:r>
              <a:rPr lang="en-US" sz="1200" dirty="0">
                <a:latin typeface="Georgia" pitchFamily="18" charset="0"/>
              </a:rPr>
              <a:t> </a:t>
            </a:r>
            <a:r>
              <a:rPr lang="en-US" sz="1200" dirty="0" err="1">
                <a:latin typeface="Georgia" pitchFamily="18" charset="0"/>
              </a:rPr>
              <a:t>tổng</a:t>
            </a:r>
            <a:r>
              <a:rPr lang="en-US" sz="1200" dirty="0">
                <a:latin typeface="Georgia" pitchFamily="18" charset="0"/>
              </a:rPr>
              <a:t> </a:t>
            </a:r>
            <a:r>
              <a:rPr lang="en-US" sz="1200" dirty="0" err="1">
                <a:latin typeface="Georgia" pitchFamily="18" charset="0"/>
              </a:rPr>
              <a:t>hợp</a:t>
            </a:r>
            <a:r>
              <a:rPr lang="en-US" sz="1200" dirty="0">
                <a:latin typeface="Georgia" pitchFamily="18" charset="0"/>
              </a:rPr>
              <a:t> </a:t>
            </a:r>
            <a:r>
              <a:rPr lang="en-US" sz="1200" dirty="0" err="1">
                <a:latin typeface="Georgia" pitchFamily="18" charset="0"/>
              </a:rPr>
              <a:t>như</a:t>
            </a:r>
            <a:r>
              <a:rPr lang="en-US" sz="1200" dirty="0">
                <a:latin typeface="Georgia" pitchFamily="18" charset="0"/>
              </a:rPr>
              <a:t> </a:t>
            </a:r>
            <a:r>
              <a:rPr lang="en-US" sz="1200" dirty="0" err="1">
                <a:latin typeface="Georgia" pitchFamily="18" charset="0"/>
              </a:rPr>
              <a:t>thế</a:t>
            </a:r>
            <a:r>
              <a:rPr lang="en-US" sz="1200" dirty="0">
                <a:latin typeface="Georgia" pitchFamily="18" charset="0"/>
              </a:rPr>
              <a:t> </a:t>
            </a:r>
            <a:r>
              <a:rPr lang="en-US" sz="1200" dirty="0" err="1">
                <a:latin typeface="Georgia" pitchFamily="18" charset="0"/>
              </a:rPr>
              <a:t>nào</a:t>
            </a:r>
            <a:r>
              <a:rPr lang="en-US" sz="1200" dirty="0">
                <a:latin typeface="Georgia" pitchFamily="18" charset="0"/>
              </a:rPr>
              <a:t>?</a:t>
            </a:r>
          </a:p>
          <a:p>
            <a:pPr marL="508000" lvl="1" indent="-241300" defTabSz="742950">
              <a:spcBef>
                <a:spcPts val="300"/>
              </a:spcBef>
              <a:spcAft>
                <a:spcPts val="0"/>
              </a:spcAft>
              <a:buFont typeface="Georgia" panose="02040502050405020303" pitchFamily="18" charset="0"/>
              <a:buChar char="–"/>
            </a:pPr>
            <a:r>
              <a:rPr lang="en-US" sz="1200" dirty="0" err="1">
                <a:latin typeface="Georgia" pitchFamily="18" charset="0"/>
              </a:rPr>
              <a:t>Các</a:t>
            </a:r>
            <a:r>
              <a:rPr lang="en-US" sz="1200" dirty="0">
                <a:latin typeface="Georgia" pitchFamily="18" charset="0"/>
              </a:rPr>
              <a:t> </a:t>
            </a:r>
            <a:r>
              <a:rPr lang="en-US" sz="1200" dirty="0" err="1">
                <a:latin typeface="Georgia" pitchFamily="18" charset="0"/>
              </a:rPr>
              <a:t>ví</a:t>
            </a:r>
            <a:r>
              <a:rPr lang="en-US" sz="1200" dirty="0">
                <a:latin typeface="Georgia" pitchFamily="18" charset="0"/>
              </a:rPr>
              <a:t> </a:t>
            </a:r>
            <a:r>
              <a:rPr lang="en-US" sz="1200" dirty="0" err="1">
                <a:latin typeface="Georgia" pitchFamily="18" charset="0"/>
              </a:rPr>
              <a:t>dụ</a:t>
            </a:r>
            <a:r>
              <a:rPr lang="en-US" sz="1200" dirty="0">
                <a:latin typeface="Georgia" pitchFamily="18" charset="0"/>
              </a:rPr>
              <a:t> </a:t>
            </a:r>
            <a:r>
              <a:rPr lang="en-US" sz="1200" dirty="0" err="1">
                <a:latin typeface="Georgia" pitchFamily="18" charset="0"/>
              </a:rPr>
              <a:t>công</a:t>
            </a:r>
            <a:r>
              <a:rPr lang="en-US" sz="1200" dirty="0">
                <a:latin typeface="Georgia" pitchFamily="18" charset="0"/>
              </a:rPr>
              <a:t> </a:t>
            </a:r>
            <a:r>
              <a:rPr lang="en-US" sz="1200" dirty="0" err="1">
                <a:latin typeface="Georgia" pitchFamily="18" charset="0"/>
              </a:rPr>
              <a:t>bố</a:t>
            </a:r>
            <a:endParaRPr lang="en-US" sz="1200" dirty="0">
              <a:latin typeface="Georgia" pitchFamily="18" charset="0"/>
            </a:endParaRPr>
          </a:p>
          <a:p>
            <a:pPr marL="508000" lvl="1" indent="-241300" defTabSz="742950">
              <a:spcBef>
                <a:spcPts val="300"/>
              </a:spcBef>
              <a:spcAft>
                <a:spcPts val="0"/>
              </a:spcAft>
              <a:buFont typeface="Georgia" panose="02040502050405020303" pitchFamily="18" charset="0"/>
              <a:buChar char="–"/>
            </a:pPr>
            <a:r>
              <a:rPr lang="en-US" sz="1200" dirty="0" err="1">
                <a:latin typeface="Georgia" pitchFamily="18" charset="0"/>
              </a:rPr>
              <a:t>Tham</a:t>
            </a:r>
            <a:r>
              <a:rPr lang="en-US" sz="1200" dirty="0">
                <a:latin typeface="Georgia" pitchFamily="18" charset="0"/>
              </a:rPr>
              <a:t> </a:t>
            </a:r>
            <a:r>
              <a:rPr lang="en-US" sz="1200" dirty="0" err="1">
                <a:latin typeface="Georgia" pitchFamily="18" charset="0"/>
              </a:rPr>
              <a:t>khảo</a:t>
            </a:r>
            <a:endParaRPr lang="en-US" sz="1200" dirty="0">
              <a:latin typeface="Georgia" pitchFamily="18" charset="0"/>
            </a:endParaRPr>
          </a:p>
          <a:p>
            <a:pPr marL="508000" lvl="1" indent="-241300" defTabSz="742950">
              <a:spcBef>
                <a:spcPts val="300"/>
              </a:spcBef>
              <a:spcAft>
                <a:spcPts val="0"/>
              </a:spcAft>
              <a:buFont typeface="Georgia" panose="02040502050405020303" pitchFamily="18" charset="0"/>
              <a:buChar char="–"/>
            </a:pPr>
            <a:r>
              <a:rPr lang="en-US" sz="1200" dirty="0" err="1">
                <a:latin typeface="Georgia" pitchFamily="18" charset="0"/>
              </a:rPr>
              <a:t>Biểu</a:t>
            </a:r>
            <a:r>
              <a:rPr lang="en-US" sz="1200" dirty="0">
                <a:latin typeface="Georgia" pitchFamily="18" charset="0"/>
              </a:rPr>
              <a:t> </a:t>
            </a:r>
            <a:r>
              <a:rPr lang="en-US" sz="1200" dirty="0" err="1">
                <a:latin typeface="Georgia" pitchFamily="18" charset="0"/>
              </a:rPr>
              <a:t>mẫu</a:t>
            </a:r>
            <a:r>
              <a:rPr lang="en-US" sz="1200" dirty="0">
                <a:latin typeface="Georgia" pitchFamily="18" charset="0"/>
              </a:rPr>
              <a:t> </a:t>
            </a:r>
            <a:r>
              <a:rPr lang="en-US" sz="1200" dirty="0" err="1">
                <a:latin typeface="Georgia" pitchFamily="18" charset="0"/>
              </a:rPr>
              <a:t>thực</a:t>
            </a:r>
            <a:r>
              <a:rPr lang="en-US" sz="1200" dirty="0">
                <a:latin typeface="Georgia" pitchFamily="18" charset="0"/>
              </a:rPr>
              <a:t> </a:t>
            </a:r>
            <a:r>
              <a:rPr lang="en-US" sz="1200" dirty="0" err="1">
                <a:latin typeface="Georgia" pitchFamily="18" charset="0"/>
              </a:rPr>
              <a:t>hiện</a:t>
            </a:r>
            <a:r>
              <a:rPr lang="en-US" sz="1200" dirty="0">
                <a:latin typeface="Georgia" pitchFamily="18" charset="0"/>
              </a:rPr>
              <a:t> </a:t>
            </a:r>
            <a:r>
              <a:rPr lang="en-US" sz="1200" dirty="0" err="1">
                <a:latin typeface="Georgia" pitchFamily="18" charset="0"/>
              </a:rPr>
              <a:t>thu</a:t>
            </a:r>
            <a:r>
              <a:rPr lang="en-US" sz="1200" dirty="0">
                <a:latin typeface="Georgia" pitchFamily="18" charset="0"/>
              </a:rPr>
              <a:t> </a:t>
            </a:r>
            <a:r>
              <a:rPr lang="en-US" sz="1200" dirty="0" err="1">
                <a:latin typeface="Georgia" pitchFamily="18" charset="0"/>
              </a:rPr>
              <a:t>thập</a:t>
            </a:r>
            <a:r>
              <a:rPr lang="en-US" sz="1200" dirty="0">
                <a:latin typeface="Georgia" pitchFamily="18" charset="0"/>
              </a:rPr>
              <a:t> </a:t>
            </a:r>
            <a:r>
              <a:rPr lang="en-US" sz="1200" dirty="0" err="1">
                <a:latin typeface="Georgia" pitchFamily="18" charset="0"/>
              </a:rPr>
              <a:t>dữ</a:t>
            </a:r>
            <a:r>
              <a:rPr lang="en-US" sz="1200" dirty="0">
                <a:latin typeface="Georgia" pitchFamily="18" charset="0"/>
              </a:rPr>
              <a:t> </a:t>
            </a:r>
            <a:r>
              <a:rPr lang="en-US" sz="1200" dirty="0" err="1">
                <a:latin typeface="Georgia" pitchFamily="18" charset="0"/>
              </a:rPr>
              <a:t>liệu</a:t>
            </a:r>
            <a:endParaRPr lang="en-US" sz="1200" dirty="0">
              <a:latin typeface="Georgia" pitchFamily="18" charset="0"/>
            </a:endParaRPr>
          </a:p>
          <a:p>
            <a:pPr marL="68580" indent="-342900">
              <a:buFont typeface="Arial" panose="020B0604020202020204" pitchFamily="34" charset="0"/>
              <a:buChar char="•"/>
            </a:pPr>
            <a:endParaRPr lang="en-US" sz="1200" dirty="0"/>
          </a:p>
          <a:p>
            <a:pPr marL="68580" indent="-342900">
              <a:buFont typeface="Arial" panose="020B0604020202020204" pitchFamily="34" charset="0"/>
              <a:buChar char="•"/>
            </a:pPr>
            <a:endParaRPr lang="en-US" sz="1200" dirty="0" smtClean="0"/>
          </a:p>
        </p:txBody>
      </p:sp>
      <p:pic>
        <p:nvPicPr>
          <p:cNvPr id="3" name="Picture 2"/>
          <p:cNvPicPr>
            <a:picLocks noChangeAspect="1"/>
          </p:cNvPicPr>
          <p:nvPr/>
        </p:nvPicPr>
        <p:blipFill>
          <a:blip r:embed="rId2"/>
          <a:stretch>
            <a:fillRect/>
          </a:stretch>
        </p:blipFill>
        <p:spPr>
          <a:xfrm>
            <a:off x="6641962" y="1333949"/>
            <a:ext cx="2438400" cy="3161852"/>
          </a:xfrm>
          <a:prstGeom prst="rect">
            <a:avLst/>
          </a:prstGeom>
        </p:spPr>
      </p:pic>
    </p:spTree>
    <p:extLst>
      <p:ext uri="{BB962C8B-B14F-4D97-AF65-F5344CB8AC3E}">
        <p14:creationId xmlns:p14="http://schemas.microsoft.com/office/powerpoint/2010/main" val="4219444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tIns="46800" rIns="90000" bIns="46800"/>
          <a:lstStyle/>
          <a:p>
            <a:r>
              <a:rPr lang="en-GB" sz="2000" dirty="0" err="1" smtClean="0"/>
              <a:t>Hướng</a:t>
            </a:r>
            <a:r>
              <a:rPr lang="en-GB" sz="2000" dirty="0" smtClean="0"/>
              <a:t> </a:t>
            </a:r>
            <a:r>
              <a:rPr lang="en-GB" sz="2000" dirty="0" err="1" smtClean="0"/>
              <a:t>dẫn</a:t>
            </a:r>
            <a:r>
              <a:rPr lang="en-GB" sz="2000" dirty="0" smtClean="0"/>
              <a:t> </a:t>
            </a:r>
            <a:r>
              <a:rPr lang="en-GB" sz="2000" dirty="0" err="1" smtClean="0"/>
              <a:t>tóm</a:t>
            </a:r>
            <a:r>
              <a:rPr lang="en-GB" sz="2000" dirty="0" smtClean="0"/>
              <a:t> </a:t>
            </a:r>
            <a:r>
              <a:rPr lang="en-GB" sz="2000" dirty="0" err="1" smtClean="0"/>
              <a:t>tắt</a:t>
            </a:r>
            <a:r>
              <a:rPr lang="en-GB" sz="2000" dirty="0" smtClean="0"/>
              <a:t> </a:t>
            </a:r>
            <a:r>
              <a:rPr lang="en-GB" sz="2000" dirty="0" err="1" smtClean="0"/>
              <a:t>quá</a:t>
            </a:r>
            <a:r>
              <a:rPr lang="en-GB" sz="2000" dirty="0" smtClean="0"/>
              <a:t> </a:t>
            </a:r>
            <a:r>
              <a:rPr lang="en-GB" sz="2000" dirty="0" err="1" smtClean="0"/>
              <a:t>trình</a:t>
            </a:r>
            <a:r>
              <a:rPr lang="en-GB" sz="2000" dirty="0" smtClean="0"/>
              <a:t> </a:t>
            </a:r>
            <a:r>
              <a:rPr lang="en-GB" sz="2000" dirty="0" err="1" smtClean="0"/>
              <a:t>thực</a:t>
            </a:r>
            <a:r>
              <a:rPr lang="en-GB" sz="2000" dirty="0" smtClean="0"/>
              <a:t> </a:t>
            </a:r>
            <a:r>
              <a:rPr lang="en-GB" sz="2000" dirty="0" err="1" smtClean="0"/>
              <a:t>hiện</a:t>
            </a:r>
            <a:r>
              <a:rPr lang="en-GB" sz="2000" dirty="0" smtClean="0"/>
              <a:t> </a:t>
            </a:r>
            <a:r>
              <a:rPr lang="en-GB" sz="2000" dirty="0" err="1" smtClean="0"/>
              <a:t>thu</a:t>
            </a:r>
            <a:r>
              <a:rPr lang="en-GB" sz="2000" dirty="0" smtClean="0"/>
              <a:t> </a:t>
            </a:r>
            <a:r>
              <a:rPr lang="en-GB" sz="2000" dirty="0" err="1" smtClean="0"/>
              <a:t>thập</a:t>
            </a:r>
            <a:r>
              <a:rPr lang="en-GB" sz="2000" dirty="0" smtClean="0"/>
              <a:t> </a:t>
            </a:r>
            <a:r>
              <a:rPr lang="en-GB" sz="2000" dirty="0" err="1" smtClean="0"/>
              <a:t>và</a:t>
            </a:r>
            <a:r>
              <a:rPr lang="en-GB" sz="2000" dirty="0" smtClean="0"/>
              <a:t> </a:t>
            </a:r>
            <a:r>
              <a:rPr lang="en-GB" sz="2000" dirty="0" err="1" smtClean="0"/>
              <a:t>xác</a:t>
            </a:r>
            <a:r>
              <a:rPr lang="en-GB" sz="2000" dirty="0" smtClean="0"/>
              <a:t> minh </a:t>
            </a:r>
            <a:r>
              <a:rPr lang="en-GB" sz="2000" dirty="0" err="1" smtClean="0"/>
              <a:t>dữ</a:t>
            </a:r>
            <a:r>
              <a:rPr lang="en-GB" sz="2000" dirty="0" smtClean="0"/>
              <a:t> </a:t>
            </a:r>
            <a:r>
              <a:rPr lang="en-GB" sz="2000" dirty="0" err="1" smtClean="0"/>
              <a:t>liệu</a:t>
            </a:r>
            <a:r>
              <a:rPr lang="en-GB" sz="2000" dirty="0" smtClean="0"/>
              <a:t>		</a:t>
            </a:r>
            <a:endParaRPr lang="en-GB" sz="2000" dirty="0"/>
          </a:p>
        </p:txBody>
      </p:sp>
      <p:sp>
        <p:nvSpPr>
          <p:cNvPr id="9" name="Slide Number Placeholder 8"/>
          <p:cNvSpPr>
            <a:spLocks noGrp="1"/>
          </p:cNvSpPr>
          <p:nvPr>
            <p:ph type="sldNum" sz="quarter" idx="18"/>
          </p:nvPr>
        </p:nvSpPr>
        <p:spPr/>
        <p:txBody>
          <a:bodyPr/>
          <a:lstStyle/>
          <a:p>
            <a:fld id="{704BF9C1-91F8-40E3-B9D9-9467646759BA}" type="slidenum">
              <a:rPr lang="en-GB" smtClean="0"/>
              <a:pPr/>
              <a:t>25</a:t>
            </a:fld>
            <a:endParaRPr lang="en-GB"/>
          </a:p>
        </p:txBody>
      </p:sp>
      <p:sp>
        <p:nvSpPr>
          <p:cNvPr id="12" name="Date Placeholder 11"/>
          <p:cNvSpPr>
            <a:spLocks noGrp="1"/>
          </p:cNvSpPr>
          <p:nvPr>
            <p:ph type="dt" sz="half" idx="16"/>
          </p:nvPr>
        </p:nvSpPr>
        <p:spPr/>
        <p:txBody>
          <a:bodyPr/>
          <a:lstStyle/>
          <a:p>
            <a:r>
              <a:rPr lang="en-US" smtClean="0"/>
              <a:t>Tháng 05/2016</a:t>
            </a:r>
            <a:endParaRPr lang="en-GB"/>
          </a:p>
        </p:txBody>
      </p:sp>
      <p:sp>
        <p:nvSpPr>
          <p:cNvPr id="14" name="Footer Placeholder 13"/>
          <p:cNvSpPr>
            <a:spLocks noGrp="1"/>
          </p:cNvSpPr>
          <p:nvPr>
            <p:ph type="ftr" sz="quarter" idx="17"/>
          </p:nvPr>
        </p:nvSpPr>
        <p:spPr/>
        <p:txBody>
          <a:bodyPr/>
          <a:lstStyle/>
          <a:p>
            <a:r>
              <a:rPr lang="vi-VN" smtClean="0"/>
              <a:t>IFC/SSC – Báo cáo Môi trường và Xã hội (E&amp;S)</a:t>
            </a:r>
            <a:endParaRPr lang="en-GB" dirty="0"/>
          </a:p>
        </p:txBody>
      </p:sp>
      <p:sp>
        <p:nvSpPr>
          <p:cNvPr id="6" name="Content Placeholder 2"/>
          <p:cNvSpPr>
            <a:spLocks noGrp="1"/>
          </p:cNvSpPr>
          <p:nvPr>
            <p:ph sz="quarter" idx="15"/>
          </p:nvPr>
        </p:nvSpPr>
        <p:spPr>
          <a:xfrm>
            <a:off x="648954" y="1426603"/>
            <a:ext cx="4622800" cy="2916798"/>
          </a:xfrm>
        </p:spPr>
        <p:txBody>
          <a:bodyPr/>
          <a:lstStyle/>
          <a:p>
            <a:r>
              <a:rPr lang="en-US" sz="1400" b="1" u="sng" dirty="0" smtClean="0"/>
              <a:t>Thu </a:t>
            </a:r>
            <a:r>
              <a:rPr lang="en-US" sz="1400" b="1" u="sng" dirty="0" err="1" smtClean="0"/>
              <a:t>thập</a:t>
            </a:r>
            <a:r>
              <a:rPr lang="en-US" sz="1400" b="1" u="sng" dirty="0" smtClean="0"/>
              <a:t> </a:t>
            </a:r>
            <a:r>
              <a:rPr lang="en-US" sz="1400" b="1" u="sng" dirty="0" err="1" smtClean="0"/>
              <a:t>dữ</a:t>
            </a:r>
            <a:r>
              <a:rPr lang="en-US" sz="1400" b="1" u="sng" dirty="0" smtClean="0"/>
              <a:t> </a:t>
            </a:r>
            <a:r>
              <a:rPr lang="en-US" sz="1400" b="1" u="sng" dirty="0" err="1" smtClean="0"/>
              <a:t>liệu</a:t>
            </a:r>
            <a:endParaRPr lang="en-US" sz="1400" b="1" u="sng" dirty="0" smtClean="0"/>
          </a:p>
          <a:p>
            <a:pPr marL="68580" indent="-342900">
              <a:buFont typeface="Arial" panose="020B0604020202020204" pitchFamily="34" charset="0"/>
              <a:buChar char="•"/>
            </a:pPr>
            <a:r>
              <a:rPr lang="en-US" sz="1400" u="sng" dirty="0" err="1"/>
              <a:t>Mục</a:t>
            </a:r>
            <a:r>
              <a:rPr lang="en-US" sz="1400" u="sng" dirty="0"/>
              <a:t> </a:t>
            </a:r>
            <a:r>
              <a:rPr lang="en-US" sz="1400" u="sng" dirty="0" err="1"/>
              <a:t>đích</a:t>
            </a:r>
            <a:endParaRPr lang="en-US" sz="1400" u="sng" dirty="0"/>
          </a:p>
          <a:p>
            <a:pPr lvl="2">
              <a:buFont typeface="Wingdings" panose="05000000000000000000" pitchFamily="2" charset="2"/>
              <a:buChar char="Ø"/>
            </a:pPr>
            <a:r>
              <a:rPr lang="en-US" sz="1400" dirty="0" err="1"/>
              <a:t>Tạo</a:t>
            </a:r>
            <a:r>
              <a:rPr lang="en-US" sz="1400" dirty="0"/>
              <a:t> </a:t>
            </a:r>
            <a:r>
              <a:rPr lang="en-US" sz="1400" dirty="0" err="1"/>
              <a:t>điều</a:t>
            </a:r>
            <a:r>
              <a:rPr lang="en-US" sz="1400" dirty="0"/>
              <a:t> </a:t>
            </a:r>
            <a:r>
              <a:rPr lang="en-US" sz="1400" dirty="0" err="1"/>
              <a:t>kiện</a:t>
            </a:r>
            <a:r>
              <a:rPr lang="en-US" sz="1400" dirty="0"/>
              <a:t> </a:t>
            </a:r>
            <a:r>
              <a:rPr lang="en-US" sz="1400" dirty="0" err="1"/>
              <a:t>để</a:t>
            </a:r>
            <a:r>
              <a:rPr lang="en-US" sz="1400" dirty="0"/>
              <a:t> so </a:t>
            </a:r>
            <a:r>
              <a:rPr lang="en-US" sz="1400" dirty="0" err="1"/>
              <a:t>sánh</a:t>
            </a:r>
            <a:r>
              <a:rPr lang="en-US" sz="1400" dirty="0"/>
              <a:t> </a:t>
            </a:r>
            <a:r>
              <a:rPr lang="en-US" sz="1400" dirty="0" err="1"/>
              <a:t>một</a:t>
            </a:r>
            <a:r>
              <a:rPr lang="en-US" sz="1400" dirty="0"/>
              <a:t> </a:t>
            </a:r>
            <a:r>
              <a:rPr lang="en-US" sz="1400" dirty="0" err="1"/>
              <a:t>cách</a:t>
            </a:r>
            <a:r>
              <a:rPr lang="en-US" sz="1400" dirty="0"/>
              <a:t> </a:t>
            </a:r>
            <a:r>
              <a:rPr lang="en-US" sz="1400" dirty="0" err="1"/>
              <a:t>dễ</a:t>
            </a:r>
            <a:r>
              <a:rPr lang="en-US" sz="1400" dirty="0"/>
              <a:t> </a:t>
            </a:r>
            <a:r>
              <a:rPr lang="en-US" sz="1400" dirty="0" err="1"/>
              <a:t>dàng</a:t>
            </a:r>
            <a:r>
              <a:rPr lang="en-US" sz="1400" dirty="0"/>
              <a:t> </a:t>
            </a:r>
            <a:r>
              <a:rPr lang="en-US" sz="1400" dirty="0" err="1"/>
              <a:t>hơn</a:t>
            </a:r>
            <a:r>
              <a:rPr lang="en-US" sz="1400" dirty="0"/>
              <a:t> </a:t>
            </a:r>
            <a:r>
              <a:rPr lang="en-US" sz="1400" dirty="0" err="1"/>
              <a:t>đồng</a:t>
            </a:r>
            <a:r>
              <a:rPr lang="en-US" sz="1400" dirty="0"/>
              <a:t> </a:t>
            </a:r>
            <a:r>
              <a:rPr lang="en-US" sz="1400" dirty="0" err="1"/>
              <a:t>thời</a:t>
            </a:r>
            <a:r>
              <a:rPr lang="en-US" sz="1400" dirty="0"/>
              <a:t> </a:t>
            </a:r>
            <a:r>
              <a:rPr lang="en-US" sz="1400" dirty="0" err="1"/>
              <a:t>đánh</a:t>
            </a:r>
            <a:r>
              <a:rPr lang="en-US" sz="1400" dirty="0"/>
              <a:t> </a:t>
            </a:r>
            <a:r>
              <a:rPr lang="en-US" sz="1400" dirty="0" err="1"/>
              <a:t>giá</a:t>
            </a:r>
            <a:r>
              <a:rPr lang="en-US" sz="1400" dirty="0"/>
              <a:t> </a:t>
            </a:r>
            <a:r>
              <a:rPr lang="en-US" sz="1400" dirty="0" err="1"/>
              <a:t>hiệu</a:t>
            </a:r>
            <a:r>
              <a:rPr lang="en-US" sz="1400" dirty="0"/>
              <a:t> </a:t>
            </a:r>
            <a:r>
              <a:rPr lang="en-US" sz="1400" dirty="0" err="1"/>
              <a:t>quả</a:t>
            </a:r>
            <a:r>
              <a:rPr lang="en-US" sz="1400" dirty="0"/>
              <a:t> </a:t>
            </a:r>
            <a:r>
              <a:rPr lang="en-US" sz="1400" dirty="0" err="1"/>
              <a:t>tài</a:t>
            </a:r>
            <a:r>
              <a:rPr lang="en-US" sz="1400" dirty="0"/>
              <a:t> </a:t>
            </a:r>
            <a:r>
              <a:rPr lang="en-US" sz="1400" dirty="0" err="1"/>
              <a:t>chính</a:t>
            </a:r>
            <a:r>
              <a:rPr lang="en-US" sz="1400" dirty="0"/>
              <a:t> </a:t>
            </a:r>
            <a:r>
              <a:rPr lang="en-US" sz="1400" dirty="0" err="1"/>
              <a:t>và</a:t>
            </a:r>
            <a:r>
              <a:rPr lang="en-US" sz="1400" dirty="0"/>
              <a:t> phi </a:t>
            </a:r>
            <a:r>
              <a:rPr lang="en-US" sz="1400" dirty="0" err="1"/>
              <a:t>tài</a:t>
            </a:r>
            <a:r>
              <a:rPr lang="en-US" sz="1400" dirty="0"/>
              <a:t> </a:t>
            </a:r>
            <a:r>
              <a:rPr lang="en-US" sz="1400" dirty="0" err="1"/>
              <a:t>chính</a:t>
            </a:r>
            <a:endParaRPr lang="en-US" sz="1400" dirty="0"/>
          </a:p>
          <a:p>
            <a:pPr lvl="2">
              <a:buFont typeface="Wingdings" panose="05000000000000000000" pitchFamily="2" charset="2"/>
              <a:buChar char="Ø"/>
            </a:pPr>
            <a:r>
              <a:rPr lang="en-US" sz="1400" dirty="0" err="1"/>
              <a:t>Duy</a:t>
            </a:r>
            <a:r>
              <a:rPr lang="en-US" sz="1400" dirty="0"/>
              <a:t> </a:t>
            </a:r>
            <a:r>
              <a:rPr lang="en-US" sz="1400" dirty="0" err="1"/>
              <a:t>trì</a:t>
            </a:r>
            <a:r>
              <a:rPr lang="en-US" sz="1400" dirty="0"/>
              <a:t> ý </a:t>
            </a:r>
            <a:r>
              <a:rPr lang="en-US" sz="1400" dirty="0" err="1"/>
              <a:t>nghĩa</a:t>
            </a:r>
            <a:r>
              <a:rPr lang="en-US" sz="1400" dirty="0"/>
              <a:t> </a:t>
            </a:r>
            <a:r>
              <a:rPr lang="en-US" sz="1400" dirty="0" err="1"/>
              <a:t>và</a:t>
            </a:r>
            <a:r>
              <a:rPr lang="en-US" sz="1400" dirty="0"/>
              <a:t> </a:t>
            </a:r>
            <a:r>
              <a:rPr lang="en-US" sz="1400" dirty="0" err="1"/>
              <a:t>sự</a:t>
            </a:r>
            <a:r>
              <a:rPr lang="en-US" sz="1400" dirty="0"/>
              <a:t> </a:t>
            </a:r>
            <a:r>
              <a:rPr lang="en-US" sz="1400" dirty="0" err="1"/>
              <a:t>nhất</a:t>
            </a:r>
            <a:r>
              <a:rPr lang="en-US" sz="1400" dirty="0"/>
              <a:t> </a:t>
            </a:r>
            <a:r>
              <a:rPr lang="en-US" sz="1400" dirty="0" err="1"/>
              <a:t>quán</a:t>
            </a:r>
            <a:r>
              <a:rPr lang="en-US" sz="1400" dirty="0"/>
              <a:t> </a:t>
            </a:r>
            <a:r>
              <a:rPr lang="en-US" sz="1400" dirty="0" err="1"/>
              <a:t>của</a:t>
            </a:r>
            <a:r>
              <a:rPr lang="en-US" sz="1400" dirty="0"/>
              <a:t> </a:t>
            </a:r>
            <a:r>
              <a:rPr lang="en-US" sz="1400" dirty="0" err="1"/>
              <a:t>việc</a:t>
            </a:r>
            <a:r>
              <a:rPr lang="en-US" sz="1400" dirty="0"/>
              <a:t> so </a:t>
            </a:r>
            <a:r>
              <a:rPr lang="en-US" sz="1400" dirty="0" err="1"/>
              <a:t>sánh</a:t>
            </a:r>
            <a:r>
              <a:rPr lang="en-US" sz="1400" dirty="0"/>
              <a:t> </a:t>
            </a:r>
            <a:r>
              <a:rPr lang="en-US" sz="1400" dirty="0" err="1"/>
              <a:t>hiệu</a:t>
            </a:r>
            <a:r>
              <a:rPr lang="en-US" sz="1400" dirty="0"/>
              <a:t> </a:t>
            </a:r>
            <a:r>
              <a:rPr lang="en-US" sz="1400" dirty="0" err="1"/>
              <a:t>quả</a:t>
            </a:r>
            <a:r>
              <a:rPr lang="en-US" sz="1400" dirty="0"/>
              <a:t> </a:t>
            </a:r>
            <a:r>
              <a:rPr lang="en-US" sz="1400" dirty="0" err="1"/>
              <a:t>công</a:t>
            </a:r>
            <a:r>
              <a:rPr lang="en-US" sz="1400" dirty="0"/>
              <a:t> </a:t>
            </a:r>
            <a:r>
              <a:rPr lang="en-US" sz="1400" dirty="0" err="1"/>
              <a:t>việc</a:t>
            </a:r>
            <a:r>
              <a:rPr lang="en-US" sz="1400" dirty="0"/>
              <a:t> </a:t>
            </a:r>
            <a:r>
              <a:rPr lang="en-US" sz="1400" dirty="0" err="1"/>
              <a:t>theo</a:t>
            </a:r>
            <a:r>
              <a:rPr lang="en-US" sz="1400" dirty="0"/>
              <a:t> </a:t>
            </a:r>
            <a:r>
              <a:rPr lang="en-US" sz="1400" dirty="0" err="1"/>
              <a:t>thời</a:t>
            </a:r>
            <a:r>
              <a:rPr lang="en-US" sz="1400" dirty="0"/>
              <a:t> </a:t>
            </a:r>
            <a:r>
              <a:rPr lang="en-US" sz="1400" dirty="0" err="1"/>
              <a:t>gian</a:t>
            </a:r>
            <a:endParaRPr lang="en-US" sz="1400" dirty="0"/>
          </a:p>
          <a:p>
            <a:pPr marL="68580" indent="-342900">
              <a:buFont typeface="Arial" panose="020B0604020202020204" pitchFamily="34" charset="0"/>
              <a:buChar char="•"/>
            </a:pPr>
            <a:r>
              <a:rPr lang="en-US" sz="1400" dirty="0" err="1" smtClean="0"/>
              <a:t>Thời</a:t>
            </a:r>
            <a:r>
              <a:rPr lang="en-US" sz="1400" dirty="0" smtClean="0"/>
              <a:t> </a:t>
            </a:r>
            <a:r>
              <a:rPr lang="en-US" sz="1400" dirty="0" err="1" smtClean="0"/>
              <a:t>gian</a:t>
            </a:r>
            <a:r>
              <a:rPr lang="en-US" sz="1400" dirty="0" smtClean="0"/>
              <a:t> </a:t>
            </a:r>
            <a:r>
              <a:rPr lang="en-US" sz="1400" dirty="0" err="1" smtClean="0"/>
              <a:t>báo</a:t>
            </a:r>
            <a:r>
              <a:rPr lang="en-US" sz="1400" dirty="0" smtClean="0"/>
              <a:t> </a:t>
            </a:r>
            <a:r>
              <a:rPr lang="en-US" sz="1400" dirty="0" err="1" smtClean="0"/>
              <a:t>cáo</a:t>
            </a:r>
            <a:r>
              <a:rPr lang="en-US" sz="1400" dirty="0" smtClean="0"/>
              <a:t>: </a:t>
            </a:r>
            <a:r>
              <a:rPr lang="en-US" sz="1400" b="1" dirty="0" smtClean="0"/>
              <a:t>12-tháng </a:t>
            </a:r>
            <a:r>
              <a:rPr lang="en-US" sz="1400" dirty="0" err="1" smtClean="0"/>
              <a:t>và</a:t>
            </a:r>
            <a:r>
              <a:rPr lang="en-US" sz="1400" dirty="0" smtClean="0"/>
              <a:t> </a:t>
            </a:r>
            <a:r>
              <a:rPr lang="en-US" sz="1400" dirty="0" err="1" smtClean="0"/>
              <a:t>liên</a:t>
            </a:r>
            <a:r>
              <a:rPr lang="en-US" sz="1400" dirty="0" smtClean="0"/>
              <a:t> </a:t>
            </a:r>
            <a:r>
              <a:rPr lang="en-US" sz="1400" dirty="0" err="1" smtClean="0"/>
              <a:t>kết</a:t>
            </a:r>
            <a:r>
              <a:rPr lang="en-US" sz="1400" dirty="0" smtClean="0"/>
              <a:t> </a:t>
            </a:r>
            <a:r>
              <a:rPr lang="en-US" sz="1400" dirty="0" err="1" smtClean="0"/>
              <a:t>với</a:t>
            </a:r>
            <a:r>
              <a:rPr lang="en-US" sz="1400" dirty="0" smtClean="0"/>
              <a:t> </a:t>
            </a:r>
            <a:r>
              <a:rPr lang="en-US" sz="1400" dirty="0" err="1" smtClean="0"/>
              <a:t>năm</a:t>
            </a:r>
            <a:r>
              <a:rPr lang="en-US" sz="1400" dirty="0" smtClean="0"/>
              <a:t> </a:t>
            </a:r>
            <a:r>
              <a:rPr lang="en-US" sz="1400" dirty="0" err="1" smtClean="0"/>
              <a:t>tài</a:t>
            </a:r>
            <a:r>
              <a:rPr lang="en-US" sz="1400" dirty="0" smtClean="0"/>
              <a:t> </a:t>
            </a:r>
            <a:r>
              <a:rPr lang="en-US" sz="1400" dirty="0" err="1" smtClean="0"/>
              <a:t>chính</a:t>
            </a:r>
            <a:endParaRPr lang="en-US" sz="1400" dirty="0" smtClean="0"/>
          </a:p>
          <a:p>
            <a:pPr marL="68580" indent="-342900">
              <a:buFont typeface="Arial" panose="020B0604020202020204" pitchFamily="34" charset="0"/>
              <a:buChar char="•"/>
            </a:pPr>
            <a:r>
              <a:rPr lang="en-US" sz="1400" dirty="0" err="1" smtClean="0"/>
              <a:t>Đặt</a:t>
            </a:r>
            <a:r>
              <a:rPr lang="en-US" sz="1400" dirty="0" smtClean="0"/>
              <a:t> </a:t>
            </a:r>
            <a:r>
              <a:rPr lang="en-US" sz="1400" dirty="0" err="1" smtClean="0"/>
              <a:t>ra</a:t>
            </a:r>
            <a:r>
              <a:rPr lang="en-US" sz="1400" b="1" dirty="0" smtClean="0"/>
              <a:t> </a:t>
            </a:r>
            <a:r>
              <a:rPr lang="en-US" sz="1400" b="1" dirty="0" err="1" smtClean="0"/>
              <a:t>mục</a:t>
            </a:r>
            <a:r>
              <a:rPr lang="en-US" sz="1400" b="1" dirty="0" smtClean="0"/>
              <a:t> </a:t>
            </a:r>
            <a:r>
              <a:rPr lang="en-US" sz="1400" b="1" dirty="0" err="1" smtClean="0"/>
              <a:t>tiêu</a:t>
            </a:r>
            <a:r>
              <a:rPr lang="en-US" sz="1400" b="1" dirty="0" smtClean="0"/>
              <a:t> </a:t>
            </a:r>
            <a:r>
              <a:rPr lang="en-US" sz="1400" dirty="0" err="1" smtClean="0"/>
              <a:t>và</a:t>
            </a:r>
            <a:r>
              <a:rPr lang="en-US" sz="1400" dirty="0" smtClean="0"/>
              <a:t> </a:t>
            </a:r>
            <a:r>
              <a:rPr lang="en-US" sz="1400" b="1" dirty="0" err="1" smtClean="0"/>
              <a:t>năm</a:t>
            </a:r>
            <a:r>
              <a:rPr lang="en-US" sz="1400" b="1" dirty="0" smtClean="0"/>
              <a:t> </a:t>
            </a:r>
            <a:r>
              <a:rPr lang="en-US" sz="1400" b="1" dirty="0" err="1" smtClean="0"/>
              <a:t>cơ</a:t>
            </a:r>
            <a:r>
              <a:rPr lang="en-US" sz="1400" b="1" dirty="0" smtClean="0"/>
              <a:t> </a:t>
            </a:r>
            <a:r>
              <a:rPr lang="en-US" sz="1400" b="1" dirty="0" err="1" smtClean="0"/>
              <a:t>sở</a:t>
            </a:r>
            <a:endParaRPr lang="en-US" sz="1400" dirty="0" smtClean="0"/>
          </a:p>
          <a:p>
            <a:pPr marL="274320" lvl="2" indent="0">
              <a:buNone/>
            </a:pPr>
            <a:endParaRPr lang="en-US" sz="1400" dirty="0" smtClean="0"/>
          </a:p>
        </p:txBody>
      </p:sp>
      <p:sp>
        <p:nvSpPr>
          <p:cNvPr id="3" name="TextBox 2"/>
          <p:cNvSpPr txBox="1"/>
          <p:nvPr/>
        </p:nvSpPr>
        <p:spPr>
          <a:xfrm>
            <a:off x="711200" y="4571238"/>
            <a:ext cx="8616950" cy="1143762"/>
          </a:xfrm>
          <a:prstGeom prst="rect">
            <a:avLst/>
          </a:prstGeom>
          <a:noFill/>
        </p:spPr>
        <p:txBody>
          <a:bodyPr vert="horz" wrap="square" lIns="0" tIns="0" rIns="0" bIns="0" rtlCol="0">
            <a:noAutofit/>
          </a:bodyPr>
          <a:lstStyle/>
          <a:p>
            <a:pPr indent="0"/>
            <a:r>
              <a:rPr lang="en-US" sz="1400" b="1" u="sng" dirty="0" err="1" smtClean="0"/>
              <a:t>Xác</a:t>
            </a:r>
            <a:r>
              <a:rPr lang="en-US" sz="1400" b="1" u="sng" dirty="0" smtClean="0"/>
              <a:t> minh </a:t>
            </a:r>
            <a:r>
              <a:rPr lang="en-US" sz="1400" b="1" u="sng" dirty="0" err="1" smtClean="0"/>
              <a:t>dữ</a:t>
            </a:r>
            <a:r>
              <a:rPr lang="en-US" sz="1400" b="1" u="sng" dirty="0" smtClean="0"/>
              <a:t> </a:t>
            </a:r>
            <a:r>
              <a:rPr lang="en-US" sz="1400" b="1" u="sng" dirty="0" err="1" smtClean="0"/>
              <a:t>liệu</a:t>
            </a:r>
            <a:endParaRPr lang="en-US" sz="1400" b="1" u="sng" dirty="0" smtClean="0"/>
          </a:p>
          <a:p>
            <a:pPr marL="11430" indent="-285750">
              <a:spcAft>
                <a:spcPts val="300"/>
              </a:spcAft>
              <a:buFont typeface="Arial" panose="020B0604020202020204" pitchFamily="34" charset="0"/>
              <a:buChar char="•"/>
            </a:pPr>
            <a:r>
              <a:rPr lang="en-US" sz="1400" dirty="0" err="1"/>
              <a:t>Mục</a:t>
            </a:r>
            <a:r>
              <a:rPr lang="en-US" sz="1400" dirty="0"/>
              <a:t> </a:t>
            </a:r>
            <a:r>
              <a:rPr lang="en-US" sz="1400" dirty="0" err="1"/>
              <a:t>tiêu</a:t>
            </a:r>
            <a:r>
              <a:rPr lang="en-US" sz="1400" dirty="0"/>
              <a:t>:</a:t>
            </a:r>
          </a:p>
          <a:p>
            <a:pPr marL="541338" lvl="1" indent="-271463">
              <a:spcAft>
                <a:spcPts val="300"/>
              </a:spcAft>
              <a:buFont typeface="Georgia" panose="02040502050405020303" pitchFamily="18" charset="0"/>
              <a:buChar char="–"/>
            </a:pPr>
            <a:r>
              <a:rPr lang="en-US" sz="1400" dirty="0" err="1"/>
              <a:t>Giảm</a:t>
            </a:r>
            <a:r>
              <a:rPr lang="en-US" sz="1400" dirty="0"/>
              <a:t> </a:t>
            </a:r>
            <a:r>
              <a:rPr lang="en-US" sz="1400" dirty="0" err="1"/>
              <a:t>rủi</a:t>
            </a:r>
            <a:r>
              <a:rPr lang="en-US" sz="1400" dirty="0"/>
              <a:t> </a:t>
            </a:r>
            <a:r>
              <a:rPr lang="en-US" sz="1400" dirty="0" err="1"/>
              <a:t>ro</a:t>
            </a:r>
            <a:r>
              <a:rPr lang="en-US" sz="1400" dirty="0"/>
              <a:t> </a:t>
            </a:r>
            <a:r>
              <a:rPr lang="en-US" sz="1400" dirty="0" err="1"/>
              <a:t>danh</a:t>
            </a:r>
            <a:r>
              <a:rPr lang="en-US" sz="1400" dirty="0"/>
              <a:t> </a:t>
            </a:r>
            <a:r>
              <a:rPr lang="en-US" sz="1400" dirty="0" err="1"/>
              <a:t>tiếng</a:t>
            </a:r>
            <a:r>
              <a:rPr lang="en-US" sz="1400" dirty="0"/>
              <a:t> </a:t>
            </a:r>
            <a:r>
              <a:rPr lang="en-US" sz="1400" dirty="0" err="1"/>
              <a:t>từ</a:t>
            </a:r>
            <a:r>
              <a:rPr lang="en-US" sz="1400" dirty="0"/>
              <a:t> </a:t>
            </a:r>
            <a:r>
              <a:rPr lang="en-US" sz="1400" dirty="0" err="1"/>
              <a:t>việc</a:t>
            </a:r>
            <a:r>
              <a:rPr lang="en-US" sz="1400" dirty="0"/>
              <a:t> </a:t>
            </a:r>
            <a:r>
              <a:rPr lang="en-US" sz="1400" dirty="0" err="1"/>
              <a:t>công</a:t>
            </a:r>
            <a:r>
              <a:rPr lang="en-US" sz="1400" dirty="0"/>
              <a:t> </a:t>
            </a:r>
            <a:r>
              <a:rPr lang="en-US" sz="1400" dirty="0" err="1"/>
              <a:t>bố</a:t>
            </a:r>
            <a:r>
              <a:rPr lang="en-US" sz="1400" dirty="0"/>
              <a:t> </a:t>
            </a:r>
            <a:r>
              <a:rPr lang="en-US" sz="1400" dirty="0" err="1"/>
              <a:t>các</a:t>
            </a:r>
            <a:r>
              <a:rPr lang="en-US" sz="1400" dirty="0"/>
              <a:t> </a:t>
            </a:r>
            <a:r>
              <a:rPr lang="en-US" sz="1400" dirty="0" err="1"/>
              <a:t>dữ</a:t>
            </a:r>
            <a:r>
              <a:rPr lang="en-US" sz="1400" dirty="0"/>
              <a:t> </a:t>
            </a:r>
            <a:r>
              <a:rPr lang="en-US" sz="1400" dirty="0" err="1"/>
              <a:t>liệu</a:t>
            </a:r>
            <a:r>
              <a:rPr lang="en-US" sz="1400" dirty="0"/>
              <a:t> </a:t>
            </a:r>
            <a:r>
              <a:rPr lang="en-US" sz="1400" dirty="0" err="1"/>
              <a:t>dễ</a:t>
            </a:r>
            <a:r>
              <a:rPr lang="en-US" sz="1400" dirty="0"/>
              <a:t> </a:t>
            </a:r>
            <a:r>
              <a:rPr lang="en-US" sz="1400" dirty="0" err="1"/>
              <a:t>gây</a:t>
            </a:r>
            <a:r>
              <a:rPr lang="en-US" sz="1400" dirty="0"/>
              <a:t> </a:t>
            </a:r>
            <a:r>
              <a:rPr lang="en-US" sz="1400" dirty="0" err="1"/>
              <a:t>nhầm</a:t>
            </a:r>
            <a:r>
              <a:rPr lang="en-US" sz="1400" dirty="0"/>
              <a:t> </a:t>
            </a:r>
            <a:r>
              <a:rPr lang="en-US" sz="1400" dirty="0" err="1"/>
              <a:t>lẫn</a:t>
            </a:r>
            <a:r>
              <a:rPr lang="en-US" sz="1400" dirty="0"/>
              <a:t> </a:t>
            </a:r>
            <a:r>
              <a:rPr lang="en-US" sz="1400" dirty="0" err="1"/>
              <a:t>hoặc</a:t>
            </a:r>
            <a:r>
              <a:rPr lang="en-US" sz="1400" dirty="0"/>
              <a:t> </a:t>
            </a:r>
            <a:r>
              <a:rPr lang="en-US" sz="1400" dirty="0" err="1"/>
              <a:t>không</a:t>
            </a:r>
            <a:r>
              <a:rPr lang="en-US" sz="1400" dirty="0"/>
              <a:t> </a:t>
            </a:r>
            <a:r>
              <a:rPr lang="en-US" sz="1400" dirty="0" err="1"/>
              <a:t>chính</a:t>
            </a:r>
            <a:r>
              <a:rPr lang="en-US" sz="1400" dirty="0"/>
              <a:t> </a:t>
            </a:r>
            <a:r>
              <a:rPr lang="en-US" sz="1400" dirty="0" err="1"/>
              <a:t>xác</a:t>
            </a:r>
            <a:endParaRPr lang="en-US" sz="1400" dirty="0"/>
          </a:p>
          <a:p>
            <a:pPr marL="541338" lvl="1" indent="-271463">
              <a:spcAft>
                <a:spcPts val="300"/>
              </a:spcAft>
              <a:buFont typeface="Georgia" panose="02040502050405020303" pitchFamily="18" charset="0"/>
              <a:buChar char="–"/>
            </a:pPr>
            <a:r>
              <a:rPr lang="en-US" sz="1400" dirty="0" err="1"/>
              <a:t>Đảm</a:t>
            </a:r>
            <a:r>
              <a:rPr lang="en-US" sz="1400" dirty="0"/>
              <a:t> </a:t>
            </a:r>
            <a:r>
              <a:rPr lang="en-US" sz="1400" dirty="0" err="1"/>
              <a:t>bảo</a:t>
            </a:r>
            <a:r>
              <a:rPr lang="en-US" sz="1400" dirty="0"/>
              <a:t> </a:t>
            </a:r>
            <a:r>
              <a:rPr lang="en-US" sz="1400" dirty="0" err="1"/>
              <a:t>về</a:t>
            </a:r>
            <a:r>
              <a:rPr lang="en-US" sz="1400" dirty="0"/>
              <a:t> </a:t>
            </a:r>
            <a:r>
              <a:rPr lang="en-US" sz="1400" dirty="0" err="1"/>
              <a:t>mức</a:t>
            </a:r>
            <a:r>
              <a:rPr lang="en-US" sz="1400" dirty="0"/>
              <a:t> </a:t>
            </a:r>
            <a:r>
              <a:rPr lang="en-US" sz="1400" dirty="0" err="1"/>
              <a:t>độ</a:t>
            </a:r>
            <a:r>
              <a:rPr lang="en-US" sz="1400" dirty="0"/>
              <a:t> tin </a:t>
            </a:r>
            <a:r>
              <a:rPr lang="en-US" sz="1400" dirty="0" err="1"/>
              <a:t>cậy</a:t>
            </a:r>
            <a:r>
              <a:rPr lang="en-US" sz="1400" dirty="0"/>
              <a:t>, </a:t>
            </a:r>
            <a:r>
              <a:rPr lang="en-US" sz="1400" dirty="0" err="1"/>
              <a:t>sự</a:t>
            </a:r>
            <a:r>
              <a:rPr lang="en-US" sz="1400" dirty="0"/>
              <a:t> </a:t>
            </a:r>
            <a:r>
              <a:rPr lang="en-US" sz="1400" dirty="0" err="1"/>
              <a:t>tín</a:t>
            </a:r>
            <a:r>
              <a:rPr lang="en-US" sz="1400" dirty="0"/>
              <a:t> </a:t>
            </a:r>
            <a:r>
              <a:rPr lang="en-US" sz="1400" dirty="0" err="1"/>
              <a:t>nhiệm</a:t>
            </a:r>
            <a:r>
              <a:rPr lang="en-US" sz="1400" dirty="0"/>
              <a:t> </a:t>
            </a:r>
            <a:r>
              <a:rPr lang="en-US" sz="1400" dirty="0" err="1"/>
              <a:t>và</a:t>
            </a:r>
            <a:r>
              <a:rPr lang="en-US" sz="1400" dirty="0"/>
              <a:t> </a:t>
            </a:r>
            <a:r>
              <a:rPr lang="en-US" sz="1400" dirty="0" err="1"/>
              <a:t>giá</a:t>
            </a:r>
            <a:r>
              <a:rPr lang="en-US" sz="1400" dirty="0"/>
              <a:t> </a:t>
            </a:r>
            <a:r>
              <a:rPr lang="en-US" sz="1400" dirty="0" err="1"/>
              <a:t>trị</a:t>
            </a:r>
            <a:r>
              <a:rPr lang="en-US" sz="1400" dirty="0"/>
              <a:t> </a:t>
            </a:r>
            <a:r>
              <a:rPr lang="en-US" sz="1400" dirty="0" err="1"/>
              <a:t>của</a:t>
            </a:r>
            <a:r>
              <a:rPr lang="en-US" sz="1400" dirty="0"/>
              <a:t> </a:t>
            </a:r>
            <a:r>
              <a:rPr lang="en-US" sz="1400" dirty="0" err="1"/>
              <a:t>thông</a:t>
            </a:r>
            <a:r>
              <a:rPr lang="en-US" sz="1400" dirty="0"/>
              <a:t> tin </a:t>
            </a:r>
            <a:r>
              <a:rPr lang="en-US" sz="1400" dirty="0" err="1"/>
              <a:t>được</a:t>
            </a:r>
            <a:r>
              <a:rPr lang="en-US" sz="1400" dirty="0"/>
              <a:t> </a:t>
            </a:r>
            <a:r>
              <a:rPr lang="en-US" sz="1400" dirty="0" err="1"/>
              <a:t>báo</a:t>
            </a:r>
            <a:r>
              <a:rPr lang="en-US" sz="1400" dirty="0"/>
              <a:t> </a:t>
            </a:r>
            <a:r>
              <a:rPr lang="en-US" sz="1400" dirty="0" err="1"/>
              <a:t>cáo</a:t>
            </a:r>
            <a:r>
              <a:rPr lang="en-US" sz="1400" dirty="0"/>
              <a:t>.</a:t>
            </a:r>
          </a:p>
          <a:p>
            <a:pPr marL="11430" indent="-285750">
              <a:spcAft>
                <a:spcPts val="300"/>
              </a:spcAft>
              <a:buFont typeface="Arial" panose="020B0604020202020204" pitchFamily="34" charset="0"/>
              <a:buChar char="•"/>
            </a:pPr>
            <a:r>
              <a:rPr lang="en-US" sz="1400" dirty="0"/>
              <a:t>Hai </a:t>
            </a:r>
            <a:r>
              <a:rPr lang="en-US" sz="1400" dirty="0" err="1"/>
              <a:t>tiêu</a:t>
            </a:r>
            <a:r>
              <a:rPr lang="en-US" sz="1400" dirty="0"/>
              <a:t> </a:t>
            </a:r>
            <a:r>
              <a:rPr lang="en-US" sz="1400" dirty="0" err="1"/>
              <a:t>chuẩn</a:t>
            </a:r>
            <a:r>
              <a:rPr lang="en-US" sz="1400" dirty="0"/>
              <a:t> </a:t>
            </a:r>
            <a:r>
              <a:rPr lang="en-US" sz="1400" dirty="0" err="1"/>
              <a:t>bổ</a:t>
            </a:r>
            <a:r>
              <a:rPr lang="en-US" sz="1400" dirty="0"/>
              <a:t> sung </a:t>
            </a:r>
            <a:r>
              <a:rPr lang="en-US" sz="1400" dirty="0" err="1"/>
              <a:t>được</a:t>
            </a:r>
            <a:r>
              <a:rPr lang="en-US" sz="1400" dirty="0"/>
              <a:t> </a:t>
            </a:r>
            <a:r>
              <a:rPr lang="en-US" sz="1400" dirty="0" err="1"/>
              <a:t>quốc</a:t>
            </a:r>
            <a:r>
              <a:rPr lang="en-US" sz="1400" dirty="0"/>
              <a:t> </a:t>
            </a:r>
            <a:r>
              <a:rPr lang="en-US" sz="1400" dirty="0" err="1"/>
              <a:t>tế</a:t>
            </a:r>
            <a:r>
              <a:rPr lang="en-US" sz="1400" dirty="0"/>
              <a:t> </a:t>
            </a:r>
            <a:r>
              <a:rPr lang="en-US" sz="1400" dirty="0" err="1"/>
              <a:t>công</a:t>
            </a:r>
            <a:r>
              <a:rPr lang="en-US" sz="1400" dirty="0"/>
              <a:t> </a:t>
            </a:r>
            <a:r>
              <a:rPr lang="en-US" sz="1400" dirty="0" err="1"/>
              <a:t>nhận</a:t>
            </a:r>
            <a:r>
              <a:rPr lang="en-US" sz="1400" dirty="0"/>
              <a:t>: ISAE3000 and AA1000AS </a:t>
            </a:r>
          </a:p>
          <a:p>
            <a:pPr indent="-274320">
              <a:spcAft>
                <a:spcPts val="900"/>
              </a:spcAft>
            </a:pPr>
            <a:endParaRPr lang="en-US" sz="1400" dirty="0" err="1" smtClean="0"/>
          </a:p>
        </p:txBody>
      </p:sp>
      <p:sp>
        <p:nvSpPr>
          <p:cNvPr id="4" name="Rounded Rectangular Callout 3"/>
          <p:cNvSpPr/>
          <p:nvPr/>
        </p:nvSpPr>
        <p:spPr bwMode="ltGray">
          <a:xfrm>
            <a:off x="5568134" y="2209799"/>
            <a:ext cx="3463636" cy="2161675"/>
          </a:xfrm>
          <a:prstGeom prst="wedgeRoundRectCallout">
            <a:avLst>
              <a:gd name="adj1" fmla="val -92524"/>
              <a:gd name="adj2" fmla="val 39393"/>
              <a:gd name="adj3" fmla="val 16667"/>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200" dirty="0" err="1" smtClean="0">
                <a:latin typeface="Arial" panose="020B0604020202020204" pitchFamily="34" charset="0"/>
              </a:rPr>
              <a:t>Năm</a:t>
            </a:r>
            <a:r>
              <a:rPr lang="en-US" sz="1200" dirty="0" smtClean="0">
                <a:latin typeface="Arial" panose="020B0604020202020204" pitchFamily="34" charset="0"/>
              </a:rPr>
              <a:t> </a:t>
            </a:r>
            <a:r>
              <a:rPr lang="en-US" sz="1200" dirty="0" err="1" smtClean="0">
                <a:latin typeface="Arial" panose="020B0604020202020204" pitchFamily="34" charset="0"/>
              </a:rPr>
              <a:t>cơ</a:t>
            </a:r>
            <a:r>
              <a:rPr lang="en-US" sz="1200" dirty="0" smtClean="0">
                <a:latin typeface="Arial" panose="020B0604020202020204" pitchFamily="34" charset="0"/>
              </a:rPr>
              <a:t> </a:t>
            </a:r>
            <a:r>
              <a:rPr lang="en-US" sz="1200" dirty="0" err="1" smtClean="0">
                <a:latin typeface="Arial" panose="020B0604020202020204" pitchFamily="34" charset="0"/>
              </a:rPr>
              <a:t>sở</a:t>
            </a:r>
            <a:r>
              <a:rPr lang="en-US" sz="1200" dirty="0" smtClean="0">
                <a:latin typeface="Arial" panose="020B0604020202020204" pitchFamily="34" charset="0"/>
              </a:rPr>
              <a:t> </a:t>
            </a:r>
            <a:r>
              <a:rPr lang="en-US" sz="1200" dirty="0" err="1" smtClean="0">
                <a:latin typeface="Arial" panose="020B0604020202020204" pitchFamily="34" charset="0"/>
              </a:rPr>
              <a:t>có</a:t>
            </a:r>
            <a:r>
              <a:rPr lang="en-US" sz="1200" dirty="0" smtClean="0">
                <a:latin typeface="Arial" panose="020B0604020202020204" pitchFamily="34" charset="0"/>
              </a:rPr>
              <a:t> </a:t>
            </a:r>
            <a:r>
              <a:rPr lang="en-US" sz="1200" dirty="0" err="1" smtClean="0">
                <a:latin typeface="Arial" panose="020B0604020202020204" pitchFamily="34" charset="0"/>
              </a:rPr>
              <a:t>thể</a:t>
            </a:r>
            <a:r>
              <a:rPr lang="en-US" sz="1200" dirty="0" smtClean="0">
                <a:latin typeface="Arial" panose="020B0604020202020204" pitchFamily="34" charset="0"/>
              </a:rPr>
              <a:t> </a:t>
            </a:r>
            <a:r>
              <a:rPr lang="en-US" sz="1200" dirty="0" err="1" smtClean="0">
                <a:latin typeface="Arial" panose="020B0604020202020204" pitchFamily="34" charset="0"/>
              </a:rPr>
              <a:t>là</a:t>
            </a:r>
            <a:endParaRPr lang="en-US" sz="1200" dirty="0">
              <a:latin typeface="Arial" panose="020B0604020202020204" pitchFamily="34" charset="0"/>
            </a:endParaRPr>
          </a:p>
          <a:p>
            <a:pPr marL="347663" lvl="2" indent="-288925">
              <a:lnSpc>
                <a:spcPct val="150000"/>
              </a:lnSpc>
              <a:buFont typeface="Wingdings" panose="05000000000000000000" pitchFamily="2" charset="2"/>
              <a:buChar char="Ø"/>
            </a:pPr>
            <a:r>
              <a:rPr lang="en-US" sz="1200" i="1" u="sng" dirty="0" err="1" smtClean="0">
                <a:latin typeface="Arial" panose="020B0604020202020204" pitchFamily="34" charset="0"/>
              </a:rPr>
              <a:t>Một</a:t>
            </a:r>
            <a:r>
              <a:rPr lang="en-US" sz="1200" i="1" u="sng" dirty="0" smtClean="0">
                <a:latin typeface="Arial" panose="020B0604020202020204" pitchFamily="34" charset="0"/>
              </a:rPr>
              <a:t> </a:t>
            </a:r>
            <a:r>
              <a:rPr lang="en-US" sz="1200" i="1" u="sng" dirty="0" err="1" smtClean="0">
                <a:latin typeface="Arial" panose="020B0604020202020204" pitchFamily="34" charset="0"/>
              </a:rPr>
              <a:t>năm</a:t>
            </a:r>
            <a:r>
              <a:rPr lang="en-US" sz="1200" i="1" u="sng" dirty="0" smtClean="0">
                <a:latin typeface="Arial" panose="020B0604020202020204" pitchFamily="34" charset="0"/>
              </a:rPr>
              <a:t> </a:t>
            </a:r>
            <a:r>
              <a:rPr lang="en-US" sz="1200" i="1" u="sng" dirty="0" err="1" smtClean="0">
                <a:latin typeface="Arial" panose="020B0604020202020204" pitchFamily="34" charset="0"/>
              </a:rPr>
              <a:t>cơ</a:t>
            </a:r>
            <a:r>
              <a:rPr lang="en-US" sz="1200" i="1" u="sng" dirty="0" smtClean="0">
                <a:latin typeface="Arial" panose="020B0604020202020204" pitchFamily="34" charset="0"/>
              </a:rPr>
              <a:t> </a:t>
            </a:r>
            <a:r>
              <a:rPr lang="en-US" sz="1200" i="1" u="sng" dirty="0" err="1" smtClean="0">
                <a:latin typeface="Arial" panose="020B0604020202020204" pitchFamily="34" charset="0"/>
              </a:rPr>
              <a:t>sở</a:t>
            </a:r>
            <a:r>
              <a:rPr lang="en-US" sz="1200" i="1" u="sng" dirty="0" smtClean="0">
                <a:latin typeface="Arial" panose="020B0604020202020204" pitchFamily="34" charset="0"/>
              </a:rPr>
              <a:t> </a:t>
            </a:r>
            <a:r>
              <a:rPr lang="en-US" sz="1200" i="1" u="sng" dirty="0" err="1" smtClean="0">
                <a:latin typeface="Arial" panose="020B0604020202020204" pitchFamily="34" charset="0"/>
              </a:rPr>
              <a:t>cố</a:t>
            </a:r>
            <a:r>
              <a:rPr lang="en-US" sz="1200" i="1" u="sng" dirty="0" smtClean="0">
                <a:latin typeface="Arial" panose="020B0604020202020204" pitchFamily="34" charset="0"/>
              </a:rPr>
              <a:t> </a:t>
            </a:r>
            <a:r>
              <a:rPr lang="en-US" sz="1200" i="1" u="sng" dirty="0" err="1" smtClean="0">
                <a:latin typeface="Arial" panose="020B0604020202020204" pitchFamily="34" charset="0"/>
              </a:rPr>
              <a:t>định</a:t>
            </a:r>
            <a:endParaRPr lang="en-US" sz="1200" dirty="0">
              <a:latin typeface="Arial" panose="020B0604020202020204" pitchFamily="34" charset="0"/>
            </a:endParaRPr>
          </a:p>
          <a:p>
            <a:pPr marL="347663" lvl="2" indent="-288925">
              <a:lnSpc>
                <a:spcPct val="150000"/>
              </a:lnSpc>
              <a:buFont typeface="Wingdings" panose="05000000000000000000" pitchFamily="2" charset="2"/>
              <a:buChar char="Ø"/>
            </a:pPr>
            <a:r>
              <a:rPr lang="en-US" sz="1200" i="1" u="sng" dirty="0" err="1" smtClean="0">
                <a:latin typeface="Arial" panose="020B0604020202020204" pitchFamily="34" charset="0"/>
              </a:rPr>
              <a:t>Một</a:t>
            </a:r>
            <a:r>
              <a:rPr lang="en-US" sz="1200" i="1" u="sng" dirty="0" smtClean="0">
                <a:latin typeface="Arial" panose="020B0604020202020204" pitchFamily="34" charset="0"/>
              </a:rPr>
              <a:t> </a:t>
            </a:r>
            <a:r>
              <a:rPr lang="en-US" sz="1200" i="1" u="sng" dirty="0" err="1" smtClean="0">
                <a:latin typeface="Arial" panose="020B0604020202020204" pitchFamily="34" charset="0"/>
              </a:rPr>
              <a:t>khoảng</a:t>
            </a:r>
            <a:r>
              <a:rPr lang="en-US" sz="1200" i="1" u="sng" dirty="0" smtClean="0">
                <a:latin typeface="Arial" panose="020B0604020202020204" pitchFamily="34" charset="0"/>
              </a:rPr>
              <a:t> </a:t>
            </a:r>
            <a:r>
              <a:rPr lang="en-US" sz="1200" i="1" u="sng" dirty="0" err="1" smtClean="0">
                <a:latin typeface="Arial" panose="020B0604020202020204" pitchFamily="34" charset="0"/>
              </a:rPr>
              <a:t>trung</a:t>
            </a:r>
            <a:r>
              <a:rPr lang="en-US" sz="1200" i="1" u="sng" dirty="0" smtClean="0">
                <a:latin typeface="Arial" panose="020B0604020202020204" pitchFamily="34" charset="0"/>
              </a:rPr>
              <a:t> </a:t>
            </a:r>
            <a:r>
              <a:rPr lang="en-US" sz="1200" i="1" u="sng" dirty="0" err="1" smtClean="0">
                <a:latin typeface="Arial" panose="020B0604020202020204" pitchFamily="34" charset="0"/>
              </a:rPr>
              <a:t>bình</a:t>
            </a:r>
            <a:r>
              <a:rPr lang="en-US" sz="1200" i="1" u="sng" dirty="0" smtClean="0">
                <a:latin typeface="Arial" panose="020B0604020202020204" pitchFamily="34" charset="0"/>
              </a:rPr>
              <a:t> </a:t>
            </a:r>
            <a:r>
              <a:rPr lang="en-US" sz="1200" i="1" u="sng" dirty="0" err="1" smtClean="0">
                <a:latin typeface="Arial" panose="020B0604020202020204" pitchFamily="34" charset="0"/>
              </a:rPr>
              <a:t>năm</a:t>
            </a:r>
            <a:r>
              <a:rPr lang="en-US" sz="1200" i="1" u="sng" dirty="0" smtClean="0">
                <a:latin typeface="Arial" panose="020B0604020202020204" pitchFamily="34" charset="0"/>
              </a:rPr>
              <a:t> </a:t>
            </a:r>
            <a:r>
              <a:rPr lang="en-US" sz="1200" dirty="0" smtClean="0">
                <a:latin typeface="Arial" panose="020B0604020202020204" pitchFamily="34" charset="0"/>
              </a:rPr>
              <a:t> </a:t>
            </a:r>
            <a:r>
              <a:rPr lang="en-US" sz="1200" dirty="0" err="1" smtClean="0">
                <a:latin typeface="Arial" panose="020B0604020202020204" pitchFamily="34" charset="0"/>
              </a:rPr>
              <a:t>theo</a:t>
            </a:r>
            <a:r>
              <a:rPr lang="en-US" sz="1200" dirty="0" smtClean="0">
                <a:latin typeface="Arial" panose="020B0604020202020204" pitchFamily="34" charset="0"/>
              </a:rPr>
              <a:t> </a:t>
            </a:r>
            <a:r>
              <a:rPr lang="en-US" sz="1200" dirty="0" err="1" smtClean="0">
                <a:latin typeface="Arial" panose="020B0604020202020204" pitchFamily="34" charset="0"/>
              </a:rPr>
              <a:t>trình</a:t>
            </a:r>
            <a:r>
              <a:rPr lang="en-US" sz="1200" dirty="0" smtClean="0">
                <a:latin typeface="Arial" panose="020B0604020202020204" pitchFamily="34" charset="0"/>
              </a:rPr>
              <a:t> </a:t>
            </a:r>
            <a:r>
              <a:rPr lang="en-US" sz="1200" dirty="0" err="1" smtClean="0">
                <a:latin typeface="Arial" panose="020B0604020202020204" pitchFamily="34" charset="0"/>
              </a:rPr>
              <a:t>tự</a:t>
            </a:r>
            <a:r>
              <a:rPr lang="en-US" sz="1200" dirty="0" smtClean="0">
                <a:latin typeface="Arial" panose="020B0604020202020204" pitchFamily="34" charset="0"/>
              </a:rPr>
              <a:t>, </a:t>
            </a:r>
            <a:r>
              <a:rPr lang="en-US" sz="1200" dirty="0" err="1" smtClean="0">
                <a:latin typeface="Arial" panose="020B0604020202020204" pitchFamily="34" charset="0"/>
              </a:rPr>
              <a:t>hoặc</a:t>
            </a:r>
            <a:endParaRPr lang="en-US" sz="1200" dirty="0">
              <a:latin typeface="Arial" panose="020B0604020202020204" pitchFamily="34" charset="0"/>
            </a:endParaRPr>
          </a:p>
          <a:p>
            <a:pPr marL="347663" lvl="2" indent="-288925">
              <a:lnSpc>
                <a:spcPct val="150000"/>
              </a:lnSpc>
              <a:buFont typeface="Wingdings" panose="05000000000000000000" pitchFamily="2" charset="2"/>
              <a:buChar char="Ø"/>
            </a:pPr>
            <a:r>
              <a:rPr lang="en-US" sz="1200" i="1" u="sng" dirty="0" err="1" smtClean="0">
                <a:latin typeface="Arial" panose="020B0604020202020204" pitchFamily="34" charset="0"/>
              </a:rPr>
              <a:t>Năm</a:t>
            </a:r>
            <a:r>
              <a:rPr lang="en-US" sz="1200" i="1" u="sng" dirty="0" smtClean="0">
                <a:latin typeface="Arial" panose="020B0604020202020204" pitchFamily="34" charset="0"/>
              </a:rPr>
              <a:t> </a:t>
            </a:r>
            <a:r>
              <a:rPr lang="en-US" sz="1200" i="1" u="sng" dirty="0" err="1" smtClean="0">
                <a:latin typeface="Arial" panose="020B0604020202020204" pitchFamily="34" charset="0"/>
              </a:rPr>
              <a:t>cơ</a:t>
            </a:r>
            <a:r>
              <a:rPr lang="en-US" sz="1200" i="1" u="sng" dirty="0" smtClean="0">
                <a:latin typeface="Arial" panose="020B0604020202020204" pitchFamily="34" charset="0"/>
              </a:rPr>
              <a:t> </a:t>
            </a:r>
            <a:r>
              <a:rPr lang="en-US" sz="1200" i="1" u="sng" dirty="0" err="1" smtClean="0">
                <a:latin typeface="Arial" panose="020B0604020202020204" pitchFamily="34" charset="0"/>
              </a:rPr>
              <a:t>sở</a:t>
            </a:r>
            <a:r>
              <a:rPr lang="en-US" sz="1200" i="1" u="sng" dirty="0" smtClean="0">
                <a:latin typeface="Arial" panose="020B0604020202020204" pitchFamily="34" charset="0"/>
              </a:rPr>
              <a:t> </a:t>
            </a:r>
            <a:r>
              <a:rPr lang="en-US" sz="1200" i="1" u="sng" dirty="0" err="1" smtClean="0">
                <a:latin typeface="Arial" panose="020B0604020202020204" pitchFamily="34" charset="0"/>
              </a:rPr>
              <a:t>liên</a:t>
            </a:r>
            <a:r>
              <a:rPr lang="en-US" sz="1200" i="1" u="sng" dirty="0" smtClean="0">
                <a:latin typeface="Arial" panose="020B0604020202020204" pitchFamily="34" charset="0"/>
              </a:rPr>
              <a:t> </a:t>
            </a:r>
            <a:r>
              <a:rPr lang="en-US" sz="1200" i="1" u="sng" dirty="0" err="1" smtClean="0">
                <a:latin typeface="Arial" panose="020B0604020202020204" pitchFamily="34" charset="0"/>
              </a:rPr>
              <a:t>tiếp</a:t>
            </a:r>
            <a:endParaRPr lang="en-US" sz="1200" i="1" u="sng" dirty="0" smtClean="0">
              <a:latin typeface="Arial" panose="020B0604020202020204" pitchFamily="34" charset="0"/>
            </a:endParaRPr>
          </a:p>
          <a:p>
            <a:pPr marL="58738" lvl="2">
              <a:lnSpc>
                <a:spcPct val="150000"/>
              </a:lnSpc>
            </a:pPr>
            <a:endParaRPr lang="en-US" sz="700" i="1" u="sng" dirty="0">
              <a:latin typeface="Arial" panose="020B0604020202020204" pitchFamily="34" charset="0"/>
            </a:endParaRPr>
          </a:p>
          <a:p>
            <a:r>
              <a:rPr lang="en-US" sz="1200" dirty="0" err="1" smtClean="0">
                <a:latin typeface="Arial" panose="020B0604020202020204" pitchFamily="34" charset="0"/>
              </a:rPr>
              <a:t>Trong</a:t>
            </a:r>
            <a:r>
              <a:rPr lang="en-US" sz="1200" dirty="0" smtClean="0">
                <a:latin typeface="Arial" panose="020B0604020202020204" pitchFamily="34" charset="0"/>
              </a:rPr>
              <a:t> </a:t>
            </a:r>
            <a:r>
              <a:rPr lang="en-US" sz="1200" dirty="0" err="1" smtClean="0">
                <a:latin typeface="Arial" panose="020B0604020202020204" pitchFamily="34" charset="0"/>
              </a:rPr>
              <a:t>trường</a:t>
            </a:r>
            <a:r>
              <a:rPr lang="en-US" sz="1200" dirty="0" smtClean="0">
                <a:latin typeface="Arial" panose="020B0604020202020204" pitchFamily="34" charset="0"/>
              </a:rPr>
              <a:t> </a:t>
            </a:r>
            <a:r>
              <a:rPr lang="en-US" sz="1200" dirty="0" err="1" smtClean="0">
                <a:latin typeface="Arial" panose="020B0604020202020204" pitchFamily="34" charset="0"/>
              </a:rPr>
              <a:t>hợp</a:t>
            </a:r>
            <a:r>
              <a:rPr lang="en-US" sz="1200" dirty="0" smtClean="0">
                <a:latin typeface="Arial" panose="020B0604020202020204" pitchFamily="34" charset="0"/>
              </a:rPr>
              <a:t> </a:t>
            </a:r>
            <a:r>
              <a:rPr lang="en-US" sz="1200" dirty="0" err="1" smtClean="0">
                <a:latin typeface="Arial" panose="020B0604020202020204" pitchFamily="34" charset="0"/>
              </a:rPr>
              <a:t>có</a:t>
            </a:r>
            <a:r>
              <a:rPr lang="en-US" sz="1200" dirty="0" smtClean="0">
                <a:latin typeface="Arial" panose="020B0604020202020204" pitchFamily="34" charset="0"/>
              </a:rPr>
              <a:t> </a:t>
            </a:r>
            <a:r>
              <a:rPr lang="en-US" sz="1200" dirty="0" err="1" smtClean="0">
                <a:latin typeface="Arial" panose="020B0604020202020204" pitchFamily="34" charset="0"/>
              </a:rPr>
              <a:t>sự</a:t>
            </a:r>
            <a:r>
              <a:rPr lang="en-US" sz="1200" dirty="0" smtClean="0">
                <a:latin typeface="Arial" panose="020B0604020202020204" pitchFamily="34" charset="0"/>
              </a:rPr>
              <a:t> </a:t>
            </a:r>
            <a:r>
              <a:rPr lang="en-US" sz="1200" dirty="0" err="1" smtClean="0">
                <a:latin typeface="Arial" panose="020B0604020202020204" pitchFamily="34" charset="0"/>
              </a:rPr>
              <a:t>thay</a:t>
            </a:r>
            <a:r>
              <a:rPr lang="en-US" sz="1200" dirty="0" smtClean="0">
                <a:latin typeface="Arial" panose="020B0604020202020204" pitchFamily="34" charset="0"/>
              </a:rPr>
              <a:t> </a:t>
            </a:r>
            <a:r>
              <a:rPr lang="en-US" sz="1200" dirty="0" err="1" smtClean="0">
                <a:latin typeface="Arial" panose="020B0604020202020204" pitchFamily="34" charset="0"/>
              </a:rPr>
              <a:t>đổi</a:t>
            </a:r>
            <a:r>
              <a:rPr lang="en-US" sz="1200" dirty="0" smtClean="0">
                <a:latin typeface="Arial" panose="020B0604020202020204" pitchFamily="34" charset="0"/>
              </a:rPr>
              <a:t> </a:t>
            </a:r>
            <a:r>
              <a:rPr lang="en-US" sz="1200" dirty="0" err="1" smtClean="0">
                <a:latin typeface="Arial" panose="020B0604020202020204" pitchFamily="34" charset="0"/>
              </a:rPr>
              <a:t>về</a:t>
            </a:r>
            <a:r>
              <a:rPr lang="en-US" sz="1200" dirty="0" smtClean="0">
                <a:latin typeface="Arial" panose="020B0604020202020204" pitchFamily="34" charset="0"/>
              </a:rPr>
              <a:t> </a:t>
            </a:r>
            <a:r>
              <a:rPr lang="en-US" sz="1200" dirty="0" err="1" smtClean="0">
                <a:latin typeface="Arial" panose="020B0604020202020204" pitchFamily="34" charset="0"/>
              </a:rPr>
              <a:t>cơ</a:t>
            </a:r>
            <a:r>
              <a:rPr lang="en-US" sz="1200" dirty="0" smtClean="0">
                <a:latin typeface="Arial" panose="020B0604020202020204" pitchFamily="34" charset="0"/>
              </a:rPr>
              <a:t> </a:t>
            </a:r>
            <a:r>
              <a:rPr lang="en-US" sz="1200" dirty="0" err="1" smtClean="0">
                <a:latin typeface="Arial" panose="020B0604020202020204" pitchFamily="34" charset="0"/>
              </a:rPr>
              <a:t>cấu</a:t>
            </a:r>
            <a:r>
              <a:rPr lang="en-US" sz="1200" dirty="0" smtClean="0">
                <a:latin typeface="Arial" panose="020B0604020202020204" pitchFamily="34" charset="0"/>
              </a:rPr>
              <a:t> </a:t>
            </a:r>
            <a:r>
              <a:rPr lang="en-US" sz="1200" dirty="0" err="1" smtClean="0">
                <a:latin typeface="Arial" panose="020B0604020202020204" pitchFamily="34" charset="0"/>
              </a:rPr>
              <a:t>mang</a:t>
            </a:r>
            <a:r>
              <a:rPr lang="en-US" sz="1200" dirty="0" smtClean="0">
                <a:latin typeface="Arial" panose="020B0604020202020204" pitchFamily="34" charset="0"/>
              </a:rPr>
              <a:t> </a:t>
            </a:r>
            <a:r>
              <a:rPr lang="en-US" sz="1200" dirty="0" err="1" smtClean="0">
                <a:latin typeface="Arial" panose="020B0604020202020204" pitchFamily="34" charset="0"/>
              </a:rPr>
              <a:t>lại</a:t>
            </a:r>
            <a:r>
              <a:rPr lang="en-US" sz="1200" dirty="0" smtClean="0">
                <a:latin typeface="Arial" panose="020B0604020202020204" pitchFamily="34" charset="0"/>
              </a:rPr>
              <a:t> </a:t>
            </a:r>
            <a:r>
              <a:rPr lang="en-US" sz="1200" dirty="0" err="1" smtClean="0">
                <a:latin typeface="Arial" panose="020B0604020202020204" pitchFamily="34" charset="0"/>
              </a:rPr>
              <a:t>các</a:t>
            </a:r>
            <a:r>
              <a:rPr lang="en-US" sz="1200" dirty="0" smtClean="0">
                <a:latin typeface="Arial" panose="020B0604020202020204" pitchFamily="34" charset="0"/>
              </a:rPr>
              <a:t> </a:t>
            </a:r>
            <a:r>
              <a:rPr lang="en-US" sz="1200" dirty="0" err="1" smtClean="0">
                <a:latin typeface="Arial" panose="020B0604020202020204" pitchFamily="34" charset="0"/>
              </a:rPr>
              <a:t>ảnh</a:t>
            </a:r>
            <a:r>
              <a:rPr lang="en-US" sz="1200" dirty="0" smtClean="0">
                <a:latin typeface="Arial" panose="020B0604020202020204" pitchFamily="34" charset="0"/>
              </a:rPr>
              <a:t> </a:t>
            </a:r>
            <a:r>
              <a:rPr lang="en-US" sz="1200" dirty="0" err="1" smtClean="0">
                <a:latin typeface="Arial" panose="020B0604020202020204" pitchFamily="34" charset="0"/>
              </a:rPr>
              <a:t>hưởng</a:t>
            </a:r>
            <a:r>
              <a:rPr lang="en-US" sz="1200" dirty="0" smtClean="0">
                <a:latin typeface="Arial" panose="020B0604020202020204" pitchFamily="34" charset="0"/>
              </a:rPr>
              <a:t> </a:t>
            </a:r>
            <a:r>
              <a:rPr lang="en-US" sz="1200" dirty="0" err="1" smtClean="0">
                <a:latin typeface="Arial" panose="020B0604020202020204" pitchFamily="34" charset="0"/>
              </a:rPr>
              <a:t>lớn</a:t>
            </a:r>
            <a:r>
              <a:rPr lang="en-US" sz="1200" dirty="0" smtClean="0">
                <a:latin typeface="Arial" panose="020B0604020202020204" pitchFamily="34" charset="0"/>
              </a:rPr>
              <a:t>, </a:t>
            </a:r>
            <a:r>
              <a:rPr lang="en-US" sz="1200" dirty="0" err="1" smtClean="0">
                <a:latin typeface="Arial" panose="020B0604020202020204" pitchFamily="34" charset="0"/>
              </a:rPr>
              <a:t>năm</a:t>
            </a:r>
            <a:r>
              <a:rPr lang="en-US" sz="1200" dirty="0" smtClean="0">
                <a:latin typeface="Arial" panose="020B0604020202020204" pitchFamily="34" charset="0"/>
              </a:rPr>
              <a:t> </a:t>
            </a:r>
            <a:r>
              <a:rPr lang="en-US" sz="1200" dirty="0" err="1" smtClean="0">
                <a:latin typeface="Arial" panose="020B0604020202020204" pitchFamily="34" charset="0"/>
              </a:rPr>
              <a:t>cơ</a:t>
            </a:r>
            <a:r>
              <a:rPr lang="en-US" sz="1200" dirty="0" smtClean="0">
                <a:latin typeface="Arial" panose="020B0604020202020204" pitchFamily="34" charset="0"/>
              </a:rPr>
              <a:t> </a:t>
            </a:r>
            <a:r>
              <a:rPr lang="en-US" sz="1200" dirty="0" err="1" smtClean="0">
                <a:latin typeface="Arial" panose="020B0604020202020204" pitchFamily="34" charset="0"/>
              </a:rPr>
              <a:t>sở</a:t>
            </a:r>
            <a:r>
              <a:rPr lang="en-US" sz="1200" dirty="0" smtClean="0">
                <a:latin typeface="Arial" panose="020B0604020202020204" pitchFamily="34" charset="0"/>
              </a:rPr>
              <a:t> </a:t>
            </a:r>
            <a:r>
              <a:rPr lang="en-US" sz="1200" dirty="0" err="1" smtClean="0">
                <a:latin typeface="Arial" panose="020B0604020202020204" pitchFamily="34" charset="0"/>
              </a:rPr>
              <a:t>có</a:t>
            </a:r>
            <a:r>
              <a:rPr lang="en-US" sz="1200" dirty="0" smtClean="0">
                <a:latin typeface="Arial" panose="020B0604020202020204" pitchFamily="34" charset="0"/>
              </a:rPr>
              <a:t> </a:t>
            </a:r>
            <a:r>
              <a:rPr lang="en-US" sz="1200" dirty="0" err="1" smtClean="0">
                <a:latin typeface="Arial" panose="020B0604020202020204" pitchFamily="34" charset="0"/>
              </a:rPr>
              <a:t>thể</a:t>
            </a:r>
            <a:r>
              <a:rPr lang="en-US" sz="1200" dirty="0" smtClean="0">
                <a:latin typeface="Arial" panose="020B0604020202020204" pitchFamily="34" charset="0"/>
              </a:rPr>
              <a:t> </a:t>
            </a:r>
            <a:r>
              <a:rPr lang="en-US" sz="1200" dirty="0" err="1" smtClean="0">
                <a:latin typeface="Arial" panose="020B0604020202020204" pitchFamily="34" charset="0"/>
              </a:rPr>
              <a:t>được</a:t>
            </a:r>
            <a:r>
              <a:rPr lang="en-US" sz="1200" dirty="0" smtClean="0">
                <a:latin typeface="Arial" panose="020B0604020202020204" pitchFamily="34" charset="0"/>
              </a:rPr>
              <a:t> </a:t>
            </a:r>
            <a:r>
              <a:rPr lang="en-US" sz="1200" dirty="0" err="1" smtClean="0">
                <a:latin typeface="Arial" panose="020B0604020202020204" pitchFamily="34" charset="0"/>
              </a:rPr>
              <a:t>xác</a:t>
            </a:r>
            <a:r>
              <a:rPr lang="en-US" sz="1200" dirty="0" smtClean="0">
                <a:latin typeface="Arial" panose="020B0604020202020204" pitchFamily="34" charset="0"/>
              </a:rPr>
              <a:t> </a:t>
            </a:r>
            <a:r>
              <a:rPr lang="en-US" sz="1200" dirty="0" err="1" smtClean="0">
                <a:latin typeface="Arial" panose="020B0604020202020204" pitchFamily="34" charset="0"/>
              </a:rPr>
              <a:t>định</a:t>
            </a:r>
            <a:r>
              <a:rPr lang="en-US" sz="1200" dirty="0" smtClean="0">
                <a:latin typeface="Arial" panose="020B0604020202020204" pitchFamily="34" charset="0"/>
              </a:rPr>
              <a:t> </a:t>
            </a:r>
            <a:r>
              <a:rPr lang="en-US" sz="1200" dirty="0" err="1" smtClean="0">
                <a:latin typeface="Arial" panose="020B0604020202020204" pitchFamily="34" charset="0"/>
              </a:rPr>
              <a:t>lại</a:t>
            </a:r>
            <a:endParaRPr lang="en-US" sz="1200" dirty="0">
              <a:latin typeface="Arial" panose="020B0604020202020204" pitchFamily="34" charset="0"/>
            </a:endParaRPr>
          </a:p>
        </p:txBody>
      </p:sp>
    </p:spTree>
    <p:extLst>
      <p:ext uri="{BB962C8B-B14F-4D97-AF65-F5344CB8AC3E}">
        <p14:creationId xmlns:p14="http://schemas.microsoft.com/office/powerpoint/2010/main" val="2888308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tIns="46800" rIns="90000" bIns="46800"/>
          <a:lstStyle/>
          <a:p>
            <a:r>
              <a:rPr lang="en-GB" sz="2000" smtClean="0"/>
              <a:t>Phương pháp luận</a:t>
            </a:r>
            <a:r>
              <a:rPr lang="en-GB" sz="2000" dirty="0" smtClean="0"/>
              <a:t>	</a:t>
            </a:r>
            <a:endParaRPr lang="en-GB" sz="2000" dirty="0"/>
          </a:p>
        </p:txBody>
      </p:sp>
      <p:sp>
        <p:nvSpPr>
          <p:cNvPr id="9" name="Slide Number Placeholder 8"/>
          <p:cNvSpPr>
            <a:spLocks noGrp="1"/>
          </p:cNvSpPr>
          <p:nvPr>
            <p:ph type="sldNum" sz="quarter" idx="18"/>
          </p:nvPr>
        </p:nvSpPr>
        <p:spPr/>
        <p:txBody>
          <a:bodyPr/>
          <a:lstStyle/>
          <a:p>
            <a:fld id="{704BF9C1-91F8-40E3-B9D9-9467646759BA}" type="slidenum">
              <a:rPr lang="en-GB" smtClean="0"/>
              <a:pPr/>
              <a:t>26</a:t>
            </a:fld>
            <a:endParaRPr lang="en-GB"/>
          </a:p>
        </p:txBody>
      </p:sp>
      <p:sp>
        <p:nvSpPr>
          <p:cNvPr id="12" name="Date Placeholder 11"/>
          <p:cNvSpPr>
            <a:spLocks noGrp="1"/>
          </p:cNvSpPr>
          <p:nvPr>
            <p:ph type="dt" sz="half" idx="16"/>
          </p:nvPr>
        </p:nvSpPr>
        <p:spPr/>
        <p:txBody>
          <a:bodyPr/>
          <a:lstStyle/>
          <a:p>
            <a:r>
              <a:rPr lang="en-US" smtClean="0"/>
              <a:t>Tháng 05/2016</a:t>
            </a:r>
            <a:endParaRPr lang="en-GB"/>
          </a:p>
        </p:txBody>
      </p:sp>
      <p:sp>
        <p:nvSpPr>
          <p:cNvPr id="14" name="Footer Placeholder 13"/>
          <p:cNvSpPr>
            <a:spLocks noGrp="1"/>
          </p:cNvSpPr>
          <p:nvPr>
            <p:ph type="ftr" sz="quarter" idx="17"/>
          </p:nvPr>
        </p:nvSpPr>
        <p:spPr/>
        <p:txBody>
          <a:bodyPr/>
          <a:lstStyle/>
          <a:p>
            <a:r>
              <a:rPr lang="vi-VN" smtClean="0"/>
              <a:t>IFC/SSC – Báo cáo Môi trường và Xã hội (E&amp;S)</a:t>
            </a:r>
            <a:endParaRPr lang="en-GB" dirty="0"/>
          </a:p>
        </p:txBody>
      </p:sp>
      <p:sp>
        <p:nvSpPr>
          <p:cNvPr id="6" name="Content Placeholder 2"/>
          <p:cNvSpPr>
            <a:spLocks noGrp="1"/>
          </p:cNvSpPr>
          <p:nvPr>
            <p:ph sz="quarter" idx="15"/>
          </p:nvPr>
        </p:nvSpPr>
        <p:spPr>
          <a:xfrm>
            <a:off x="711200" y="1295400"/>
            <a:ext cx="8616950" cy="4876800"/>
          </a:xfrm>
        </p:spPr>
        <p:txBody>
          <a:bodyPr/>
          <a:lstStyle/>
          <a:p>
            <a:r>
              <a:rPr lang="en-US" sz="1400" dirty="0" err="1" smtClean="0"/>
              <a:t>Không</a:t>
            </a:r>
            <a:r>
              <a:rPr lang="en-US" sz="1400" dirty="0" smtClean="0"/>
              <a:t> </a:t>
            </a:r>
            <a:r>
              <a:rPr lang="en-US" sz="1400" dirty="0" err="1" smtClean="0"/>
              <a:t>có</a:t>
            </a:r>
            <a:r>
              <a:rPr lang="en-US" sz="1400" dirty="0" smtClean="0"/>
              <a:t> </a:t>
            </a:r>
            <a:r>
              <a:rPr lang="en-US" sz="1400" dirty="0" err="1" smtClean="0"/>
              <a:t>phương</a:t>
            </a:r>
            <a:r>
              <a:rPr lang="en-US" sz="1400" dirty="0" smtClean="0"/>
              <a:t> </a:t>
            </a:r>
            <a:r>
              <a:rPr lang="en-US" sz="1400" dirty="0" err="1" smtClean="0"/>
              <a:t>pháp</a:t>
            </a:r>
            <a:r>
              <a:rPr lang="en-US" sz="1400" dirty="0" smtClean="0"/>
              <a:t> </a:t>
            </a:r>
            <a:r>
              <a:rPr lang="en-US" sz="1400" dirty="0" err="1" smtClean="0"/>
              <a:t>luận</a:t>
            </a:r>
            <a:r>
              <a:rPr lang="en-US" sz="1400" dirty="0" smtClean="0"/>
              <a:t> </a:t>
            </a:r>
            <a:r>
              <a:rPr lang="en-US" sz="1400" dirty="0" err="1" smtClean="0"/>
              <a:t>bắt</a:t>
            </a:r>
            <a:r>
              <a:rPr lang="en-US" sz="1400" dirty="0" smtClean="0"/>
              <a:t> </a:t>
            </a:r>
            <a:r>
              <a:rPr lang="en-US" sz="1400" dirty="0" err="1" smtClean="0"/>
              <a:t>buộc</a:t>
            </a:r>
            <a:r>
              <a:rPr lang="en-US" sz="1400" dirty="0" smtClean="0"/>
              <a:t> </a:t>
            </a:r>
            <a:r>
              <a:rPr lang="en-US" sz="1400" dirty="0" err="1" smtClean="0"/>
              <a:t>nào</a:t>
            </a:r>
            <a:r>
              <a:rPr lang="en-US" sz="1400" dirty="0" smtClean="0"/>
              <a:t>, </a:t>
            </a:r>
            <a:r>
              <a:rPr lang="en-US" sz="1400" dirty="0" err="1" smtClean="0"/>
              <a:t>nhiều</a:t>
            </a:r>
            <a:r>
              <a:rPr lang="en-US" sz="1400" dirty="0" smtClean="0"/>
              <a:t> </a:t>
            </a:r>
            <a:r>
              <a:rPr lang="en-US" sz="1400" dirty="0" err="1" smtClean="0"/>
              <a:t>phương</a:t>
            </a:r>
            <a:r>
              <a:rPr lang="en-US" sz="1400" dirty="0" smtClean="0"/>
              <a:t> </a:t>
            </a:r>
            <a:r>
              <a:rPr lang="en-US" sz="1400" dirty="0" err="1" smtClean="0"/>
              <a:t>pháp</a:t>
            </a:r>
            <a:r>
              <a:rPr lang="en-US" sz="1400" dirty="0" smtClean="0"/>
              <a:t> </a:t>
            </a:r>
            <a:r>
              <a:rPr lang="en-US" sz="1400" dirty="0" err="1" smtClean="0"/>
              <a:t>luận</a:t>
            </a:r>
            <a:r>
              <a:rPr lang="en-US" sz="1400" dirty="0" smtClean="0"/>
              <a:t> </a:t>
            </a:r>
            <a:r>
              <a:rPr lang="en-US" sz="1400" dirty="0" err="1" smtClean="0"/>
              <a:t>linh</a:t>
            </a:r>
            <a:r>
              <a:rPr lang="en-US" sz="1400" dirty="0" smtClean="0"/>
              <a:t> </a:t>
            </a:r>
            <a:r>
              <a:rPr lang="en-US" sz="1400" dirty="0" err="1" smtClean="0"/>
              <a:t>hoạt</a:t>
            </a:r>
            <a:r>
              <a:rPr lang="en-US" sz="1400" dirty="0" smtClean="0"/>
              <a:t> </a:t>
            </a:r>
            <a:r>
              <a:rPr lang="en-US" sz="1400" dirty="0" err="1" smtClean="0"/>
              <a:t>được</a:t>
            </a:r>
            <a:r>
              <a:rPr lang="en-US" sz="1400" dirty="0" smtClean="0"/>
              <a:t> </a:t>
            </a:r>
            <a:r>
              <a:rPr lang="en-US" sz="1400" dirty="0" err="1" smtClean="0"/>
              <a:t>khuyến</a:t>
            </a:r>
            <a:r>
              <a:rPr lang="en-US" sz="1400" dirty="0" smtClean="0"/>
              <a:t> </a:t>
            </a:r>
            <a:r>
              <a:rPr lang="en-US" sz="1400" dirty="0" err="1" smtClean="0"/>
              <a:t>khích</a:t>
            </a:r>
            <a:r>
              <a:rPr lang="en-US" sz="1400" dirty="0" smtClean="0"/>
              <a:t> </a:t>
            </a:r>
            <a:r>
              <a:rPr lang="en-US" sz="1400" dirty="0" err="1" smtClean="0"/>
              <a:t>sử</a:t>
            </a:r>
            <a:r>
              <a:rPr lang="en-US" sz="1400" dirty="0" smtClean="0"/>
              <a:t> </a:t>
            </a:r>
            <a:r>
              <a:rPr lang="en-US" sz="1400" dirty="0" err="1" smtClean="0"/>
              <a:t>dụng</a:t>
            </a:r>
            <a:r>
              <a:rPr lang="en-US" sz="1400" dirty="0" smtClean="0"/>
              <a:t> </a:t>
            </a:r>
            <a:r>
              <a:rPr lang="en-US" sz="1400" dirty="0" err="1" smtClean="0"/>
              <a:t>để</a:t>
            </a:r>
            <a:r>
              <a:rPr lang="en-US" sz="1400" dirty="0" smtClean="0"/>
              <a:t> </a:t>
            </a:r>
            <a:r>
              <a:rPr lang="en-US" sz="1400" dirty="0" err="1" smtClean="0"/>
              <a:t>có</a:t>
            </a:r>
            <a:r>
              <a:rPr lang="en-US" sz="1400" dirty="0" smtClean="0"/>
              <a:t> </a:t>
            </a:r>
            <a:r>
              <a:rPr lang="en-US" sz="1400" dirty="0" err="1" smtClean="0"/>
              <a:t>báo</a:t>
            </a:r>
            <a:r>
              <a:rPr lang="en-US" sz="1400" dirty="0" smtClean="0"/>
              <a:t> </a:t>
            </a:r>
            <a:r>
              <a:rPr lang="en-US" sz="1400" dirty="0" err="1" smtClean="0"/>
              <a:t>cáo</a:t>
            </a:r>
            <a:r>
              <a:rPr lang="en-US" sz="1400" dirty="0" smtClean="0"/>
              <a:t> </a:t>
            </a:r>
            <a:r>
              <a:rPr lang="en-US" sz="1400" dirty="0" err="1" smtClean="0"/>
              <a:t>quản</a:t>
            </a:r>
            <a:r>
              <a:rPr lang="en-US" sz="1400" dirty="0" smtClean="0"/>
              <a:t> </a:t>
            </a:r>
            <a:r>
              <a:rPr lang="en-US" sz="1400" dirty="0" err="1" smtClean="0"/>
              <a:t>trị</a:t>
            </a:r>
            <a:r>
              <a:rPr lang="en-US" sz="1400" dirty="0" smtClean="0"/>
              <a:t> </a:t>
            </a:r>
            <a:r>
              <a:rPr lang="en-US" sz="1400" dirty="0" err="1" smtClean="0"/>
              <a:t>và</a:t>
            </a:r>
            <a:r>
              <a:rPr lang="en-US" sz="1400" dirty="0" smtClean="0"/>
              <a:t> minh </a:t>
            </a:r>
            <a:r>
              <a:rPr lang="en-US" sz="1400" dirty="0" err="1" smtClean="0"/>
              <a:t>bạch</a:t>
            </a:r>
            <a:r>
              <a:rPr lang="en-US" sz="1400" dirty="0" smtClean="0"/>
              <a:t> </a:t>
            </a:r>
            <a:r>
              <a:rPr lang="en-US" sz="1400" dirty="0" err="1" smtClean="0"/>
              <a:t>hiệu</a:t>
            </a:r>
            <a:r>
              <a:rPr lang="en-US" sz="1400" dirty="0" smtClean="0"/>
              <a:t> </a:t>
            </a:r>
            <a:r>
              <a:rPr lang="en-US" sz="1400" dirty="0" err="1" smtClean="0"/>
              <a:t>quả</a:t>
            </a:r>
            <a:endParaRPr lang="en-US" sz="1400" dirty="0" smtClean="0"/>
          </a:p>
          <a:p>
            <a:endParaRPr lang="en-US" sz="1500" dirty="0" smtClean="0"/>
          </a:p>
          <a:p>
            <a:endParaRPr lang="en-US" sz="1400" dirty="0" smtClean="0"/>
          </a:p>
          <a:p>
            <a:endParaRPr lang="en-US" sz="1400" dirty="0"/>
          </a:p>
          <a:p>
            <a:endParaRPr lang="en-US" sz="1400" dirty="0" smtClean="0"/>
          </a:p>
          <a:p>
            <a:endParaRPr lang="en-US" sz="1400" dirty="0"/>
          </a:p>
        </p:txBody>
      </p:sp>
      <p:sp>
        <p:nvSpPr>
          <p:cNvPr id="19" name="Rectangular Callout 18"/>
          <p:cNvSpPr/>
          <p:nvPr/>
        </p:nvSpPr>
        <p:spPr bwMode="ltGray">
          <a:xfrm>
            <a:off x="577850" y="3035822"/>
            <a:ext cx="2067210" cy="3212578"/>
          </a:xfrm>
          <a:prstGeom prst="wedgeRectCallout">
            <a:avLst>
              <a:gd name="adj1" fmla="val -20907"/>
              <a:gd name="adj2" fmla="val -60413"/>
            </a:avLst>
          </a:prstGeom>
          <a:solidFill>
            <a:schemeClr val="bg1"/>
          </a:solidFill>
          <a:ln w="19050">
            <a:solidFill>
              <a:srgbClr val="E65242"/>
            </a:solidFill>
          </a:ln>
        </p:spPr>
        <p:style>
          <a:lnRef idx="2">
            <a:schemeClr val="accent1">
              <a:shade val="50000"/>
            </a:schemeClr>
          </a:lnRef>
          <a:fillRef idx="1">
            <a:schemeClr val="accent1"/>
          </a:fillRef>
          <a:effectRef idx="0">
            <a:schemeClr val="accent1"/>
          </a:effectRef>
          <a:fontRef idx="minor">
            <a:schemeClr val="lt1"/>
          </a:fontRef>
        </p:style>
        <p:txBody>
          <a:bodyPr rIns="72000" rtlCol="0" anchor="t"/>
          <a:lstStyle/>
          <a:p>
            <a:pPr>
              <a:spcAft>
                <a:spcPts val="900"/>
              </a:spcAft>
            </a:pPr>
            <a:r>
              <a:rPr lang="en-US" sz="1200" dirty="0" err="1" smtClean="0">
                <a:solidFill>
                  <a:schemeClr val="accent4">
                    <a:lumMod val="50000"/>
                  </a:schemeClr>
                </a:solidFill>
              </a:rPr>
              <a:t>Xác</a:t>
            </a:r>
            <a:r>
              <a:rPr lang="en-US" sz="1200" dirty="0" smtClean="0">
                <a:solidFill>
                  <a:schemeClr val="accent4">
                    <a:lumMod val="50000"/>
                  </a:schemeClr>
                </a:solidFill>
              </a:rPr>
              <a:t> </a:t>
            </a:r>
            <a:r>
              <a:rPr lang="en-US" sz="1200" dirty="0" err="1" smtClean="0">
                <a:solidFill>
                  <a:schemeClr val="accent4">
                    <a:lumMod val="50000"/>
                  </a:schemeClr>
                </a:solidFill>
              </a:rPr>
              <a:t>định</a:t>
            </a:r>
            <a:r>
              <a:rPr lang="en-US" sz="1200" dirty="0" smtClean="0">
                <a:solidFill>
                  <a:schemeClr val="accent4">
                    <a:lumMod val="50000"/>
                  </a:schemeClr>
                </a:solidFill>
              </a:rPr>
              <a:t> </a:t>
            </a:r>
            <a:r>
              <a:rPr lang="en-US" sz="1200" dirty="0" err="1" smtClean="0">
                <a:solidFill>
                  <a:schemeClr val="accent4">
                    <a:lumMod val="50000"/>
                  </a:schemeClr>
                </a:solidFill>
              </a:rPr>
              <a:t>rõ</a:t>
            </a:r>
            <a:r>
              <a:rPr lang="en-US" sz="1200" dirty="0" smtClean="0">
                <a:solidFill>
                  <a:schemeClr val="accent4">
                    <a:lumMod val="50000"/>
                  </a:schemeClr>
                </a:solidFill>
              </a:rPr>
              <a:t> </a:t>
            </a:r>
            <a:r>
              <a:rPr lang="en-US" sz="1200" dirty="0" err="1" smtClean="0">
                <a:solidFill>
                  <a:schemeClr val="accent4">
                    <a:lumMod val="50000"/>
                  </a:schemeClr>
                </a:solidFill>
              </a:rPr>
              <a:t>phạm</a:t>
            </a:r>
            <a:r>
              <a:rPr lang="en-US" sz="1200" dirty="0" smtClean="0">
                <a:solidFill>
                  <a:schemeClr val="accent4">
                    <a:lumMod val="50000"/>
                  </a:schemeClr>
                </a:solidFill>
              </a:rPr>
              <a:t> vi </a:t>
            </a:r>
            <a:r>
              <a:rPr lang="en-US" sz="1200" dirty="0" err="1" smtClean="0">
                <a:solidFill>
                  <a:schemeClr val="accent4">
                    <a:lumMod val="50000"/>
                  </a:schemeClr>
                </a:solidFill>
              </a:rPr>
              <a:t>báo</a:t>
            </a:r>
            <a:r>
              <a:rPr lang="en-US" sz="1200" dirty="0" smtClean="0">
                <a:solidFill>
                  <a:schemeClr val="accent4">
                    <a:lumMod val="50000"/>
                  </a:schemeClr>
                </a:solidFill>
              </a:rPr>
              <a:t> </a:t>
            </a:r>
            <a:r>
              <a:rPr lang="en-US" sz="1200" dirty="0" err="1" smtClean="0">
                <a:solidFill>
                  <a:schemeClr val="accent4">
                    <a:lumMod val="50000"/>
                  </a:schemeClr>
                </a:solidFill>
              </a:rPr>
              <a:t>cáo</a:t>
            </a:r>
            <a:r>
              <a:rPr lang="en-US" sz="1200" dirty="0" smtClean="0">
                <a:solidFill>
                  <a:schemeClr val="accent4">
                    <a:lumMod val="50000"/>
                  </a:schemeClr>
                </a:solidFill>
              </a:rPr>
              <a:t> </a:t>
            </a:r>
            <a:r>
              <a:rPr lang="en-US" sz="1200" dirty="0" err="1" smtClean="0">
                <a:solidFill>
                  <a:schemeClr val="accent4">
                    <a:lumMod val="50000"/>
                  </a:schemeClr>
                </a:solidFill>
              </a:rPr>
              <a:t>cho</a:t>
            </a:r>
            <a:r>
              <a:rPr lang="en-US" sz="1200" dirty="0" smtClean="0">
                <a:solidFill>
                  <a:schemeClr val="accent4">
                    <a:lumMod val="50000"/>
                  </a:schemeClr>
                </a:solidFill>
              </a:rPr>
              <a:t> </a:t>
            </a:r>
            <a:r>
              <a:rPr lang="en-US" sz="1200" dirty="0" err="1" smtClean="0">
                <a:solidFill>
                  <a:schemeClr val="accent4">
                    <a:lumMod val="50000"/>
                  </a:schemeClr>
                </a:solidFill>
              </a:rPr>
              <a:t>phép</a:t>
            </a:r>
            <a:r>
              <a:rPr lang="en-US" sz="1200" dirty="0" smtClean="0">
                <a:solidFill>
                  <a:schemeClr val="accent4">
                    <a:lumMod val="50000"/>
                  </a:schemeClr>
                </a:solidFill>
              </a:rPr>
              <a:t> </a:t>
            </a:r>
            <a:r>
              <a:rPr lang="en-US" sz="1200" dirty="0" err="1" smtClean="0">
                <a:solidFill>
                  <a:schemeClr val="accent4">
                    <a:lumMod val="50000"/>
                  </a:schemeClr>
                </a:solidFill>
              </a:rPr>
              <a:t>báo</a:t>
            </a:r>
            <a:r>
              <a:rPr lang="en-US" sz="1200" dirty="0" smtClean="0">
                <a:solidFill>
                  <a:schemeClr val="accent4">
                    <a:lumMod val="50000"/>
                  </a:schemeClr>
                </a:solidFill>
              </a:rPr>
              <a:t> </a:t>
            </a:r>
            <a:r>
              <a:rPr lang="en-US" sz="1200" dirty="0" err="1" smtClean="0">
                <a:solidFill>
                  <a:schemeClr val="accent4">
                    <a:lumMod val="50000"/>
                  </a:schemeClr>
                </a:solidFill>
              </a:rPr>
              <a:t>cáo</a:t>
            </a:r>
            <a:r>
              <a:rPr lang="en-US" sz="1200" dirty="0" smtClean="0">
                <a:solidFill>
                  <a:schemeClr val="accent4">
                    <a:lumMod val="50000"/>
                  </a:schemeClr>
                </a:solidFill>
              </a:rPr>
              <a:t> </a:t>
            </a:r>
            <a:r>
              <a:rPr lang="en-US" sz="1200" b="1" i="1" dirty="0" err="1" smtClean="0">
                <a:solidFill>
                  <a:schemeClr val="accent4">
                    <a:lumMod val="50000"/>
                  </a:schemeClr>
                </a:solidFill>
              </a:rPr>
              <a:t>tập</a:t>
            </a:r>
            <a:r>
              <a:rPr lang="en-US" sz="1200" b="1" i="1" dirty="0" smtClean="0">
                <a:solidFill>
                  <a:schemeClr val="accent4">
                    <a:lumMod val="50000"/>
                  </a:schemeClr>
                </a:solidFill>
              </a:rPr>
              <a:t> </a:t>
            </a:r>
            <a:r>
              <a:rPr lang="en-US" sz="1200" b="1" i="1" dirty="0" err="1" smtClean="0">
                <a:solidFill>
                  <a:schemeClr val="accent4">
                    <a:lumMod val="50000"/>
                  </a:schemeClr>
                </a:solidFill>
              </a:rPr>
              <a:t>trung</a:t>
            </a:r>
            <a:r>
              <a:rPr lang="en-US" sz="1200" b="1" i="1" dirty="0" smtClean="0">
                <a:solidFill>
                  <a:schemeClr val="accent4">
                    <a:lumMod val="50000"/>
                  </a:schemeClr>
                </a:solidFill>
              </a:rPr>
              <a:t> </a:t>
            </a:r>
            <a:r>
              <a:rPr lang="en-US" sz="1200" b="1" i="1" dirty="0" err="1" smtClean="0">
                <a:solidFill>
                  <a:schemeClr val="accent4">
                    <a:lumMod val="50000"/>
                  </a:schemeClr>
                </a:solidFill>
              </a:rPr>
              <a:t>theo</a:t>
            </a:r>
            <a:r>
              <a:rPr lang="en-US" sz="1200" b="1" i="1" dirty="0" smtClean="0">
                <a:solidFill>
                  <a:schemeClr val="accent4">
                    <a:lumMod val="50000"/>
                  </a:schemeClr>
                </a:solidFill>
              </a:rPr>
              <a:t> </a:t>
            </a:r>
            <a:r>
              <a:rPr lang="en-US" sz="1200" b="1" i="1" dirty="0" err="1" smtClean="0">
                <a:solidFill>
                  <a:schemeClr val="accent4">
                    <a:lumMod val="50000"/>
                  </a:schemeClr>
                </a:solidFill>
              </a:rPr>
              <a:t>cấu</a:t>
            </a:r>
            <a:r>
              <a:rPr lang="en-US" sz="1200" b="1" i="1" dirty="0" smtClean="0">
                <a:solidFill>
                  <a:schemeClr val="accent4">
                    <a:lumMod val="50000"/>
                  </a:schemeClr>
                </a:solidFill>
              </a:rPr>
              <a:t> </a:t>
            </a:r>
            <a:r>
              <a:rPr lang="en-US" sz="1200" b="1" i="1" dirty="0" err="1" smtClean="0">
                <a:solidFill>
                  <a:schemeClr val="accent4">
                    <a:lumMod val="50000"/>
                  </a:schemeClr>
                </a:solidFill>
              </a:rPr>
              <a:t>trúc</a:t>
            </a:r>
            <a:r>
              <a:rPr lang="en-US" sz="1200" dirty="0" smtClean="0">
                <a:solidFill>
                  <a:schemeClr val="accent4">
                    <a:lumMod val="50000"/>
                  </a:schemeClr>
                </a:solidFill>
              </a:rPr>
              <a:t>.</a:t>
            </a:r>
          </a:p>
          <a:p>
            <a:pPr>
              <a:spcAft>
                <a:spcPts val="900"/>
              </a:spcAft>
            </a:pPr>
            <a:r>
              <a:rPr lang="en-GB" sz="1200" dirty="0" err="1" smtClean="0">
                <a:solidFill>
                  <a:schemeClr val="accent4">
                    <a:lumMod val="50000"/>
                  </a:schemeClr>
                </a:solidFill>
              </a:rPr>
              <a:t>Phạm</a:t>
            </a:r>
            <a:r>
              <a:rPr lang="en-GB" sz="1200" dirty="0" smtClean="0">
                <a:solidFill>
                  <a:schemeClr val="accent4">
                    <a:lumMod val="50000"/>
                  </a:schemeClr>
                </a:solidFill>
              </a:rPr>
              <a:t> vi </a:t>
            </a:r>
            <a:r>
              <a:rPr lang="en-GB" sz="1200" dirty="0" err="1" smtClean="0">
                <a:solidFill>
                  <a:schemeClr val="accent4">
                    <a:lumMod val="50000"/>
                  </a:schemeClr>
                </a:solidFill>
              </a:rPr>
              <a:t>công</a:t>
            </a:r>
            <a:r>
              <a:rPr lang="en-GB" sz="1200" dirty="0" smtClean="0">
                <a:solidFill>
                  <a:schemeClr val="accent4">
                    <a:lumMod val="50000"/>
                  </a:schemeClr>
                </a:solidFill>
              </a:rPr>
              <a:t> </a:t>
            </a:r>
            <a:r>
              <a:rPr lang="en-GB" sz="1200" dirty="0" err="1" smtClean="0">
                <a:solidFill>
                  <a:schemeClr val="accent4">
                    <a:lumMod val="50000"/>
                  </a:schemeClr>
                </a:solidFill>
              </a:rPr>
              <a:t>bố</a:t>
            </a:r>
            <a:r>
              <a:rPr lang="en-GB" sz="1200" dirty="0" smtClean="0">
                <a:solidFill>
                  <a:schemeClr val="accent4">
                    <a:lumMod val="50000"/>
                  </a:schemeClr>
                </a:solidFill>
              </a:rPr>
              <a:t> </a:t>
            </a:r>
            <a:r>
              <a:rPr lang="en-GB" sz="1200" dirty="0" err="1" smtClean="0">
                <a:solidFill>
                  <a:schemeClr val="accent4">
                    <a:lumMod val="50000"/>
                  </a:schemeClr>
                </a:solidFill>
              </a:rPr>
              <a:t>xác</a:t>
            </a:r>
            <a:r>
              <a:rPr lang="en-GB" sz="1200" dirty="0" smtClean="0">
                <a:solidFill>
                  <a:schemeClr val="accent4">
                    <a:lumMod val="50000"/>
                  </a:schemeClr>
                </a:solidFill>
              </a:rPr>
              <a:t> </a:t>
            </a:r>
            <a:r>
              <a:rPr lang="en-GB" sz="1200" dirty="0" err="1" smtClean="0">
                <a:solidFill>
                  <a:schemeClr val="accent4">
                    <a:lumMod val="50000"/>
                  </a:schemeClr>
                </a:solidFill>
              </a:rPr>
              <a:t>định</a:t>
            </a:r>
            <a:r>
              <a:rPr lang="en-GB" sz="1200" dirty="0" smtClean="0">
                <a:solidFill>
                  <a:schemeClr val="accent4">
                    <a:lumMod val="50000"/>
                  </a:schemeClr>
                </a:solidFill>
              </a:rPr>
              <a:t> </a:t>
            </a:r>
            <a:r>
              <a:rPr lang="en-GB" sz="1200" dirty="0" err="1" smtClean="0">
                <a:solidFill>
                  <a:schemeClr val="accent4">
                    <a:lumMod val="50000"/>
                  </a:schemeClr>
                </a:solidFill>
              </a:rPr>
              <a:t>dựa</a:t>
            </a:r>
            <a:r>
              <a:rPr lang="en-GB" sz="1200" dirty="0" smtClean="0">
                <a:solidFill>
                  <a:schemeClr val="accent4">
                    <a:lumMod val="50000"/>
                  </a:schemeClr>
                </a:solidFill>
              </a:rPr>
              <a:t> </a:t>
            </a:r>
            <a:r>
              <a:rPr lang="en-GB" sz="1200" dirty="0" err="1" smtClean="0">
                <a:solidFill>
                  <a:schemeClr val="accent4">
                    <a:lumMod val="50000"/>
                  </a:schemeClr>
                </a:solidFill>
              </a:rPr>
              <a:t>trên</a:t>
            </a:r>
            <a:r>
              <a:rPr lang="en-GB" sz="1200" dirty="0" smtClean="0">
                <a:solidFill>
                  <a:schemeClr val="accent4">
                    <a:lumMod val="50000"/>
                  </a:schemeClr>
                </a:solidFill>
              </a:rPr>
              <a:t>:</a:t>
            </a:r>
            <a:endParaRPr lang="en-GB" sz="1200" dirty="0">
              <a:solidFill>
                <a:schemeClr val="accent4">
                  <a:lumMod val="50000"/>
                </a:schemeClr>
              </a:solidFill>
            </a:endParaRPr>
          </a:p>
          <a:p>
            <a:pPr marL="171450" indent="-171450">
              <a:spcAft>
                <a:spcPts val="900"/>
              </a:spcAft>
              <a:buFont typeface="Arial" panose="020B0604020202020204" pitchFamily="34" charset="0"/>
              <a:buChar char="•"/>
            </a:pPr>
            <a:r>
              <a:rPr lang="en-GB" sz="1200" b="1" i="1" dirty="0" err="1" smtClean="0">
                <a:solidFill>
                  <a:schemeClr val="accent4">
                    <a:lumMod val="50000"/>
                  </a:schemeClr>
                </a:solidFill>
              </a:rPr>
              <a:t>Ranh</a:t>
            </a:r>
            <a:r>
              <a:rPr lang="en-GB" sz="1200" b="1" i="1" dirty="0" smtClean="0">
                <a:solidFill>
                  <a:schemeClr val="accent4">
                    <a:lumMod val="50000"/>
                  </a:schemeClr>
                </a:solidFill>
              </a:rPr>
              <a:t> </a:t>
            </a:r>
            <a:r>
              <a:rPr lang="en-GB" sz="1200" b="1" i="1" dirty="0" err="1" smtClean="0">
                <a:solidFill>
                  <a:schemeClr val="accent4">
                    <a:lumMod val="50000"/>
                  </a:schemeClr>
                </a:solidFill>
              </a:rPr>
              <a:t>giới</a:t>
            </a:r>
            <a:r>
              <a:rPr lang="en-GB" sz="1200" b="1" i="1" dirty="0" smtClean="0">
                <a:solidFill>
                  <a:schemeClr val="accent4">
                    <a:lumMod val="50000"/>
                  </a:schemeClr>
                </a:solidFill>
              </a:rPr>
              <a:t> </a:t>
            </a:r>
            <a:r>
              <a:rPr lang="en-GB" sz="1200" b="1" i="1" dirty="0" err="1" smtClean="0">
                <a:solidFill>
                  <a:schemeClr val="accent4">
                    <a:lumMod val="50000"/>
                  </a:schemeClr>
                </a:solidFill>
              </a:rPr>
              <a:t>hoạt</a:t>
            </a:r>
            <a:r>
              <a:rPr lang="en-GB" sz="1200" b="1" i="1" dirty="0" smtClean="0">
                <a:solidFill>
                  <a:schemeClr val="accent4">
                    <a:lumMod val="50000"/>
                  </a:schemeClr>
                </a:solidFill>
              </a:rPr>
              <a:t> </a:t>
            </a:r>
            <a:r>
              <a:rPr lang="en-GB" sz="1200" b="1" i="1" dirty="0" err="1" smtClean="0">
                <a:solidFill>
                  <a:schemeClr val="accent4">
                    <a:lumMod val="50000"/>
                  </a:schemeClr>
                </a:solidFill>
              </a:rPr>
              <a:t>động</a:t>
            </a:r>
            <a:r>
              <a:rPr lang="en-GB" sz="1200" dirty="0" smtClean="0">
                <a:solidFill>
                  <a:schemeClr val="accent4">
                    <a:lumMod val="50000"/>
                  </a:schemeClr>
                </a:solidFill>
              </a:rPr>
              <a:t>: </a:t>
            </a:r>
            <a:r>
              <a:rPr lang="en-GB" sz="1200" dirty="0" err="1" smtClean="0">
                <a:solidFill>
                  <a:schemeClr val="accent4">
                    <a:lumMod val="50000"/>
                  </a:schemeClr>
                </a:solidFill>
              </a:rPr>
              <a:t>các</a:t>
            </a:r>
            <a:r>
              <a:rPr lang="en-GB" sz="1200" dirty="0" smtClean="0">
                <a:solidFill>
                  <a:schemeClr val="accent4">
                    <a:lumMod val="50000"/>
                  </a:schemeClr>
                </a:solidFill>
              </a:rPr>
              <a:t> </a:t>
            </a:r>
            <a:r>
              <a:rPr lang="en-GB" sz="1200" dirty="0" err="1" smtClean="0">
                <a:solidFill>
                  <a:schemeClr val="accent4">
                    <a:lumMod val="50000"/>
                  </a:schemeClr>
                </a:solidFill>
              </a:rPr>
              <a:t>địa</a:t>
            </a:r>
            <a:r>
              <a:rPr lang="en-GB" sz="1200" dirty="0" smtClean="0">
                <a:solidFill>
                  <a:schemeClr val="accent4">
                    <a:lumMod val="50000"/>
                  </a:schemeClr>
                </a:solidFill>
              </a:rPr>
              <a:t> </a:t>
            </a:r>
            <a:r>
              <a:rPr lang="en-GB" sz="1200" dirty="0" err="1" smtClean="0">
                <a:solidFill>
                  <a:schemeClr val="accent4">
                    <a:lumMod val="50000"/>
                  </a:schemeClr>
                </a:solidFill>
              </a:rPr>
              <a:t>bàn</a:t>
            </a:r>
            <a:r>
              <a:rPr lang="en-GB" sz="1200" dirty="0" smtClean="0">
                <a:solidFill>
                  <a:schemeClr val="accent4">
                    <a:lumMod val="50000"/>
                  </a:schemeClr>
                </a:solidFill>
              </a:rPr>
              <a:t> </a:t>
            </a:r>
            <a:r>
              <a:rPr lang="en-GB" sz="1200" dirty="0" err="1" smtClean="0">
                <a:solidFill>
                  <a:schemeClr val="accent4">
                    <a:lumMod val="50000"/>
                  </a:schemeClr>
                </a:solidFill>
              </a:rPr>
              <a:t>hoạt</a:t>
            </a:r>
            <a:r>
              <a:rPr lang="en-GB" sz="1200" dirty="0" smtClean="0">
                <a:solidFill>
                  <a:schemeClr val="accent4">
                    <a:lumMod val="50000"/>
                  </a:schemeClr>
                </a:solidFill>
              </a:rPr>
              <a:t> </a:t>
            </a:r>
            <a:r>
              <a:rPr lang="en-GB" sz="1200" dirty="0" err="1" smtClean="0">
                <a:solidFill>
                  <a:schemeClr val="accent4">
                    <a:lumMod val="50000"/>
                  </a:schemeClr>
                </a:solidFill>
              </a:rPr>
              <a:t>động</a:t>
            </a:r>
            <a:r>
              <a:rPr lang="en-GB" sz="1200" dirty="0" smtClean="0">
                <a:solidFill>
                  <a:schemeClr val="accent4">
                    <a:lumMod val="50000"/>
                  </a:schemeClr>
                </a:solidFill>
              </a:rPr>
              <a:t> </a:t>
            </a:r>
            <a:r>
              <a:rPr lang="en-GB" sz="1200" dirty="0">
                <a:solidFill>
                  <a:schemeClr val="accent4">
                    <a:lumMod val="50000"/>
                  </a:schemeClr>
                </a:solidFill>
              </a:rPr>
              <a:t>(e.g. </a:t>
            </a:r>
            <a:r>
              <a:rPr lang="en-GB" sz="1200" dirty="0" err="1" smtClean="0">
                <a:solidFill>
                  <a:schemeClr val="accent4">
                    <a:lumMod val="50000"/>
                  </a:schemeClr>
                </a:solidFill>
              </a:rPr>
              <a:t>các</a:t>
            </a:r>
            <a:r>
              <a:rPr lang="en-GB" sz="1200" dirty="0" smtClean="0">
                <a:solidFill>
                  <a:schemeClr val="accent4">
                    <a:lumMod val="50000"/>
                  </a:schemeClr>
                </a:solidFill>
              </a:rPr>
              <a:t> </a:t>
            </a:r>
            <a:r>
              <a:rPr lang="en-GB" sz="1200" dirty="0" err="1" smtClean="0">
                <a:solidFill>
                  <a:schemeClr val="accent4">
                    <a:lumMod val="50000"/>
                  </a:schemeClr>
                </a:solidFill>
              </a:rPr>
              <a:t>quốc</a:t>
            </a:r>
            <a:r>
              <a:rPr lang="en-GB" sz="1200" dirty="0" smtClean="0">
                <a:solidFill>
                  <a:schemeClr val="accent4">
                    <a:lumMod val="50000"/>
                  </a:schemeClr>
                </a:solidFill>
              </a:rPr>
              <a:t> </a:t>
            </a:r>
            <a:r>
              <a:rPr lang="en-GB" sz="1200" dirty="0" err="1" smtClean="0">
                <a:solidFill>
                  <a:schemeClr val="accent4">
                    <a:lumMod val="50000"/>
                  </a:schemeClr>
                </a:solidFill>
              </a:rPr>
              <a:t>gia</a:t>
            </a:r>
            <a:r>
              <a:rPr lang="en-GB" sz="1200" dirty="0" smtClean="0">
                <a:solidFill>
                  <a:schemeClr val="accent4">
                    <a:lumMod val="50000"/>
                  </a:schemeClr>
                </a:solidFill>
              </a:rPr>
              <a:t>, </a:t>
            </a:r>
            <a:r>
              <a:rPr lang="en-GB" sz="1200" dirty="0" err="1" smtClean="0">
                <a:solidFill>
                  <a:schemeClr val="accent4">
                    <a:lumMod val="50000"/>
                  </a:schemeClr>
                </a:solidFill>
              </a:rPr>
              <a:t>địa</a:t>
            </a:r>
            <a:r>
              <a:rPr lang="en-GB" sz="1200" dirty="0" smtClean="0">
                <a:solidFill>
                  <a:schemeClr val="accent4">
                    <a:lumMod val="50000"/>
                  </a:schemeClr>
                </a:solidFill>
              </a:rPr>
              <a:t> </a:t>
            </a:r>
            <a:r>
              <a:rPr lang="en-GB" sz="1200" dirty="0" err="1" smtClean="0">
                <a:solidFill>
                  <a:schemeClr val="accent4">
                    <a:lumMod val="50000"/>
                  </a:schemeClr>
                </a:solidFill>
              </a:rPr>
              <a:t>bàn</a:t>
            </a:r>
            <a:r>
              <a:rPr lang="en-GB" sz="1200" dirty="0" smtClean="0">
                <a:solidFill>
                  <a:schemeClr val="accent4">
                    <a:lumMod val="50000"/>
                  </a:schemeClr>
                </a:solidFill>
              </a:rPr>
              <a:t> </a:t>
            </a:r>
            <a:r>
              <a:rPr lang="en-GB" sz="1200" dirty="0" err="1" smtClean="0">
                <a:solidFill>
                  <a:schemeClr val="accent4">
                    <a:lumMod val="50000"/>
                  </a:schemeClr>
                </a:solidFill>
              </a:rPr>
              <a:t>hoạt</a:t>
            </a:r>
            <a:r>
              <a:rPr lang="en-GB" sz="1200" dirty="0" smtClean="0">
                <a:solidFill>
                  <a:schemeClr val="accent4">
                    <a:lumMod val="50000"/>
                  </a:schemeClr>
                </a:solidFill>
              </a:rPr>
              <a:t> </a:t>
            </a:r>
            <a:r>
              <a:rPr lang="en-GB" sz="1200" dirty="0" err="1" smtClean="0">
                <a:solidFill>
                  <a:schemeClr val="accent4">
                    <a:lumMod val="50000"/>
                  </a:schemeClr>
                </a:solidFill>
              </a:rPr>
              <a:t>động</a:t>
            </a:r>
            <a:r>
              <a:rPr lang="en-GB" sz="1200" dirty="0" smtClean="0">
                <a:solidFill>
                  <a:schemeClr val="accent4">
                    <a:lumMod val="50000"/>
                  </a:schemeClr>
                </a:solidFill>
              </a:rPr>
              <a:t>) </a:t>
            </a:r>
            <a:r>
              <a:rPr lang="en-GB" sz="1200" dirty="0" err="1" smtClean="0">
                <a:solidFill>
                  <a:schemeClr val="accent4">
                    <a:lumMod val="50000"/>
                  </a:schemeClr>
                </a:solidFill>
              </a:rPr>
              <a:t>và</a:t>
            </a:r>
            <a:r>
              <a:rPr lang="en-GB" sz="1200" dirty="0" smtClean="0">
                <a:solidFill>
                  <a:schemeClr val="accent4">
                    <a:lumMod val="50000"/>
                  </a:schemeClr>
                </a:solidFill>
              </a:rPr>
              <a:t> </a:t>
            </a:r>
            <a:r>
              <a:rPr lang="en-GB" sz="1200" dirty="0" err="1" smtClean="0">
                <a:solidFill>
                  <a:schemeClr val="accent4">
                    <a:lumMod val="50000"/>
                  </a:schemeClr>
                </a:solidFill>
              </a:rPr>
              <a:t>hoạt</a:t>
            </a:r>
            <a:r>
              <a:rPr lang="en-GB" sz="1200" dirty="0" smtClean="0">
                <a:solidFill>
                  <a:schemeClr val="accent4">
                    <a:lumMod val="50000"/>
                  </a:schemeClr>
                </a:solidFill>
              </a:rPr>
              <a:t> </a:t>
            </a:r>
            <a:r>
              <a:rPr lang="en-GB" sz="1200" dirty="0" err="1" smtClean="0">
                <a:solidFill>
                  <a:schemeClr val="accent4">
                    <a:lumMod val="50000"/>
                  </a:schemeClr>
                </a:solidFill>
              </a:rPr>
              <a:t>động</a:t>
            </a:r>
            <a:r>
              <a:rPr lang="en-GB" sz="1200" dirty="0" smtClean="0">
                <a:solidFill>
                  <a:schemeClr val="accent4">
                    <a:lumMod val="50000"/>
                  </a:schemeClr>
                </a:solidFill>
              </a:rPr>
              <a:t> </a:t>
            </a:r>
            <a:r>
              <a:rPr lang="en-GB" sz="1200" dirty="0" err="1" smtClean="0">
                <a:solidFill>
                  <a:schemeClr val="accent4">
                    <a:lumMod val="50000"/>
                  </a:schemeClr>
                </a:solidFill>
              </a:rPr>
              <a:t>trong</a:t>
            </a:r>
            <a:r>
              <a:rPr lang="en-GB" sz="1200" dirty="0" smtClean="0">
                <a:solidFill>
                  <a:schemeClr val="accent4">
                    <a:lumMod val="50000"/>
                  </a:schemeClr>
                </a:solidFill>
              </a:rPr>
              <a:t> </a:t>
            </a:r>
            <a:r>
              <a:rPr lang="en-GB" sz="1200" dirty="0" err="1" smtClean="0">
                <a:solidFill>
                  <a:schemeClr val="accent4">
                    <a:lumMod val="50000"/>
                  </a:schemeClr>
                </a:solidFill>
              </a:rPr>
              <a:t>toàn</a:t>
            </a:r>
            <a:r>
              <a:rPr lang="en-GB" sz="1200" dirty="0" smtClean="0">
                <a:solidFill>
                  <a:schemeClr val="accent4">
                    <a:lumMod val="50000"/>
                  </a:schemeClr>
                </a:solidFill>
              </a:rPr>
              <a:t> </a:t>
            </a:r>
            <a:r>
              <a:rPr lang="en-GB" sz="1200" dirty="0" err="1" smtClean="0">
                <a:solidFill>
                  <a:schemeClr val="accent4">
                    <a:lumMod val="50000"/>
                  </a:schemeClr>
                </a:solidFill>
              </a:rPr>
              <a:t>chuỗi</a:t>
            </a:r>
            <a:r>
              <a:rPr lang="en-GB" sz="1200" dirty="0" smtClean="0">
                <a:solidFill>
                  <a:schemeClr val="accent4">
                    <a:lumMod val="50000"/>
                  </a:schemeClr>
                </a:solidFill>
              </a:rPr>
              <a:t> </a:t>
            </a:r>
            <a:r>
              <a:rPr lang="en-GB" sz="1200" dirty="0" err="1" smtClean="0">
                <a:solidFill>
                  <a:schemeClr val="accent4">
                    <a:lumMod val="50000"/>
                  </a:schemeClr>
                </a:solidFill>
              </a:rPr>
              <a:t>giá</a:t>
            </a:r>
            <a:r>
              <a:rPr lang="en-GB" sz="1200" dirty="0" smtClean="0">
                <a:solidFill>
                  <a:schemeClr val="accent4">
                    <a:lumMod val="50000"/>
                  </a:schemeClr>
                </a:solidFill>
              </a:rPr>
              <a:t> </a:t>
            </a:r>
            <a:r>
              <a:rPr lang="en-GB" sz="1200" dirty="0" err="1" smtClean="0">
                <a:solidFill>
                  <a:schemeClr val="accent4">
                    <a:lumMod val="50000"/>
                  </a:schemeClr>
                </a:solidFill>
              </a:rPr>
              <a:t>trị</a:t>
            </a:r>
            <a:r>
              <a:rPr lang="en-GB" sz="1200" dirty="0" smtClean="0">
                <a:solidFill>
                  <a:schemeClr val="accent4">
                    <a:lumMod val="50000"/>
                  </a:schemeClr>
                </a:solidFill>
              </a:rPr>
              <a:t> </a:t>
            </a:r>
            <a:r>
              <a:rPr lang="en-GB" sz="1200" dirty="0" err="1" smtClean="0">
                <a:solidFill>
                  <a:schemeClr val="accent4">
                    <a:lumMod val="50000"/>
                  </a:schemeClr>
                </a:solidFill>
              </a:rPr>
              <a:t>của</a:t>
            </a:r>
            <a:r>
              <a:rPr lang="en-GB" sz="1200" dirty="0" smtClean="0">
                <a:solidFill>
                  <a:schemeClr val="accent4">
                    <a:lumMod val="50000"/>
                  </a:schemeClr>
                </a:solidFill>
              </a:rPr>
              <a:t> </a:t>
            </a:r>
            <a:r>
              <a:rPr lang="en-GB" sz="1200" dirty="0" err="1" smtClean="0">
                <a:solidFill>
                  <a:schemeClr val="accent4">
                    <a:lumMod val="50000"/>
                  </a:schemeClr>
                </a:solidFill>
              </a:rPr>
              <a:t>tổ</a:t>
            </a:r>
            <a:r>
              <a:rPr lang="en-GB" sz="1200" dirty="0" smtClean="0">
                <a:solidFill>
                  <a:schemeClr val="accent4">
                    <a:lumMod val="50000"/>
                  </a:schemeClr>
                </a:solidFill>
              </a:rPr>
              <a:t> </a:t>
            </a:r>
            <a:r>
              <a:rPr lang="en-GB" sz="1200" dirty="0" err="1" smtClean="0">
                <a:solidFill>
                  <a:schemeClr val="accent4">
                    <a:lumMod val="50000"/>
                  </a:schemeClr>
                </a:solidFill>
              </a:rPr>
              <a:t>chức</a:t>
            </a:r>
            <a:r>
              <a:rPr lang="en-GB" sz="1200" dirty="0" smtClean="0">
                <a:solidFill>
                  <a:schemeClr val="accent4">
                    <a:lumMod val="50000"/>
                  </a:schemeClr>
                </a:solidFill>
              </a:rPr>
              <a:t>; </a:t>
            </a:r>
            <a:r>
              <a:rPr lang="en-GB" sz="1200" dirty="0" err="1" smtClean="0">
                <a:solidFill>
                  <a:schemeClr val="accent4">
                    <a:lumMod val="50000"/>
                  </a:schemeClr>
                </a:solidFill>
              </a:rPr>
              <a:t>và</a:t>
            </a:r>
            <a:endParaRPr lang="en-GB" sz="1200" dirty="0" smtClean="0">
              <a:solidFill>
                <a:schemeClr val="accent4">
                  <a:lumMod val="50000"/>
                </a:schemeClr>
              </a:solidFill>
            </a:endParaRPr>
          </a:p>
          <a:p>
            <a:pPr marL="171450" indent="-171450">
              <a:spcAft>
                <a:spcPts val="900"/>
              </a:spcAft>
              <a:buFont typeface="Arial" panose="020B0604020202020204" pitchFamily="34" charset="0"/>
              <a:buChar char="•"/>
            </a:pPr>
            <a:r>
              <a:rPr lang="en-GB" sz="1200" b="1" i="1" dirty="0" err="1" smtClean="0">
                <a:solidFill>
                  <a:schemeClr val="accent4">
                    <a:lumMod val="50000"/>
                  </a:schemeClr>
                </a:solidFill>
              </a:rPr>
              <a:t>Ranh</a:t>
            </a:r>
            <a:r>
              <a:rPr lang="en-GB" sz="1200" b="1" i="1" dirty="0" smtClean="0">
                <a:solidFill>
                  <a:schemeClr val="accent4">
                    <a:lumMod val="50000"/>
                  </a:schemeClr>
                </a:solidFill>
              </a:rPr>
              <a:t> </a:t>
            </a:r>
            <a:r>
              <a:rPr lang="en-GB" sz="1200" b="1" i="1" dirty="0" err="1" smtClean="0">
                <a:solidFill>
                  <a:schemeClr val="accent4">
                    <a:lumMod val="50000"/>
                  </a:schemeClr>
                </a:solidFill>
              </a:rPr>
              <a:t>giới</a:t>
            </a:r>
            <a:r>
              <a:rPr lang="en-GB" sz="1200" b="1" i="1" dirty="0" smtClean="0">
                <a:solidFill>
                  <a:schemeClr val="accent4">
                    <a:lumMod val="50000"/>
                  </a:schemeClr>
                </a:solidFill>
              </a:rPr>
              <a:t> </a:t>
            </a:r>
            <a:r>
              <a:rPr lang="en-GB" sz="1200" b="1" i="1" dirty="0" err="1" smtClean="0">
                <a:solidFill>
                  <a:schemeClr val="accent4">
                    <a:lumMod val="50000"/>
                  </a:schemeClr>
                </a:solidFill>
              </a:rPr>
              <a:t>của</a:t>
            </a:r>
            <a:r>
              <a:rPr lang="en-GB" sz="1200" b="1" i="1" dirty="0" smtClean="0">
                <a:solidFill>
                  <a:schemeClr val="accent4">
                    <a:lumMod val="50000"/>
                  </a:schemeClr>
                </a:solidFill>
              </a:rPr>
              <a:t> </a:t>
            </a:r>
            <a:r>
              <a:rPr lang="en-GB" sz="1200" b="1" i="1" dirty="0" err="1" smtClean="0">
                <a:solidFill>
                  <a:schemeClr val="accent4">
                    <a:lumMod val="50000"/>
                  </a:schemeClr>
                </a:solidFill>
              </a:rPr>
              <a:t>tổ</a:t>
            </a:r>
            <a:r>
              <a:rPr lang="en-GB" sz="1200" b="1" i="1" dirty="0" smtClean="0">
                <a:solidFill>
                  <a:schemeClr val="accent4">
                    <a:lumMod val="50000"/>
                  </a:schemeClr>
                </a:solidFill>
              </a:rPr>
              <a:t> </a:t>
            </a:r>
            <a:r>
              <a:rPr lang="en-GB" sz="1200" b="1" i="1" dirty="0" err="1" smtClean="0">
                <a:solidFill>
                  <a:schemeClr val="accent4">
                    <a:lumMod val="50000"/>
                  </a:schemeClr>
                </a:solidFill>
              </a:rPr>
              <a:t>chức</a:t>
            </a:r>
            <a:r>
              <a:rPr lang="en-GB" sz="1200" dirty="0" smtClean="0">
                <a:solidFill>
                  <a:schemeClr val="accent4">
                    <a:lumMod val="50000"/>
                  </a:schemeClr>
                </a:solidFill>
              </a:rPr>
              <a:t>: </a:t>
            </a:r>
            <a:r>
              <a:rPr lang="en-GB" sz="1200" dirty="0" err="1" smtClean="0">
                <a:solidFill>
                  <a:schemeClr val="accent4">
                    <a:lumMod val="50000"/>
                  </a:schemeClr>
                </a:solidFill>
              </a:rPr>
              <a:t>Các</a:t>
            </a:r>
            <a:r>
              <a:rPr lang="en-GB" sz="1200" dirty="0" smtClean="0">
                <a:solidFill>
                  <a:schemeClr val="accent4">
                    <a:lumMod val="50000"/>
                  </a:schemeClr>
                </a:solidFill>
              </a:rPr>
              <a:t> </a:t>
            </a:r>
            <a:r>
              <a:rPr lang="en-GB" sz="1200" dirty="0" err="1" smtClean="0">
                <a:solidFill>
                  <a:schemeClr val="accent4">
                    <a:lumMod val="50000"/>
                  </a:schemeClr>
                </a:solidFill>
              </a:rPr>
              <a:t>đơn</a:t>
            </a:r>
            <a:r>
              <a:rPr lang="en-GB" sz="1200" dirty="0" smtClean="0">
                <a:solidFill>
                  <a:schemeClr val="accent4">
                    <a:lumMod val="50000"/>
                  </a:schemeClr>
                </a:solidFill>
              </a:rPr>
              <a:t> </a:t>
            </a:r>
            <a:r>
              <a:rPr lang="en-GB" sz="1200" dirty="0" err="1" smtClean="0">
                <a:solidFill>
                  <a:schemeClr val="accent4">
                    <a:lumMod val="50000"/>
                  </a:schemeClr>
                </a:solidFill>
              </a:rPr>
              <a:t>vị</a:t>
            </a:r>
            <a:r>
              <a:rPr lang="en-GB" sz="1200" dirty="0" smtClean="0">
                <a:solidFill>
                  <a:schemeClr val="accent4">
                    <a:lumMod val="50000"/>
                  </a:schemeClr>
                </a:solidFill>
              </a:rPr>
              <a:t> </a:t>
            </a:r>
            <a:r>
              <a:rPr lang="en-GB" sz="1200" dirty="0" err="1" smtClean="0">
                <a:solidFill>
                  <a:schemeClr val="accent4">
                    <a:lumMod val="50000"/>
                  </a:schemeClr>
                </a:solidFill>
              </a:rPr>
              <a:t>pháp</a:t>
            </a:r>
            <a:r>
              <a:rPr lang="en-GB" sz="1200" dirty="0" smtClean="0">
                <a:solidFill>
                  <a:schemeClr val="accent4">
                    <a:lumMod val="50000"/>
                  </a:schemeClr>
                </a:solidFill>
              </a:rPr>
              <a:t> </a:t>
            </a:r>
            <a:r>
              <a:rPr lang="en-GB" sz="1200" dirty="0" err="1" smtClean="0">
                <a:solidFill>
                  <a:schemeClr val="accent4">
                    <a:lumMod val="50000"/>
                  </a:schemeClr>
                </a:solidFill>
              </a:rPr>
              <a:t>nhân</a:t>
            </a:r>
            <a:r>
              <a:rPr lang="en-GB" sz="1200" dirty="0" smtClean="0">
                <a:solidFill>
                  <a:schemeClr val="accent4">
                    <a:lumMod val="50000"/>
                  </a:schemeClr>
                </a:solidFill>
              </a:rPr>
              <a:t> </a:t>
            </a:r>
            <a:r>
              <a:rPr lang="en-GB" sz="1200" dirty="0" err="1" smtClean="0">
                <a:solidFill>
                  <a:schemeClr val="accent4">
                    <a:lumMod val="50000"/>
                  </a:schemeClr>
                </a:solidFill>
              </a:rPr>
              <a:t>nằm</a:t>
            </a:r>
            <a:r>
              <a:rPr lang="en-GB" sz="1200" dirty="0" smtClean="0">
                <a:solidFill>
                  <a:schemeClr val="accent4">
                    <a:lumMod val="50000"/>
                  </a:schemeClr>
                </a:solidFill>
              </a:rPr>
              <a:t> </a:t>
            </a:r>
            <a:r>
              <a:rPr lang="en-GB" sz="1200" dirty="0" err="1" smtClean="0">
                <a:solidFill>
                  <a:schemeClr val="accent4">
                    <a:lumMod val="50000"/>
                  </a:schemeClr>
                </a:solidFill>
              </a:rPr>
              <a:t>trong</a:t>
            </a:r>
            <a:r>
              <a:rPr lang="en-GB" sz="1200" dirty="0" smtClean="0">
                <a:solidFill>
                  <a:schemeClr val="accent4">
                    <a:lumMod val="50000"/>
                  </a:schemeClr>
                </a:solidFill>
              </a:rPr>
              <a:t> </a:t>
            </a:r>
            <a:r>
              <a:rPr lang="en-GB" sz="1200" dirty="0" err="1" smtClean="0">
                <a:solidFill>
                  <a:schemeClr val="accent4">
                    <a:lumMod val="50000"/>
                  </a:schemeClr>
                </a:solidFill>
              </a:rPr>
              <a:t>tổ</a:t>
            </a:r>
            <a:r>
              <a:rPr lang="en-GB" sz="1200" dirty="0" smtClean="0">
                <a:solidFill>
                  <a:schemeClr val="accent4">
                    <a:lumMod val="50000"/>
                  </a:schemeClr>
                </a:solidFill>
              </a:rPr>
              <a:t> </a:t>
            </a:r>
            <a:r>
              <a:rPr lang="en-GB" sz="1200" dirty="0" err="1" smtClean="0">
                <a:solidFill>
                  <a:schemeClr val="accent4">
                    <a:lumMod val="50000"/>
                  </a:schemeClr>
                </a:solidFill>
              </a:rPr>
              <a:t>chức</a:t>
            </a:r>
            <a:r>
              <a:rPr lang="en-GB" sz="1200" dirty="0" smtClean="0">
                <a:solidFill>
                  <a:schemeClr val="accent4">
                    <a:lumMod val="50000"/>
                  </a:schemeClr>
                </a:solidFill>
              </a:rPr>
              <a:t>.</a:t>
            </a:r>
            <a:endParaRPr lang="en-GB" sz="1200" dirty="0">
              <a:solidFill>
                <a:schemeClr val="accent4">
                  <a:lumMod val="50000"/>
                </a:schemeClr>
              </a:solidFill>
            </a:endParaRPr>
          </a:p>
        </p:txBody>
      </p:sp>
      <p:sp>
        <p:nvSpPr>
          <p:cNvPr id="23" name="Rectangular Callout 22"/>
          <p:cNvSpPr/>
          <p:nvPr/>
        </p:nvSpPr>
        <p:spPr bwMode="ltGray">
          <a:xfrm>
            <a:off x="2831913" y="3035822"/>
            <a:ext cx="1998423" cy="3212578"/>
          </a:xfrm>
          <a:prstGeom prst="wedgeRectCallout">
            <a:avLst>
              <a:gd name="adj1" fmla="val -21497"/>
              <a:gd name="adj2" fmla="val -60297"/>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err="1" smtClean="0">
                <a:solidFill>
                  <a:schemeClr val="accent4">
                    <a:lumMod val="50000"/>
                  </a:schemeClr>
                </a:solidFill>
                <a:latin typeface="Arial" panose="020B0604020202020204" pitchFamily="34" charset="0"/>
              </a:rPr>
              <a:t>Quy</a:t>
            </a:r>
            <a:r>
              <a:rPr lang="en-US" sz="1200" b="1" dirty="0" smtClean="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trình</a:t>
            </a:r>
            <a:r>
              <a:rPr lang="en-US" sz="1200" b="1" dirty="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đo</a:t>
            </a:r>
            <a:r>
              <a:rPr lang="en-US" sz="1200" b="1" dirty="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lường</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là</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một</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bước</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quan</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trọng</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đối</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với</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việc</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tạo</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ra</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giá</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trị</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một</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cách</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hiệu</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quả</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cho</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các</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bên</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liên</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quan</a:t>
            </a:r>
            <a:endParaRPr lang="en-US" sz="1200" dirty="0">
              <a:solidFill>
                <a:schemeClr val="accent4">
                  <a:lumMod val="50000"/>
                </a:schemeClr>
              </a:solidFill>
              <a:latin typeface="Arial" panose="020B0604020202020204" pitchFamily="34" charset="0"/>
            </a:endParaRPr>
          </a:p>
          <a:p>
            <a:pPr marL="171450" indent="-171450">
              <a:buFont typeface="Arial" panose="020B0604020202020204" pitchFamily="34" charset="0"/>
              <a:buChar char="•"/>
            </a:pPr>
            <a:endParaRPr lang="en-US" sz="1200" dirty="0">
              <a:solidFill>
                <a:schemeClr val="accent4">
                  <a:lumMod val="50000"/>
                </a:schemeClr>
              </a:solidFill>
              <a:latin typeface="Arial" panose="020B0604020202020204" pitchFamily="34" charset="0"/>
            </a:endParaRPr>
          </a:p>
          <a:p>
            <a:r>
              <a:rPr lang="en-US" sz="1200" dirty="0" err="1">
                <a:solidFill>
                  <a:schemeClr val="accent4">
                    <a:lumMod val="50000"/>
                  </a:schemeClr>
                </a:solidFill>
                <a:latin typeface="Arial" panose="020B0604020202020204" pitchFamily="34" charset="0"/>
              </a:rPr>
              <a:t>Khi</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dữ</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liệu</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được</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thu</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thập</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và</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tính</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toán</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để</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đo</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lương</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giá</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trị</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dữ</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liệu</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có</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thể</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được</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bao</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hàm</a:t>
            </a:r>
            <a:r>
              <a:rPr lang="en-US" sz="1200" dirty="0">
                <a:solidFill>
                  <a:schemeClr val="accent4">
                    <a:lumMod val="50000"/>
                  </a:schemeClr>
                </a:solidFill>
                <a:latin typeface="Arial" panose="020B0604020202020204" pitchFamily="34" charset="0"/>
              </a:rPr>
              <a:t> ý </a:t>
            </a:r>
            <a:r>
              <a:rPr lang="en-US" sz="1200" dirty="0" err="1">
                <a:solidFill>
                  <a:schemeClr val="accent4">
                    <a:lumMod val="50000"/>
                  </a:schemeClr>
                </a:solidFill>
                <a:latin typeface="Arial" panose="020B0604020202020204" pitchFamily="34" charset="0"/>
              </a:rPr>
              <a:t>nghĩa</a:t>
            </a:r>
            <a:endParaRPr lang="en-US" sz="1200" dirty="0">
              <a:solidFill>
                <a:schemeClr val="accent4">
                  <a:lumMod val="50000"/>
                </a:schemeClr>
              </a:solidFill>
              <a:latin typeface="Arial" panose="020B0604020202020204" pitchFamily="34" charset="0"/>
            </a:endParaRPr>
          </a:p>
        </p:txBody>
      </p:sp>
      <p:sp>
        <p:nvSpPr>
          <p:cNvPr id="24" name="Rectangular Callout 23"/>
          <p:cNvSpPr/>
          <p:nvPr/>
        </p:nvSpPr>
        <p:spPr bwMode="ltGray">
          <a:xfrm>
            <a:off x="5068207" y="3035822"/>
            <a:ext cx="2034000" cy="3212578"/>
          </a:xfrm>
          <a:prstGeom prst="wedgeRectCallout">
            <a:avLst>
              <a:gd name="adj1" fmla="val -21497"/>
              <a:gd name="adj2" fmla="val -60297"/>
            </a:avLst>
          </a:prstGeom>
          <a:solidFill>
            <a:schemeClr val="bg1"/>
          </a:solid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err="1">
                <a:solidFill>
                  <a:schemeClr val="accent4">
                    <a:lumMod val="50000"/>
                  </a:schemeClr>
                </a:solidFill>
                <a:latin typeface="Arial" panose="020B0604020202020204" pitchFamily="34" charset="0"/>
              </a:rPr>
              <a:t>Đảm</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bảo</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dữ</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liệu</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có</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tính</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kết</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hợp</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và</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áp</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dụng</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với</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các</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tiêu</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chuẩn</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báo</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cáo</a:t>
            </a:r>
            <a:r>
              <a:rPr lang="en-US" sz="1200" dirty="0">
                <a:solidFill>
                  <a:schemeClr val="accent4">
                    <a:lumMod val="50000"/>
                  </a:schemeClr>
                </a:solidFill>
                <a:latin typeface="Arial" panose="020B0604020202020204" pitchFamily="34" charset="0"/>
              </a:rPr>
              <a:t> </a:t>
            </a:r>
          </a:p>
          <a:p>
            <a:pPr marL="171450" indent="-171450">
              <a:buFont typeface="Arial" panose="020B0604020202020204" pitchFamily="34" charset="0"/>
              <a:buChar char="•"/>
            </a:pPr>
            <a:endParaRPr lang="en-US" sz="1200" dirty="0">
              <a:solidFill>
                <a:schemeClr val="accent4">
                  <a:lumMod val="50000"/>
                </a:schemeClr>
              </a:solidFill>
              <a:latin typeface="Arial" panose="020B0604020202020204" pitchFamily="34" charset="0"/>
            </a:endParaRPr>
          </a:p>
          <a:p>
            <a:r>
              <a:rPr lang="en-US" sz="1200" dirty="0" err="1">
                <a:solidFill>
                  <a:schemeClr val="accent4">
                    <a:lumMod val="50000"/>
                  </a:schemeClr>
                </a:solidFill>
                <a:latin typeface="Arial" panose="020B0604020202020204" pitchFamily="34" charset="0"/>
              </a:rPr>
              <a:t>Nhất</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quán</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về</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dữ</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liệu</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là</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một</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yếu</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tố</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quan</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trong</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cho</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việc</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báo</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cáo</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và</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cần</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đưuọc</a:t>
            </a:r>
            <a:r>
              <a:rPr lang="en-US" sz="1200" dirty="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xác</a:t>
            </a:r>
            <a:r>
              <a:rPr lang="en-US" sz="1200" b="1" dirty="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nhận</a:t>
            </a:r>
            <a:r>
              <a:rPr lang="en-US" sz="1200" b="1" dirty="0">
                <a:solidFill>
                  <a:schemeClr val="accent4">
                    <a:lumMod val="50000"/>
                  </a:schemeClr>
                </a:solidFill>
                <a:latin typeface="Arial" panose="020B0604020202020204" pitchFamily="34" charset="0"/>
              </a:rPr>
              <a:t> </a:t>
            </a:r>
            <a:r>
              <a:rPr lang="en-US" sz="1200" dirty="0">
                <a:solidFill>
                  <a:schemeClr val="accent4">
                    <a:lumMod val="50000"/>
                  </a:schemeClr>
                </a:solidFill>
                <a:latin typeface="Arial" panose="020B0604020202020204" pitchFamily="34" charset="0"/>
              </a:rPr>
              <a:t>qua </a:t>
            </a:r>
            <a:r>
              <a:rPr lang="en-US" sz="1200" dirty="0" err="1">
                <a:solidFill>
                  <a:schemeClr val="accent4">
                    <a:lumMod val="50000"/>
                  </a:schemeClr>
                </a:solidFill>
                <a:latin typeface="Arial" panose="020B0604020202020204" pitchFamily="34" charset="0"/>
              </a:rPr>
              <a:t>nhiều</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biện</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pháp</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báo</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cáo</a:t>
            </a:r>
            <a:endParaRPr lang="en-US" sz="1200" dirty="0">
              <a:solidFill>
                <a:schemeClr val="accent4">
                  <a:lumMod val="50000"/>
                </a:schemeClr>
              </a:solidFill>
              <a:latin typeface="Arial" panose="020B0604020202020204" pitchFamily="34" charset="0"/>
            </a:endParaRPr>
          </a:p>
        </p:txBody>
      </p:sp>
      <p:sp>
        <p:nvSpPr>
          <p:cNvPr id="25" name="Rectangular Callout 24"/>
          <p:cNvSpPr/>
          <p:nvPr/>
        </p:nvSpPr>
        <p:spPr bwMode="ltGray">
          <a:xfrm>
            <a:off x="7293809" y="3024936"/>
            <a:ext cx="2034342" cy="3212578"/>
          </a:xfrm>
          <a:prstGeom prst="wedgeRectCallout">
            <a:avLst>
              <a:gd name="adj1" fmla="val -21497"/>
              <a:gd name="adj2" fmla="val -60297"/>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err="1">
                <a:solidFill>
                  <a:schemeClr val="accent4">
                    <a:lumMod val="50000"/>
                  </a:schemeClr>
                </a:solidFill>
                <a:latin typeface="Arial" panose="020B0604020202020204" pitchFamily="34" charset="0"/>
              </a:rPr>
              <a:t>Một</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khi</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thông</a:t>
            </a:r>
            <a:r>
              <a:rPr lang="en-US" sz="1200" dirty="0">
                <a:solidFill>
                  <a:schemeClr val="accent4">
                    <a:lumMod val="50000"/>
                  </a:schemeClr>
                </a:solidFill>
                <a:latin typeface="Arial" panose="020B0604020202020204" pitchFamily="34" charset="0"/>
              </a:rPr>
              <a:t> tin </a:t>
            </a:r>
            <a:r>
              <a:rPr lang="en-US" sz="1200" dirty="0" err="1">
                <a:solidFill>
                  <a:schemeClr val="accent4">
                    <a:lumMod val="50000"/>
                  </a:schemeClr>
                </a:solidFill>
                <a:latin typeface="Arial" panose="020B0604020202020204" pitchFamily="34" charset="0"/>
              </a:rPr>
              <a:t>được</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tổng</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hợp</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và</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xác</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nhận</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doanh</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nghiệp</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cần</a:t>
            </a:r>
            <a:r>
              <a:rPr lang="en-US" sz="1200" dirty="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bảo</a:t>
            </a:r>
            <a:r>
              <a:rPr lang="en-US" sz="1200" b="1" dirty="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đảm</a:t>
            </a:r>
            <a:r>
              <a:rPr lang="en-US" sz="1200" b="1" dirty="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sự</a:t>
            </a:r>
            <a:r>
              <a:rPr lang="en-US" sz="1200" b="1" dirty="0">
                <a:solidFill>
                  <a:schemeClr val="accent4">
                    <a:lumMod val="50000"/>
                  </a:schemeClr>
                </a:solidFill>
                <a:latin typeface="Arial" panose="020B0604020202020204" pitchFamily="34" charset="0"/>
              </a:rPr>
              <a:t> minh </a:t>
            </a:r>
            <a:r>
              <a:rPr lang="en-US" sz="1200" b="1" dirty="0" err="1">
                <a:solidFill>
                  <a:schemeClr val="accent4">
                    <a:lumMod val="50000"/>
                  </a:schemeClr>
                </a:solidFill>
                <a:latin typeface="Arial" panose="020B0604020202020204" pitchFamily="34" charset="0"/>
              </a:rPr>
              <a:t>bạch</a:t>
            </a:r>
            <a:r>
              <a:rPr lang="en-US" sz="1200" b="1" dirty="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và</a:t>
            </a:r>
            <a:r>
              <a:rPr lang="en-US" sz="1200" b="1" dirty="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công</a:t>
            </a:r>
            <a:r>
              <a:rPr lang="en-US" sz="1200" b="1" dirty="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bố</a:t>
            </a:r>
            <a:r>
              <a:rPr lang="en-US" sz="1200" b="1" dirty="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tất</a:t>
            </a:r>
            <a:r>
              <a:rPr lang="en-US" sz="1200" b="1" dirty="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cả</a:t>
            </a:r>
            <a:r>
              <a:rPr lang="en-US" sz="1200" b="1" dirty="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các</a:t>
            </a:r>
            <a:r>
              <a:rPr lang="en-US" sz="1200" b="1" dirty="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phát</a:t>
            </a:r>
            <a:r>
              <a:rPr lang="en-US" sz="1200" b="1" dirty="0">
                <a:solidFill>
                  <a:schemeClr val="accent4">
                    <a:lumMod val="50000"/>
                  </a:schemeClr>
                </a:solidFill>
                <a:latin typeface="Arial" panose="020B0604020202020204" pitchFamily="34" charset="0"/>
              </a:rPr>
              <a:t> </a:t>
            </a:r>
            <a:r>
              <a:rPr lang="en-US" sz="1200" b="1" dirty="0" err="1">
                <a:solidFill>
                  <a:schemeClr val="accent4">
                    <a:lumMod val="50000"/>
                  </a:schemeClr>
                </a:solidFill>
                <a:latin typeface="Arial" panose="020B0604020202020204" pitchFamily="34" charset="0"/>
              </a:rPr>
              <a:t>hiện</a:t>
            </a:r>
            <a:r>
              <a:rPr lang="en-US" sz="1200" b="1" dirty="0">
                <a:solidFill>
                  <a:schemeClr val="accent4">
                    <a:lumMod val="50000"/>
                  </a:schemeClr>
                </a:solidFill>
                <a:latin typeface="Arial" panose="020B0604020202020204" pitchFamily="34" charset="0"/>
              </a:rPr>
              <a:t>,</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theo</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như</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yêu</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cầu</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của</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các</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chỉ</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số</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để</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xây</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dựng</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sự</a:t>
            </a:r>
            <a:r>
              <a:rPr lang="en-US" sz="1200" dirty="0">
                <a:solidFill>
                  <a:schemeClr val="accent4">
                    <a:lumMod val="50000"/>
                  </a:schemeClr>
                </a:solidFill>
                <a:latin typeface="Arial" panose="020B0604020202020204" pitchFamily="34" charset="0"/>
              </a:rPr>
              <a:t> tin </a:t>
            </a:r>
            <a:r>
              <a:rPr lang="en-US" sz="1200" dirty="0" err="1">
                <a:solidFill>
                  <a:schemeClr val="accent4">
                    <a:lumMod val="50000"/>
                  </a:schemeClr>
                </a:solidFill>
                <a:latin typeface="Arial" panose="020B0604020202020204" pitchFamily="34" charset="0"/>
              </a:rPr>
              <a:t>tưởng</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giữa</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các</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bên</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liên</a:t>
            </a:r>
            <a:r>
              <a:rPr lang="en-US" sz="1200" dirty="0">
                <a:solidFill>
                  <a:schemeClr val="accent4">
                    <a:lumMod val="50000"/>
                  </a:schemeClr>
                </a:solidFill>
                <a:latin typeface="Arial" panose="020B0604020202020204" pitchFamily="34" charset="0"/>
              </a:rPr>
              <a:t> </a:t>
            </a:r>
            <a:r>
              <a:rPr lang="en-US" sz="1200" dirty="0" err="1">
                <a:solidFill>
                  <a:schemeClr val="accent4">
                    <a:lumMod val="50000"/>
                  </a:schemeClr>
                </a:solidFill>
                <a:latin typeface="Arial" panose="020B0604020202020204" pitchFamily="34" charset="0"/>
              </a:rPr>
              <a:t>quan</a:t>
            </a:r>
            <a:endParaRPr lang="en-US" sz="1200" dirty="0">
              <a:solidFill>
                <a:schemeClr val="accent4">
                  <a:lumMod val="50000"/>
                </a:schemeClr>
              </a:solidFill>
              <a:latin typeface="Arial" panose="020B0604020202020204" pitchFamily="34" charset="0"/>
            </a:endParaRPr>
          </a:p>
        </p:txBody>
      </p:sp>
      <p:sp>
        <p:nvSpPr>
          <p:cNvPr id="26" name="Chevron 25"/>
          <p:cNvSpPr/>
          <p:nvPr/>
        </p:nvSpPr>
        <p:spPr bwMode="ltGray">
          <a:xfrm>
            <a:off x="2796336" y="1981200"/>
            <a:ext cx="2034000" cy="673200"/>
          </a:xfrm>
          <a:prstGeom prst="chevron">
            <a:avLst>
              <a:gd name="adj" fmla="val 31595"/>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2"/>
            </a:pPr>
            <a:r>
              <a:rPr lang="en-GB" sz="1200" b="1" dirty="0" err="1">
                <a:solidFill>
                  <a:schemeClr val="bg1"/>
                </a:solidFill>
                <a:latin typeface="Arial" panose="020B0604020202020204" pitchFamily="34" charset="0"/>
              </a:rPr>
              <a:t>Tính</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toán</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và</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thu</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thập</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dữ</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liệu</a:t>
            </a:r>
            <a:endParaRPr lang="en-GB" sz="1200" b="1" dirty="0">
              <a:solidFill>
                <a:schemeClr val="bg1"/>
              </a:solidFill>
              <a:latin typeface="Arial" panose="020B0604020202020204" pitchFamily="34" charset="0"/>
            </a:endParaRPr>
          </a:p>
        </p:txBody>
      </p:sp>
      <p:sp>
        <p:nvSpPr>
          <p:cNvPr id="27" name="Pentagon 26"/>
          <p:cNvSpPr/>
          <p:nvPr/>
        </p:nvSpPr>
        <p:spPr bwMode="ltGray">
          <a:xfrm>
            <a:off x="577850" y="1981200"/>
            <a:ext cx="2034000" cy="673200"/>
          </a:xfrm>
          <a:prstGeom prst="homePlate">
            <a:avLst>
              <a:gd name="adj" fmla="val 31469"/>
            </a:avLst>
          </a:prstGeom>
          <a:solidFill>
            <a:srgbClr val="E6524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GB" sz="1200" b="1" dirty="0" err="1">
                <a:solidFill>
                  <a:schemeClr val="bg1"/>
                </a:solidFill>
                <a:latin typeface="Arial" panose="020B0604020202020204" pitchFamily="34" charset="0"/>
              </a:rPr>
              <a:t>Xác</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định</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giới</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hạn</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và</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phạm</a:t>
            </a:r>
            <a:r>
              <a:rPr lang="en-GB" sz="1200" b="1" dirty="0">
                <a:solidFill>
                  <a:schemeClr val="bg1"/>
                </a:solidFill>
                <a:latin typeface="Arial" panose="020B0604020202020204" pitchFamily="34" charset="0"/>
              </a:rPr>
              <a:t> vi</a:t>
            </a:r>
          </a:p>
        </p:txBody>
      </p:sp>
      <p:sp>
        <p:nvSpPr>
          <p:cNvPr id="28" name="Chevron 27"/>
          <p:cNvSpPr/>
          <p:nvPr/>
        </p:nvSpPr>
        <p:spPr bwMode="ltGray">
          <a:xfrm>
            <a:off x="5068207" y="1981200"/>
            <a:ext cx="2034000" cy="673200"/>
          </a:xfrm>
          <a:prstGeom prst="chevron">
            <a:avLst>
              <a:gd name="adj" fmla="val 31595"/>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3"/>
            </a:pPr>
            <a:r>
              <a:rPr lang="en-GB" sz="1200" b="1" dirty="0" err="1">
                <a:solidFill>
                  <a:schemeClr val="bg1"/>
                </a:solidFill>
                <a:latin typeface="Arial" panose="020B0604020202020204" pitchFamily="34" charset="0"/>
              </a:rPr>
              <a:t>Rà</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soát</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dữ</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liệu</a:t>
            </a:r>
            <a:endParaRPr lang="en-GB" sz="1200" b="1" dirty="0">
              <a:solidFill>
                <a:schemeClr val="bg1"/>
              </a:solidFill>
              <a:latin typeface="Arial" panose="020B0604020202020204" pitchFamily="34" charset="0"/>
            </a:endParaRPr>
          </a:p>
        </p:txBody>
      </p:sp>
      <p:sp>
        <p:nvSpPr>
          <p:cNvPr id="29" name="Chevron 28"/>
          <p:cNvSpPr/>
          <p:nvPr/>
        </p:nvSpPr>
        <p:spPr bwMode="ltGray">
          <a:xfrm>
            <a:off x="7293809" y="1981200"/>
            <a:ext cx="2034000" cy="673200"/>
          </a:xfrm>
          <a:prstGeom prst="chevron">
            <a:avLst>
              <a:gd name="adj" fmla="val 31595"/>
            </a:avLst>
          </a:prstGeom>
          <a:solidFill>
            <a:schemeClr val="accent2">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startAt="4"/>
            </a:pPr>
            <a:r>
              <a:rPr lang="en-GB" sz="1200" b="1" dirty="0" err="1">
                <a:solidFill>
                  <a:schemeClr val="bg1"/>
                </a:solidFill>
                <a:latin typeface="Arial" panose="020B0604020202020204" pitchFamily="34" charset="0"/>
              </a:rPr>
              <a:t>Công</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bố</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dữ</a:t>
            </a:r>
            <a:r>
              <a:rPr lang="en-GB" sz="1200" b="1" dirty="0">
                <a:solidFill>
                  <a:schemeClr val="bg1"/>
                </a:solidFill>
                <a:latin typeface="Arial" panose="020B0604020202020204" pitchFamily="34" charset="0"/>
              </a:rPr>
              <a:t> </a:t>
            </a:r>
            <a:r>
              <a:rPr lang="en-GB" sz="1200" b="1" dirty="0" err="1">
                <a:solidFill>
                  <a:schemeClr val="bg1"/>
                </a:solidFill>
                <a:latin typeface="Arial" panose="020B0604020202020204" pitchFamily="34" charset="0"/>
              </a:rPr>
              <a:t>liệu</a:t>
            </a:r>
            <a:endParaRPr lang="en-GB" sz="12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257179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tIns="46800" rIns="90000" bIns="46800"/>
          <a:lstStyle/>
          <a:p>
            <a:r>
              <a:rPr lang="en-GB" sz="2000" dirty="0" err="1" smtClean="0">
                <a:latin typeface="+mn-lt"/>
              </a:rPr>
              <a:t>Chỉ</a:t>
            </a:r>
            <a:r>
              <a:rPr lang="en-GB" sz="2000" dirty="0" smtClean="0">
                <a:latin typeface="+mn-lt"/>
              </a:rPr>
              <a:t> </a:t>
            </a:r>
            <a:r>
              <a:rPr lang="en-GB" sz="2000" dirty="0" err="1" smtClean="0">
                <a:latin typeface="+mn-lt"/>
              </a:rPr>
              <a:t>số</a:t>
            </a:r>
            <a:r>
              <a:rPr lang="en-GB" sz="2000" dirty="0" smtClean="0">
                <a:latin typeface="+mn-lt"/>
              </a:rPr>
              <a:t> </a:t>
            </a:r>
            <a:r>
              <a:rPr lang="en-GB" sz="2000" dirty="0" err="1" smtClean="0">
                <a:latin typeface="+mn-lt"/>
              </a:rPr>
              <a:t>hoạt</a:t>
            </a:r>
            <a:r>
              <a:rPr lang="en-GB" sz="2000" dirty="0" smtClean="0">
                <a:latin typeface="+mn-lt"/>
              </a:rPr>
              <a:t> </a:t>
            </a:r>
            <a:r>
              <a:rPr lang="en-GB" sz="2000" dirty="0" err="1" smtClean="0">
                <a:latin typeface="+mn-lt"/>
              </a:rPr>
              <a:t>động</a:t>
            </a:r>
            <a:r>
              <a:rPr lang="en-GB" sz="2000" dirty="0" smtClean="0">
                <a:latin typeface="+mn-lt"/>
              </a:rPr>
              <a:t> </a:t>
            </a:r>
            <a:r>
              <a:rPr lang="en-GB" sz="2000" dirty="0" err="1" smtClean="0">
                <a:latin typeface="+mn-lt"/>
              </a:rPr>
              <a:t>cần</a:t>
            </a:r>
            <a:r>
              <a:rPr lang="en-GB" sz="2000" dirty="0" smtClean="0">
                <a:latin typeface="+mn-lt"/>
              </a:rPr>
              <a:t> </a:t>
            </a:r>
            <a:r>
              <a:rPr lang="en-GB" sz="2000" dirty="0" err="1" smtClean="0">
                <a:latin typeface="+mn-lt"/>
              </a:rPr>
              <a:t>công</a:t>
            </a:r>
            <a:r>
              <a:rPr lang="en-GB" sz="2000" dirty="0" smtClean="0">
                <a:latin typeface="+mn-lt"/>
              </a:rPr>
              <a:t> </a:t>
            </a:r>
            <a:r>
              <a:rPr lang="en-GB" sz="2000" dirty="0" err="1" smtClean="0">
                <a:latin typeface="+mn-lt"/>
              </a:rPr>
              <a:t>bố</a:t>
            </a:r>
            <a:endParaRPr lang="en-GB" sz="200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4273110253"/>
              </p:ext>
            </p:extLst>
          </p:nvPr>
        </p:nvGraphicFramePr>
        <p:xfrm>
          <a:off x="762000" y="1600201"/>
          <a:ext cx="8382000" cy="4627175"/>
        </p:xfrm>
        <a:graphic>
          <a:graphicData uri="http://schemas.openxmlformats.org/drawingml/2006/table">
            <a:tbl>
              <a:tblPr firstRow="1" bandRow="1">
                <a:tableStyleId>{69012ECD-51FC-41F1-AA8D-1B2483CD663E}</a:tableStyleId>
              </a:tblPr>
              <a:tblGrid>
                <a:gridCol w="381000"/>
                <a:gridCol w="3733800"/>
                <a:gridCol w="4267200"/>
              </a:tblGrid>
              <a:tr h="267514">
                <a:tc gridSpan="2">
                  <a:txBody>
                    <a:bodyPr/>
                    <a:lstStyle/>
                    <a:p>
                      <a:pPr algn="ctr"/>
                      <a:r>
                        <a:rPr lang="en-US" sz="1200" i="1" dirty="0" err="1" smtClean="0">
                          <a:latin typeface="+mn-lt"/>
                        </a:rPr>
                        <a:t>Môi</a:t>
                      </a:r>
                      <a:r>
                        <a:rPr lang="en-US" sz="1200" i="1" baseline="0" dirty="0" smtClean="0">
                          <a:latin typeface="+mn-lt"/>
                        </a:rPr>
                        <a:t> </a:t>
                      </a:r>
                      <a:r>
                        <a:rPr lang="en-US" sz="1200" i="1" baseline="0" dirty="0" err="1" smtClean="0">
                          <a:latin typeface="+mn-lt"/>
                        </a:rPr>
                        <a:t>trường</a:t>
                      </a:r>
                      <a:endParaRPr lang="en-US" sz="1200" i="1" dirty="0">
                        <a:solidFill>
                          <a:schemeClr val="accent2">
                            <a:lumMod val="50000"/>
                          </a:schemeClr>
                        </a:solidFill>
                        <a:latin typeface="+mn-lt"/>
                      </a:endParaRPr>
                    </a:p>
                  </a:txBody>
                  <a:tcPr/>
                </a:tc>
                <a:tc hMerge="1">
                  <a:txBody>
                    <a:bodyPr/>
                    <a:lstStyle/>
                    <a:p>
                      <a:pPr algn="ctr"/>
                      <a:endParaRPr lang="en-US" sz="1200" dirty="0">
                        <a:solidFill>
                          <a:schemeClr val="accent2">
                            <a:lumMod val="50000"/>
                          </a:schemeClr>
                        </a:solidFill>
                        <a:latin typeface="+mj-lt"/>
                      </a:endParaRPr>
                    </a:p>
                  </a:txBody>
                  <a:tcPr/>
                </a:tc>
                <a:tc>
                  <a:txBody>
                    <a:bodyPr/>
                    <a:lstStyle/>
                    <a:p>
                      <a:pPr algn="ctr"/>
                      <a:r>
                        <a:rPr lang="en-US" sz="1200" i="1" dirty="0" err="1" smtClean="0">
                          <a:latin typeface="+mn-lt"/>
                        </a:rPr>
                        <a:t>Xã</a:t>
                      </a:r>
                      <a:r>
                        <a:rPr lang="en-US" sz="1200" i="1" baseline="0" dirty="0" smtClean="0">
                          <a:latin typeface="+mn-lt"/>
                        </a:rPr>
                        <a:t> </a:t>
                      </a:r>
                      <a:r>
                        <a:rPr lang="en-US" sz="1200" i="1" baseline="0" dirty="0" err="1" smtClean="0">
                          <a:latin typeface="+mn-lt"/>
                        </a:rPr>
                        <a:t>hội</a:t>
                      </a:r>
                      <a:endParaRPr lang="en-US" sz="1200" i="1" dirty="0">
                        <a:latin typeface="+mn-lt"/>
                      </a:endParaRPr>
                    </a:p>
                  </a:txBody>
                  <a:tcPr/>
                </a:tc>
              </a:tr>
              <a:tr h="3106310">
                <a:tc gridSpan="2">
                  <a:txBody>
                    <a:bodyPr/>
                    <a:lstStyle/>
                    <a:p>
                      <a: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200" b="1" i="1" dirty="0" err="1" smtClean="0">
                          <a:latin typeface="+mn-lt"/>
                        </a:rPr>
                        <a:t>Nguyên</a:t>
                      </a:r>
                      <a:r>
                        <a:rPr lang="en-US" sz="1200" b="1" i="1" baseline="0" dirty="0" smtClean="0">
                          <a:latin typeface="+mn-lt"/>
                        </a:rPr>
                        <a:t> </a:t>
                      </a:r>
                      <a:r>
                        <a:rPr lang="en-US" sz="1200" b="1" i="1" baseline="0" dirty="0" err="1" smtClean="0">
                          <a:latin typeface="+mn-lt"/>
                        </a:rPr>
                        <a:t>liệu</a:t>
                      </a:r>
                      <a:endParaRPr lang="en-US" sz="1200" b="1" i="1" dirty="0" smtClean="0">
                        <a:latin typeface="+mn-lt"/>
                      </a:endParaRP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baseline="0" dirty="0" err="1" smtClean="0">
                          <a:solidFill>
                            <a:schemeClr val="tx1"/>
                          </a:solidFill>
                          <a:latin typeface="+mn-lt"/>
                          <a:ea typeface="+mn-ea"/>
                          <a:cs typeface="+mn-cs"/>
                        </a:rPr>
                        <a:t>Tổng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số</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lượng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nguyên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vật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liệu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sử</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dụng</a:t>
                      </a:r>
                      <a:r>
                        <a:rPr lang="en-US" sz="1200" kern="1200" baseline="0" dirty="0" smtClean="0">
                          <a:solidFill>
                            <a:schemeClr val="tx1"/>
                          </a:solidFill>
                          <a:latin typeface="+mn-lt"/>
                          <a:ea typeface="+mn-ea"/>
                          <a:cs typeface="+mn-cs"/>
                        </a:rPr>
                        <a:t> </a:t>
                      </a:r>
                      <a:r>
                        <a:rPr lang="en-US" sz="1200" kern="1200" baseline="0" dirty="0" smtClean="0">
                          <a:latin typeface="+mn-lt"/>
                        </a:rPr>
                        <a:t>(</a:t>
                      </a:r>
                      <a:r>
                        <a:rPr lang="en-US" sz="1200" kern="1200" baseline="0" dirty="0" smtClean="0">
                          <a:latin typeface="+mn-lt"/>
                        </a:rPr>
                        <a:t>G4-EN1)</a:t>
                      </a: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baseline="0" dirty="0" err="1" smtClean="0">
                          <a:solidFill>
                            <a:schemeClr val="tx1"/>
                          </a:solidFill>
                          <a:latin typeface="+mn-lt"/>
                          <a:ea typeface="+mn-ea"/>
                          <a:cs typeface="+mn-cs"/>
                        </a:rPr>
                        <a:t>Tỷ</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lệ</a:t>
                      </a:r>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nguyên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vật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liệu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tái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chế</a:t>
                      </a:r>
                      <a:r>
                        <a:rPr lang="en-US" sz="1200" kern="1200" baseline="0" dirty="0" smtClean="0">
                          <a:solidFill>
                            <a:schemeClr val="tx1"/>
                          </a:solidFill>
                          <a:latin typeface="+mn-lt"/>
                          <a:ea typeface="+mn-ea"/>
                          <a:cs typeface="+mn-cs"/>
                        </a:rPr>
                        <a:t> </a:t>
                      </a:r>
                      <a:r>
                        <a:rPr lang="en-US" sz="1200" kern="1200" baseline="0" dirty="0" smtClean="0">
                          <a:latin typeface="+mn-lt"/>
                        </a:rPr>
                        <a:t>(</a:t>
                      </a:r>
                      <a:r>
                        <a:rPr lang="en-US" sz="1200" kern="1200" baseline="0" dirty="0" smtClean="0">
                          <a:latin typeface="+mn-lt"/>
                        </a:rPr>
                        <a:t>G4-EN2)</a:t>
                      </a:r>
                      <a:endParaRPr lang="en-US" sz="1200" kern="1200" baseline="0" dirty="0">
                        <a:latin typeface="+mn-lt"/>
                      </a:endParaRPr>
                    </a:p>
                    <a:p>
                      <a: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1200" b="1" dirty="0" smtClean="0">
                          <a:latin typeface="+mn-lt"/>
                        </a:rPr>
                        <a:t>Energy </a:t>
                      </a:r>
                      <a:r>
                        <a:rPr lang="en-US" sz="1200" b="1" i="1" dirty="0" err="1" smtClean="0">
                          <a:latin typeface="+mn-lt"/>
                        </a:rPr>
                        <a:t>Năng</a:t>
                      </a:r>
                      <a:r>
                        <a:rPr lang="en-US" sz="1200" b="1" i="1" baseline="0" dirty="0" smtClean="0">
                          <a:latin typeface="+mn-lt"/>
                        </a:rPr>
                        <a:t> </a:t>
                      </a:r>
                      <a:r>
                        <a:rPr lang="en-US" sz="1200" b="1" i="1" baseline="0" dirty="0" err="1" smtClean="0">
                          <a:latin typeface="+mn-lt"/>
                        </a:rPr>
                        <a:t>lượng</a:t>
                      </a:r>
                      <a:endParaRPr lang="en-US" sz="1200" b="1" dirty="0" smtClean="0">
                        <a:latin typeface="+mn-lt"/>
                      </a:endParaRP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dirty="0" err="1" smtClean="0">
                          <a:solidFill>
                            <a:schemeClr val="tx1"/>
                          </a:solidFill>
                          <a:latin typeface="+mn-lt"/>
                          <a:ea typeface="+mn-ea"/>
                          <a:cs typeface="+mn-cs"/>
                        </a:rPr>
                        <a:t>Tiêu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thụ</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năng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lượng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trực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tiếp</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và</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gián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tiếp</a:t>
                      </a:r>
                      <a:r>
                        <a:rPr lang="en-US" sz="1200" kern="1200" baseline="0" dirty="0" smtClean="0">
                          <a:solidFill>
                            <a:schemeClr val="tx1"/>
                          </a:solidFill>
                          <a:latin typeface="+mn-lt"/>
                          <a:ea typeface="+mn-ea"/>
                          <a:cs typeface="+mn-cs"/>
                        </a:rPr>
                        <a:t> </a:t>
                      </a:r>
                      <a:r>
                        <a:rPr lang="en-US" sz="1200" b="0" kern="1200" dirty="0" smtClean="0">
                          <a:latin typeface="+mn-lt"/>
                        </a:rPr>
                        <a:t>(</a:t>
                      </a:r>
                      <a:r>
                        <a:rPr lang="en-US" sz="1200" b="0" kern="1200" dirty="0" smtClean="0">
                          <a:latin typeface="+mn-lt"/>
                        </a:rPr>
                        <a:t>G4-EN3, EN4)</a:t>
                      </a: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dirty="0" err="1" smtClean="0">
                          <a:solidFill>
                            <a:schemeClr val="tx1"/>
                          </a:solidFill>
                          <a:latin typeface="+mn-lt"/>
                          <a:ea typeface="+mn-ea"/>
                          <a:cs typeface="+mn-cs"/>
                        </a:rPr>
                        <a:t>Tiết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kiệm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năng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lượng</a:t>
                      </a:r>
                      <a:r>
                        <a:rPr lang="en-US" sz="1200" kern="1200" baseline="0" dirty="0" smtClean="0">
                          <a:solidFill>
                            <a:schemeClr val="tx1"/>
                          </a:solidFill>
                          <a:latin typeface="+mn-lt"/>
                          <a:ea typeface="+mn-ea"/>
                          <a:cs typeface="+mn-cs"/>
                        </a:rPr>
                        <a:t> </a:t>
                      </a:r>
                      <a:r>
                        <a:rPr lang="en-US" sz="1200" b="0" kern="1200" dirty="0" smtClean="0">
                          <a:latin typeface="+mn-lt"/>
                        </a:rPr>
                        <a:t>(</a:t>
                      </a:r>
                      <a:r>
                        <a:rPr lang="en-US" sz="1200" b="0" kern="1200" dirty="0" smtClean="0">
                          <a:latin typeface="+mn-lt"/>
                        </a:rPr>
                        <a:t>G4-EN6)</a:t>
                      </a:r>
                      <a:endParaRPr lang="en-US" sz="1200" b="0" kern="1200" baseline="0" dirty="0" smtClean="0">
                        <a:latin typeface="+mn-lt"/>
                      </a:endParaRP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baseline="0" dirty="0" err="1" smtClean="0">
                          <a:solidFill>
                            <a:schemeClr val="tx1"/>
                          </a:solidFill>
                          <a:latin typeface="+mn-lt"/>
                          <a:ea typeface="+mn-ea"/>
                          <a:cs typeface="+mn-cs"/>
                        </a:rPr>
                        <a:t>Sáng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kiến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tiết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kiệm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năng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lượng</a:t>
                      </a:r>
                      <a:r>
                        <a:rPr lang="en-US" sz="1200" kern="1200" baseline="0" dirty="0" smtClean="0">
                          <a:solidFill>
                            <a:schemeClr val="tx1"/>
                          </a:solidFill>
                          <a:latin typeface="+mn-lt"/>
                          <a:ea typeface="+mn-ea"/>
                          <a:cs typeface="+mn-cs"/>
                        </a:rPr>
                        <a:t> </a:t>
                      </a:r>
                      <a:r>
                        <a:rPr lang="en-US" sz="1200" kern="1200" dirty="0" smtClean="0">
                          <a:latin typeface="+mn-lt"/>
                        </a:rPr>
                        <a:t>(</a:t>
                      </a:r>
                      <a:r>
                        <a:rPr lang="en-US" sz="1200" kern="1200" dirty="0" smtClean="0">
                          <a:latin typeface="+mn-lt"/>
                        </a:rPr>
                        <a:t>G4-EN7)</a:t>
                      </a:r>
                      <a:endParaRPr lang="en-US" sz="1200" kern="1200" baseline="0" dirty="0" smtClean="0">
                        <a:latin typeface="+mn-lt"/>
                      </a:endParaRPr>
                    </a:p>
                    <a:p>
                      <a:pPr marL="0" indent="0">
                        <a:spcBef>
                          <a:spcPts val="0"/>
                        </a:spcBef>
                        <a:spcAft>
                          <a:spcPts val="300"/>
                        </a:spcAft>
                        <a:buFont typeface="Arial" panose="020B0604020202020204" pitchFamily="34" charset="0"/>
                        <a:buNone/>
                      </a:pPr>
                      <a:r>
                        <a:rPr lang="en-US" sz="1200" b="1" dirty="0" err="1" smtClean="0">
                          <a:latin typeface="+mn-lt"/>
                        </a:rPr>
                        <a:t>Nước</a:t>
                      </a:r>
                      <a:endParaRPr lang="en-US" sz="1200" b="1" kern="1200" dirty="0" smtClean="0">
                        <a:latin typeface="+mn-lt"/>
                      </a:endParaRP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baseline="0" dirty="0" err="1" smtClean="0">
                          <a:solidFill>
                            <a:schemeClr val="tx1"/>
                          </a:solidFill>
                          <a:latin typeface="+mn-lt"/>
                          <a:ea typeface="+mn-ea"/>
                          <a:cs typeface="+mn-cs"/>
                        </a:rPr>
                        <a:t>Nguồn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cung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nước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và</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lượng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nước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sử</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dụng</a:t>
                      </a:r>
                      <a:r>
                        <a:rPr lang="en-US" sz="1200" kern="1200" baseline="0" dirty="0" smtClean="0">
                          <a:solidFill>
                            <a:schemeClr val="tx1"/>
                          </a:solidFill>
                          <a:latin typeface="+mn-lt"/>
                          <a:ea typeface="+mn-ea"/>
                          <a:cs typeface="+mn-cs"/>
                        </a:rPr>
                        <a:t> </a:t>
                      </a:r>
                      <a:r>
                        <a:rPr lang="en-US" sz="1200" kern="1200" baseline="0" dirty="0" smtClean="0">
                          <a:latin typeface="+mn-lt"/>
                        </a:rPr>
                        <a:t>(G4-EN8</a:t>
                      </a:r>
                      <a:r>
                        <a:rPr lang="en-US" sz="1200" kern="1200" baseline="0" dirty="0" smtClean="0">
                          <a:latin typeface="+mn-lt"/>
                        </a:rPr>
                        <a:t>)</a:t>
                      </a:r>
                    </a:p>
                    <a:p>
                      <a: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kern="1200" baseline="0" dirty="0" err="1" smtClean="0">
                          <a:solidFill>
                            <a:schemeClr val="tx1"/>
                          </a:solidFill>
                          <a:latin typeface="+mn-lt"/>
                          <a:ea typeface="+mn-ea"/>
                          <a:cs typeface="+mn-cs"/>
                        </a:rPr>
                        <a:t>Tỷ</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lệ</a:t>
                      </a:r>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và</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tổng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lượng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nước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tuần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hoàn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tái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sử</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dụng</a:t>
                      </a:r>
                      <a:r>
                        <a:rPr lang="en-US" sz="1200" kern="1200" baseline="0" dirty="0" smtClean="0">
                          <a:solidFill>
                            <a:schemeClr val="tx1"/>
                          </a:solidFill>
                          <a:latin typeface="+mn-lt"/>
                          <a:ea typeface="+mn-ea"/>
                          <a:cs typeface="+mn-cs"/>
                        </a:rPr>
                        <a:t> </a:t>
                      </a:r>
                      <a:r>
                        <a:rPr lang="en-US" sz="1200" kern="1200" baseline="0" dirty="0" smtClean="0">
                          <a:latin typeface="+mn-lt"/>
                        </a:rPr>
                        <a:t> (</a:t>
                      </a:r>
                      <a:r>
                        <a:rPr lang="en-US" sz="1200" kern="1200" baseline="0" dirty="0" smtClean="0">
                          <a:latin typeface="+mn-lt"/>
                        </a:rPr>
                        <a:t>G4-EN10</a:t>
                      </a:r>
                      <a:r>
                        <a:rPr lang="en-US" sz="1200" kern="1200" baseline="0" dirty="0" smtClean="0">
                          <a:latin typeface="+mn-lt"/>
                        </a:rPr>
                        <a:t>)</a:t>
                      </a:r>
                      <a:endParaRPr lang="en-US" sz="1200" kern="1200" baseline="0" dirty="0" smtClean="0">
                        <a:latin typeface="+mn-lt"/>
                      </a:endParaRPr>
                    </a:p>
                    <a:p>
                      <a:pPr marL="0" indent="0">
                        <a:spcBef>
                          <a:spcPts val="0"/>
                        </a:spcBef>
                        <a:spcAft>
                          <a:spcPts val="300"/>
                        </a:spcAft>
                        <a:buFont typeface="Arial" panose="020B0604020202020204" pitchFamily="34" charset="0"/>
                        <a:buNone/>
                      </a:pPr>
                      <a:r>
                        <a:rPr lang="en-US" sz="1200" b="1" i="1" dirty="0" err="1" smtClean="0">
                          <a:latin typeface="+mn-lt"/>
                        </a:rPr>
                        <a:t>Tuân</a:t>
                      </a:r>
                      <a:r>
                        <a:rPr lang="en-US" sz="1200" b="1" i="1" baseline="0" dirty="0" smtClean="0">
                          <a:latin typeface="+mn-lt"/>
                        </a:rPr>
                        <a:t> </a:t>
                      </a:r>
                      <a:r>
                        <a:rPr lang="en-US" sz="1200" b="1" i="1" baseline="0" dirty="0" err="1" smtClean="0">
                          <a:latin typeface="+mn-lt"/>
                        </a:rPr>
                        <a:t>thủ</a:t>
                      </a:r>
                      <a:r>
                        <a:rPr lang="en-US" sz="1200" b="1" i="1" dirty="0" smtClean="0">
                          <a:latin typeface="+mn-lt"/>
                        </a:rPr>
                        <a:t> </a:t>
                      </a:r>
                    </a:p>
                    <a:p>
                      <a:pPr marL="0" indent="0">
                        <a:spcBef>
                          <a:spcPts val="0"/>
                        </a:spcBef>
                        <a:spcAft>
                          <a:spcPts val="300"/>
                        </a:spcAft>
                        <a:buFont typeface="Arial" panose="020B0604020202020204" pitchFamily="34" charset="0"/>
                        <a:buNone/>
                      </a:pPr>
                      <a:r>
                        <a:rPr lang="en-US" sz="1200" kern="1200" dirty="0" err="1" smtClean="0">
                          <a:solidFill>
                            <a:schemeClr val="tx1"/>
                          </a:solidFill>
                          <a:latin typeface="+mn-lt"/>
                          <a:ea typeface="+mn-ea"/>
                          <a:cs typeface="+mn-cs"/>
                        </a:rPr>
                        <a:t>Số</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lần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công</a:t>
                      </a:r>
                      <a:r>
                        <a:rPr lang="en-US" sz="1200" kern="1200" baseline="0" dirty="0" smtClean="0">
                          <a:solidFill>
                            <a:schemeClr val="tx1"/>
                          </a:solidFill>
                          <a:latin typeface="+mn-lt"/>
                          <a:ea typeface="+mn-ea"/>
                          <a:cs typeface="+mn-cs"/>
                        </a:rPr>
                        <a:t> ty </a:t>
                      </a:r>
                      <a:r>
                        <a:rPr lang="en-US" sz="1200" kern="1200" baseline="0" dirty="0" err="1" smtClean="0">
                          <a:solidFill>
                            <a:schemeClr val="tx1"/>
                          </a:solidFill>
                          <a:latin typeface="+mn-lt"/>
                          <a:ea typeface="+mn-ea"/>
                          <a:cs typeface="+mn-cs"/>
                        </a:rPr>
                        <a:t>bị</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phạt</a:t>
                      </a:r>
                      <a:r>
                        <a:rPr lang="en-US" sz="1200" kern="1200" baseline="0" dirty="0" smtClean="0">
                          <a:solidFill>
                            <a:schemeClr val="tx1"/>
                          </a:solidFill>
                          <a:latin typeface="+mn-lt"/>
                          <a:ea typeface="+mn-ea"/>
                          <a:cs typeface="+mn-cs"/>
                        </a:rPr>
                        <a:t> do </a:t>
                      </a:r>
                      <a:r>
                        <a:rPr lang="en-US" sz="1200" kern="1200" baseline="0" dirty="0" err="1" smtClean="0">
                          <a:solidFill>
                            <a:schemeClr val="tx1"/>
                          </a:solidFill>
                          <a:latin typeface="+mn-lt"/>
                          <a:ea typeface="+mn-ea"/>
                          <a:cs typeface="+mn-cs"/>
                        </a:rPr>
                        <a:t>không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tuân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thủ</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với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quy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định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của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pháp</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luật</a:t>
                      </a:r>
                      <a:r>
                        <a:rPr lang="en-US" sz="1200" kern="1200" baseline="0" dirty="0" smtClean="0">
                          <a:solidFill>
                            <a:schemeClr val="tx1"/>
                          </a:solidFill>
                          <a:latin typeface="+mn-lt"/>
                          <a:ea typeface="+mn-ea"/>
                          <a:cs typeface="+mn-cs"/>
                        </a:rPr>
                        <a:t> </a:t>
                      </a:r>
                      <a:r>
                        <a:rPr lang="en-US" sz="1200" kern="1200" dirty="0" smtClean="0">
                          <a:latin typeface="+mn-lt"/>
                        </a:rPr>
                        <a:t>(</a:t>
                      </a:r>
                      <a:r>
                        <a:rPr lang="en-US" sz="1200" kern="1200" dirty="0" smtClean="0">
                          <a:latin typeface="+mn-lt"/>
                        </a:rPr>
                        <a:t>G4-EN29)</a:t>
                      </a:r>
                      <a:endParaRPr lang="en-US" sz="1200" kern="1200" dirty="0" smtClean="0">
                        <a:solidFill>
                          <a:schemeClr val="tx1"/>
                        </a:solidFill>
                        <a:latin typeface="+mn-lt"/>
                        <a:ea typeface="+mn-ea"/>
                        <a:cs typeface="+mn-cs"/>
                      </a:endParaRPr>
                    </a:p>
                  </a:txBody>
                  <a:tcPr/>
                </a:tc>
                <a:tc hMerge="1">
                  <a:txBody>
                    <a:bodyPr/>
                    <a:lstStyle/>
                    <a:p>
                      <a:pPr marL="0" indent="0">
                        <a:spcBef>
                          <a:spcPts val="0"/>
                        </a:spcBef>
                        <a:spcAft>
                          <a:spcPts val="300"/>
                        </a:spcAft>
                        <a:buFont typeface="Arial" panose="020B0604020202020204" pitchFamily="34" charset="0"/>
                        <a:buNone/>
                      </a:pPr>
                      <a:endParaRPr lang="en-US" sz="1200" kern="1200" dirty="0" smtClean="0">
                        <a:solidFill>
                          <a:schemeClr val="tx1"/>
                        </a:solidFill>
                        <a:latin typeface="+mj-lt"/>
                        <a:ea typeface="+mn-ea"/>
                        <a:cs typeface="+mn-cs"/>
                      </a:endParaRPr>
                    </a:p>
                  </a:txBody>
                  <a:tcPr/>
                </a:tc>
                <a:tc>
                  <a:txBody>
                    <a:bodyPr/>
                    <a:lstStyle/>
                    <a:p>
                      <a:pPr marL="0" marR="0" indent="0" algn="l" defTabSz="914400" rtl="0" eaLnBrk="1" fontAlgn="auto" latinLnBrk="0" hangingPunct="1">
                        <a:lnSpc>
                          <a:spcPct val="100000"/>
                        </a:lnSpc>
                        <a:spcBef>
                          <a:spcPts val="600"/>
                        </a:spcBef>
                        <a:spcAft>
                          <a:spcPts val="300"/>
                        </a:spcAft>
                        <a:buClrTx/>
                        <a:buSzTx/>
                        <a:buFont typeface="Arial" panose="020B0604020202020204" pitchFamily="34" charset="0"/>
                        <a:buNone/>
                        <a:tabLst/>
                        <a:defRPr/>
                      </a:pPr>
                      <a:r>
                        <a:rPr lang="en-US" sz="1200" b="1" i="1" kern="1200" dirty="0" err="1" smtClean="0">
                          <a:solidFill>
                            <a:schemeClr val="tx1"/>
                          </a:solidFill>
                          <a:latin typeface="+mn-lt"/>
                          <a:ea typeface="+mn-ea"/>
                          <a:cs typeface="+mn-cs"/>
                        </a:rPr>
                        <a:t>Thông</a:t>
                      </a:r>
                      <a:r>
                        <a:rPr lang="en-US" sz="1200" b="1" i="1" kern="1200" baseline="0" dirty="0" smtClean="0">
                          <a:solidFill>
                            <a:schemeClr val="tx1"/>
                          </a:solidFill>
                          <a:latin typeface="+mn-lt"/>
                          <a:ea typeface="+mn-ea"/>
                          <a:cs typeface="+mn-cs"/>
                        </a:rPr>
                        <a:t> tin </a:t>
                      </a:r>
                      <a:r>
                        <a:rPr lang="en-US" sz="1200" b="1" i="1" kern="1200" baseline="0" dirty="0" err="1" smtClean="0">
                          <a:solidFill>
                            <a:schemeClr val="tx1"/>
                          </a:solidFill>
                          <a:latin typeface="+mn-lt"/>
                          <a:ea typeface="+mn-ea"/>
                          <a:cs typeface="+mn-cs"/>
                        </a:rPr>
                        <a:t>về</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tổ</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chức</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sự</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hiện</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diện</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trên</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thị</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trường</a:t>
                      </a:r>
                      <a:endParaRPr lang="en-US" sz="1200" b="1" i="1"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200" b="0" i="0" kern="1200" baseline="0" dirty="0" err="1" smtClean="0">
                          <a:solidFill>
                            <a:schemeClr val="tx1"/>
                          </a:solidFill>
                          <a:latin typeface="+mn-lt"/>
                          <a:ea typeface="+mn-ea"/>
                          <a:cs typeface="+mn-cs"/>
                        </a:rPr>
                        <a:t>Số</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lượng</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nhân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viên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và</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mức</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lương</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trung</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bình</a:t>
                      </a:r>
                      <a:r>
                        <a:rPr lang="en-US" sz="1200" b="0" i="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(G4-EC5)</a:t>
                      </a:r>
                      <a:endParaRPr lang="en-US" sz="1200" kern="1200" baseline="0" dirty="0" smtClean="0">
                        <a:solidFill>
                          <a:schemeClr val="tx1"/>
                        </a:solidFill>
                        <a:latin typeface="+mn-lt"/>
                      </a:endParaRPr>
                    </a:p>
                    <a:p>
                      <a:pPr marL="0" indent="0" algn="l" defTabSz="914400" rtl="0" eaLnBrk="1" latinLnBrk="0" hangingPunct="1">
                        <a:spcBef>
                          <a:spcPts val="600"/>
                        </a:spcBef>
                        <a:spcAft>
                          <a:spcPts val="300"/>
                        </a:spcAft>
                        <a:buFont typeface="Arial" panose="020B0604020202020204" pitchFamily="34" charset="0"/>
                        <a:buNone/>
                      </a:pPr>
                      <a:r>
                        <a:rPr lang="en-US" sz="1200" b="1" i="1" kern="1200" baseline="0" dirty="0" err="1" smtClean="0">
                          <a:solidFill>
                            <a:schemeClr val="tx1"/>
                          </a:solidFill>
                          <a:latin typeface="+mn-lt"/>
                          <a:ea typeface="+mn-ea"/>
                          <a:cs typeface="+mn-cs"/>
                        </a:rPr>
                        <a:t>Chính</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sách</a:t>
                      </a:r>
                      <a:r>
                        <a:rPr lang="en-US" sz="1200" b="1" i="1" kern="1200" baseline="0" dirty="0" smtClean="0">
                          <a:solidFill>
                            <a:schemeClr val="tx1"/>
                          </a:solidFill>
                          <a:latin typeface="+mn-lt"/>
                          <a:ea typeface="+mn-ea"/>
                          <a:cs typeface="+mn-cs"/>
                        </a:rPr>
                        <a:t> An </a:t>
                      </a:r>
                      <a:r>
                        <a:rPr lang="en-US" sz="1200" b="1" i="1" kern="1200" baseline="0" dirty="0" err="1" smtClean="0">
                          <a:solidFill>
                            <a:schemeClr val="tx1"/>
                          </a:solidFill>
                          <a:latin typeface="+mn-lt"/>
                          <a:ea typeface="+mn-ea"/>
                          <a:cs typeface="+mn-cs"/>
                        </a:rPr>
                        <a:t>toàn</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sức</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khỏe</a:t>
                      </a:r>
                      <a:r>
                        <a:rPr lang="en-US" sz="1200" b="1" i="1" kern="1200" baseline="0" dirty="0" smtClean="0">
                          <a:solidFill>
                            <a:schemeClr val="tx1"/>
                          </a:solidFill>
                          <a:latin typeface="+mn-lt"/>
                          <a:ea typeface="+mn-ea"/>
                          <a:cs typeface="+mn-cs"/>
                        </a:rPr>
                        <a:t>, an </a:t>
                      </a:r>
                      <a:r>
                        <a:rPr lang="en-US" sz="1200" b="1" i="1" kern="1200" baseline="0" dirty="0" err="1" smtClean="0">
                          <a:solidFill>
                            <a:schemeClr val="tx1"/>
                          </a:solidFill>
                          <a:latin typeface="+mn-lt"/>
                          <a:ea typeface="+mn-ea"/>
                          <a:cs typeface="+mn-cs"/>
                        </a:rPr>
                        <a:t>toàn</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và</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lợi</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ích</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của</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nhân</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viên</a:t>
                      </a:r>
                      <a:r>
                        <a:rPr lang="en-US" sz="1200" b="1" i="1" kern="1200" baseline="0" dirty="0" smtClean="0">
                          <a:solidFill>
                            <a:schemeClr val="tx1"/>
                          </a:solidFill>
                          <a:latin typeface="+mn-lt"/>
                          <a:ea typeface="+mn-ea"/>
                          <a:cs typeface="+mn-cs"/>
                        </a:rPr>
                        <a:t> </a:t>
                      </a:r>
                      <a:endParaRPr lang="en-GB" sz="1200" b="1" i="1" kern="1200" dirty="0" smtClean="0">
                        <a:latin typeface="+mn-lt"/>
                      </a:endParaRPr>
                    </a:p>
                    <a:p>
                      <a: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kern="1200" baseline="0" dirty="0" err="1" smtClean="0">
                          <a:solidFill>
                            <a:schemeClr val="tx1"/>
                          </a:solidFill>
                          <a:latin typeface="+mn-lt"/>
                          <a:ea typeface="+mn-ea"/>
                          <a:cs typeface="+mn-cs"/>
                        </a:rPr>
                        <a:t>Chính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sách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lao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động</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cho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sức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khỏe</a:t>
                      </a:r>
                      <a:r>
                        <a:rPr lang="en-US" sz="1200" kern="1200" baseline="0" dirty="0" smtClean="0">
                          <a:solidFill>
                            <a:schemeClr val="tx1"/>
                          </a:solidFill>
                          <a:latin typeface="+mn-lt"/>
                          <a:ea typeface="+mn-ea"/>
                          <a:cs typeface="+mn-cs"/>
                        </a:rPr>
                        <a:t>, an </a:t>
                      </a:r>
                      <a:r>
                        <a:rPr lang="en-US" sz="1200" kern="1200" baseline="0" dirty="0" err="1" smtClean="0">
                          <a:solidFill>
                            <a:schemeClr val="tx1"/>
                          </a:solidFill>
                          <a:latin typeface="+mn-lt"/>
                          <a:ea typeface="+mn-ea"/>
                          <a:cs typeface="+mn-cs"/>
                        </a:rPr>
                        <a:t>toàn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và</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lợi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ích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của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nhân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viên</a:t>
                      </a:r>
                      <a:r>
                        <a:rPr lang="en-US" sz="1200" kern="1200" baseline="0" dirty="0" smtClean="0">
                          <a:solidFill>
                            <a:schemeClr val="tx1"/>
                          </a:solidFill>
                          <a:latin typeface="+mn-lt"/>
                          <a:ea typeface="+mn-ea"/>
                          <a:cs typeface="+mn-cs"/>
                        </a:rPr>
                        <a:t> </a:t>
                      </a:r>
                      <a:r>
                        <a:rPr lang="en-US" sz="1200" kern="1200" baseline="0" dirty="0" smtClean="0">
                          <a:latin typeface="+mn-lt"/>
                        </a:rPr>
                        <a:t>(G4-LA2</a:t>
                      </a:r>
                      <a:r>
                        <a:rPr lang="en-US" sz="1200" kern="1200" baseline="0" dirty="0" smtClean="0">
                          <a:latin typeface="+mn-lt"/>
                        </a:rPr>
                        <a:t>)</a:t>
                      </a:r>
                    </a:p>
                    <a:p>
                      <a: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kern="1200" baseline="0" dirty="0" err="1" smtClean="0">
                          <a:solidFill>
                            <a:schemeClr val="tx1"/>
                          </a:solidFill>
                          <a:latin typeface="+mn-lt"/>
                          <a:ea typeface="+mn-ea"/>
                          <a:cs typeface="+mn-cs"/>
                        </a:rPr>
                        <a:t>Sức</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khỏe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và</a:t>
                      </a:r>
                      <a:r>
                        <a:rPr lang="en-US" sz="1200" kern="1200" baseline="0" dirty="0" smtClean="0">
                          <a:solidFill>
                            <a:schemeClr val="tx1"/>
                          </a:solidFill>
                          <a:latin typeface="+mn-lt"/>
                          <a:ea typeface="+mn-ea"/>
                          <a:cs typeface="+mn-cs"/>
                        </a:rPr>
                        <a:t> an </a:t>
                      </a:r>
                      <a:r>
                        <a:rPr lang="en-US" sz="1200" kern="1200" baseline="0" dirty="0" err="1" smtClean="0">
                          <a:solidFill>
                            <a:schemeClr val="tx1"/>
                          </a:solidFill>
                          <a:latin typeface="+mn-lt"/>
                          <a:ea typeface="+mn-ea"/>
                          <a:cs typeface="+mn-cs"/>
                        </a:rPr>
                        <a:t>toàn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lao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động</a:t>
                      </a:r>
                      <a:r>
                        <a:rPr lang="en-US" sz="1200" kern="1200" baseline="0" dirty="0" smtClean="0">
                          <a:solidFill>
                            <a:schemeClr val="tx1"/>
                          </a:solidFill>
                          <a:latin typeface="+mn-lt"/>
                          <a:ea typeface="+mn-ea"/>
                          <a:cs typeface="+mn-cs"/>
                        </a:rPr>
                        <a:t> </a:t>
                      </a:r>
                      <a:r>
                        <a:rPr lang="en-US" sz="1200" kern="1200" baseline="0" dirty="0" smtClean="0">
                          <a:latin typeface="+mn-lt"/>
                        </a:rPr>
                        <a:t>(G4-LA5</a:t>
                      </a:r>
                      <a:r>
                        <a:rPr lang="en-US" sz="1200" kern="1200" baseline="0" dirty="0" smtClean="0">
                          <a:latin typeface="+mn-lt"/>
                        </a:rPr>
                        <a:t>, G4-LA8)</a:t>
                      </a:r>
                      <a:endParaRPr lang="en-US" sz="1200" kern="1200" baseline="0" dirty="0">
                        <a:latin typeface="+mn-lt"/>
                      </a:endParaRPr>
                    </a:p>
                    <a:p>
                      <a:pPr marL="0" marR="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sz="1200" b="1" kern="1200" dirty="0" err="1" smtClean="0">
                          <a:latin typeface="+mn-lt"/>
                        </a:rPr>
                        <a:t>Giáo</a:t>
                      </a:r>
                      <a:r>
                        <a:rPr lang="en-US" sz="1200" b="1" kern="1200" baseline="0" dirty="0" smtClean="0">
                          <a:latin typeface="+mn-lt"/>
                        </a:rPr>
                        <a:t> </a:t>
                      </a:r>
                      <a:r>
                        <a:rPr lang="en-US" sz="1200" b="1" kern="1200" baseline="0" dirty="0" err="1" smtClean="0">
                          <a:latin typeface="+mn-lt"/>
                        </a:rPr>
                        <a:t>dục</a:t>
                      </a:r>
                      <a:r>
                        <a:rPr lang="en-US" sz="1200" b="1" kern="1200" baseline="0" dirty="0" smtClean="0">
                          <a:latin typeface="+mn-lt"/>
                        </a:rPr>
                        <a:t> </a:t>
                      </a:r>
                      <a:r>
                        <a:rPr lang="en-US" sz="1200" b="1" kern="1200" baseline="0" dirty="0" err="1" smtClean="0">
                          <a:latin typeface="+mn-lt"/>
                        </a:rPr>
                        <a:t>và</a:t>
                      </a:r>
                      <a:r>
                        <a:rPr lang="en-US" sz="1200" b="1" kern="1200" baseline="0" dirty="0" smtClean="0">
                          <a:latin typeface="+mn-lt"/>
                        </a:rPr>
                        <a:t> </a:t>
                      </a:r>
                      <a:r>
                        <a:rPr lang="en-US" sz="1200" b="1" kern="1200" baseline="0" dirty="0" err="1" smtClean="0">
                          <a:latin typeface="+mn-lt"/>
                        </a:rPr>
                        <a:t>đào</a:t>
                      </a:r>
                      <a:r>
                        <a:rPr lang="en-US" sz="1200" b="1" kern="1200" baseline="0" dirty="0" smtClean="0">
                          <a:latin typeface="+mn-lt"/>
                        </a:rPr>
                        <a:t> </a:t>
                      </a:r>
                      <a:r>
                        <a:rPr lang="en-US" sz="1200" b="1" kern="1200" baseline="0" dirty="0" err="1" smtClean="0">
                          <a:latin typeface="+mn-lt"/>
                        </a:rPr>
                        <a:t>tạo</a:t>
                      </a:r>
                      <a:r>
                        <a:rPr lang="en-US" sz="1200" b="1" kern="1200" dirty="0" smtClean="0">
                          <a:latin typeface="+mn-lt"/>
                        </a:rPr>
                        <a:t> </a:t>
                      </a:r>
                      <a:endParaRPr lang="en-US" sz="1200" b="1" kern="1200" dirty="0" smtClean="0">
                        <a:latin typeface="+mn-lt"/>
                      </a:endParaRPr>
                    </a:p>
                    <a:p>
                      <a: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kern="1200" baseline="0" dirty="0" err="1" smtClean="0">
                          <a:latin typeface="+mn-lt"/>
                        </a:rPr>
                        <a:t>Số</a:t>
                      </a:r>
                      <a:r>
                        <a:rPr lang="en-US" sz="1200" kern="1200" baseline="0" dirty="0" smtClean="0">
                          <a:latin typeface="+mn-lt"/>
                        </a:rPr>
                        <a:t> </a:t>
                      </a:r>
                      <a:r>
                        <a:rPr lang="en-US" sz="1200" kern="1200" baseline="0" dirty="0" err="1" smtClean="0">
                          <a:latin typeface="+mn-lt"/>
                        </a:rPr>
                        <a:t>giờ</a:t>
                      </a:r>
                      <a:r>
                        <a:rPr lang="en-US" sz="1200" kern="1200" baseline="0" dirty="0" smtClean="0">
                          <a:latin typeface="+mn-lt"/>
                        </a:rPr>
                        <a:t> </a:t>
                      </a:r>
                      <a:r>
                        <a:rPr lang="en-US" sz="1200" kern="1200" baseline="0" dirty="0" err="1" smtClean="0">
                          <a:latin typeface="+mn-lt"/>
                        </a:rPr>
                        <a:t>đào</a:t>
                      </a:r>
                      <a:r>
                        <a:rPr lang="en-US" sz="1200" kern="1200" baseline="0" dirty="0" smtClean="0">
                          <a:latin typeface="+mn-lt"/>
                        </a:rPr>
                        <a:t> </a:t>
                      </a:r>
                      <a:r>
                        <a:rPr lang="en-US" sz="1200" kern="1200" baseline="0" dirty="0" err="1" smtClean="0">
                          <a:latin typeface="+mn-lt"/>
                        </a:rPr>
                        <a:t>tạo</a:t>
                      </a:r>
                      <a:r>
                        <a:rPr lang="en-US" sz="1200" kern="1200" baseline="0" dirty="0" smtClean="0">
                          <a:latin typeface="+mn-lt"/>
                        </a:rPr>
                        <a:t> </a:t>
                      </a:r>
                      <a:r>
                        <a:rPr lang="en-US" sz="1200" kern="1200" baseline="0" dirty="0" err="1" smtClean="0">
                          <a:latin typeface="+mn-lt"/>
                        </a:rPr>
                        <a:t>trung</a:t>
                      </a:r>
                      <a:r>
                        <a:rPr lang="en-US" sz="1200" kern="1200" baseline="0" dirty="0" smtClean="0">
                          <a:latin typeface="+mn-lt"/>
                        </a:rPr>
                        <a:t> </a:t>
                      </a:r>
                      <a:r>
                        <a:rPr lang="en-US" sz="1200" kern="1200" baseline="0" dirty="0" err="1" smtClean="0">
                          <a:latin typeface="+mn-lt"/>
                        </a:rPr>
                        <a:t>bình</a:t>
                      </a:r>
                      <a:r>
                        <a:rPr lang="en-US" sz="1200" kern="1200" baseline="0" dirty="0" smtClean="0">
                          <a:latin typeface="+mn-lt"/>
                        </a:rPr>
                        <a:t> </a:t>
                      </a:r>
                      <a:r>
                        <a:rPr lang="en-US" sz="1200" kern="1200" baseline="0" dirty="0" smtClean="0">
                          <a:latin typeface="+mn-lt"/>
                        </a:rPr>
                        <a:t>(G4-LA9)</a:t>
                      </a:r>
                    </a:p>
                    <a:p>
                      <a: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kern="1200" baseline="0" dirty="0" err="1" smtClean="0">
                          <a:latin typeface="+mn-lt"/>
                        </a:rPr>
                        <a:t>Chương</a:t>
                      </a:r>
                      <a:r>
                        <a:rPr lang="en-US" sz="1200" kern="1200" baseline="0" dirty="0" smtClean="0">
                          <a:latin typeface="+mn-lt"/>
                        </a:rPr>
                        <a:t> </a:t>
                      </a:r>
                      <a:r>
                        <a:rPr lang="en-US" sz="1200" kern="1200" baseline="0" dirty="0" err="1" smtClean="0">
                          <a:latin typeface="+mn-lt"/>
                        </a:rPr>
                        <a:t>trình</a:t>
                      </a:r>
                      <a:r>
                        <a:rPr lang="en-US" sz="1200" kern="1200" baseline="0" dirty="0" smtClean="0">
                          <a:latin typeface="+mn-lt"/>
                        </a:rPr>
                        <a:t> </a:t>
                      </a:r>
                      <a:r>
                        <a:rPr lang="en-US" sz="1200" kern="1200" baseline="0" dirty="0" err="1" smtClean="0">
                          <a:latin typeface="+mn-lt"/>
                        </a:rPr>
                        <a:t>phát</a:t>
                      </a:r>
                      <a:r>
                        <a:rPr lang="en-US" sz="1200" kern="1200" baseline="0" dirty="0" smtClean="0">
                          <a:latin typeface="+mn-lt"/>
                        </a:rPr>
                        <a:t> </a:t>
                      </a:r>
                      <a:r>
                        <a:rPr lang="en-US" sz="1200" kern="1200" baseline="0" dirty="0" err="1" smtClean="0">
                          <a:latin typeface="+mn-lt"/>
                        </a:rPr>
                        <a:t>triển</a:t>
                      </a:r>
                      <a:r>
                        <a:rPr lang="en-US" sz="1200" kern="1200" baseline="0" dirty="0" smtClean="0">
                          <a:latin typeface="+mn-lt"/>
                        </a:rPr>
                        <a:t> </a:t>
                      </a:r>
                      <a:r>
                        <a:rPr lang="en-US" sz="1200" kern="1200" baseline="0" dirty="0" err="1" smtClean="0">
                          <a:latin typeface="+mn-lt"/>
                        </a:rPr>
                        <a:t>kỹ</a:t>
                      </a:r>
                      <a:r>
                        <a:rPr lang="en-US" sz="1200" kern="1200" baseline="0" dirty="0" smtClean="0">
                          <a:latin typeface="+mn-lt"/>
                        </a:rPr>
                        <a:t> </a:t>
                      </a:r>
                      <a:r>
                        <a:rPr lang="en-US" sz="1200" kern="1200" baseline="0" dirty="0" err="1" smtClean="0">
                          <a:latin typeface="+mn-lt"/>
                        </a:rPr>
                        <a:t>năng</a:t>
                      </a:r>
                      <a:r>
                        <a:rPr lang="en-US" sz="1200" kern="1200" baseline="0" dirty="0" smtClean="0">
                          <a:latin typeface="+mn-lt"/>
                        </a:rPr>
                        <a:t> </a:t>
                      </a:r>
                      <a:r>
                        <a:rPr lang="en-US" sz="1200" kern="1200" baseline="0" dirty="0" err="1" smtClean="0">
                          <a:latin typeface="+mn-lt"/>
                        </a:rPr>
                        <a:t>và</a:t>
                      </a:r>
                      <a:r>
                        <a:rPr lang="en-US" sz="1200" kern="1200" baseline="0" dirty="0" smtClean="0">
                          <a:latin typeface="+mn-lt"/>
                        </a:rPr>
                        <a:t> </a:t>
                      </a:r>
                      <a:r>
                        <a:rPr lang="en-US" sz="1200" kern="1200" baseline="0" dirty="0" err="1" smtClean="0">
                          <a:latin typeface="+mn-lt"/>
                        </a:rPr>
                        <a:t>đào</a:t>
                      </a:r>
                      <a:r>
                        <a:rPr lang="en-US" sz="1200" kern="1200" baseline="0" dirty="0" smtClean="0">
                          <a:latin typeface="+mn-lt"/>
                        </a:rPr>
                        <a:t> </a:t>
                      </a:r>
                      <a:r>
                        <a:rPr lang="en-US" sz="1200" kern="1200" baseline="0" dirty="0" err="1" smtClean="0">
                          <a:latin typeface="+mn-lt"/>
                        </a:rPr>
                        <a:t>tạo</a:t>
                      </a:r>
                      <a:r>
                        <a:rPr lang="en-US" sz="1200" kern="1200" baseline="0" dirty="0" smtClean="0">
                          <a:latin typeface="+mn-lt"/>
                        </a:rPr>
                        <a:t> </a:t>
                      </a:r>
                      <a:r>
                        <a:rPr lang="en-US" sz="1200" kern="1200" baseline="0" dirty="0" err="1" smtClean="0">
                          <a:latin typeface="+mn-lt"/>
                        </a:rPr>
                        <a:t>liên</a:t>
                      </a:r>
                      <a:r>
                        <a:rPr lang="en-US" sz="1200" kern="1200" baseline="0" dirty="0" smtClean="0">
                          <a:latin typeface="+mn-lt"/>
                        </a:rPr>
                        <a:t> </a:t>
                      </a:r>
                      <a:r>
                        <a:rPr lang="en-US" sz="1200" kern="1200" baseline="0" dirty="0" err="1" smtClean="0">
                          <a:latin typeface="+mn-lt"/>
                        </a:rPr>
                        <a:t>tục</a:t>
                      </a:r>
                      <a:r>
                        <a:rPr lang="en-US" sz="1200" kern="1200" baseline="0" dirty="0" smtClean="0">
                          <a:latin typeface="+mn-lt"/>
                        </a:rPr>
                        <a:t> (G4-LA10</a:t>
                      </a:r>
                      <a:r>
                        <a:rPr lang="en-US" sz="1200" kern="1200" baseline="0" dirty="0" smtClean="0">
                          <a:latin typeface="+mn-lt"/>
                        </a:rPr>
                        <a:t>)</a:t>
                      </a:r>
                      <a:endParaRPr lang="en-US" sz="1200" kern="1200" baseline="0" dirty="0">
                        <a:latin typeface="+mn-lt"/>
                      </a:endParaRPr>
                    </a:p>
                    <a:p>
                      <a:pPr marL="0" indent="0" algn="l" defTabSz="914400" rtl="0" eaLnBrk="1" latinLnBrk="0" hangingPunct="1">
                        <a:spcBef>
                          <a:spcPts val="600"/>
                        </a:spcBef>
                        <a:spcAft>
                          <a:spcPts val="300"/>
                        </a:spcAft>
                        <a:buFont typeface="Arial" panose="020B0604020202020204" pitchFamily="34" charset="0"/>
                        <a:buNone/>
                      </a:pPr>
                      <a:r>
                        <a:rPr lang="en-US" sz="1200" b="1" kern="1200" dirty="0" err="1" smtClean="0">
                          <a:latin typeface="+mn-lt"/>
                        </a:rPr>
                        <a:t>Phát</a:t>
                      </a:r>
                      <a:r>
                        <a:rPr lang="en-US" sz="1200" b="1" kern="1200" baseline="0" dirty="0" smtClean="0">
                          <a:latin typeface="+mn-lt"/>
                        </a:rPr>
                        <a:t> </a:t>
                      </a:r>
                      <a:r>
                        <a:rPr lang="en-US" sz="1200" b="1" kern="1200" baseline="0" dirty="0" err="1" smtClean="0">
                          <a:latin typeface="+mn-lt"/>
                        </a:rPr>
                        <a:t>triển</a:t>
                      </a:r>
                      <a:r>
                        <a:rPr lang="en-US" sz="1200" b="1" kern="1200" baseline="0" dirty="0" smtClean="0">
                          <a:latin typeface="+mn-lt"/>
                        </a:rPr>
                        <a:t> </a:t>
                      </a:r>
                      <a:r>
                        <a:rPr lang="en-US" sz="1200" b="1" kern="1200" baseline="0" dirty="0" err="1" smtClean="0">
                          <a:latin typeface="+mn-lt"/>
                        </a:rPr>
                        <a:t>cộng</a:t>
                      </a:r>
                      <a:r>
                        <a:rPr lang="en-US" sz="1200" b="1" kern="1200" baseline="0" dirty="0" smtClean="0">
                          <a:latin typeface="+mn-lt"/>
                        </a:rPr>
                        <a:t> </a:t>
                      </a:r>
                      <a:r>
                        <a:rPr lang="en-US" sz="1200" b="1" kern="1200" baseline="0" dirty="0" err="1" smtClean="0">
                          <a:latin typeface="+mn-lt"/>
                        </a:rPr>
                        <a:t>đồng</a:t>
                      </a:r>
                      <a:endParaRPr lang="en-US" sz="1200" b="1" kern="1200" dirty="0" smtClean="0">
                        <a:latin typeface="+mn-lt"/>
                      </a:endParaRPr>
                    </a:p>
                    <a:p>
                      <a:pPr marL="171450" marR="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200" kern="1200" baseline="0" dirty="0" err="1" smtClean="0">
                          <a:latin typeface="+mn-lt"/>
                        </a:rPr>
                        <a:t>Trách</a:t>
                      </a:r>
                      <a:r>
                        <a:rPr lang="en-US" sz="1200" kern="1200" baseline="0" dirty="0" smtClean="0">
                          <a:latin typeface="+mn-lt"/>
                        </a:rPr>
                        <a:t> </a:t>
                      </a:r>
                      <a:r>
                        <a:rPr lang="en-US" sz="1200" kern="1200" baseline="0" dirty="0" err="1" smtClean="0">
                          <a:latin typeface="+mn-lt"/>
                        </a:rPr>
                        <a:t>nhiệm</a:t>
                      </a:r>
                      <a:r>
                        <a:rPr lang="en-US" sz="1200" kern="1200" baseline="0" dirty="0" smtClean="0">
                          <a:latin typeface="+mn-lt"/>
                        </a:rPr>
                        <a:t> </a:t>
                      </a:r>
                      <a:r>
                        <a:rPr lang="en-US" sz="1200" kern="1200" baseline="0" dirty="0" err="1" smtClean="0">
                          <a:latin typeface="+mn-lt"/>
                        </a:rPr>
                        <a:t>với</a:t>
                      </a:r>
                      <a:r>
                        <a:rPr lang="en-US" sz="1200" kern="1200" baseline="0" dirty="0" smtClean="0">
                          <a:latin typeface="+mn-lt"/>
                        </a:rPr>
                        <a:t> </a:t>
                      </a:r>
                      <a:r>
                        <a:rPr lang="en-US" sz="1200" kern="1200" baseline="0" dirty="0" err="1" smtClean="0">
                          <a:latin typeface="+mn-lt"/>
                        </a:rPr>
                        <a:t>cộng</a:t>
                      </a:r>
                      <a:r>
                        <a:rPr lang="en-US" sz="1200" kern="1200" baseline="0" dirty="0" smtClean="0">
                          <a:latin typeface="+mn-lt"/>
                        </a:rPr>
                        <a:t> </a:t>
                      </a:r>
                      <a:r>
                        <a:rPr lang="en-US" sz="1200" kern="1200" baseline="0" dirty="0" err="1" smtClean="0">
                          <a:latin typeface="+mn-lt"/>
                        </a:rPr>
                        <a:t>đồng</a:t>
                      </a:r>
                      <a:r>
                        <a:rPr lang="en-US" sz="1200" kern="1200" baseline="0" dirty="0" smtClean="0">
                          <a:latin typeface="+mn-lt"/>
                        </a:rPr>
                        <a:t> </a:t>
                      </a:r>
                      <a:r>
                        <a:rPr lang="en-US" sz="1200" kern="1200" baseline="0" dirty="0" err="1" smtClean="0">
                          <a:latin typeface="+mn-lt"/>
                        </a:rPr>
                        <a:t>địa</a:t>
                      </a:r>
                      <a:r>
                        <a:rPr lang="en-US" sz="1200" kern="1200" baseline="0" dirty="0" smtClean="0">
                          <a:latin typeface="+mn-lt"/>
                        </a:rPr>
                        <a:t> </a:t>
                      </a:r>
                      <a:r>
                        <a:rPr lang="en-US" sz="1200" kern="1200" baseline="0" dirty="0" err="1" smtClean="0">
                          <a:latin typeface="+mn-lt"/>
                        </a:rPr>
                        <a:t>phương</a:t>
                      </a:r>
                      <a:r>
                        <a:rPr lang="en-US" sz="1200" kern="1200" baseline="0" dirty="0" smtClean="0">
                          <a:latin typeface="+mn-lt"/>
                        </a:rPr>
                        <a:t> (</a:t>
                      </a:r>
                      <a:r>
                        <a:rPr lang="en-US" sz="1200" kern="1200" dirty="0" smtClean="0">
                          <a:latin typeface="+mn-lt"/>
                        </a:rPr>
                        <a:t>G4-SO1</a:t>
                      </a:r>
                      <a:r>
                        <a:rPr lang="en-US" sz="1200" kern="1200" dirty="0" smtClean="0">
                          <a:latin typeface="+mn-lt"/>
                        </a:rPr>
                        <a:t>)</a:t>
                      </a:r>
                      <a:endParaRPr lang="en-US" sz="1200" kern="1200" dirty="0" smtClean="0">
                        <a:solidFill>
                          <a:schemeClr val="tx1"/>
                        </a:solidFill>
                        <a:latin typeface="+mn-lt"/>
                        <a:ea typeface="+mn-ea"/>
                        <a:cs typeface="+mn-cs"/>
                      </a:endParaRPr>
                    </a:p>
                  </a:txBody>
                  <a:tcPr/>
                </a:tc>
              </a:tr>
              <a:tr h="1045775">
                <a:tc>
                  <a:txBody>
                    <a:bodyPr/>
                    <a:lstStyle/>
                    <a:p>
                      <a:pPr marL="0" marR="0" indent="0" algn="ctr" defTabSz="914400" rtl="0" eaLnBrk="1" fontAlgn="auto" latinLnBrk="0" hangingPunct="1">
                        <a:lnSpc>
                          <a:spcPct val="100000"/>
                        </a:lnSpc>
                        <a:spcBef>
                          <a:spcPts val="1800"/>
                        </a:spcBef>
                        <a:spcAft>
                          <a:spcPts val="600"/>
                        </a:spcAft>
                        <a:buClrTx/>
                        <a:buSzTx/>
                        <a:buFont typeface="Arial" panose="020B0604020202020204" pitchFamily="34" charset="0"/>
                        <a:buNone/>
                        <a:tabLst/>
                        <a:defRPr/>
                      </a:pPr>
                      <a:r>
                        <a:rPr lang="en-US" sz="1100" b="1" i="1" kern="1200" dirty="0" err="1" smtClean="0">
                          <a:solidFill>
                            <a:schemeClr val="bg1"/>
                          </a:solidFill>
                          <a:latin typeface="+mj-lt"/>
                          <a:ea typeface="+mn-ea"/>
                          <a:cs typeface="+mn-cs"/>
                        </a:rPr>
                        <a:t>Kinh</a:t>
                      </a:r>
                      <a:r>
                        <a:rPr lang="en-US" sz="1100" b="1" i="1" kern="1200" dirty="0" smtClean="0">
                          <a:solidFill>
                            <a:schemeClr val="bg1"/>
                          </a:solidFill>
                          <a:latin typeface="+mj-lt"/>
                          <a:ea typeface="+mn-ea"/>
                          <a:cs typeface="+mn-cs"/>
                        </a:rPr>
                        <a:t> </a:t>
                      </a:r>
                      <a:r>
                        <a:rPr lang="en-US" sz="1100" b="1" i="1" kern="1200" dirty="0" err="1" smtClean="0">
                          <a:solidFill>
                            <a:schemeClr val="bg1"/>
                          </a:solidFill>
                          <a:latin typeface="+mj-lt"/>
                          <a:ea typeface="+mn-ea"/>
                          <a:cs typeface="+mn-cs"/>
                        </a:rPr>
                        <a:t>tế</a:t>
                      </a:r>
                      <a:endParaRPr lang="en-US" sz="1100" b="1" i="1" kern="1200" dirty="0">
                        <a:solidFill>
                          <a:schemeClr val="bg1"/>
                        </a:solidFill>
                        <a:latin typeface="+mj-lt"/>
                        <a:ea typeface="+mn-ea"/>
                        <a:cs typeface="+mn-cs"/>
                      </a:endParaRPr>
                    </a:p>
                  </a:txBody>
                  <a:tcPr vert="vert270">
                    <a:solidFill>
                      <a:schemeClr val="tx2"/>
                    </a:solidFill>
                  </a:tcPr>
                </a:tc>
                <a:tc gridSpan="2">
                  <a:txBody>
                    <a:bodyPr/>
                    <a:lstStyle/>
                    <a:p>
                      <a:pPr marL="0" marR="0" indent="0" algn="l" defTabSz="914400" rtl="0" eaLnBrk="1" fontAlgn="auto" latinLnBrk="0" hangingPunct="1">
                        <a:lnSpc>
                          <a:spcPct val="100000"/>
                        </a:lnSpc>
                        <a:spcBef>
                          <a:spcPts val="1800"/>
                        </a:spcBef>
                        <a:spcAft>
                          <a:spcPts val="600"/>
                        </a:spcAft>
                        <a:buClrTx/>
                        <a:buSzTx/>
                        <a:buFont typeface="Arial" panose="020B0604020202020204" pitchFamily="34" charset="0"/>
                        <a:buNone/>
                        <a:tabLst/>
                        <a:defRPr/>
                      </a:pPr>
                      <a:r>
                        <a:rPr lang="en-US" sz="1200" b="1" i="1" kern="1200" baseline="0" dirty="0" err="1" smtClean="0">
                          <a:solidFill>
                            <a:schemeClr val="tx1"/>
                          </a:solidFill>
                          <a:latin typeface="+mn-lt"/>
                          <a:ea typeface="+mn-ea"/>
                          <a:cs typeface="+mn-cs"/>
                        </a:rPr>
                        <a:t>Các</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hoạt</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động</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Nguồn</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vốn</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xanh</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theo</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định</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hướng</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của</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Ủy</a:t>
                      </a:r>
                      <a:r>
                        <a:rPr lang="en-US" sz="1200" b="1" i="1" kern="1200" baseline="0" dirty="0" smtClean="0">
                          <a:solidFill>
                            <a:schemeClr val="tx1"/>
                          </a:solidFill>
                          <a:latin typeface="+mn-lt"/>
                          <a:ea typeface="+mn-ea"/>
                          <a:cs typeface="+mn-cs"/>
                        </a:rPr>
                        <a:t> ban </a:t>
                      </a:r>
                      <a:r>
                        <a:rPr lang="en-US" sz="1200" b="1" i="1" kern="1200" baseline="0" dirty="0" err="1" smtClean="0">
                          <a:solidFill>
                            <a:schemeClr val="tx1"/>
                          </a:solidFill>
                          <a:latin typeface="+mn-lt"/>
                          <a:ea typeface="+mn-ea"/>
                          <a:cs typeface="+mn-cs"/>
                        </a:rPr>
                        <a:t>Chứng</a:t>
                      </a:r>
                      <a:r>
                        <a:rPr lang="en-US" sz="1200" b="1" i="1" kern="1200" baseline="0" dirty="0" smtClean="0">
                          <a:solidFill>
                            <a:schemeClr val="tx1"/>
                          </a:solidFill>
                          <a:latin typeface="+mn-lt"/>
                          <a:ea typeface="+mn-ea"/>
                          <a:cs typeface="+mn-cs"/>
                        </a:rPr>
                        <a:t> </a:t>
                      </a:r>
                      <a:r>
                        <a:rPr lang="en-US" sz="1200" b="1" i="1" kern="1200" baseline="0" dirty="0" err="1" smtClean="0">
                          <a:solidFill>
                            <a:schemeClr val="tx1"/>
                          </a:solidFill>
                          <a:latin typeface="+mn-lt"/>
                          <a:ea typeface="+mn-ea"/>
                          <a:cs typeface="+mn-cs"/>
                        </a:rPr>
                        <a:t>khoán</a:t>
                      </a:r>
                      <a:r>
                        <a:rPr lang="en-US" sz="1200" b="1" i="1" kern="1200" baseline="0" dirty="0" smtClean="0">
                          <a:solidFill>
                            <a:schemeClr val="tx1"/>
                          </a:solidFill>
                          <a:latin typeface="+mn-lt"/>
                          <a:ea typeface="+mn-ea"/>
                          <a:cs typeface="+mn-cs"/>
                        </a:rPr>
                        <a:t> (SSC): </a:t>
                      </a:r>
                      <a:r>
                        <a:rPr lang="en-US" sz="1200" b="0" i="1" kern="1200" baseline="0" dirty="0" err="1" smtClean="0">
                          <a:solidFill>
                            <a:schemeClr val="tx1"/>
                          </a:solidFill>
                          <a:latin typeface="+mn-lt"/>
                          <a:ea typeface="+mn-ea"/>
                          <a:cs typeface="+mn-cs"/>
                        </a:rPr>
                        <a:t>Công</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bố</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về</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các</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sáng</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kiến</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và</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chương</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trình</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cho</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tài</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chính</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xanh</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và</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khoản</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tiền</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đầu</a:t>
                      </a:r>
                      <a:r>
                        <a:rPr lang="en-US" sz="1200" b="0" i="1" kern="1200" baseline="0" dirty="0" smtClean="0">
                          <a:solidFill>
                            <a:schemeClr val="tx1"/>
                          </a:solidFill>
                          <a:latin typeface="+mn-lt"/>
                          <a:ea typeface="+mn-ea"/>
                          <a:cs typeface="+mn-cs"/>
                        </a:rPr>
                        <a:t> </a:t>
                      </a:r>
                      <a:r>
                        <a:rPr lang="en-US" sz="1200" b="0" i="1" kern="1200" baseline="0" dirty="0" err="1" smtClean="0">
                          <a:solidFill>
                            <a:schemeClr val="tx1"/>
                          </a:solidFill>
                          <a:latin typeface="+mn-lt"/>
                          <a:ea typeface="+mn-ea"/>
                          <a:cs typeface="+mn-cs"/>
                        </a:rPr>
                        <a:t>tư</a:t>
                      </a:r>
                      <a:endParaRPr lang="en-US" sz="1200" b="0" i="1" kern="1200" dirty="0">
                        <a:solidFill>
                          <a:schemeClr val="tx1"/>
                        </a:solidFill>
                        <a:latin typeface="+mj-lt"/>
                        <a:ea typeface="+mn-ea"/>
                        <a:cs typeface="+mn-cs"/>
                      </a:endParaRPr>
                    </a:p>
                  </a:txBody>
                  <a:tcPr anchor="ctr"/>
                </a:tc>
                <a:tc hMerge="1">
                  <a:txBody>
                    <a:bodyPr/>
                    <a:lstStyle/>
                    <a:p>
                      <a:endParaRPr lang="en-US"/>
                    </a:p>
                  </a:txBody>
                  <a:tcPr/>
                </a:tc>
              </a:tr>
            </a:tbl>
          </a:graphicData>
        </a:graphic>
      </p:graphicFrame>
      <p:sp>
        <p:nvSpPr>
          <p:cNvPr id="12" name="Content Placeholder 2"/>
          <p:cNvSpPr>
            <a:spLocks noGrp="1"/>
          </p:cNvSpPr>
          <p:nvPr>
            <p:ph sz="quarter" idx="15"/>
          </p:nvPr>
        </p:nvSpPr>
        <p:spPr>
          <a:xfrm>
            <a:off x="685800" y="1143001"/>
            <a:ext cx="8642349" cy="457200"/>
          </a:xfrm>
        </p:spPr>
        <p:txBody>
          <a:bodyPr/>
          <a:lstStyle/>
          <a:p>
            <a:r>
              <a:rPr lang="en-US" sz="1200" dirty="0" err="1" smtClean="0">
                <a:latin typeface="+mn-lt"/>
              </a:rPr>
              <a:t>Chỉ</a:t>
            </a:r>
            <a:r>
              <a:rPr lang="en-US" sz="1200" dirty="0" smtClean="0">
                <a:latin typeface="+mn-lt"/>
              </a:rPr>
              <a:t> </a:t>
            </a:r>
            <a:r>
              <a:rPr lang="en-US" sz="1200" dirty="0" err="1" smtClean="0">
                <a:latin typeface="+mn-lt"/>
              </a:rPr>
              <a:t>số</a:t>
            </a:r>
            <a:r>
              <a:rPr lang="en-US" sz="1200" dirty="0" smtClean="0">
                <a:latin typeface="+mn-lt"/>
              </a:rPr>
              <a:t> </a:t>
            </a:r>
            <a:r>
              <a:rPr lang="en-US" sz="1200" dirty="0" err="1" smtClean="0">
                <a:latin typeface="+mn-lt"/>
              </a:rPr>
              <a:t>hoạt</a:t>
            </a:r>
            <a:r>
              <a:rPr lang="en-US" sz="1200" dirty="0" smtClean="0">
                <a:latin typeface="+mn-lt"/>
              </a:rPr>
              <a:t> </a:t>
            </a:r>
            <a:r>
              <a:rPr lang="en-US" sz="1200" dirty="0" err="1" smtClean="0">
                <a:latin typeface="+mn-lt"/>
              </a:rPr>
              <a:t>động</a:t>
            </a:r>
            <a:r>
              <a:rPr lang="en-US" sz="1200" dirty="0" smtClean="0">
                <a:latin typeface="+mn-lt"/>
              </a:rPr>
              <a:t> </a:t>
            </a:r>
            <a:r>
              <a:rPr lang="en-US" sz="1200" dirty="0" err="1" smtClean="0">
                <a:latin typeface="+mn-lt"/>
              </a:rPr>
              <a:t>cần</a:t>
            </a:r>
            <a:r>
              <a:rPr lang="en-US" sz="1200" dirty="0" smtClean="0">
                <a:latin typeface="+mn-lt"/>
              </a:rPr>
              <a:t> </a:t>
            </a:r>
            <a:r>
              <a:rPr lang="en-US" sz="1200" dirty="0" err="1" smtClean="0">
                <a:latin typeface="+mn-lt"/>
              </a:rPr>
              <a:t>công</a:t>
            </a:r>
            <a:r>
              <a:rPr lang="en-US" sz="1200" dirty="0" smtClean="0">
                <a:latin typeface="+mn-lt"/>
              </a:rPr>
              <a:t> </a:t>
            </a:r>
            <a:r>
              <a:rPr lang="en-US" sz="1200" dirty="0" err="1" smtClean="0">
                <a:latin typeface="+mn-lt"/>
              </a:rPr>
              <a:t>bố</a:t>
            </a:r>
            <a:r>
              <a:rPr lang="en-US" sz="1200" dirty="0" smtClean="0">
                <a:latin typeface="+mn-lt"/>
              </a:rPr>
              <a:t> </a:t>
            </a:r>
            <a:r>
              <a:rPr lang="en-US" sz="1200" dirty="0" err="1" smtClean="0">
                <a:latin typeface="+mn-lt"/>
              </a:rPr>
              <a:t>theo</a:t>
            </a:r>
            <a:r>
              <a:rPr lang="en-US" sz="1200" dirty="0" smtClean="0">
                <a:latin typeface="+mn-lt"/>
              </a:rPr>
              <a:t> </a:t>
            </a:r>
            <a:r>
              <a:rPr lang="en-US" sz="1200" dirty="0" err="1" smtClean="0">
                <a:latin typeface="+mn-lt"/>
              </a:rPr>
              <a:t>Hướng</a:t>
            </a:r>
            <a:r>
              <a:rPr lang="en-US" sz="1200" dirty="0" smtClean="0">
                <a:latin typeface="+mn-lt"/>
              </a:rPr>
              <a:t> </a:t>
            </a:r>
            <a:r>
              <a:rPr lang="en-US" sz="1200" dirty="0" err="1" smtClean="0">
                <a:latin typeface="+mn-lt"/>
              </a:rPr>
              <a:t>dẫn</a:t>
            </a:r>
            <a:r>
              <a:rPr lang="en-US" sz="1200" dirty="0" smtClean="0">
                <a:latin typeface="+mn-lt"/>
              </a:rPr>
              <a:t> </a:t>
            </a:r>
            <a:r>
              <a:rPr lang="en-US" sz="1200" dirty="0" err="1" smtClean="0">
                <a:latin typeface="+mn-lt"/>
              </a:rPr>
              <a:t>bao</a:t>
            </a:r>
            <a:r>
              <a:rPr lang="en-US" sz="1200" dirty="0" smtClean="0">
                <a:latin typeface="+mn-lt"/>
              </a:rPr>
              <a:t> </a:t>
            </a:r>
            <a:r>
              <a:rPr lang="en-US" sz="1200" dirty="0" err="1" smtClean="0">
                <a:latin typeface="+mn-lt"/>
              </a:rPr>
              <a:t>gồm</a:t>
            </a:r>
            <a:r>
              <a:rPr lang="en-US" sz="1200" dirty="0" smtClean="0">
                <a:latin typeface="+mn-lt"/>
              </a:rPr>
              <a:t> </a:t>
            </a:r>
            <a:r>
              <a:rPr lang="en-US" sz="1200" dirty="0" err="1" smtClean="0">
                <a:latin typeface="+mn-lt"/>
              </a:rPr>
              <a:t>các</a:t>
            </a:r>
            <a:r>
              <a:rPr lang="en-US" sz="1200" dirty="0" smtClean="0">
                <a:latin typeface="+mn-lt"/>
              </a:rPr>
              <a:t> </a:t>
            </a:r>
            <a:r>
              <a:rPr lang="en-US" sz="1200" dirty="0" err="1" smtClean="0">
                <a:latin typeface="+mn-lt"/>
              </a:rPr>
              <a:t>chỉ</a:t>
            </a:r>
            <a:r>
              <a:rPr lang="en-US" sz="1200" dirty="0" smtClean="0">
                <a:latin typeface="+mn-lt"/>
              </a:rPr>
              <a:t> </a:t>
            </a:r>
            <a:r>
              <a:rPr lang="en-US" sz="1200" dirty="0" err="1" smtClean="0">
                <a:latin typeface="+mn-lt"/>
              </a:rPr>
              <a:t>số</a:t>
            </a:r>
            <a:r>
              <a:rPr lang="en-US" sz="1200" dirty="0" smtClean="0">
                <a:latin typeface="+mn-lt"/>
              </a:rPr>
              <a:t> </a:t>
            </a:r>
            <a:r>
              <a:rPr lang="en-US" sz="1200" dirty="0" err="1" smtClean="0">
                <a:latin typeface="+mn-lt"/>
              </a:rPr>
              <a:t>theo</a:t>
            </a:r>
            <a:r>
              <a:rPr lang="en-US" sz="1200" dirty="0" smtClean="0">
                <a:latin typeface="+mn-lt"/>
              </a:rPr>
              <a:t> </a:t>
            </a:r>
            <a:r>
              <a:rPr lang="en-US" sz="1200" dirty="0" err="1" smtClean="0">
                <a:latin typeface="+mn-lt"/>
              </a:rPr>
              <a:t>các</a:t>
            </a:r>
            <a:r>
              <a:rPr lang="en-US" sz="1200" dirty="0" smtClean="0">
                <a:latin typeface="+mn-lt"/>
              </a:rPr>
              <a:t> </a:t>
            </a:r>
            <a:r>
              <a:rPr lang="en-US" sz="1200" dirty="0" err="1" smtClean="0">
                <a:latin typeface="+mn-lt"/>
              </a:rPr>
              <a:t>lĩnh</a:t>
            </a:r>
            <a:r>
              <a:rPr lang="en-US" sz="1200" dirty="0" smtClean="0">
                <a:latin typeface="+mn-lt"/>
              </a:rPr>
              <a:t> </a:t>
            </a:r>
            <a:r>
              <a:rPr lang="en-US" sz="1200" dirty="0" err="1" smtClean="0">
                <a:latin typeface="+mn-lt"/>
              </a:rPr>
              <a:t>vực</a:t>
            </a:r>
            <a:r>
              <a:rPr lang="en-US" sz="1200" dirty="0" smtClean="0">
                <a:latin typeface="+mn-lt"/>
              </a:rPr>
              <a:t> </a:t>
            </a:r>
            <a:r>
              <a:rPr lang="en-US" sz="1200" dirty="0" err="1" smtClean="0">
                <a:latin typeface="+mn-lt"/>
              </a:rPr>
              <a:t>Môi</a:t>
            </a:r>
            <a:r>
              <a:rPr lang="en-US" sz="1200" dirty="0" smtClean="0">
                <a:latin typeface="+mn-lt"/>
              </a:rPr>
              <a:t> </a:t>
            </a:r>
            <a:r>
              <a:rPr lang="en-US" sz="1200" dirty="0" err="1" smtClean="0">
                <a:latin typeface="+mn-lt"/>
              </a:rPr>
              <a:t>trường</a:t>
            </a:r>
            <a:r>
              <a:rPr lang="en-US" sz="1200" dirty="0" smtClean="0">
                <a:latin typeface="+mn-lt"/>
              </a:rPr>
              <a:t> </a:t>
            </a:r>
            <a:r>
              <a:rPr lang="en-US" sz="1200" dirty="0" err="1" smtClean="0">
                <a:latin typeface="+mn-lt"/>
              </a:rPr>
              <a:t>xã</a:t>
            </a:r>
            <a:r>
              <a:rPr lang="en-US" sz="1200" dirty="0" smtClean="0">
                <a:latin typeface="+mn-lt"/>
              </a:rPr>
              <a:t> </a:t>
            </a:r>
            <a:r>
              <a:rPr lang="en-US" sz="1200" dirty="0" err="1" smtClean="0">
                <a:latin typeface="+mn-lt"/>
              </a:rPr>
              <a:t>hội</a:t>
            </a:r>
            <a:r>
              <a:rPr lang="en-US" sz="1200" dirty="0" smtClean="0">
                <a:latin typeface="+mn-lt"/>
              </a:rPr>
              <a:t> </a:t>
            </a:r>
            <a:r>
              <a:rPr lang="en-US" sz="1200" dirty="0" err="1" smtClean="0">
                <a:latin typeface="+mn-lt"/>
              </a:rPr>
              <a:t>và</a:t>
            </a:r>
            <a:r>
              <a:rPr lang="en-US" sz="1200" dirty="0" smtClean="0">
                <a:latin typeface="+mn-lt"/>
              </a:rPr>
              <a:t> </a:t>
            </a:r>
            <a:r>
              <a:rPr lang="en-US" sz="1200" dirty="0" err="1" smtClean="0">
                <a:latin typeface="+mn-lt"/>
              </a:rPr>
              <a:t>kinh</a:t>
            </a:r>
            <a:r>
              <a:rPr lang="en-US" sz="1200" dirty="0" smtClean="0">
                <a:latin typeface="+mn-lt"/>
              </a:rPr>
              <a:t> </a:t>
            </a:r>
            <a:r>
              <a:rPr lang="en-US" sz="1200" dirty="0" err="1" smtClean="0">
                <a:latin typeface="+mn-lt"/>
              </a:rPr>
              <a:t>tế</a:t>
            </a:r>
            <a:r>
              <a:rPr lang="en-US" sz="1200" dirty="0" smtClean="0">
                <a:latin typeface="+mn-lt"/>
              </a:rPr>
              <a:t>. </a:t>
            </a:r>
            <a:r>
              <a:rPr lang="en-US" sz="1200" dirty="0" err="1" smtClean="0">
                <a:latin typeface="+mn-lt"/>
              </a:rPr>
              <a:t>Các</a:t>
            </a:r>
            <a:r>
              <a:rPr lang="en-US" sz="1200" dirty="0" smtClean="0">
                <a:latin typeface="+mn-lt"/>
              </a:rPr>
              <a:t> </a:t>
            </a:r>
            <a:r>
              <a:rPr lang="en-US" sz="1200" dirty="0" err="1" smtClean="0">
                <a:latin typeface="+mn-lt"/>
              </a:rPr>
              <a:t>lĩnh</a:t>
            </a:r>
            <a:r>
              <a:rPr lang="en-US" sz="1200" dirty="0" smtClean="0">
                <a:latin typeface="+mn-lt"/>
              </a:rPr>
              <a:t> </a:t>
            </a:r>
            <a:r>
              <a:rPr lang="en-US" sz="1200" dirty="0" err="1" smtClean="0">
                <a:latin typeface="+mn-lt"/>
              </a:rPr>
              <a:t>vự</a:t>
            </a:r>
            <a:r>
              <a:rPr lang="en-US" sz="1200" dirty="0" err="1" smtClean="0">
                <a:latin typeface="+mn-lt"/>
              </a:rPr>
              <a:t>c</a:t>
            </a:r>
            <a:r>
              <a:rPr lang="en-US" sz="1200" dirty="0" smtClean="0">
                <a:latin typeface="+mn-lt"/>
              </a:rPr>
              <a:t> </a:t>
            </a:r>
            <a:r>
              <a:rPr lang="en-US" sz="1200" dirty="0" err="1" smtClean="0">
                <a:latin typeface="+mn-lt"/>
              </a:rPr>
              <a:t>và</a:t>
            </a:r>
            <a:r>
              <a:rPr lang="en-US" sz="1200" dirty="0" smtClean="0">
                <a:latin typeface="+mn-lt"/>
              </a:rPr>
              <a:t> </a:t>
            </a:r>
            <a:r>
              <a:rPr lang="en-US" sz="1200" dirty="0" err="1" smtClean="0">
                <a:latin typeface="+mn-lt"/>
              </a:rPr>
              <a:t>chỉ</a:t>
            </a:r>
            <a:r>
              <a:rPr lang="en-US" sz="1200" dirty="0" smtClean="0">
                <a:latin typeface="+mn-lt"/>
              </a:rPr>
              <a:t> </a:t>
            </a:r>
            <a:r>
              <a:rPr lang="en-US" sz="1200" dirty="0" err="1" smtClean="0">
                <a:latin typeface="+mn-lt"/>
              </a:rPr>
              <a:t>số</a:t>
            </a:r>
            <a:r>
              <a:rPr lang="en-US" sz="1200" dirty="0" smtClean="0">
                <a:latin typeface="+mn-lt"/>
              </a:rPr>
              <a:t> </a:t>
            </a:r>
            <a:r>
              <a:rPr lang="en-US" sz="1200" dirty="0" err="1" smtClean="0">
                <a:latin typeface="+mn-lt"/>
              </a:rPr>
              <a:t>hoạt</a:t>
            </a:r>
            <a:r>
              <a:rPr lang="en-US" sz="1200" dirty="0" smtClean="0">
                <a:latin typeface="+mn-lt"/>
              </a:rPr>
              <a:t> </a:t>
            </a:r>
            <a:r>
              <a:rPr lang="en-US" sz="1200" dirty="0" err="1" smtClean="0">
                <a:latin typeface="+mn-lt"/>
              </a:rPr>
              <a:t>động</a:t>
            </a:r>
            <a:r>
              <a:rPr lang="en-US" sz="1200" dirty="0" smtClean="0">
                <a:latin typeface="+mn-lt"/>
              </a:rPr>
              <a:t> </a:t>
            </a:r>
            <a:r>
              <a:rPr lang="en-US" sz="1200" dirty="0" err="1" smtClean="0">
                <a:latin typeface="+mn-lt"/>
              </a:rPr>
              <a:t>được</a:t>
            </a:r>
            <a:r>
              <a:rPr lang="en-US" sz="1200" dirty="0" smtClean="0">
                <a:latin typeface="+mn-lt"/>
              </a:rPr>
              <a:t> </a:t>
            </a:r>
            <a:r>
              <a:rPr lang="en-US" sz="1200" dirty="0" err="1" smtClean="0">
                <a:latin typeface="+mn-lt"/>
              </a:rPr>
              <a:t>tham</a:t>
            </a:r>
            <a:r>
              <a:rPr lang="en-US" sz="1200" dirty="0" smtClean="0">
                <a:latin typeface="+mn-lt"/>
              </a:rPr>
              <a:t> </a:t>
            </a:r>
            <a:r>
              <a:rPr lang="en-US" sz="1200" dirty="0" err="1" smtClean="0">
                <a:latin typeface="+mn-lt"/>
              </a:rPr>
              <a:t>chiếu</a:t>
            </a:r>
            <a:r>
              <a:rPr lang="en-US" sz="1200" dirty="0" smtClean="0">
                <a:latin typeface="+mn-lt"/>
              </a:rPr>
              <a:t> </a:t>
            </a:r>
            <a:r>
              <a:rPr lang="en-US" sz="1200" dirty="0" err="1" smtClean="0">
                <a:latin typeface="+mn-lt"/>
              </a:rPr>
              <a:t>tương</a:t>
            </a:r>
            <a:r>
              <a:rPr lang="en-US" sz="1200" dirty="0" smtClean="0">
                <a:latin typeface="+mn-lt"/>
              </a:rPr>
              <a:t> </a:t>
            </a:r>
            <a:r>
              <a:rPr lang="en-US" sz="1200" dirty="0" err="1" smtClean="0">
                <a:latin typeface="+mn-lt"/>
              </a:rPr>
              <a:t>ứng</a:t>
            </a:r>
            <a:r>
              <a:rPr lang="en-US" sz="1200" dirty="0" smtClean="0">
                <a:latin typeface="+mn-lt"/>
              </a:rPr>
              <a:t> </a:t>
            </a:r>
            <a:r>
              <a:rPr lang="en-US" sz="1200" dirty="0" err="1" smtClean="0">
                <a:latin typeface="+mn-lt"/>
              </a:rPr>
              <a:t>với</a:t>
            </a:r>
            <a:r>
              <a:rPr lang="en-US" sz="1200" dirty="0" smtClean="0">
                <a:latin typeface="+mn-lt"/>
              </a:rPr>
              <a:t> </a:t>
            </a:r>
            <a:r>
              <a:rPr lang="en-US" sz="1200" dirty="0" smtClean="0">
                <a:latin typeface="+mn-lt"/>
              </a:rPr>
              <a:t>GRI G4.</a:t>
            </a:r>
            <a:endParaRPr lang="en-GB" sz="1200" dirty="0">
              <a:latin typeface="+mn-lt"/>
            </a:endParaRPr>
          </a:p>
          <a:p>
            <a:endParaRPr lang="en-GB" sz="1200" dirty="0" smtClean="0">
              <a:latin typeface="+mn-lt"/>
            </a:endParaRPr>
          </a:p>
        </p:txBody>
      </p:sp>
      <p:sp>
        <p:nvSpPr>
          <p:cNvPr id="3" name="Date Placeholder 2"/>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4" name="Slide Number Placeholder 3"/>
          <p:cNvSpPr>
            <a:spLocks noGrp="1"/>
          </p:cNvSpPr>
          <p:nvPr>
            <p:ph type="sldNum" sz="quarter" idx="18"/>
          </p:nvPr>
        </p:nvSpPr>
        <p:spPr/>
        <p:txBody>
          <a:bodyPr/>
          <a:lstStyle/>
          <a:p>
            <a:fld id="{704BF9C1-91F8-40E3-B9D9-9467646759BA}" type="slidenum">
              <a:rPr lang="en-GB" smtClean="0">
                <a:solidFill>
                  <a:srgbClr val="000000"/>
                </a:solidFill>
              </a:rPr>
              <a:pPr/>
              <a:t>27</a:t>
            </a:fld>
            <a:endParaRPr lang="en-GB">
              <a:solidFill>
                <a:srgbClr val="000000"/>
              </a:solidFill>
            </a:endParaRPr>
          </a:p>
        </p:txBody>
      </p:sp>
      <p:sp>
        <p:nvSpPr>
          <p:cNvPr id="8" name="TextBox 7"/>
          <p:cNvSpPr txBox="1"/>
          <p:nvPr/>
        </p:nvSpPr>
        <p:spPr>
          <a:xfrm>
            <a:off x="457200" y="381000"/>
            <a:ext cx="2286000" cy="228600"/>
          </a:xfrm>
          <a:prstGeom prst="rect">
            <a:avLst/>
          </a:prstGeom>
          <a:noFill/>
        </p:spPr>
        <p:txBody>
          <a:bodyPr vert="horz" wrap="square" lIns="0" tIns="0" rIns="0" bIns="0" rtlCol="0">
            <a:noAutofit/>
          </a:bodyPr>
          <a:lstStyle/>
          <a:p>
            <a:pPr indent="-274320">
              <a:spcAft>
                <a:spcPts val="900"/>
              </a:spcAft>
            </a:pPr>
            <a:r>
              <a:rPr lang="en-GB" sz="900" b="1" i="1" dirty="0">
                <a:solidFill>
                  <a:srgbClr val="A32020"/>
                </a:solidFill>
                <a:latin typeface="Georgia" pitchFamily="18" charset="0"/>
              </a:rPr>
              <a:t>About the E&amp;S Disclosure Guide</a:t>
            </a:r>
            <a:endParaRPr lang="en-GB" sz="900" b="1" i="1" dirty="0" smtClean="0">
              <a:solidFill>
                <a:srgbClr val="A32020"/>
              </a:solidFill>
              <a:latin typeface="Georgia" pitchFamily="18" charset="0"/>
            </a:endParaRPr>
          </a:p>
        </p:txBody>
      </p:sp>
      <p:sp>
        <p:nvSpPr>
          <p:cNvPr id="13" name="Footer Placeholder 13"/>
          <p:cNvSpPr>
            <a:spLocks noGrp="1"/>
          </p:cNvSpPr>
          <p:nvPr>
            <p:ph type="ftr" sz="quarter" idx="17"/>
          </p:nvPr>
        </p:nvSpPr>
        <p:spPr>
          <a:xfrm>
            <a:off x="574548" y="6324600"/>
            <a:ext cx="5699252" cy="150876"/>
          </a:xfrm>
        </p:spPr>
        <p:txBody>
          <a:body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2082662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50" y="692149"/>
            <a:ext cx="8629650" cy="876877"/>
          </a:xfrm>
        </p:spPr>
        <p:txBody>
          <a:bodyPr lIns="90000" tIns="46800" rIns="90000" bIns="46800"/>
          <a:lstStyle/>
          <a:p>
            <a:r>
              <a:rPr lang="en-GB" sz="2000" smtClean="0"/>
              <a:t>Mẫu </a:t>
            </a:r>
            <a:r>
              <a:rPr lang="en-GB" sz="2000"/>
              <a:t>biểu báo </a:t>
            </a:r>
            <a:r>
              <a:rPr lang="en-GB" sz="2000" smtClean="0"/>
              <a:t>cáo</a:t>
            </a:r>
            <a:endParaRPr lang="en-GB" sz="2000" dirty="0"/>
          </a:p>
        </p:txBody>
      </p:sp>
      <p:graphicFrame>
        <p:nvGraphicFramePr>
          <p:cNvPr id="7" name="Table 6"/>
          <p:cNvGraphicFramePr>
            <a:graphicFrameLocks noGrp="1"/>
          </p:cNvGraphicFramePr>
          <p:nvPr>
            <p:extLst>
              <p:ext uri="{D42A27DB-BD31-4B8C-83A1-F6EECF244321}">
                <p14:modId xmlns:p14="http://schemas.microsoft.com/office/powerpoint/2010/main" val="1830502990"/>
              </p:ext>
            </p:extLst>
          </p:nvPr>
        </p:nvGraphicFramePr>
        <p:xfrm>
          <a:off x="891689" y="1257549"/>
          <a:ext cx="8176113" cy="1501747"/>
        </p:xfrm>
        <a:graphic>
          <a:graphicData uri="http://schemas.openxmlformats.org/drawingml/2006/table">
            <a:tbl>
              <a:tblPr firstRow="1" bandRow="1">
                <a:tableStyleId>{69012ECD-51FC-41F1-AA8D-1B2483CD663E}</a:tableStyleId>
              </a:tblPr>
              <a:tblGrid>
                <a:gridCol w="908457"/>
                <a:gridCol w="638254"/>
                <a:gridCol w="990600"/>
                <a:gridCol w="1066800"/>
                <a:gridCol w="1066800"/>
                <a:gridCol w="779831"/>
                <a:gridCol w="908457"/>
                <a:gridCol w="908457"/>
                <a:gridCol w="908457"/>
              </a:tblGrid>
              <a:tr h="412384">
                <a:tc gridSpan="9">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400" dirty="0" err="1" smtClean="0">
                          <a:latin typeface="Arial" panose="020B0604020202020204" pitchFamily="34" charset="0"/>
                        </a:rPr>
                        <a:t>Các</a:t>
                      </a:r>
                      <a:r>
                        <a:rPr lang="en-US" sz="1400" baseline="0" dirty="0" smtClean="0">
                          <a:latin typeface="Arial" panose="020B0604020202020204" pitchFamily="34" charset="0"/>
                        </a:rPr>
                        <a:t> </a:t>
                      </a:r>
                      <a:r>
                        <a:rPr lang="en-US" sz="1400" baseline="0" dirty="0" err="1" smtClean="0">
                          <a:latin typeface="Arial" panose="020B0604020202020204" pitchFamily="34" charset="0"/>
                        </a:rPr>
                        <a:t>Chỉ</a:t>
                      </a:r>
                      <a:r>
                        <a:rPr lang="en-US" sz="1400" baseline="0" dirty="0" smtClean="0">
                          <a:latin typeface="Arial" panose="020B0604020202020204" pitchFamily="34" charset="0"/>
                        </a:rPr>
                        <a:t> </a:t>
                      </a:r>
                      <a:r>
                        <a:rPr lang="en-US" sz="1400" baseline="0" dirty="0" err="1" smtClean="0">
                          <a:latin typeface="Arial" panose="020B0604020202020204" pitchFamily="34" charset="0"/>
                        </a:rPr>
                        <a:t>số</a:t>
                      </a:r>
                      <a:r>
                        <a:rPr lang="en-US" sz="1400" baseline="0" dirty="0" smtClean="0">
                          <a:latin typeface="Arial" panose="020B0604020202020204" pitchFamily="34" charset="0"/>
                        </a:rPr>
                        <a:t> </a:t>
                      </a:r>
                      <a:r>
                        <a:rPr lang="en-US" sz="1400" baseline="0" dirty="0" err="1" smtClean="0">
                          <a:latin typeface="Arial" panose="020B0604020202020204" pitchFamily="34" charset="0"/>
                        </a:rPr>
                        <a:t>Hoạt</a:t>
                      </a:r>
                      <a:r>
                        <a:rPr lang="en-US" sz="1400" baseline="0" dirty="0" smtClean="0">
                          <a:latin typeface="Arial" panose="020B0604020202020204" pitchFamily="34" charset="0"/>
                        </a:rPr>
                        <a:t> </a:t>
                      </a:r>
                      <a:r>
                        <a:rPr lang="en-US" sz="1400" baseline="0" dirty="0" err="1" smtClean="0">
                          <a:latin typeface="Arial" panose="020B0604020202020204" pitchFamily="34" charset="0"/>
                        </a:rPr>
                        <a:t>động</a:t>
                      </a:r>
                      <a:r>
                        <a:rPr lang="en-US" sz="1400" baseline="0" dirty="0" smtClean="0">
                          <a:latin typeface="Arial" panose="020B0604020202020204" pitchFamily="34" charset="0"/>
                        </a:rPr>
                        <a:t> </a:t>
                      </a:r>
                      <a:r>
                        <a:rPr lang="en-US" sz="1400" baseline="0" dirty="0" err="1" smtClean="0">
                          <a:latin typeface="Arial" panose="020B0604020202020204" pitchFamily="34" charset="0"/>
                        </a:rPr>
                        <a:t>Chính</a:t>
                      </a:r>
                      <a:r>
                        <a:rPr lang="en-US" sz="1400" baseline="0" dirty="0" smtClean="0">
                          <a:latin typeface="Arial" panose="020B0604020202020204" pitchFamily="34" charset="0"/>
                        </a:rPr>
                        <a:t> – </a:t>
                      </a:r>
                      <a:r>
                        <a:rPr lang="en-US" sz="1400" baseline="0" dirty="0" err="1" smtClean="0">
                          <a:latin typeface="Arial" panose="020B0604020202020204" pitchFamily="34" charset="0"/>
                        </a:rPr>
                        <a:t>Năm</a:t>
                      </a:r>
                      <a:r>
                        <a:rPr lang="en-US" sz="1400" baseline="0" dirty="0" smtClean="0">
                          <a:latin typeface="Arial" panose="020B0604020202020204" pitchFamily="34" charset="0"/>
                        </a:rPr>
                        <a:t> </a:t>
                      </a:r>
                      <a:r>
                        <a:rPr lang="en-US" sz="1400" baseline="0" dirty="0" err="1" smtClean="0">
                          <a:latin typeface="Arial" panose="020B0604020202020204" pitchFamily="34" charset="0"/>
                        </a:rPr>
                        <a:t>tài</a:t>
                      </a:r>
                      <a:r>
                        <a:rPr lang="en-US" sz="1400" baseline="0" dirty="0" smtClean="0">
                          <a:latin typeface="Arial" panose="020B0604020202020204" pitchFamily="34" charset="0"/>
                        </a:rPr>
                        <a:t> </a:t>
                      </a:r>
                      <a:r>
                        <a:rPr lang="en-US" sz="1400" baseline="0" dirty="0" err="1" smtClean="0">
                          <a:latin typeface="Arial" panose="020B0604020202020204" pitchFamily="34" charset="0"/>
                        </a:rPr>
                        <a:t>chính</a:t>
                      </a:r>
                      <a:r>
                        <a:rPr lang="en-US" sz="1400" baseline="0" dirty="0" smtClean="0">
                          <a:latin typeface="Arial" panose="020B0604020202020204" pitchFamily="34" charset="0"/>
                        </a:rPr>
                        <a:t> 2015</a:t>
                      </a:r>
                      <a:endParaRPr lang="en-US" sz="1400" dirty="0">
                        <a:latin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450407">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dirty="0" err="1" smtClean="0">
                          <a:latin typeface="Arial" panose="020B0604020202020204" pitchFamily="34" charset="0"/>
                        </a:rPr>
                        <a:t>Chỉ</a:t>
                      </a:r>
                      <a:r>
                        <a:rPr lang="en-US" sz="1200" baseline="0" dirty="0" smtClean="0">
                          <a:latin typeface="Arial" panose="020B0604020202020204" pitchFamily="34" charset="0"/>
                        </a:rPr>
                        <a:t> </a:t>
                      </a:r>
                      <a:r>
                        <a:rPr lang="en-US" sz="1200" baseline="0" dirty="0" err="1" smtClean="0">
                          <a:latin typeface="Arial" panose="020B0604020202020204" pitchFamily="34" charset="0"/>
                        </a:rPr>
                        <a:t>số</a:t>
                      </a:r>
                      <a:r>
                        <a:rPr lang="en-US" sz="1200" baseline="0" dirty="0" smtClean="0">
                          <a:latin typeface="Arial" panose="020B0604020202020204" pitchFamily="34" charset="0"/>
                        </a:rPr>
                        <a:t> </a:t>
                      </a:r>
                      <a:r>
                        <a:rPr lang="en-US" sz="1200" baseline="0" dirty="0" err="1" smtClean="0">
                          <a:latin typeface="Arial" panose="020B0604020202020204" pitchFamily="34" charset="0"/>
                        </a:rPr>
                        <a:t>hoạt</a:t>
                      </a:r>
                      <a:r>
                        <a:rPr lang="en-US" sz="1200" baseline="0" dirty="0" smtClean="0">
                          <a:latin typeface="Arial" panose="020B0604020202020204" pitchFamily="34" charset="0"/>
                        </a:rPr>
                        <a:t> </a:t>
                      </a:r>
                      <a:r>
                        <a:rPr lang="en-US" sz="1200" baseline="0" dirty="0" err="1" smtClean="0">
                          <a:latin typeface="Arial" panose="020B0604020202020204" pitchFamily="34" charset="0"/>
                        </a:rPr>
                        <a:t>động</a:t>
                      </a:r>
                      <a:r>
                        <a:rPr lang="en-US" sz="1200" baseline="0" dirty="0" smtClean="0">
                          <a:latin typeface="Arial" panose="020B0604020202020204" pitchFamily="34" charset="0"/>
                        </a:rPr>
                        <a:t> </a:t>
                      </a:r>
                      <a:r>
                        <a:rPr lang="en-US" sz="1200" baseline="0" dirty="0" err="1" smtClean="0">
                          <a:latin typeface="Arial" panose="020B0604020202020204" pitchFamily="34" charset="0"/>
                        </a:rPr>
                        <a:t>cần</a:t>
                      </a:r>
                      <a:r>
                        <a:rPr lang="en-US" sz="1200" baseline="0" dirty="0" smtClean="0">
                          <a:latin typeface="Arial" panose="020B0604020202020204" pitchFamily="34" charset="0"/>
                        </a:rPr>
                        <a:t> </a:t>
                      </a:r>
                      <a:r>
                        <a:rPr lang="en-US" sz="1200" baseline="0" dirty="0" err="1" smtClean="0">
                          <a:latin typeface="Arial" panose="020B0604020202020204" pitchFamily="34" charset="0"/>
                        </a:rPr>
                        <a:t>công</a:t>
                      </a:r>
                      <a:r>
                        <a:rPr lang="en-US" sz="1200" baseline="0" dirty="0" smtClean="0">
                          <a:latin typeface="Arial" panose="020B0604020202020204" pitchFamily="34" charset="0"/>
                        </a:rPr>
                        <a:t> </a:t>
                      </a:r>
                      <a:r>
                        <a:rPr lang="en-US" sz="1200" baseline="0" dirty="0" err="1" smtClean="0">
                          <a:latin typeface="Arial" panose="020B0604020202020204" pitchFamily="34" charset="0"/>
                        </a:rPr>
                        <a:t>bố</a:t>
                      </a:r>
                      <a:endParaRPr lang="en-US" sz="1200" dirty="0">
                        <a:latin typeface="Arial" panose="020B0604020202020204" pitchFamily="34" charset="0"/>
                      </a:endParaRPr>
                    </a:p>
                  </a:txBody>
                  <a:tcPr anchor="ctr"/>
                </a:tc>
                <a:tc rowSpan="2">
                  <a:txBody>
                    <a:bodyPr/>
                    <a:lstStyle/>
                    <a:p>
                      <a:pPr algn="ctr"/>
                      <a:r>
                        <a:rPr lang="en-GB" sz="1200" kern="1200" dirty="0" err="1" smtClean="0">
                          <a:solidFill>
                            <a:schemeClr val="dk1"/>
                          </a:solidFill>
                          <a:latin typeface="Arial" panose="020B0604020202020204" pitchFamily="34" charset="0"/>
                          <a:ea typeface="+mn-ea"/>
                          <a:cs typeface="+mn-cs"/>
                        </a:rPr>
                        <a:t>Nguồn</a:t>
                      </a:r>
                      <a:r>
                        <a:rPr lang="en-GB" sz="1200" kern="1200" dirty="0" smtClean="0">
                          <a:solidFill>
                            <a:schemeClr val="dk1"/>
                          </a:solidFill>
                          <a:latin typeface="Arial" panose="020B0604020202020204" pitchFamily="34" charset="0"/>
                          <a:ea typeface="+mn-ea"/>
                          <a:cs typeface="+mn-cs"/>
                        </a:rPr>
                        <a:t> </a:t>
                      </a:r>
                      <a:r>
                        <a:rPr lang="en-GB" sz="1200" kern="1200" dirty="0" err="1" smtClean="0">
                          <a:solidFill>
                            <a:schemeClr val="dk1"/>
                          </a:solidFill>
                          <a:latin typeface="Arial" panose="020B0604020202020204" pitchFamily="34" charset="0"/>
                          <a:ea typeface="+mn-ea"/>
                          <a:cs typeface="+mn-cs"/>
                        </a:rPr>
                        <a:t>dữ</a:t>
                      </a:r>
                      <a:r>
                        <a:rPr lang="en-GB" sz="1200" kern="1200" dirty="0" smtClean="0">
                          <a:solidFill>
                            <a:schemeClr val="dk1"/>
                          </a:solidFill>
                          <a:latin typeface="Arial" panose="020B0604020202020204" pitchFamily="34" charset="0"/>
                          <a:ea typeface="+mn-ea"/>
                          <a:cs typeface="+mn-cs"/>
                        </a:rPr>
                        <a:t> </a:t>
                      </a:r>
                      <a:r>
                        <a:rPr lang="en-GB" sz="1200" kern="1200" dirty="0" err="1" smtClean="0">
                          <a:solidFill>
                            <a:schemeClr val="dk1"/>
                          </a:solidFill>
                          <a:latin typeface="Arial" panose="020B0604020202020204" pitchFamily="34" charset="0"/>
                          <a:ea typeface="+mn-ea"/>
                          <a:cs typeface="+mn-cs"/>
                        </a:rPr>
                        <a:t>liệu</a:t>
                      </a:r>
                      <a:endParaRPr lang="en-GB" sz="1200" kern="1200" dirty="0">
                        <a:solidFill>
                          <a:schemeClr val="dk1"/>
                        </a:solidFill>
                        <a:latin typeface="Arial" panose="020B0604020202020204" pitchFamily="34" charset="0"/>
                        <a:ea typeface="+mn-ea"/>
                        <a:cs typeface="+mn-cs"/>
                      </a:endParaRPr>
                    </a:p>
                  </a:txBody>
                  <a:tcPr marL="36000" marR="36000" marT="36000" marB="36000"/>
                </a:tc>
                <a:tc rowSpan="2">
                  <a:txBody>
                    <a:bodyPr/>
                    <a:lstStyle/>
                    <a:p>
                      <a:pPr algn="ctr"/>
                      <a:r>
                        <a:rPr lang="en-GB" sz="1200" kern="1200" dirty="0" err="1" smtClean="0">
                          <a:solidFill>
                            <a:schemeClr val="dk1"/>
                          </a:solidFill>
                          <a:latin typeface="Arial" panose="020B0604020202020204" pitchFamily="34" charset="0"/>
                          <a:ea typeface="+mn-ea"/>
                          <a:cs typeface="+mn-cs"/>
                        </a:rPr>
                        <a:t>Phương</a:t>
                      </a:r>
                      <a:r>
                        <a:rPr lang="en-GB" sz="1200" kern="1200" dirty="0" smtClean="0">
                          <a:solidFill>
                            <a:schemeClr val="dk1"/>
                          </a:solidFill>
                          <a:latin typeface="Arial" panose="020B0604020202020204" pitchFamily="34" charset="0"/>
                          <a:ea typeface="+mn-ea"/>
                          <a:cs typeface="+mn-cs"/>
                        </a:rPr>
                        <a:t> </a:t>
                      </a:r>
                      <a:r>
                        <a:rPr lang="en-GB" sz="1200" kern="1200" dirty="0" err="1" smtClean="0">
                          <a:solidFill>
                            <a:schemeClr val="dk1"/>
                          </a:solidFill>
                          <a:latin typeface="Arial" panose="020B0604020202020204" pitchFamily="34" charset="0"/>
                          <a:ea typeface="+mn-ea"/>
                          <a:cs typeface="+mn-cs"/>
                        </a:rPr>
                        <a:t>pháp</a:t>
                      </a:r>
                      <a:r>
                        <a:rPr lang="en-GB" sz="1200" kern="1200" dirty="0" smtClean="0">
                          <a:solidFill>
                            <a:schemeClr val="dk1"/>
                          </a:solidFill>
                          <a:latin typeface="Arial" panose="020B0604020202020204" pitchFamily="34" charset="0"/>
                          <a:ea typeface="+mn-ea"/>
                          <a:cs typeface="+mn-cs"/>
                        </a:rPr>
                        <a:t> </a:t>
                      </a:r>
                      <a:r>
                        <a:rPr lang="en-GB" sz="1200" kern="1200" dirty="0" err="1" smtClean="0">
                          <a:solidFill>
                            <a:schemeClr val="dk1"/>
                          </a:solidFill>
                          <a:latin typeface="Arial" panose="020B0604020202020204" pitchFamily="34" charset="0"/>
                          <a:ea typeface="+mn-ea"/>
                          <a:cs typeface="+mn-cs"/>
                        </a:rPr>
                        <a:t>tính</a:t>
                      </a:r>
                      <a:r>
                        <a:rPr lang="en-GB" sz="1200" kern="1200" dirty="0" smtClean="0">
                          <a:solidFill>
                            <a:schemeClr val="dk1"/>
                          </a:solidFill>
                          <a:latin typeface="Arial" panose="020B0604020202020204" pitchFamily="34" charset="0"/>
                          <a:ea typeface="+mn-ea"/>
                          <a:cs typeface="+mn-cs"/>
                        </a:rPr>
                        <a:t> </a:t>
                      </a:r>
                      <a:r>
                        <a:rPr lang="en-GB" sz="1200" kern="1200" dirty="0" err="1" smtClean="0">
                          <a:solidFill>
                            <a:schemeClr val="dk1"/>
                          </a:solidFill>
                          <a:latin typeface="Arial" panose="020B0604020202020204" pitchFamily="34" charset="0"/>
                          <a:ea typeface="+mn-ea"/>
                          <a:cs typeface="+mn-cs"/>
                        </a:rPr>
                        <a:t>toán</a:t>
                      </a:r>
                      <a:endParaRPr lang="en-GB" sz="1200" kern="1200" dirty="0">
                        <a:solidFill>
                          <a:schemeClr val="dk1"/>
                        </a:solidFill>
                        <a:latin typeface="Arial" panose="020B0604020202020204" pitchFamily="34" charset="0"/>
                        <a:ea typeface="+mn-ea"/>
                        <a:cs typeface="+mn-cs"/>
                      </a:endParaRPr>
                    </a:p>
                  </a:txBody>
                  <a:tcPr marL="36000" marR="36000" marT="36000" marB="36000"/>
                </a:tc>
                <a:tc rowSpan="2">
                  <a:txBody>
                    <a:bodyPr/>
                    <a:lstStyle/>
                    <a:p>
                      <a:pPr algn="ctr"/>
                      <a:r>
                        <a:rPr lang="en-GB" sz="1200" kern="1200" dirty="0" err="1" smtClean="0">
                          <a:solidFill>
                            <a:schemeClr val="dk1"/>
                          </a:solidFill>
                          <a:latin typeface="Arial" panose="020B0604020202020204" pitchFamily="34" charset="0"/>
                          <a:ea typeface="+mn-ea"/>
                          <a:cs typeface="+mn-cs"/>
                        </a:rPr>
                        <a:t>Mức</a:t>
                      </a:r>
                      <a:r>
                        <a:rPr lang="en-GB" sz="1200" kern="1200" dirty="0" smtClean="0">
                          <a:solidFill>
                            <a:schemeClr val="dk1"/>
                          </a:solidFill>
                          <a:latin typeface="Arial" panose="020B0604020202020204" pitchFamily="34" charset="0"/>
                          <a:ea typeface="+mn-ea"/>
                          <a:cs typeface="+mn-cs"/>
                        </a:rPr>
                        <a:t> </a:t>
                      </a:r>
                      <a:r>
                        <a:rPr lang="en-GB" sz="1200" kern="1200" dirty="0" err="1" smtClean="0">
                          <a:solidFill>
                            <a:schemeClr val="dk1"/>
                          </a:solidFill>
                          <a:latin typeface="Arial" panose="020B0604020202020204" pitchFamily="34" charset="0"/>
                          <a:ea typeface="+mn-ea"/>
                          <a:cs typeface="+mn-cs"/>
                        </a:rPr>
                        <a:t>độ</a:t>
                      </a:r>
                      <a:r>
                        <a:rPr lang="en-GB" sz="1200" kern="1200" dirty="0" smtClean="0">
                          <a:solidFill>
                            <a:schemeClr val="dk1"/>
                          </a:solidFill>
                          <a:latin typeface="Arial" panose="020B0604020202020204" pitchFamily="34" charset="0"/>
                          <a:ea typeface="+mn-ea"/>
                          <a:cs typeface="+mn-cs"/>
                        </a:rPr>
                        <a:t> </a:t>
                      </a:r>
                      <a:r>
                        <a:rPr lang="en-GB" sz="1200" kern="1200" dirty="0" smtClean="0">
                          <a:solidFill>
                            <a:schemeClr val="dk1"/>
                          </a:solidFill>
                          <a:latin typeface="Arial" panose="020B0604020202020204" pitchFamily="34" charset="0"/>
                          <a:ea typeface="+mn-ea"/>
                          <a:cs typeface="+mn-cs"/>
                        </a:rPr>
                        <a:t>    </a:t>
                      </a:r>
                      <a:r>
                        <a:rPr lang="en-GB" sz="1200" kern="1200" dirty="0" err="1" smtClean="0">
                          <a:solidFill>
                            <a:schemeClr val="dk1"/>
                          </a:solidFill>
                          <a:latin typeface="Arial" panose="020B0604020202020204" pitchFamily="34" charset="0"/>
                          <a:ea typeface="+mn-ea"/>
                          <a:cs typeface="+mn-cs"/>
                        </a:rPr>
                        <a:t>công</a:t>
                      </a:r>
                      <a:r>
                        <a:rPr lang="en-GB" sz="1200" kern="1200" dirty="0" smtClean="0">
                          <a:solidFill>
                            <a:schemeClr val="dk1"/>
                          </a:solidFill>
                          <a:latin typeface="Arial" panose="020B0604020202020204" pitchFamily="34" charset="0"/>
                          <a:ea typeface="+mn-ea"/>
                          <a:cs typeface="+mn-cs"/>
                        </a:rPr>
                        <a:t> </a:t>
                      </a:r>
                      <a:r>
                        <a:rPr lang="en-GB" sz="1200" kern="1200" dirty="0" err="1" smtClean="0">
                          <a:solidFill>
                            <a:schemeClr val="dk1"/>
                          </a:solidFill>
                          <a:latin typeface="Arial" panose="020B0604020202020204" pitchFamily="34" charset="0"/>
                          <a:ea typeface="+mn-ea"/>
                          <a:cs typeface="+mn-cs"/>
                        </a:rPr>
                        <a:t>bố</a:t>
                      </a:r>
                      <a:r>
                        <a:rPr lang="en-GB" sz="1200" kern="1200" dirty="0" smtClean="0">
                          <a:solidFill>
                            <a:schemeClr val="dk1"/>
                          </a:solidFill>
                          <a:latin typeface="Arial" panose="020B0604020202020204" pitchFamily="34" charset="0"/>
                          <a:ea typeface="+mn-ea"/>
                          <a:cs typeface="+mn-cs"/>
                        </a:rPr>
                        <a:t/>
                      </a:r>
                      <a:br>
                        <a:rPr lang="en-GB" sz="1200" kern="1200" dirty="0" smtClean="0">
                          <a:solidFill>
                            <a:schemeClr val="dk1"/>
                          </a:solidFill>
                          <a:latin typeface="Arial" panose="020B0604020202020204" pitchFamily="34" charset="0"/>
                          <a:ea typeface="+mn-ea"/>
                          <a:cs typeface="+mn-cs"/>
                        </a:rPr>
                      </a:br>
                      <a:r>
                        <a:rPr lang="en-GB" sz="1200" kern="1200" dirty="0" smtClean="0">
                          <a:solidFill>
                            <a:schemeClr val="dk1"/>
                          </a:solidFill>
                          <a:latin typeface="Arial" panose="020B0604020202020204" pitchFamily="34" charset="0"/>
                          <a:ea typeface="+mn-ea"/>
                          <a:cs typeface="+mn-cs"/>
                        </a:rPr>
                        <a:t>(FD, PD, NI, NA)</a:t>
                      </a:r>
                      <a:endParaRPr lang="en-GB" sz="1200" kern="1200" dirty="0">
                        <a:solidFill>
                          <a:schemeClr val="dk1"/>
                        </a:solidFill>
                        <a:latin typeface="Arial" panose="020B0604020202020204" pitchFamily="34" charset="0"/>
                        <a:ea typeface="+mn-ea"/>
                        <a:cs typeface="+mn-cs"/>
                      </a:endParaRPr>
                    </a:p>
                  </a:txBody>
                  <a:tcPr marL="36000" marR="36000" marT="36000" marB="36000"/>
                </a:tc>
                <a:tc rowSpan="2">
                  <a:txBody>
                    <a:bodyPr/>
                    <a:lstStyle/>
                    <a:p>
                      <a:pPr algn="ctr"/>
                      <a:r>
                        <a:rPr lang="en-GB" sz="1200" kern="1200" dirty="0" err="1" smtClean="0">
                          <a:solidFill>
                            <a:schemeClr val="dk1"/>
                          </a:solidFill>
                          <a:latin typeface="Arial" panose="020B0604020202020204" pitchFamily="34" charset="0"/>
                          <a:ea typeface="+mn-ea"/>
                          <a:cs typeface="+mn-cs"/>
                        </a:rPr>
                        <a:t>Giải</a:t>
                      </a:r>
                      <a:r>
                        <a:rPr lang="en-GB" sz="1200" kern="1200" dirty="0" smtClean="0">
                          <a:solidFill>
                            <a:schemeClr val="dk1"/>
                          </a:solidFill>
                          <a:latin typeface="Arial" panose="020B0604020202020204" pitchFamily="34" charset="0"/>
                          <a:ea typeface="+mn-ea"/>
                          <a:cs typeface="+mn-cs"/>
                        </a:rPr>
                        <a:t> </a:t>
                      </a:r>
                      <a:r>
                        <a:rPr lang="en-GB" sz="1200" kern="1200" dirty="0" err="1" smtClean="0">
                          <a:solidFill>
                            <a:schemeClr val="dk1"/>
                          </a:solidFill>
                          <a:latin typeface="Arial" panose="020B0604020202020204" pitchFamily="34" charset="0"/>
                          <a:ea typeface="+mn-ea"/>
                          <a:cs typeface="+mn-cs"/>
                        </a:rPr>
                        <a:t>thích</a:t>
                      </a:r>
                      <a:endParaRPr lang="en-GB" sz="1200" kern="1200" dirty="0">
                        <a:solidFill>
                          <a:schemeClr val="dk1"/>
                        </a:solidFill>
                        <a:latin typeface="Arial" panose="020B0604020202020204" pitchFamily="34" charset="0"/>
                        <a:ea typeface="+mn-ea"/>
                        <a:cs typeface="+mn-cs"/>
                      </a:endParaRPr>
                    </a:p>
                  </a:txBody>
                  <a:tcPr marL="36000" marR="36000" marT="36000" marB="36000"/>
                </a:tc>
                <a:tc grid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baseline="0" dirty="0" err="1" smtClean="0">
                          <a:latin typeface="Arial" panose="020B0604020202020204" pitchFamily="34" charset="0"/>
                        </a:rPr>
                        <a:t>Định</a:t>
                      </a:r>
                      <a:r>
                        <a:rPr lang="en-US" sz="1200" baseline="0" dirty="0" smtClean="0">
                          <a:latin typeface="Arial" panose="020B0604020202020204" pitchFamily="34" charset="0"/>
                        </a:rPr>
                        <a:t> </a:t>
                      </a:r>
                      <a:r>
                        <a:rPr lang="en-US" sz="1200" baseline="0" dirty="0" err="1" smtClean="0">
                          <a:latin typeface="Arial" panose="020B0604020202020204" pitchFamily="34" charset="0"/>
                        </a:rPr>
                        <a:t>lượng</a:t>
                      </a:r>
                      <a:endParaRPr lang="en-US" sz="1200" dirty="0">
                        <a:latin typeface="Arial" panose="020B0604020202020204" pitchFamily="34" charset="0"/>
                      </a:endParaRP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38956">
                <a:tc vMerge="1">
                  <a:txBody>
                    <a:bodyPr/>
                    <a:lstStyle/>
                    <a:p>
                      <a:endParaRPr lang="en-US" dirty="0"/>
                    </a:p>
                  </a:txBody>
                  <a:tcPr/>
                </a:tc>
                <a:tc vMerge="1">
                  <a:txBody>
                    <a:bodyPr/>
                    <a:lstStyle/>
                    <a:p>
                      <a:pPr algn="ctr"/>
                      <a:endParaRPr lang="en-GB" sz="1200" b="1" dirty="0"/>
                    </a:p>
                  </a:txBody>
                  <a:tcPr marL="63305" marR="63305" marT="66040" marB="66040"/>
                </a:tc>
                <a:tc vMerge="1">
                  <a:txBody>
                    <a:bodyPr/>
                    <a:lstStyle/>
                    <a:p>
                      <a:endParaRPr lang="en-GB"/>
                    </a:p>
                  </a:txBody>
                  <a:tcPr/>
                </a:tc>
                <a:tc vMerge="1">
                  <a:txBody>
                    <a:bodyPr/>
                    <a:lstStyle/>
                    <a:p>
                      <a:pPr algn="ctr"/>
                      <a:endParaRPr lang="en-GB" sz="1200" b="1" dirty="0"/>
                    </a:p>
                  </a:txBody>
                  <a:tcPr marL="63305" marR="63305" marT="66040" marB="66040"/>
                </a:tc>
                <a:tc vMerge="1">
                  <a:txBody>
                    <a:bodyPr/>
                    <a:lstStyle/>
                    <a:p>
                      <a:pPr algn="ctr"/>
                      <a:endParaRPr lang="en-GB" sz="1200" b="1" dirty="0"/>
                    </a:p>
                  </a:txBody>
                  <a:tcPr marL="63305" marR="63305" marT="66040" marB="66040"/>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smtClean="0">
                          <a:latin typeface="Arial" panose="020B0604020202020204" pitchFamily="34" charset="0"/>
                        </a:rPr>
                        <a:t>Thực</a:t>
                      </a:r>
                      <a:r>
                        <a:rPr lang="en-US" sz="1200" baseline="0" smtClean="0">
                          <a:latin typeface="Arial" panose="020B0604020202020204" pitchFamily="34" charset="0"/>
                        </a:rPr>
                        <a:t> tế</a:t>
                      </a:r>
                      <a:br>
                        <a:rPr lang="en-US" sz="1200" baseline="0" smtClean="0">
                          <a:latin typeface="Arial" panose="020B0604020202020204" pitchFamily="34" charset="0"/>
                        </a:rPr>
                      </a:br>
                      <a:r>
                        <a:rPr lang="en-US" sz="1200" smtClean="0">
                          <a:latin typeface="Arial" panose="020B0604020202020204" pitchFamily="34" charset="0"/>
                        </a:rPr>
                        <a:t>2015</a:t>
                      </a:r>
                      <a:endParaRPr lang="en-US" sz="1200" dirty="0">
                        <a:latin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kern="1200" smtClean="0">
                          <a:solidFill>
                            <a:schemeClr val="dk1"/>
                          </a:solidFill>
                          <a:latin typeface="Arial" panose="020B0604020202020204" pitchFamily="34" charset="0"/>
                          <a:ea typeface="+mn-ea"/>
                          <a:cs typeface="+mn-cs"/>
                        </a:rPr>
                        <a:t>Mục tiêu</a:t>
                      </a:r>
                    </a:p>
                    <a:p>
                      <a:pPr algn="ctr"/>
                      <a:r>
                        <a:rPr lang="en-US" sz="1200" baseline="0" smtClean="0">
                          <a:latin typeface="Arial" panose="020B0604020202020204" pitchFamily="34" charset="0"/>
                        </a:rPr>
                        <a:t>2016</a:t>
                      </a:r>
                      <a:endParaRPr lang="en-US" sz="1200" dirty="0">
                        <a:latin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200" smtClean="0">
                          <a:latin typeface="Arial" panose="020B0604020202020204" pitchFamily="34" charset="0"/>
                        </a:rPr>
                        <a:t>Thực</a:t>
                      </a:r>
                      <a:r>
                        <a:rPr lang="en-US" sz="1200" baseline="0" smtClean="0">
                          <a:latin typeface="Arial" panose="020B0604020202020204" pitchFamily="34" charset="0"/>
                        </a:rPr>
                        <a:t> tế</a:t>
                      </a:r>
                      <a:r>
                        <a:rPr lang="en-US" sz="1200" smtClean="0">
                          <a:latin typeface="Arial" panose="020B0604020202020204" pitchFamily="34" charset="0"/>
                        </a:rPr>
                        <a:t> </a:t>
                      </a:r>
                      <a:r>
                        <a:rPr lang="en-US" sz="1200" dirty="0" smtClean="0">
                          <a:latin typeface="Arial" panose="020B0604020202020204" pitchFamily="34" charset="0"/>
                        </a:rPr>
                        <a:t>2016</a:t>
                      </a:r>
                      <a:endParaRPr lang="en-US" sz="1200" dirty="0">
                        <a:latin typeface="Arial" panose="020B0604020202020204" pitchFamily="34" charset="0"/>
                      </a:endParaRPr>
                    </a:p>
                  </a:txBody>
                  <a:tcPr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kern="1200" smtClean="0">
                          <a:solidFill>
                            <a:schemeClr val="dk1"/>
                          </a:solidFill>
                          <a:latin typeface="Arial" panose="020B0604020202020204" pitchFamily="34" charset="0"/>
                          <a:ea typeface="+mn-ea"/>
                          <a:cs typeface="+mn-cs"/>
                        </a:rPr>
                        <a:t>Mục tiêu</a:t>
                      </a:r>
                    </a:p>
                    <a:p>
                      <a:pPr algn="ctr"/>
                      <a:r>
                        <a:rPr lang="en-US" sz="1200" baseline="0" smtClean="0">
                          <a:latin typeface="Arial" panose="020B0604020202020204" pitchFamily="34" charset="0"/>
                        </a:rPr>
                        <a:t> </a:t>
                      </a:r>
                      <a:r>
                        <a:rPr lang="en-US" sz="1200" baseline="0" dirty="0" smtClean="0">
                          <a:latin typeface="Arial" panose="020B0604020202020204" pitchFamily="34" charset="0"/>
                        </a:rPr>
                        <a:t>2017</a:t>
                      </a:r>
                      <a:endParaRPr lang="en-US" sz="1200" dirty="0">
                        <a:latin typeface="Arial" panose="020B0604020202020204" pitchFamily="34" charset="0"/>
                      </a:endParaRPr>
                    </a:p>
                  </a:txBody>
                  <a:tcPr anchor="ctr"/>
                </a:tc>
              </a:tr>
            </a:tbl>
          </a:graphicData>
        </a:graphic>
      </p:graphicFrame>
      <p:sp>
        <p:nvSpPr>
          <p:cNvPr id="4" name="Rectangular Callout 3"/>
          <p:cNvSpPr/>
          <p:nvPr/>
        </p:nvSpPr>
        <p:spPr bwMode="ltGray">
          <a:xfrm>
            <a:off x="2590800" y="3216442"/>
            <a:ext cx="1295400" cy="2803358"/>
          </a:xfrm>
          <a:prstGeom prst="wedgeRectCallout">
            <a:avLst>
              <a:gd name="adj1" fmla="val -21553"/>
              <a:gd name="adj2" fmla="val -64605"/>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200" dirty="0" smtClean="0">
                <a:solidFill>
                  <a:schemeClr val="tx1"/>
                </a:solidFill>
              </a:rPr>
              <a:t>Đối </a:t>
            </a:r>
            <a:r>
              <a:rPr lang="vi-VN" sz="1200" dirty="0">
                <a:solidFill>
                  <a:schemeClr val="tx1"/>
                </a:solidFill>
              </a:rPr>
              <a:t>với các tổ chức, cần trích dẫn các tiêu chuẩn, phương pháp luận và các tính toán sử dụng. Cung cấp thông tin chi tiết về phương pháp chuyển đổi nếu dữ liệu thô có các đơn vị đo lường khác nhau</a:t>
            </a:r>
            <a:endParaRPr lang="en-US" sz="1200" dirty="0" smtClean="0">
              <a:solidFill>
                <a:schemeClr val="tx1"/>
              </a:solidFill>
            </a:endParaRPr>
          </a:p>
        </p:txBody>
      </p:sp>
      <p:sp>
        <p:nvSpPr>
          <p:cNvPr id="10" name="Rectangular Callout 9"/>
          <p:cNvSpPr/>
          <p:nvPr/>
        </p:nvSpPr>
        <p:spPr bwMode="ltGray">
          <a:xfrm>
            <a:off x="610976" y="3368842"/>
            <a:ext cx="896019" cy="2193758"/>
          </a:xfrm>
          <a:prstGeom prst="wedgeRectCallout">
            <a:avLst>
              <a:gd name="adj1" fmla="val 19633"/>
              <a:gd name="adj2" fmla="val -87314"/>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602320">
                    <a:lumMod val="50000"/>
                  </a:srgbClr>
                </a:solidFill>
              </a:rPr>
              <a:t>Nêu</a:t>
            </a:r>
            <a:r>
              <a:rPr lang="en-US" sz="1200" dirty="0" smtClean="0">
                <a:solidFill>
                  <a:srgbClr val="602320">
                    <a:lumMod val="50000"/>
                  </a:srgbClr>
                </a:solidFill>
              </a:rPr>
              <a:t> </a:t>
            </a:r>
            <a:r>
              <a:rPr lang="en-US" sz="1200" dirty="0" err="1" smtClean="0">
                <a:solidFill>
                  <a:srgbClr val="602320">
                    <a:lumMod val="50000"/>
                  </a:srgbClr>
                </a:solidFill>
              </a:rPr>
              <a:t>rõ</a:t>
            </a:r>
            <a:r>
              <a:rPr lang="en-US" sz="1200" dirty="0" smtClean="0">
                <a:solidFill>
                  <a:srgbClr val="602320">
                    <a:lumMod val="50000"/>
                  </a:srgbClr>
                </a:solidFill>
              </a:rPr>
              <a:t> </a:t>
            </a:r>
            <a:r>
              <a:rPr lang="en-US" sz="1200" dirty="0" err="1" smtClean="0">
                <a:solidFill>
                  <a:srgbClr val="602320">
                    <a:lumMod val="50000"/>
                  </a:srgbClr>
                </a:solidFill>
              </a:rPr>
              <a:t>sự</a:t>
            </a:r>
            <a:r>
              <a:rPr lang="en-US" sz="1200" dirty="0" smtClean="0">
                <a:solidFill>
                  <a:srgbClr val="602320">
                    <a:lumMod val="50000"/>
                  </a:srgbClr>
                </a:solidFill>
              </a:rPr>
              <a:t> </a:t>
            </a:r>
            <a:r>
              <a:rPr lang="en-US" sz="1200" dirty="0" err="1" smtClean="0">
                <a:solidFill>
                  <a:srgbClr val="602320">
                    <a:lumMod val="50000"/>
                  </a:srgbClr>
                </a:solidFill>
              </a:rPr>
              <a:t>liên</a:t>
            </a:r>
            <a:r>
              <a:rPr lang="en-US" sz="1200" dirty="0" smtClean="0">
                <a:solidFill>
                  <a:srgbClr val="602320">
                    <a:lumMod val="50000"/>
                  </a:srgbClr>
                </a:solidFill>
              </a:rPr>
              <a:t> </a:t>
            </a:r>
            <a:r>
              <a:rPr lang="en-US" sz="1200" dirty="0" err="1" smtClean="0">
                <a:solidFill>
                  <a:srgbClr val="602320">
                    <a:lumMod val="50000"/>
                  </a:srgbClr>
                </a:solidFill>
              </a:rPr>
              <a:t>quan</a:t>
            </a:r>
            <a:r>
              <a:rPr lang="en-US" sz="1200" dirty="0" smtClean="0">
                <a:solidFill>
                  <a:srgbClr val="602320">
                    <a:lumMod val="50000"/>
                  </a:srgbClr>
                </a:solidFill>
              </a:rPr>
              <a:t> </a:t>
            </a:r>
            <a:r>
              <a:rPr lang="en-US" sz="1200" dirty="0" err="1" smtClean="0">
                <a:solidFill>
                  <a:srgbClr val="602320">
                    <a:lumMod val="50000"/>
                  </a:srgbClr>
                </a:solidFill>
              </a:rPr>
              <a:t>của</a:t>
            </a:r>
            <a:r>
              <a:rPr lang="en-US" sz="1200" dirty="0" smtClean="0">
                <a:solidFill>
                  <a:srgbClr val="602320">
                    <a:lumMod val="50000"/>
                  </a:srgbClr>
                </a:solidFill>
              </a:rPr>
              <a:t> </a:t>
            </a:r>
            <a:r>
              <a:rPr lang="en-US" sz="1200" dirty="0" err="1" smtClean="0">
                <a:solidFill>
                  <a:srgbClr val="602320">
                    <a:lumMod val="50000"/>
                  </a:srgbClr>
                </a:solidFill>
              </a:rPr>
              <a:t>chỉ</a:t>
            </a:r>
            <a:r>
              <a:rPr lang="en-US" sz="1200" dirty="0" smtClean="0">
                <a:solidFill>
                  <a:srgbClr val="602320">
                    <a:lumMod val="50000"/>
                  </a:srgbClr>
                </a:solidFill>
              </a:rPr>
              <a:t> </a:t>
            </a:r>
            <a:r>
              <a:rPr lang="en-US" sz="1200" dirty="0" err="1" smtClean="0">
                <a:solidFill>
                  <a:srgbClr val="602320">
                    <a:lumMod val="50000"/>
                  </a:srgbClr>
                </a:solidFill>
              </a:rPr>
              <a:t>số</a:t>
            </a:r>
            <a:r>
              <a:rPr lang="en-US" sz="1200" dirty="0" smtClean="0">
                <a:solidFill>
                  <a:srgbClr val="602320">
                    <a:lumMod val="50000"/>
                  </a:srgbClr>
                </a:solidFill>
              </a:rPr>
              <a:t> </a:t>
            </a:r>
            <a:r>
              <a:rPr lang="en-US" sz="1200" dirty="0" err="1" smtClean="0">
                <a:solidFill>
                  <a:srgbClr val="602320">
                    <a:lumMod val="50000"/>
                  </a:srgbClr>
                </a:solidFill>
              </a:rPr>
              <a:t>hoạt</a:t>
            </a:r>
            <a:r>
              <a:rPr lang="en-US" sz="1200" dirty="0" smtClean="0">
                <a:solidFill>
                  <a:srgbClr val="602320">
                    <a:lumMod val="50000"/>
                  </a:srgbClr>
                </a:solidFill>
              </a:rPr>
              <a:t> </a:t>
            </a:r>
            <a:r>
              <a:rPr lang="en-US" sz="1200" dirty="0" err="1" smtClean="0">
                <a:solidFill>
                  <a:srgbClr val="602320">
                    <a:lumMod val="50000"/>
                  </a:srgbClr>
                </a:solidFill>
              </a:rPr>
              <a:t>động</a:t>
            </a:r>
            <a:endParaRPr lang="en-US" sz="1200" dirty="0" smtClean="0">
              <a:solidFill>
                <a:srgbClr val="602320">
                  <a:lumMod val="50000"/>
                </a:srgbClr>
              </a:solidFill>
            </a:endParaRPr>
          </a:p>
          <a:p>
            <a:pPr algn="ctr"/>
            <a:r>
              <a:rPr lang="en-US" sz="1200" dirty="0" err="1" smtClean="0">
                <a:solidFill>
                  <a:srgbClr val="602320">
                    <a:lumMod val="50000"/>
                  </a:srgbClr>
                </a:solidFill>
              </a:rPr>
              <a:t>v.d</a:t>
            </a:r>
            <a:r>
              <a:rPr lang="en-US" sz="1200" dirty="0" smtClean="0">
                <a:solidFill>
                  <a:srgbClr val="602320">
                    <a:lumMod val="50000"/>
                  </a:srgbClr>
                </a:solidFill>
              </a:rPr>
              <a:t> </a:t>
            </a:r>
            <a:r>
              <a:rPr lang="en-US" sz="1200" dirty="0" err="1" smtClean="0">
                <a:solidFill>
                  <a:srgbClr val="602320">
                    <a:lumMod val="50000"/>
                  </a:srgbClr>
                </a:solidFill>
              </a:rPr>
              <a:t>Tổng</a:t>
            </a:r>
            <a:r>
              <a:rPr lang="en-US" sz="1200" dirty="0" smtClean="0">
                <a:solidFill>
                  <a:srgbClr val="602320">
                    <a:lumMod val="50000"/>
                  </a:srgbClr>
                </a:solidFill>
              </a:rPr>
              <a:t> </a:t>
            </a:r>
            <a:r>
              <a:rPr lang="en-US" sz="1200" dirty="0" err="1">
                <a:solidFill>
                  <a:srgbClr val="602320">
                    <a:lumMod val="50000"/>
                  </a:srgbClr>
                </a:solidFill>
              </a:rPr>
              <a:t>lượng</a:t>
            </a:r>
            <a:r>
              <a:rPr lang="en-US" sz="1200" dirty="0">
                <a:solidFill>
                  <a:srgbClr val="602320">
                    <a:lumMod val="50000"/>
                  </a:srgbClr>
                </a:solidFill>
              </a:rPr>
              <a:t> </a:t>
            </a:r>
            <a:r>
              <a:rPr lang="en-US" sz="1200" dirty="0" err="1">
                <a:solidFill>
                  <a:srgbClr val="602320">
                    <a:lumMod val="50000"/>
                  </a:srgbClr>
                </a:solidFill>
              </a:rPr>
              <a:t>vật</a:t>
            </a:r>
            <a:r>
              <a:rPr lang="en-US" sz="1200" dirty="0">
                <a:solidFill>
                  <a:srgbClr val="602320">
                    <a:lumMod val="50000"/>
                  </a:srgbClr>
                </a:solidFill>
              </a:rPr>
              <a:t> </a:t>
            </a:r>
            <a:r>
              <a:rPr lang="en-US" sz="1200" dirty="0" err="1">
                <a:solidFill>
                  <a:srgbClr val="602320">
                    <a:lumMod val="50000"/>
                  </a:srgbClr>
                </a:solidFill>
              </a:rPr>
              <a:t>liệu</a:t>
            </a:r>
            <a:r>
              <a:rPr lang="en-US" sz="1200" dirty="0">
                <a:solidFill>
                  <a:srgbClr val="602320">
                    <a:lumMod val="50000"/>
                  </a:srgbClr>
                </a:solidFill>
              </a:rPr>
              <a:t> </a:t>
            </a:r>
            <a:r>
              <a:rPr lang="en-US" sz="1200" dirty="0" err="1">
                <a:solidFill>
                  <a:srgbClr val="602320">
                    <a:lumMod val="50000"/>
                  </a:srgbClr>
                </a:solidFill>
              </a:rPr>
              <a:t>thô</a:t>
            </a:r>
            <a:r>
              <a:rPr lang="en-US" sz="1200" dirty="0">
                <a:solidFill>
                  <a:srgbClr val="602320">
                    <a:lumMod val="50000"/>
                  </a:srgbClr>
                </a:solidFill>
              </a:rPr>
              <a:t> </a:t>
            </a:r>
            <a:r>
              <a:rPr lang="en-US" sz="1200" dirty="0" err="1">
                <a:solidFill>
                  <a:srgbClr val="602320">
                    <a:lumMod val="50000"/>
                  </a:srgbClr>
                </a:solidFill>
              </a:rPr>
              <a:t>đã</a:t>
            </a:r>
            <a:r>
              <a:rPr lang="en-US" sz="1200" dirty="0">
                <a:solidFill>
                  <a:srgbClr val="602320">
                    <a:lumMod val="50000"/>
                  </a:srgbClr>
                </a:solidFill>
              </a:rPr>
              <a:t> </a:t>
            </a:r>
            <a:r>
              <a:rPr lang="en-US" sz="1200" dirty="0" err="1">
                <a:solidFill>
                  <a:srgbClr val="602320">
                    <a:lumMod val="50000"/>
                  </a:srgbClr>
                </a:solidFill>
              </a:rPr>
              <a:t>sử</a:t>
            </a:r>
            <a:r>
              <a:rPr lang="en-US" sz="1200" dirty="0">
                <a:solidFill>
                  <a:srgbClr val="602320">
                    <a:lumMod val="50000"/>
                  </a:srgbClr>
                </a:solidFill>
              </a:rPr>
              <a:t> </a:t>
            </a:r>
            <a:r>
              <a:rPr lang="en-US" sz="1200" dirty="0" err="1">
                <a:solidFill>
                  <a:srgbClr val="602320">
                    <a:lumMod val="50000"/>
                  </a:srgbClr>
                </a:solidFill>
              </a:rPr>
              <a:t>dụng</a:t>
            </a:r>
            <a:endParaRPr lang="en-US" sz="1200" dirty="0">
              <a:solidFill>
                <a:srgbClr val="602320">
                  <a:lumMod val="50000"/>
                </a:srgbClr>
              </a:solidFill>
            </a:endParaRPr>
          </a:p>
        </p:txBody>
      </p:sp>
      <p:sp>
        <p:nvSpPr>
          <p:cNvPr id="11" name="Rectangular Callout 10"/>
          <p:cNvSpPr/>
          <p:nvPr/>
        </p:nvSpPr>
        <p:spPr bwMode="ltGray">
          <a:xfrm>
            <a:off x="3979298" y="3216442"/>
            <a:ext cx="1670386" cy="3101872"/>
          </a:xfrm>
          <a:prstGeom prst="wedgeRectCallout">
            <a:avLst>
              <a:gd name="adj1" fmla="val -21553"/>
              <a:gd name="adj2" fmla="val -64605"/>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4320">
              <a:spcAft>
                <a:spcPts val="900"/>
              </a:spcAft>
              <a:buClr>
                <a:srgbClr val="000000"/>
              </a:buClr>
              <a:defRPr/>
            </a:pPr>
            <a:r>
              <a:rPr lang="en-US" sz="1200" dirty="0" err="1" smtClean="0">
                <a:solidFill>
                  <a:srgbClr val="602320">
                    <a:lumMod val="50000"/>
                  </a:srgbClr>
                </a:solidFill>
              </a:rPr>
              <a:t>Cần</a:t>
            </a:r>
            <a:r>
              <a:rPr lang="en-US" sz="1200" dirty="0" smtClean="0">
                <a:solidFill>
                  <a:srgbClr val="602320">
                    <a:lumMod val="50000"/>
                  </a:srgbClr>
                </a:solidFill>
              </a:rPr>
              <a:t> </a:t>
            </a:r>
            <a:r>
              <a:rPr lang="en-US" sz="1200" dirty="0" err="1" smtClean="0">
                <a:solidFill>
                  <a:srgbClr val="602320">
                    <a:lumMod val="50000"/>
                  </a:srgbClr>
                </a:solidFill>
              </a:rPr>
              <a:t>chỉ</a:t>
            </a:r>
            <a:r>
              <a:rPr lang="en-US" sz="1200" dirty="0" smtClean="0">
                <a:solidFill>
                  <a:srgbClr val="602320">
                    <a:lumMod val="50000"/>
                  </a:srgbClr>
                </a:solidFill>
              </a:rPr>
              <a:t> </a:t>
            </a:r>
            <a:r>
              <a:rPr lang="en-US" sz="1200" dirty="0" err="1" smtClean="0">
                <a:solidFill>
                  <a:srgbClr val="602320">
                    <a:lumMod val="50000"/>
                  </a:srgbClr>
                </a:solidFill>
              </a:rPr>
              <a:t>rõ</a:t>
            </a:r>
            <a:r>
              <a:rPr lang="en-US" sz="1200" dirty="0" smtClean="0">
                <a:solidFill>
                  <a:srgbClr val="602320">
                    <a:lumMod val="50000"/>
                  </a:srgbClr>
                </a:solidFill>
              </a:rPr>
              <a:t>:</a:t>
            </a:r>
            <a:r>
              <a:rPr lang="en-US" sz="1200" b="1" dirty="0" smtClean="0">
                <a:solidFill>
                  <a:srgbClr val="602320">
                    <a:lumMod val="50000"/>
                  </a:srgbClr>
                </a:solidFill>
              </a:rPr>
              <a:t> </a:t>
            </a:r>
          </a:p>
          <a:p>
            <a:pPr indent="-274320">
              <a:spcAft>
                <a:spcPts val="900"/>
              </a:spcAft>
              <a:buClr>
                <a:srgbClr val="000000"/>
              </a:buClr>
              <a:defRPr/>
            </a:pPr>
            <a:r>
              <a:rPr lang="en-US" sz="1200" b="1" dirty="0" smtClean="0">
                <a:solidFill>
                  <a:srgbClr val="602320">
                    <a:lumMod val="50000"/>
                  </a:srgbClr>
                </a:solidFill>
              </a:rPr>
              <a:t>- </a:t>
            </a:r>
            <a:r>
              <a:rPr lang="en-US" sz="1200" b="1" dirty="0" err="1">
                <a:solidFill>
                  <a:srgbClr val="602320">
                    <a:lumMod val="50000"/>
                  </a:srgbClr>
                </a:solidFill>
              </a:rPr>
              <a:t>Công</a:t>
            </a:r>
            <a:r>
              <a:rPr lang="en-US" sz="1200" b="1" dirty="0">
                <a:solidFill>
                  <a:srgbClr val="602320">
                    <a:lumMod val="50000"/>
                  </a:srgbClr>
                </a:solidFill>
              </a:rPr>
              <a:t> </a:t>
            </a:r>
            <a:r>
              <a:rPr lang="en-US" sz="1200" b="1" dirty="0" err="1">
                <a:solidFill>
                  <a:srgbClr val="602320">
                    <a:lumMod val="50000"/>
                  </a:srgbClr>
                </a:solidFill>
              </a:rPr>
              <a:t>bố</a:t>
            </a:r>
            <a:r>
              <a:rPr lang="en-US" sz="1200" b="1" dirty="0">
                <a:solidFill>
                  <a:srgbClr val="602320">
                    <a:lumMod val="50000"/>
                  </a:srgbClr>
                </a:solidFill>
              </a:rPr>
              <a:t> </a:t>
            </a:r>
            <a:r>
              <a:rPr lang="en-US" sz="1200" b="1" dirty="0" err="1">
                <a:solidFill>
                  <a:srgbClr val="602320">
                    <a:lumMod val="50000"/>
                  </a:srgbClr>
                </a:solidFill>
              </a:rPr>
              <a:t>đầy</a:t>
            </a:r>
            <a:r>
              <a:rPr lang="en-US" sz="1200" b="1" dirty="0">
                <a:solidFill>
                  <a:srgbClr val="602320">
                    <a:lumMod val="50000"/>
                  </a:srgbClr>
                </a:solidFill>
              </a:rPr>
              <a:t> </a:t>
            </a:r>
            <a:r>
              <a:rPr lang="en-US" sz="1200" b="1" dirty="0" err="1" smtClean="0">
                <a:solidFill>
                  <a:srgbClr val="602320">
                    <a:lumMod val="50000"/>
                  </a:srgbClr>
                </a:solidFill>
              </a:rPr>
              <a:t>đủ</a:t>
            </a:r>
            <a:r>
              <a:rPr lang="en-US" sz="1200" b="1" dirty="0" smtClean="0">
                <a:solidFill>
                  <a:srgbClr val="602320">
                    <a:lumMod val="50000"/>
                  </a:srgbClr>
                </a:solidFill>
              </a:rPr>
              <a:t>: </a:t>
            </a:r>
            <a:r>
              <a:rPr lang="en-US" sz="1200" dirty="0" err="1">
                <a:solidFill>
                  <a:srgbClr val="602320">
                    <a:lumMod val="50000"/>
                  </a:srgbClr>
                </a:solidFill>
              </a:rPr>
              <a:t>Có</a:t>
            </a:r>
            <a:r>
              <a:rPr lang="en-US" sz="1200" dirty="0">
                <a:solidFill>
                  <a:srgbClr val="602320">
                    <a:lumMod val="50000"/>
                  </a:srgbClr>
                </a:solidFill>
              </a:rPr>
              <a:t> </a:t>
            </a:r>
            <a:r>
              <a:rPr lang="en-US" sz="1200" dirty="0" err="1">
                <a:solidFill>
                  <a:srgbClr val="602320">
                    <a:lumMod val="50000"/>
                  </a:srgbClr>
                </a:solidFill>
              </a:rPr>
              <a:t>đầy</a:t>
            </a:r>
            <a:r>
              <a:rPr lang="en-US" sz="1200" dirty="0">
                <a:solidFill>
                  <a:srgbClr val="602320">
                    <a:lumMod val="50000"/>
                  </a:srgbClr>
                </a:solidFill>
              </a:rPr>
              <a:t> </a:t>
            </a:r>
            <a:r>
              <a:rPr lang="en-US" sz="1200" dirty="0" err="1">
                <a:solidFill>
                  <a:srgbClr val="602320">
                    <a:lumMod val="50000"/>
                  </a:srgbClr>
                </a:solidFill>
              </a:rPr>
              <a:t>đủ</a:t>
            </a:r>
            <a:r>
              <a:rPr lang="en-US" sz="1200" dirty="0">
                <a:solidFill>
                  <a:srgbClr val="602320">
                    <a:lumMod val="50000"/>
                  </a:srgbClr>
                </a:solidFill>
              </a:rPr>
              <a:t> </a:t>
            </a:r>
            <a:r>
              <a:rPr lang="en-US" sz="1200" dirty="0" err="1">
                <a:solidFill>
                  <a:srgbClr val="602320">
                    <a:lumMod val="50000"/>
                  </a:srgbClr>
                </a:solidFill>
              </a:rPr>
              <a:t>dữ</a:t>
            </a:r>
            <a:r>
              <a:rPr lang="en-US" sz="1200" dirty="0">
                <a:solidFill>
                  <a:srgbClr val="602320">
                    <a:lumMod val="50000"/>
                  </a:srgbClr>
                </a:solidFill>
              </a:rPr>
              <a:t> </a:t>
            </a:r>
            <a:r>
              <a:rPr lang="en-US" sz="1200" dirty="0" err="1">
                <a:solidFill>
                  <a:srgbClr val="602320">
                    <a:lumMod val="50000"/>
                  </a:srgbClr>
                </a:solidFill>
              </a:rPr>
              <a:t>liệu</a:t>
            </a:r>
            <a:r>
              <a:rPr lang="en-US" sz="1200" dirty="0">
                <a:solidFill>
                  <a:srgbClr val="602320">
                    <a:lumMod val="50000"/>
                  </a:srgbClr>
                </a:solidFill>
              </a:rPr>
              <a:t> </a:t>
            </a:r>
            <a:r>
              <a:rPr lang="en-US" sz="1200" dirty="0" err="1">
                <a:solidFill>
                  <a:srgbClr val="602320">
                    <a:lumMod val="50000"/>
                  </a:srgbClr>
                </a:solidFill>
              </a:rPr>
              <a:t>để</a:t>
            </a:r>
            <a:r>
              <a:rPr lang="en-US" sz="1200" dirty="0">
                <a:solidFill>
                  <a:srgbClr val="602320">
                    <a:lumMod val="50000"/>
                  </a:srgbClr>
                </a:solidFill>
              </a:rPr>
              <a:t> </a:t>
            </a:r>
            <a:r>
              <a:rPr lang="en-US" sz="1200" dirty="0" err="1">
                <a:solidFill>
                  <a:srgbClr val="602320">
                    <a:lumMod val="50000"/>
                  </a:srgbClr>
                </a:solidFill>
              </a:rPr>
              <a:t>công</a:t>
            </a:r>
            <a:r>
              <a:rPr lang="en-US" sz="1200" dirty="0">
                <a:solidFill>
                  <a:srgbClr val="602320">
                    <a:lumMod val="50000"/>
                  </a:srgbClr>
                </a:solidFill>
              </a:rPr>
              <a:t> </a:t>
            </a:r>
            <a:r>
              <a:rPr lang="en-US" sz="1200" dirty="0" err="1">
                <a:solidFill>
                  <a:srgbClr val="602320">
                    <a:lumMod val="50000"/>
                  </a:srgbClr>
                </a:solidFill>
              </a:rPr>
              <a:t>bố</a:t>
            </a:r>
            <a:r>
              <a:rPr lang="en-US" sz="1200" dirty="0">
                <a:solidFill>
                  <a:srgbClr val="602320">
                    <a:lumMod val="50000"/>
                  </a:srgbClr>
                </a:solidFill>
              </a:rPr>
              <a:t> </a:t>
            </a:r>
            <a:r>
              <a:rPr lang="en-US" sz="1200" dirty="0" err="1">
                <a:solidFill>
                  <a:srgbClr val="602320">
                    <a:lumMod val="50000"/>
                  </a:srgbClr>
                </a:solidFill>
              </a:rPr>
              <a:t>thông</a:t>
            </a:r>
            <a:r>
              <a:rPr lang="en-US" sz="1200" dirty="0">
                <a:solidFill>
                  <a:srgbClr val="602320">
                    <a:lumMod val="50000"/>
                  </a:srgbClr>
                </a:solidFill>
              </a:rPr>
              <a:t> tin  </a:t>
            </a:r>
          </a:p>
          <a:p>
            <a:pPr indent="-274320">
              <a:spcAft>
                <a:spcPts val="900"/>
              </a:spcAft>
              <a:buClr>
                <a:srgbClr val="000000"/>
              </a:buClr>
              <a:defRPr/>
            </a:pPr>
            <a:r>
              <a:rPr lang="en-US" sz="1200" b="1" dirty="0">
                <a:solidFill>
                  <a:srgbClr val="602320">
                    <a:lumMod val="50000"/>
                  </a:srgbClr>
                </a:solidFill>
              </a:rPr>
              <a:t>- </a:t>
            </a:r>
            <a:r>
              <a:rPr lang="en-US" sz="1200" b="1" dirty="0" err="1">
                <a:solidFill>
                  <a:srgbClr val="602320">
                    <a:lumMod val="50000"/>
                  </a:srgbClr>
                </a:solidFill>
              </a:rPr>
              <a:t>Công</a:t>
            </a:r>
            <a:r>
              <a:rPr lang="en-US" sz="1200" b="1" dirty="0">
                <a:solidFill>
                  <a:srgbClr val="602320">
                    <a:lumMod val="50000"/>
                  </a:srgbClr>
                </a:solidFill>
              </a:rPr>
              <a:t> </a:t>
            </a:r>
            <a:r>
              <a:rPr lang="en-US" sz="1200" b="1" dirty="0" err="1">
                <a:solidFill>
                  <a:srgbClr val="602320">
                    <a:lumMod val="50000"/>
                  </a:srgbClr>
                </a:solidFill>
              </a:rPr>
              <a:t>bố</a:t>
            </a:r>
            <a:r>
              <a:rPr lang="en-US" sz="1200" b="1" dirty="0">
                <a:solidFill>
                  <a:srgbClr val="602320">
                    <a:lumMod val="50000"/>
                  </a:srgbClr>
                </a:solidFill>
              </a:rPr>
              <a:t> </a:t>
            </a:r>
            <a:r>
              <a:rPr lang="en-US" sz="1200" b="1" dirty="0" err="1">
                <a:solidFill>
                  <a:srgbClr val="602320">
                    <a:lumMod val="50000"/>
                  </a:srgbClr>
                </a:solidFill>
              </a:rPr>
              <a:t>một</a:t>
            </a:r>
            <a:r>
              <a:rPr lang="en-US" sz="1200" b="1" dirty="0">
                <a:solidFill>
                  <a:srgbClr val="602320">
                    <a:lumMod val="50000"/>
                  </a:srgbClr>
                </a:solidFill>
              </a:rPr>
              <a:t> </a:t>
            </a:r>
            <a:r>
              <a:rPr lang="en-US" sz="1200" b="1" dirty="0" err="1">
                <a:solidFill>
                  <a:srgbClr val="602320">
                    <a:lumMod val="50000"/>
                  </a:srgbClr>
                </a:solidFill>
              </a:rPr>
              <a:t>phần</a:t>
            </a:r>
            <a:r>
              <a:rPr lang="en-US" sz="1200" b="1" dirty="0">
                <a:solidFill>
                  <a:srgbClr val="602320">
                    <a:lumMod val="50000"/>
                  </a:srgbClr>
                </a:solidFill>
              </a:rPr>
              <a:t> </a:t>
            </a:r>
            <a:r>
              <a:rPr lang="en-US" sz="1200" dirty="0" err="1">
                <a:solidFill>
                  <a:srgbClr val="602320">
                    <a:lumMod val="50000"/>
                  </a:srgbClr>
                </a:solidFill>
              </a:rPr>
              <a:t>Hầu</a:t>
            </a:r>
            <a:r>
              <a:rPr lang="en-US" sz="1200" dirty="0">
                <a:solidFill>
                  <a:srgbClr val="602320">
                    <a:lumMod val="50000"/>
                  </a:srgbClr>
                </a:solidFill>
              </a:rPr>
              <a:t> </a:t>
            </a:r>
            <a:r>
              <a:rPr lang="en-US" sz="1200" dirty="0" err="1">
                <a:solidFill>
                  <a:srgbClr val="602320">
                    <a:lumMod val="50000"/>
                  </a:srgbClr>
                </a:solidFill>
              </a:rPr>
              <a:t>hết</a:t>
            </a:r>
            <a:r>
              <a:rPr lang="en-US" sz="1200" dirty="0">
                <a:solidFill>
                  <a:srgbClr val="602320">
                    <a:lumMod val="50000"/>
                  </a:srgbClr>
                </a:solidFill>
              </a:rPr>
              <a:t> </a:t>
            </a:r>
            <a:r>
              <a:rPr lang="en-US" sz="1200" dirty="0" err="1">
                <a:solidFill>
                  <a:srgbClr val="602320">
                    <a:lumMod val="50000"/>
                  </a:srgbClr>
                </a:solidFill>
              </a:rPr>
              <a:t>hoặc</a:t>
            </a:r>
            <a:r>
              <a:rPr lang="en-US" sz="1200" dirty="0">
                <a:solidFill>
                  <a:srgbClr val="602320">
                    <a:lumMod val="50000"/>
                  </a:srgbClr>
                </a:solidFill>
              </a:rPr>
              <a:t> </a:t>
            </a:r>
            <a:r>
              <a:rPr lang="en-US" sz="1200" dirty="0" err="1">
                <a:solidFill>
                  <a:srgbClr val="602320">
                    <a:lumMod val="50000"/>
                  </a:srgbClr>
                </a:solidFill>
              </a:rPr>
              <a:t>một</a:t>
            </a:r>
            <a:r>
              <a:rPr lang="en-US" sz="1200" dirty="0">
                <a:solidFill>
                  <a:srgbClr val="602320">
                    <a:lumMod val="50000"/>
                  </a:srgbClr>
                </a:solidFill>
              </a:rPr>
              <a:t> </a:t>
            </a:r>
            <a:r>
              <a:rPr lang="en-US" sz="1200" dirty="0" err="1">
                <a:solidFill>
                  <a:srgbClr val="602320">
                    <a:lumMod val="50000"/>
                  </a:srgbClr>
                </a:solidFill>
              </a:rPr>
              <a:t>số</a:t>
            </a:r>
            <a:r>
              <a:rPr lang="en-US" sz="1200" dirty="0">
                <a:solidFill>
                  <a:srgbClr val="602320">
                    <a:lumMod val="50000"/>
                  </a:srgbClr>
                </a:solidFill>
              </a:rPr>
              <a:t> </a:t>
            </a:r>
            <a:r>
              <a:rPr lang="en-US" sz="1200" dirty="0" err="1">
                <a:solidFill>
                  <a:srgbClr val="602320">
                    <a:lumMod val="50000"/>
                  </a:srgbClr>
                </a:solidFill>
              </a:rPr>
              <a:t>dữ</a:t>
            </a:r>
            <a:r>
              <a:rPr lang="en-US" sz="1200" dirty="0">
                <a:solidFill>
                  <a:srgbClr val="602320">
                    <a:lumMod val="50000"/>
                  </a:srgbClr>
                </a:solidFill>
              </a:rPr>
              <a:t> </a:t>
            </a:r>
            <a:r>
              <a:rPr lang="en-US" sz="1200" dirty="0" err="1">
                <a:solidFill>
                  <a:srgbClr val="602320">
                    <a:lumMod val="50000"/>
                  </a:srgbClr>
                </a:solidFill>
              </a:rPr>
              <a:t>liệu</a:t>
            </a:r>
            <a:r>
              <a:rPr lang="en-US" sz="1200" dirty="0">
                <a:solidFill>
                  <a:srgbClr val="602320">
                    <a:lumMod val="50000"/>
                  </a:srgbClr>
                </a:solidFill>
              </a:rPr>
              <a:t> </a:t>
            </a:r>
            <a:r>
              <a:rPr lang="en-US" sz="1200" dirty="0" err="1">
                <a:solidFill>
                  <a:srgbClr val="602320">
                    <a:lumMod val="50000"/>
                  </a:srgbClr>
                </a:solidFill>
              </a:rPr>
              <a:t>có</a:t>
            </a:r>
            <a:r>
              <a:rPr lang="en-US" sz="1200" dirty="0">
                <a:solidFill>
                  <a:srgbClr val="602320">
                    <a:lumMod val="50000"/>
                  </a:srgbClr>
                </a:solidFill>
              </a:rPr>
              <a:t> </a:t>
            </a:r>
            <a:r>
              <a:rPr lang="en-US" sz="1200" dirty="0" err="1">
                <a:solidFill>
                  <a:srgbClr val="602320">
                    <a:lumMod val="50000"/>
                  </a:srgbClr>
                </a:solidFill>
              </a:rPr>
              <a:t>sẵn</a:t>
            </a:r>
            <a:r>
              <a:rPr lang="en-US" sz="1200" dirty="0">
                <a:solidFill>
                  <a:srgbClr val="602320">
                    <a:lumMod val="50000"/>
                  </a:srgbClr>
                </a:solidFill>
              </a:rPr>
              <a:t> </a:t>
            </a:r>
            <a:r>
              <a:rPr lang="en-US" sz="1200" dirty="0" err="1">
                <a:solidFill>
                  <a:srgbClr val="602320">
                    <a:lumMod val="50000"/>
                  </a:srgbClr>
                </a:solidFill>
              </a:rPr>
              <a:t>để</a:t>
            </a:r>
            <a:r>
              <a:rPr lang="en-US" sz="1200" dirty="0">
                <a:solidFill>
                  <a:srgbClr val="602320">
                    <a:lumMod val="50000"/>
                  </a:srgbClr>
                </a:solidFill>
              </a:rPr>
              <a:t> </a:t>
            </a:r>
            <a:r>
              <a:rPr lang="en-US" sz="1200" dirty="0" err="1">
                <a:solidFill>
                  <a:srgbClr val="602320">
                    <a:lumMod val="50000"/>
                  </a:srgbClr>
                </a:solidFill>
              </a:rPr>
              <a:t>công</a:t>
            </a:r>
            <a:r>
              <a:rPr lang="en-US" sz="1200" dirty="0">
                <a:solidFill>
                  <a:srgbClr val="602320">
                    <a:lumMod val="50000"/>
                  </a:srgbClr>
                </a:solidFill>
              </a:rPr>
              <a:t> </a:t>
            </a:r>
            <a:r>
              <a:rPr lang="en-US" sz="1200" dirty="0" err="1">
                <a:solidFill>
                  <a:srgbClr val="602320">
                    <a:lumMod val="50000"/>
                  </a:srgbClr>
                </a:solidFill>
              </a:rPr>
              <a:t>bố</a:t>
            </a:r>
            <a:endParaRPr lang="en-US" sz="1200" dirty="0">
              <a:solidFill>
                <a:srgbClr val="602320">
                  <a:lumMod val="50000"/>
                </a:srgbClr>
              </a:solidFill>
            </a:endParaRPr>
          </a:p>
          <a:p>
            <a:pPr indent="-274320">
              <a:spcAft>
                <a:spcPts val="900"/>
              </a:spcAft>
              <a:buClr>
                <a:srgbClr val="000000"/>
              </a:buClr>
              <a:defRPr/>
            </a:pPr>
            <a:r>
              <a:rPr lang="en-US" sz="1200" b="1" dirty="0">
                <a:solidFill>
                  <a:srgbClr val="602320">
                    <a:lumMod val="50000"/>
                  </a:srgbClr>
                </a:solidFill>
              </a:rPr>
              <a:t>- </a:t>
            </a:r>
            <a:r>
              <a:rPr lang="en-US" sz="1200" b="1" dirty="0" err="1">
                <a:solidFill>
                  <a:srgbClr val="602320">
                    <a:lumMod val="50000"/>
                  </a:srgbClr>
                </a:solidFill>
              </a:rPr>
              <a:t>Không</a:t>
            </a:r>
            <a:r>
              <a:rPr lang="en-US" sz="1200" b="1" dirty="0">
                <a:solidFill>
                  <a:srgbClr val="602320">
                    <a:lumMod val="50000"/>
                  </a:srgbClr>
                </a:solidFill>
              </a:rPr>
              <a:t> </a:t>
            </a:r>
            <a:r>
              <a:rPr lang="en-US" sz="1200" b="1" dirty="0" err="1">
                <a:solidFill>
                  <a:srgbClr val="602320">
                    <a:lumMod val="50000"/>
                  </a:srgbClr>
                </a:solidFill>
              </a:rPr>
              <a:t>có</a:t>
            </a:r>
            <a:r>
              <a:rPr lang="en-US" sz="1200" b="1" dirty="0">
                <a:solidFill>
                  <a:srgbClr val="602320">
                    <a:lumMod val="50000"/>
                  </a:srgbClr>
                </a:solidFill>
              </a:rPr>
              <a:t> </a:t>
            </a:r>
            <a:r>
              <a:rPr lang="en-US" sz="1200" b="1" dirty="0" err="1">
                <a:solidFill>
                  <a:srgbClr val="602320">
                    <a:lumMod val="50000"/>
                  </a:srgbClr>
                </a:solidFill>
              </a:rPr>
              <a:t>thông</a:t>
            </a:r>
            <a:r>
              <a:rPr lang="en-US" sz="1200" b="1" dirty="0">
                <a:solidFill>
                  <a:srgbClr val="602320">
                    <a:lumMod val="50000"/>
                  </a:srgbClr>
                </a:solidFill>
              </a:rPr>
              <a:t> tin </a:t>
            </a:r>
            <a:r>
              <a:rPr lang="en-US" sz="1200" dirty="0" err="1">
                <a:solidFill>
                  <a:srgbClr val="602320">
                    <a:lumMod val="50000"/>
                  </a:srgbClr>
                </a:solidFill>
              </a:rPr>
              <a:t>Không</a:t>
            </a:r>
            <a:r>
              <a:rPr lang="en-US" sz="1200" dirty="0">
                <a:solidFill>
                  <a:srgbClr val="602320">
                    <a:lumMod val="50000"/>
                  </a:srgbClr>
                </a:solidFill>
              </a:rPr>
              <a:t> </a:t>
            </a:r>
            <a:r>
              <a:rPr lang="en-US" sz="1200" dirty="0" err="1">
                <a:solidFill>
                  <a:srgbClr val="602320">
                    <a:lumMod val="50000"/>
                  </a:srgbClr>
                </a:solidFill>
              </a:rPr>
              <a:t>có</a:t>
            </a:r>
            <a:r>
              <a:rPr lang="en-US" sz="1200" dirty="0">
                <a:solidFill>
                  <a:srgbClr val="602320">
                    <a:lumMod val="50000"/>
                  </a:srgbClr>
                </a:solidFill>
              </a:rPr>
              <a:t> </a:t>
            </a:r>
            <a:r>
              <a:rPr lang="en-US" sz="1200" dirty="0" err="1">
                <a:solidFill>
                  <a:srgbClr val="602320">
                    <a:lumMod val="50000"/>
                  </a:srgbClr>
                </a:solidFill>
              </a:rPr>
              <a:t>dữ</a:t>
            </a:r>
            <a:r>
              <a:rPr lang="en-US" sz="1200" dirty="0">
                <a:solidFill>
                  <a:srgbClr val="602320">
                    <a:lumMod val="50000"/>
                  </a:srgbClr>
                </a:solidFill>
              </a:rPr>
              <a:t> </a:t>
            </a:r>
            <a:r>
              <a:rPr lang="en-US" sz="1200" dirty="0" err="1">
                <a:solidFill>
                  <a:srgbClr val="602320">
                    <a:lumMod val="50000"/>
                  </a:srgbClr>
                </a:solidFill>
              </a:rPr>
              <a:t>liệu</a:t>
            </a:r>
            <a:r>
              <a:rPr lang="en-US" sz="1200" dirty="0">
                <a:solidFill>
                  <a:srgbClr val="602320">
                    <a:lumMod val="50000"/>
                  </a:srgbClr>
                </a:solidFill>
              </a:rPr>
              <a:t> </a:t>
            </a:r>
            <a:r>
              <a:rPr lang="en-US" sz="1200" dirty="0" err="1">
                <a:solidFill>
                  <a:srgbClr val="602320">
                    <a:lumMod val="50000"/>
                  </a:srgbClr>
                </a:solidFill>
              </a:rPr>
              <a:t>để</a:t>
            </a:r>
            <a:r>
              <a:rPr lang="en-US" sz="1200" dirty="0">
                <a:solidFill>
                  <a:srgbClr val="602320">
                    <a:lumMod val="50000"/>
                  </a:srgbClr>
                </a:solidFill>
              </a:rPr>
              <a:t> </a:t>
            </a:r>
            <a:r>
              <a:rPr lang="en-US" sz="1200" dirty="0" err="1">
                <a:solidFill>
                  <a:srgbClr val="602320">
                    <a:lumMod val="50000"/>
                  </a:srgbClr>
                </a:solidFill>
              </a:rPr>
              <a:t>công</a:t>
            </a:r>
            <a:r>
              <a:rPr lang="en-US" sz="1200" dirty="0">
                <a:solidFill>
                  <a:srgbClr val="602320">
                    <a:lumMod val="50000"/>
                  </a:srgbClr>
                </a:solidFill>
              </a:rPr>
              <a:t> </a:t>
            </a:r>
            <a:r>
              <a:rPr lang="en-US" sz="1200" dirty="0" err="1">
                <a:solidFill>
                  <a:srgbClr val="602320">
                    <a:lumMod val="50000"/>
                  </a:srgbClr>
                </a:solidFill>
              </a:rPr>
              <a:t>bố</a:t>
            </a:r>
            <a:r>
              <a:rPr lang="en-US" sz="1200" dirty="0">
                <a:solidFill>
                  <a:srgbClr val="602320">
                    <a:lumMod val="50000"/>
                  </a:srgbClr>
                </a:solidFill>
              </a:rPr>
              <a:t> </a:t>
            </a:r>
          </a:p>
          <a:p>
            <a:pPr indent="-274320">
              <a:spcAft>
                <a:spcPts val="900"/>
              </a:spcAft>
              <a:buClr>
                <a:srgbClr val="000000"/>
              </a:buClr>
              <a:defRPr/>
            </a:pPr>
            <a:r>
              <a:rPr lang="en-US" sz="1200" b="1" dirty="0">
                <a:solidFill>
                  <a:srgbClr val="602320">
                    <a:lumMod val="50000"/>
                  </a:srgbClr>
                </a:solidFill>
              </a:rPr>
              <a:t>- </a:t>
            </a:r>
            <a:r>
              <a:rPr lang="en-US" sz="1200" b="1" dirty="0" err="1">
                <a:solidFill>
                  <a:srgbClr val="602320">
                    <a:lumMod val="50000"/>
                  </a:srgbClr>
                </a:solidFill>
              </a:rPr>
              <a:t>Không</a:t>
            </a:r>
            <a:r>
              <a:rPr lang="en-US" sz="1200" b="1" dirty="0">
                <a:solidFill>
                  <a:srgbClr val="602320">
                    <a:lumMod val="50000"/>
                  </a:srgbClr>
                </a:solidFill>
              </a:rPr>
              <a:t> </a:t>
            </a:r>
            <a:r>
              <a:rPr lang="en-US" sz="1200" b="1" dirty="0" err="1">
                <a:solidFill>
                  <a:srgbClr val="602320">
                    <a:lumMod val="50000"/>
                  </a:srgbClr>
                </a:solidFill>
              </a:rPr>
              <a:t>áp</a:t>
            </a:r>
            <a:r>
              <a:rPr lang="en-US" sz="1200" b="1" dirty="0">
                <a:solidFill>
                  <a:srgbClr val="602320">
                    <a:lumMod val="50000"/>
                  </a:srgbClr>
                </a:solidFill>
              </a:rPr>
              <a:t> </a:t>
            </a:r>
            <a:r>
              <a:rPr lang="en-US" sz="1200" b="1" dirty="0" err="1">
                <a:solidFill>
                  <a:srgbClr val="602320">
                    <a:lumMod val="50000"/>
                  </a:srgbClr>
                </a:solidFill>
              </a:rPr>
              <a:t>dụng</a:t>
            </a:r>
            <a:r>
              <a:rPr lang="en-US" sz="1200" b="1" dirty="0">
                <a:solidFill>
                  <a:srgbClr val="602320">
                    <a:lumMod val="50000"/>
                  </a:srgbClr>
                </a:solidFill>
              </a:rPr>
              <a:t> </a:t>
            </a:r>
            <a:r>
              <a:rPr lang="en-US" sz="1200" dirty="0" err="1">
                <a:solidFill>
                  <a:srgbClr val="602320">
                    <a:lumMod val="50000"/>
                  </a:srgbClr>
                </a:solidFill>
              </a:rPr>
              <a:t>Chỉ</a:t>
            </a:r>
            <a:r>
              <a:rPr lang="en-US" sz="1200" dirty="0">
                <a:solidFill>
                  <a:srgbClr val="602320">
                    <a:lumMod val="50000"/>
                  </a:srgbClr>
                </a:solidFill>
              </a:rPr>
              <a:t> </a:t>
            </a:r>
            <a:r>
              <a:rPr lang="en-US" sz="1200" dirty="0" err="1">
                <a:solidFill>
                  <a:srgbClr val="602320">
                    <a:lumMod val="50000"/>
                  </a:srgbClr>
                </a:solidFill>
              </a:rPr>
              <a:t>số</a:t>
            </a:r>
            <a:r>
              <a:rPr lang="en-US" sz="1200" dirty="0">
                <a:solidFill>
                  <a:srgbClr val="602320">
                    <a:lumMod val="50000"/>
                  </a:srgbClr>
                </a:solidFill>
              </a:rPr>
              <a:t> </a:t>
            </a:r>
            <a:r>
              <a:rPr lang="en-US" sz="1200" dirty="0" err="1">
                <a:solidFill>
                  <a:srgbClr val="602320">
                    <a:lumMod val="50000"/>
                  </a:srgbClr>
                </a:solidFill>
              </a:rPr>
              <a:t>không</a:t>
            </a:r>
            <a:r>
              <a:rPr lang="en-US" sz="1200" dirty="0">
                <a:solidFill>
                  <a:srgbClr val="602320">
                    <a:lumMod val="50000"/>
                  </a:srgbClr>
                </a:solidFill>
              </a:rPr>
              <a:t> </a:t>
            </a:r>
            <a:r>
              <a:rPr lang="en-US" sz="1200" dirty="0" err="1">
                <a:solidFill>
                  <a:srgbClr val="602320">
                    <a:lumMod val="50000"/>
                  </a:srgbClr>
                </a:solidFill>
              </a:rPr>
              <a:t>áp</a:t>
            </a:r>
            <a:r>
              <a:rPr lang="en-US" sz="1200" dirty="0">
                <a:solidFill>
                  <a:srgbClr val="602320">
                    <a:lumMod val="50000"/>
                  </a:srgbClr>
                </a:solidFill>
              </a:rPr>
              <a:t> </a:t>
            </a:r>
            <a:r>
              <a:rPr lang="en-US" sz="1200" dirty="0" err="1">
                <a:solidFill>
                  <a:srgbClr val="602320">
                    <a:lumMod val="50000"/>
                  </a:srgbClr>
                </a:solidFill>
              </a:rPr>
              <a:t>dụng</a:t>
            </a:r>
            <a:r>
              <a:rPr lang="en-US" sz="1200" dirty="0">
                <a:solidFill>
                  <a:srgbClr val="602320">
                    <a:lumMod val="50000"/>
                  </a:srgbClr>
                </a:solidFill>
              </a:rPr>
              <a:t> </a:t>
            </a:r>
            <a:r>
              <a:rPr lang="en-US" sz="1200" dirty="0" err="1">
                <a:solidFill>
                  <a:srgbClr val="602320">
                    <a:lumMod val="50000"/>
                  </a:srgbClr>
                </a:solidFill>
              </a:rPr>
              <a:t>đối</a:t>
            </a:r>
            <a:r>
              <a:rPr lang="en-US" sz="1200" dirty="0">
                <a:solidFill>
                  <a:srgbClr val="602320">
                    <a:lumMod val="50000"/>
                  </a:srgbClr>
                </a:solidFill>
              </a:rPr>
              <a:t> </a:t>
            </a:r>
            <a:r>
              <a:rPr lang="en-US" sz="1200" dirty="0" err="1">
                <a:solidFill>
                  <a:srgbClr val="602320">
                    <a:lumMod val="50000"/>
                  </a:srgbClr>
                </a:solidFill>
              </a:rPr>
              <a:t>với</a:t>
            </a:r>
            <a:r>
              <a:rPr lang="en-US" sz="1200" dirty="0">
                <a:solidFill>
                  <a:srgbClr val="602320">
                    <a:lumMod val="50000"/>
                  </a:srgbClr>
                </a:solidFill>
              </a:rPr>
              <a:t> </a:t>
            </a:r>
            <a:r>
              <a:rPr lang="en-US" sz="1200" dirty="0" err="1">
                <a:solidFill>
                  <a:srgbClr val="602320">
                    <a:lumMod val="50000"/>
                  </a:srgbClr>
                </a:solidFill>
              </a:rPr>
              <a:t>tổ</a:t>
            </a:r>
            <a:r>
              <a:rPr lang="en-US" sz="1200" dirty="0">
                <a:solidFill>
                  <a:srgbClr val="602320">
                    <a:lumMod val="50000"/>
                  </a:srgbClr>
                </a:solidFill>
              </a:rPr>
              <a:t> </a:t>
            </a:r>
            <a:r>
              <a:rPr lang="en-US" sz="1200" dirty="0" err="1">
                <a:solidFill>
                  <a:srgbClr val="602320">
                    <a:lumMod val="50000"/>
                  </a:srgbClr>
                </a:solidFill>
              </a:rPr>
              <a:t>chức</a:t>
            </a:r>
            <a:endParaRPr lang="en-US" sz="1200" dirty="0">
              <a:solidFill>
                <a:srgbClr val="602320">
                  <a:lumMod val="50000"/>
                </a:srgbClr>
              </a:solidFill>
            </a:endParaRPr>
          </a:p>
        </p:txBody>
      </p:sp>
      <p:sp>
        <p:nvSpPr>
          <p:cNvPr id="13" name="Rectangular Callout 12"/>
          <p:cNvSpPr/>
          <p:nvPr/>
        </p:nvSpPr>
        <p:spPr bwMode="ltGray">
          <a:xfrm>
            <a:off x="5715000" y="3200400"/>
            <a:ext cx="1447800" cy="1524000"/>
          </a:xfrm>
          <a:prstGeom prst="wedgeRectCallout">
            <a:avLst>
              <a:gd name="adj1" fmla="val -57287"/>
              <a:gd name="adj2" fmla="val -73289"/>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dirty="0">
                <a:solidFill>
                  <a:schemeClr val="tx1"/>
                </a:solidFill>
              </a:rPr>
              <a:t>Trường hợp thông tin không được </a:t>
            </a:r>
            <a:r>
              <a:rPr lang="en-US" sz="1200" dirty="0" err="1">
                <a:solidFill>
                  <a:schemeClr val="tx1"/>
                </a:solidFill>
              </a:rPr>
              <a:t>công</a:t>
            </a:r>
            <a:r>
              <a:rPr lang="en-US" sz="1200" dirty="0">
                <a:solidFill>
                  <a:schemeClr val="tx1"/>
                </a:solidFill>
              </a:rPr>
              <a:t> </a:t>
            </a:r>
            <a:r>
              <a:rPr lang="en-US" sz="1200" dirty="0" err="1">
                <a:solidFill>
                  <a:schemeClr val="tx1"/>
                </a:solidFill>
              </a:rPr>
              <a:t>bố</a:t>
            </a:r>
            <a:r>
              <a:rPr lang="vi-VN" sz="1200" dirty="0">
                <a:solidFill>
                  <a:schemeClr val="tx1"/>
                </a:solidFill>
              </a:rPr>
              <a:t> đầy đủ, cung cấp lý </a:t>
            </a:r>
            <a:r>
              <a:rPr lang="en-US" sz="1200" dirty="0">
                <a:solidFill>
                  <a:schemeClr val="tx1"/>
                </a:solidFill>
              </a:rPr>
              <a:t>do</a:t>
            </a:r>
            <a:r>
              <a:rPr lang="vi-VN" sz="1200" dirty="0">
                <a:solidFill>
                  <a:schemeClr val="tx1"/>
                </a:solidFill>
              </a:rPr>
              <a:t> thiếu thông tin</a:t>
            </a:r>
            <a:endParaRPr lang="en-US" sz="1200" dirty="0">
              <a:solidFill>
                <a:schemeClr val="tx1"/>
              </a:solidFill>
            </a:endParaRPr>
          </a:p>
        </p:txBody>
      </p:sp>
      <p:sp>
        <p:nvSpPr>
          <p:cNvPr id="15" name="Rectangular Callout 14"/>
          <p:cNvSpPr/>
          <p:nvPr/>
        </p:nvSpPr>
        <p:spPr bwMode="ltGray">
          <a:xfrm>
            <a:off x="7235326" y="3200400"/>
            <a:ext cx="1680074" cy="1143000"/>
          </a:xfrm>
          <a:prstGeom prst="wedgeRectCallout">
            <a:avLst>
              <a:gd name="adj1" fmla="val -22258"/>
              <a:gd name="adj2" fmla="val -81447"/>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solidFill>
                  <a:schemeClr val="tx1"/>
                </a:solidFill>
              </a:rPr>
              <a:t>Bao</a:t>
            </a:r>
            <a:r>
              <a:rPr lang="en-US" sz="1200" dirty="0">
                <a:solidFill>
                  <a:schemeClr val="tx1"/>
                </a:solidFill>
              </a:rPr>
              <a:t> </a:t>
            </a:r>
            <a:r>
              <a:rPr lang="en-US" sz="1200" dirty="0" err="1" smtClean="0">
                <a:solidFill>
                  <a:schemeClr val="tx1"/>
                </a:solidFill>
              </a:rPr>
              <a:t>gồm</a:t>
            </a:r>
            <a:r>
              <a:rPr lang="en-US" sz="1200" dirty="0" smtClean="0">
                <a:solidFill>
                  <a:schemeClr val="tx1"/>
                </a:solidFill>
              </a:rPr>
              <a:t> </a:t>
            </a:r>
            <a:r>
              <a:rPr lang="en-US" sz="1200" dirty="0" err="1">
                <a:solidFill>
                  <a:schemeClr val="tx1"/>
                </a:solidFill>
              </a:rPr>
              <a:t>các</a:t>
            </a:r>
            <a:r>
              <a:rPr lang="en-US" sz="1200" dirty="0">
                <a:solidFill>
                  <a:schemeClr val="tx1"/>
                </a:solidFill>
              </a:rPr>
              <a:t> </a:t>
            </a:r>
            <a:r>
              <a:rPr lang="en-US" sz="1200" dirty="0" err="1">
                <a:solidFill>
                  <a:schemeClr val="tx1"/>
                </a:solidFill>
              </a:rPr>
              <a:t>giá</a:t>
            </a:r>
            <a:r>
              <a:rPr lang="en-US" sz="1200" dirty="0">
                <a:solidFill>
                  <a:schemeClr val="tx1"/>
                </a:solidFill>
              </a:rPr>
              <a:t> </a:t>
            </a:r>
            <a:r>
              <a:rPr lang="en-US" sz="1200" dirty="0" err="1">
                <a:solidFill>
                  <a:schemeClr val="tx1"/>
                </a:solidFill>
              </a:rPr>
              <a:t>trị</a:t>
            </a:r>
            <a:r>
              <a:rPr lang="en-US" sz="1200" dirty="0">
                <a:solidFill>
                  <a:schemeClr val="tx1"/>
                </a:solidFill>
              </a:rPr>
              <a:t> </a:t>
            </a:r>
            <a:r>
              <a:rPr lang="en-US" sz="1200" dirty="0" err="1">
                <a:solidFill>
                  <a:schemeClr val="tx1"/>
                </a:solidFill>
              </a:rPr>
              <a:t>và</a:t>
            </a:r>
            <a:r>
              <a:rPr lang="en-US" sz="1200" dirty="0">
                <a:solidFill>
                  <a:schemeClr val="tx1"/>
                </a:solidFill>
              </a:rPr>
              <a:t> </a:t>
            </a:r>
            <a:r>
              <a:rPr lang="en-US" sz="1200" dirty="0" err="1">
                <a:solidFill>
                  <a:schemeClr val="tx1"/>
                </a:solidFill>
              </a:rPr>
              <a:t>đơn</a:t>
            </a:r>
            <a:r>
              <a:rPr lang="en-US" sz="1200" dirty="0">
                <a:solidFill>
                  <a:schemeClr val="tx1"/>
                </a:solidFill>
              </a:rPr>
              <a:t> </a:t>
            </a:r>
            <a:r>
              <a:rPr lang="en-US" sz="1200" dirty="0" err="1">
                <a:solidFill>
                  <a:schemeClr val="tx1"/>
                </a:solidFill>
              </a:rPr>
              <a:t>vị</a:t>
            </a:r>
            <a:r>
              <a:rPr lang="en-US" sz="1200" dirty="0">
                <a:solidFill>
                  <a:schemeClr val="tx1"/>
                </a:solidFill>
              </a:rPr>
              <a:t> </a:t>
            </a:r>
            <a:r>
              <a:rPr lang="en-US" sz="1200" dirty="0" err="1">
                <a:solidFill>
                  <a:schemeClr val="tx1"/>
                </a:solidFill>
              </a:rPr>
              <a:t>được</a:t>
            </a:r>
            <a:r>
              <a:rPr lang="en-US" sz="1200" dirty="0">
                <a:solidFill>
                  <a:schemeClr val="tx1"/>
                </a:solidFill>
              </a:rPr>
              <a:t> </a:t>
            </a:r>
            <a:r>
              <a:rPr lang="en-US" sz="1200" dirty="0" err="1">
                <a:solidFill>
                  <a:schemeClr val="tx1"/>
                </a:solidFill>
              </a:rPr>
              <a:t>sử</a:t>
            </a:r>
            <a:r>
              <a:rPr lang="en-US" sz="1200" dirty="0">
                <a:solidFill>
                  <a:schemeClr val="tx1"/>
                </a:solidFill>
              </a:rPr>
              <a:t> </a:t>
            </a:r>
            <a:r>
              <a:rPr lang="en-US" sz="1200" dirty="0" err="1">
                <a:solidFill>
                  <a:schemeClr val="tx1"/>
                </a:solidFill>
              </a:rPr>
              <a:t>dụng</a:t>
            </a:r>
            <a:endParaRPr lang="en-US" sz="1200" dirty="0">
              <a:solidFill>
                <a:schemeClr val="tx1"/>
              </a:solidFill>
            </a:endParaRPr>
          </a:p>
        </p:txBody>
      </p:sp>
      <p:sp>
        <p:nvSpPr>
          <p:cNvPr id="21" name="Date Placeholder 5"/>
          <p:cNvSpPr txBox="1">
            <a:spLocks/>
          </p:cNvSpPr>
          <p:nvPr/>
        </p:nvSpPr>
        <p:spPr>
          <a:xfrm>
            <a:off x="7677150" y="6324600"/>
            <a:ext cx="1651000" cy="152400"/>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solidFill>
                  <a:srgbClr val="000000"/>
                </a:solidFill>
              </a:rPr>
              <a:t>May 2016</a:t>
            </a:r>
            <a:endParaRPr lang="en-GB" dirty="0">
              <a:solidFill>
                <a:srgbClr val="000000"/>
              </a:solidFill>
            </a:endParaRPr>
          </a:p>
        </p:txBody>
      </p:sp>
      <p:sp>
        <p:nvSpPr>
          <p:cNvPr id="22" name="Slide Number Placeholder 4"/>
          <p:cNvSpPr txBox="1">
            <a:spLocks/>
          </p:cNvSpPr>
          <p:nvPr/>
        </p:nvSpPr>
        <p:spPr>
          <a:xfrm>
            <a:off x="7801102" y="6475334"/>
            <a:ext cx="1527048" cy="140677"/>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923"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EBD5762-3BDC-484D-9503-7EA6D5A9A8CE}" type="slidenum">
              <a:rPr lang="en-US" sz="1000" smtClean="0">
                <a:solidFill>
                  <a:srgbClr val="000000"/>
                </a:solidFill>
              </a:rPr>
              <a:pPr>
                <a:defRPr/>
              </a:pPr>
              <a:t>28</a:t>
            </a:fld>
            <a:endParaRPr lang="en-US" sz="1000" dirty="0">
              <a:solidFill>
                <a:srgbClr val="000000"/>
              </a:solidFill>
            </a:endParaRPr>
          </a:p>
        </p:txBody>
      </p:sp>
      <p:sp>
        <p:nvSpPr>
          <p:cNvPr id="23" name="Date Placeholder 5"/>
          <p:cNvSpPr txBox="1">
            <a:spLocks/>
          </p:cNvSpPr>
          <p:nvPr/>
        </p:nvSpPr>
        <p:spPr>
          <a:xfrm>
            <a:off x="577850" y="6481763"/>
            <a:ext cx="1651000" cy="152400"/>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smtClean="0">
                <a:solidFill>
                  <a:srgbClr val="000000"/>
                </a:solidFill>
              </a:rPr>
              <a:t>PwC</a:t>
            </a:r>
            <a:endParaRPr lang="en-GB" dirty="0">
              <a:solidFill>
                <a:srgbClr val="000000"/>
              </a:solidFill>
            </a:endParaRPr>
          </a:p>
        </p:txBody>
      </p:sp>
      <p:sp>
        <p:nvSpPr>
          <p:cNvPr id="14" name="Footer Placeholder 13"/>
          <p:cNvSpPr>
            <a:spLocks noGrp="1"/>
          </p:cNvSpPr>
          <p:nvPr>
            <p:ph type="ftr" sz="quarter" idx="17"/>
          </p:nvPr>
        </p:nvSpPr>
        <p:spPr>
          <a:xfrm>
            <a:off x="574548" y="6324600"/>
            <a:ext cx="5699252" cy="150876"/>
          </a:xfrm>
        </p:spPr>
        <p:txBody>
          <a:bodyPr/>
          <a:lstStyle/>
          <a:p>
            <a:r>
              <a:rPr lang="vi-VN" smtClean="0"/>
              <a:t>IFC/SSC – Báo cáo Môi trường và Xã hội (E&amp;S)</a:t>
            </a:r>
            <a:endParaRPr lang="en-GB" dirty="0"/>
          </a:p>
        </p:txBody>
      </p:sp>
      <p:sp>
        <p:nvSpPr>
          <p:cNvPr id="16" name="Rectangular Callout 15"/>
          <p:cNvSpPr/>
          <p:nvPr/>
        </p:nvSpPr>
        <p:spPr bwMode="ltGray">
          <a:xfrm>
            <a:off x="1583196" y="3349170"/>
            <a:ext cx="931404" cy="1984830"/>
          </a:xfrm>
          <a:prstGeom prst="wedgeRectCallout">
            <a:avLst>
              <a:gd name="adj1" fmla="val 19633"/>
              <a:gd name="adj2" fmla="val -87314"/>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602320">
                    <a:lumMod val="50000"/>
                  </a:srgbClr>
                </a:solidFill>
              </a:rPr>
              <a:t>Nêu</a:t>
            </a:r>
            <a:r>
              <a:rPr lang="en-US" sz="1200" dirty="0" smtClean="0">
                <a:solidFill>
                  <a:srgbClr val="602320">
                    <a:lumMod val="50000"/>
                  </a:srgbClr>
                </a:solidFill>
              </a:rPr>
              <a:t> </a:t>
            </a:r>
            <a:r>
              <a:rPr lang="en-US" sz="1200" dirty="0" err="1" smtClean="0">
                <a:solidFill>
                  <a:srgbClr val="602320">
                    <a:lumMod val="50000"/>
                  </a:srgbClr>
                </a:solidFill>
              </a:rPr>
              <a:t>rõ</a:t>
            </a:r>
            <a:r>
              <a:rPr lang="en-US" sz="1200" dirty="0" smtClean="0">
                <a:solidFill>
                  <a:srgbClr val="602320">
                    <a:lumMod val="50000"/>
                  </a:srgbClr>
                </a:solidFill>
              </a:rPr>
              <a:t> </a:t>
            </a:r>
            <a:r>
              <a:rPr lang="en-US" sz="1200" dirty="0" err="1" smtClean="0">
                <a:solidFill>
                  <a:srgbClr val="602320">
                    <a:lumMod val="50000"/>
                  </a:srgbClr>
                </a:solidFill>
              </a:rPr>
              <a:t>thông</a:t>
            </a:r>
            <a:r>
              <a:rPr lang="en-US" sz="1200" dirty="0" smtClean="0">
                <a:solidFill>
                  <a:srgbClr val="602320">
                    <a:lumMod val="50000"/>
                  </a:srgbClr>
                </a:solidFill>
              </a:rPr>
              <a:t> tin </a:t>
            </a:r>
            <a:r>
              <a:rPr lang="en-US" sz="1200" dirty="0" err="1" smtClean="0">
                <a:solidFill>
                  <a:srgbClr val="602320">
                    <a:lumMod val="50000"/>
                  </a:srgbClr>
                </a:solidFill>
              </a:rPr>
              <a:t>dữ</a:t>
            </a:r>
            <a:r>
              <a:rPr lang="en-US" sz="1200" dirty="0" smtClean="0">
                <a:solidFill>
                  <a:srgbClr val="602320">
                    <a:lumMod val="50000"/>
                  </a:srgbClr>
                </a:solidFill>
              </a:rPr>
              <a:t> </a:t>
            </a:r>
            <a:r>
              <a:rPr lang="en-US" sz="1200" dirty="0" err="1" smtClean="0">
                <a:solidFill>
                  <a:srgbClr val="602320">
                    <a:lumMod val="50000"/>
                  </a:srgbClr>
                </a:solidFill>
              </a:rPr>
              <a:t>liệu</a:t>
            </a:r>
            <a:r>
              <a:rPr lang="en-US" sz="1200" dirty="0" smtClean="0">
                <a:solidFill>
                  <a:srgbClr val="602320">
                    <a:lumMod val="50000"/>
                  </a:srgbClr>
                </a:solidFill>
              </a:rPr>
              <a:t> </a:t>
            </a:r>
            <a:r>
              <a:rPr lang="en-US" sz="1200" dirty="0" err="1" smtClean="0">
                <a:solidFill>
                  <a:srgbClr val="602320">
                    <a:lumMod val="50000"/>
                  </a:srgbClr>
                </a:solidFill>
              </a:rPr>
              <a:t>được</a:t>
            </a:r>
            <a:r>
              <a:rPr lang="en-US" sz="1200" dirty="0" smtClean="0">
                <a:solidFill>
                  <a:srgbClr val="602320">
                    <a:lumMod val="50000"/>
                  </a:srgbClr>
                </a:solidFill>
              </a:rPr>
              <a:t> </a:t>
            </a:r>
            <a:r>
              <a:rPr lang="en-US" sz="1200" dirty="0" err="1" smtClean="0">
                <a:solidFill>
                  <a:srgbClr val="602320">
                    <a:lumMod val="50000"/>
                  </a:srgbClr>
                </a:solidFill>
              </a:rPr>
              <a:t>lấy</a:t>
            </a:r>
            <a:r>
              <a:rPr lang="en-US" sz="1200" dirty="0" smtClean="0">
                <a:solidFill>
                  <a:srgbClr val="602320">
                    <a:lumMod val="50000"/>
                  </a:srgbClr>
                </a:solidFill>
              </a:rPr>
              <a:t> </a:t>
            </a:r>
            <a:r>
              <a:rPr lang="en-US" sz="1200" dirty="0" err="1" smtClean="0">
                <a:solidFill>
                  <a:srgbClr val="602320">
                    <a:lumMod val="50000"/>
                  </a:srgbClr>
                </a:solidFill>
              </a:rPr>
              <a:t>từ</a:t>
            </a:r>
            <a:r>
              <a:rPr lang="en-US" sz="1200" dirty="0" smtClean="0">
                <a:solidFill>
                  <a:srgbClr val="602320">
                    <a:lumMod val="50000"/>
                  </a:srgbClr>
                </a:solidFill>
              </a:rPr>
              <a:t> </a:t>
            </a:r>
            <a:r>
              <a:rPr lang="en-US" sz="1200" dirty="0" err="1" smtClean="0">
                <a:solidFill>
                  <a:srgbClr val="602320">
                    <a:lumMod val="50000"/>
                  </a:srgbClr>
                </a:solidFill>
              </a:rPr>
              <a:t>đâu</a:t>
            </a:r>
            <a:r>
              <a:rPr lang="en-US" sz="1200" dirty="0" smtClean="0">
                <a:solidFill>
                  <a:srgbClr val="602320">
                    <a:lumMod val="50000"/>
                  </a:srgbClr>
                </a:solidFill>
              </a:rPr>
              <a:t> (</a:t>
            </a:r>
            <a:r>
              <a:rPr lang="en-US" sz="1200" dirty="0" err="1" smtClean="0">
                <a:solidFill>
                  <a:srgbClr val="602320">
                    <a:lumMod val="50000"/>
                  </a:srgbClr>
                </a:solidFill>
              </a:rPr>
              <a:t>v.d</a:t>
            </a:r>
            <a:r>
              <a:rPr lang="en-US" sz="1200" dirty="0" smtClean="0">
                <a:solidFill>
                  <a:srgbClr val="602320">
                    <a:lumMod val="50000"/>
                  </a:srgbClr>
                </a:solidFill>
              </a:rPr>
              <a:t> </a:t>
            </a:r>
            <a:r>
              <a:rPr lang="en-US" sz="1200" dirty="0" err="1" smtClean="0">
                <a:solidFill>
                  <a:srgbClr val="602320">
                    <a:lumMod val="50000"/>
                  </a:srgbClr>
                </a:solidFill>
              </a:rPr>
              <a:t>từ</a:t>
            </a:r>
            <a:r>
              <a:rPr lang="en-US" sz="1200" dirty="0" smtClean="0">
                <a:solidFill>
                  <a:srgbClr val="602320">
                    <a:lumMod val="50000"/>
                  </a:srgbClr>
                </a:solidFill>
              </a:rPr>
              <a:t> </a:t>
            </a:r>
            <a:r>
              <a:rPr lang="en-US" sz="1200" dirty="0" err="1" smtClean="0">
                <a:solidFill>
                  <a:srgbClr val="602320">
                    <a:lumMod val="50000"/>
                  </a:srgbClr>
                </a:solidFill>
              </a:rPr>
              <a:t>phòng</a:t>
            </a:r>
            <a:r>
              <a:rPr lang="en-US" sz="1200" dirty="0" smtClean="0">
                <a:solidFill>
                  <a:srgbClr val="602320">
                    <a:lumMod val="50000"/>
                  </a:srgbClr>
                </a:solidFill>
              </a:rPr>
              <a:t> </a:t>
            </a:r>
            <a:r>
              <a:rPr lang="en-US" sz="1200" dirty="0" err="1" smtClean="0">
                <a:solidFill>
                  <a:srgbClr val="602320">
                    <a:lumMod val="50000"/>
                  </a:srgbClr>
                </a:solidFill>
              </a:rPr>
              <a:t>Công</a:t>
            </a:r>
            <a:r>
              <a:rPr lang="en-US" sz="1200" dirty="0" smtClean="0">
                <a:solidFill>
                  <a:srgbClr val="602320">
                    <a:lumMod val="50000"/>
                  </a:srgbClr>
                </a:solidFill>
              </a:rPr>
              <a:t> </a:t>
            </a:r>
            <a:r>
              <a:rPr lang="en-US" sz="1200" dirty="0" err="1" smtClean="0">
                <a:solidFill>
                  <a:srgbClr val="602320">
                    <a:lumMod val="50000"/>
                  </a:srgbClr>
                </a:solidFill>
              </a:rPr>
              <a:t>nghệ</a:t>
            </a:r>
            <a:r>
              <a:rPr lang="en-US" sz="1200" dirty="0" smtClean="0">
                <a:solidFill>
                  <a:srgbClr val="602320">
                    <a:lumMod val="50000"/>
                  </a:srgbClr>
                </a:solidFill>
              </a:rPr>
              <a:t>)</a:t>
            </a:r>
            <a:endParaRPr lang="en-US" sz="1200" dirty="0">
              <a:solidFill>
                <a:srgbClr val="602320">
                  <a:lumMod val="50000"/>
                </a:srgbClr>
              </a:solidFill>
            </a:endParaRPr>
          </a:p>
        </p:txBody>
      </p:sp>
    </p:spTree>
    <p:extLst>
      <p:ext uri="{BB962C8B-B14F-4D97-AF65-F5344CB8AC3E}">
        <p14:creationId xmlns:p14="http://schemas.microsoft.com/office/powerpoint/2010/main" val="27189044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err="1" smtClean="0">
                <a:latin typeface="+mn-lt"/>
              </a:rPr>
              <a:t>Chỉ</a:t>
            </a:r>
            <a:r>
              <a:rPr lang="en-US" sz="2800" dirty="0" smtClean="0">
                <a:latin typeface="+mn-lt"/>
              </a:rPr>
              <a:t> </a:t>
            </a:r>
            <a:r>
              <a:rPr lang="en-US" sz="2800" dirty="0" err="1" smtClean="0">
                <a:latin typeface="+mn-lt"/>
              </a:rPr>
              <a:t>số</a:t>
            </a:r>
            <a:r>
              <a:rPr lang="en-US" sz="2800" dirty="0" smtClean="0">
                <a:latin typeface="+mn-lt"/>
              </a:rPr>
              <a:t> </a:t>
            </a:r>
            <a:r>
              <a:rPr lang="en-US" sz="2800" dirty="0" err="1" smtClean="0">
                <a:latin typeface="+mn-lt"/>
              </a:rPr>
              <a:t>hoạt</a:t>
            </a:r>
            <a:r>
              <a:rPr lang="en-US" sz="2800" dirty="0" smtClean="0">
                <a:latin typeface="+mn-lt"/>
              </a:rPr>
              <a:t> </a:t>
            </a:r>
            <a:r>
              <a:rPr lang="en-US" sz="2800" dirty="0" err="1" smtClean="0">
                <a:latin typeface="+mn-lt"/>
              </a:rPr>
              <a:t>động</a:t>
            </a:r>
            <a:r>
              <a:rPr lang="en-US" sz="2800" dirty="0" smtClean="0">
                <a:latin typeface="+mn-lt"/>
              </a:rPr>
              <a:t> </a:t>
            </a:r>
            <a:r>
              <a:rPr lang="en-US" sz="2800" dirty="0" err="1" smtClean="0">
                <a:latin typeface="+mn-lt"/>
              </a:rPr>
              <a:t>công</a:t>
            </a:r>
            <a:r>
              <a:rPr lang="en-US" sz="2800" dirty="0" smtClean="0">
                <a:latin typeface="+mn-lt"/>
              </a:rPr>
              <a:t> </a:t>
            </a:r>
            <a:r>
              <a:rPr lang="en-US" sz="2800" dirty="0" err="1" smtClean="0">
                <a:latin typeface="+mn-lt"/>
              </a:rPr>
              <a:t>bố</a:t>
            </a:r>
            <a:endParaRPr lang="en-US" sz="2800" dirty="0">
              <a:latin typeface="+mn-lt"/>
            </a:endParaRPr>
          </a:p>
        </p:txBody>
      </p:sp>
      <p:sp>
        <p:nvSpPr>
          <p:cNvPr id="7" name="Subtitle 6"/>
          <p:cNvSpPr>
            <a:spLocks noGrp="1"/>
          </p:cNvSpPr>
          <p:nvPr>
            <p:ph type="subTitle" idx="1"/>
          </p:nvPr>
        </p:nvSpPr>
        <p:spPr/>
        <p:txBody>
          <a:bodyPr/>
          <a:lstStyle/>
          <a:p>
            <a:endParaRPr lang="en-US" dirty="0"/>
          </a:p>
        </p:txBody>
      </p:sp>
      <p:sp>
        <p:nvSpPr>
          <p:cNvPr id="6" name="Date Placeholder 5"/>
          <p:cNvSpPr>
            <a:spLocks noGrp="1"/>
          </p:cNvSpPr>
          <p:nvPr>
            <p:ph type="dt" sz="half" idx="2"/>
          </p:nvPr>
        </p:nvSpPr>
        <p:spPr/>
        <p:txBody>
          <a:bodyPr/>
          <a:lstStyle/>
          <a:p>
            <a:r>
              <a:rPr lang="en-US" smtClean="0">
                <a:solidFill>
                  <a:srgbClr val="000000"/>
                </a:solidFill>
              </a:rPr>
              <a:t>May 2016</a:t>
            </a:r>
            <a:endParaRPr lang="en-GB" dirty="0">
              <a:solidFill>
                <a:srgbClr val="000000"/>
              </a:solidFill>
            </a:endParaRPr>
          </a:p>
        </p:txBody>
      </p:sp>
      <p:pic>
        <p:nvPicPr>
          <p:cNvPr id="2" name="Picture Placeholder 1" descr="PwC_Swiz_Zurich_C_MB_64.bmp"/>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21008" b="21008"/>
          <a:stretch>
            <a:fillRect/>
          </a:stretch>
        </p:blipFill>
        <p:spPr>
          <a:xfrm>
            <a:off x="381000" y="0"/>
            <a:ext cx="9144000" cy="3525838"/>
          </a:xfr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t="12447" b="15359"/>
          <a:stretch/>
        </p:blipFill>
        <p:spPr>
          <a:xfrm>
            <a:off x="381000" y="1"/>
            <a:ext cx="9145452" cy="3526663"/>
          </a:xfrm>
          <a:prstGeom prst="rect">
            <a:avLst/>
          </a:prstGeom>
        </p:spPr>
      </p:pic>
      <p:pic>
        <p:nvPicPr>
          <p:cNvPr id="4" name="Picture 3" descr="PwC_Swiz_Zurich_C_MB_64.bmp"/>
          <p:cNvPicPr>
            <a:picLocks noChangeAspect="1"/>
          </p:cNvPicPr>
          <p:nvPr/>
        </p:nvPicPr>
        <p:blipFill rotWithShape="1">
          <a:blip r:embed="rId2">
            <a:extLst>
              <a:ext uri="{28A0092B-C50C-407E-A947-70E740481C1C}">
                <a14:useLocalDpi xmlns:a14="http://schemas.microsoft.com/office/drawing/2010/main" val="0"/>
              </a:ext>
            </a:extLst>
          </a:blip>
          <a:srcRect t="27534" b="14483"/>
          <a:stretch/>
        </p:blipFill>
        <p:spPr>
          <a:xfrm>
            <a:off x="1" y="-1"/>
            <a:ext cx="9906000" cy="3702061"/>
          </a:xfrm>
          <a:prstGeom prst="rect">
            <a:avLst/>
          </a:prstGeom>
        </p:spPr>
      </p:pic>
      <p:sp>
        <p:nvSpPr>
          <p:cNvPr id="10" name="Slide Number Placeholder 4"/>
          <p:cNvSpPr txBox="1">
            <a:spLocks/>
          </p:cNvSpPr>
          <p:nvPr/>
        </p:nvSpPr>
        <p:spPr>
          <a:xfrm>
            <a:off x="7801102" y="6475334"/>
            <a:ext cx="1527048" cy="140677"/>
          </a:xfrm>
          <a:prstGeom prst="rect">
            <a:avLst/>
          </a:prstGeom>
        </p:spPr>
        <p:txBody>
          <a:bodyPr lIns="0" tIns="0" rIns="0" bIns="0" anchor="t" anchorCtr="0">
            <a:noAutofit/>
          </a:bodyPr>
          <a:lstStyle>
            <a:defPPr>
              <a:defRPr lang="en-US"/>
            </a:defPPr>
            <a:lvl1pPr marL="0" algn="r" defTabSz="914400" rtl="0" eaLnBrk="1" latinLnBrk="0" hangingPunct="1">
              <a:defRPr sz="923"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EBD5762-3BDC-484D-9503-7EA6D5A9A8CE}" type="slidenum">
              <a:rPr lang="en-US" sz="1000" smtClean="0">
                <a:solidFill>
                  <a:srgbClr val="000000"/>
                </a:solidFill>
              </a:rPr>
              <a:pPr>
                <a:defRPr/>
              </a:pPr>
              <a:t>29</a:t>
            </a:fld>
            <a:endParaRPr lang="en-US" sz="1000" dirty="0">
              <a:solidFill>
                <a:srgbClr val="000000"/>
              </a:solidFill>
            </a:endParaRPr>
          </a:p>
        </p:txBody>
      </p:sp>
      <p:sp>
        <p:nvSpPr>
          <p:cNvPr id="12"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38517351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tIns="46800" rIns="90000" bIns="46800"/>
          <a:lstStyle/>
          <a:p>
            <a:r>
              <a:rPr lang="en-GB" sz="2000" smtClean="0"/>
              <a:t>Mục tiêu của khóa đào tạo:</a:t>
            </a:r>
            <a:endParaRPr lang="en-GB" sz="2000" dirty="0"/>
          </a:p>
        </p:txBody>
      </p:sp>
      <p:sp>
        <p:nvSpPr>
          <p:cNvPr id="9" name="Slide Number Placeholder 8"/>
          <p:cNvSpPr>
            <a:spLocks noGrp="1"/>
          </p:cNvSpPr>
          <p:nvPr>
            <p:ph type="sldNum" sz="quarter" idx="18"/>
          </p:nvPr>
        </p:nvSpPr>
        <p:spPr/>
        <p:txBody>
          <a:bodyPr/>
          <a:lstStyle/>
          <a:p>
            <a:fld id="{704BF9C1-91F8-40E3-B9D9-9467646759BA}" type="slidenum">
              <a:rPr lang="en-GB" smtClean="0"/>
              <a:pPr/>
              <a:t>3</a:t>
            </a:fld>
            <a:endParaRPr lang="en-GB"/>
          </a:p>
        </p:txBody>
      </p:sp>
      <p:sp>
        <p:nvSpPr>
          <p:cNvPr id="12" name="Date Placeholder 11"/>
          <p:cNvSpPr>
            <a:spLocks noGrp="1"/>
          </p:cNvSpPr>
          <p:nvPr>
            <p:ph type="dt" sz="half" idx="16"/>
          </p:nvPr>
        </p:nvSpPr>
        <p:spPr/>
        <p:txBody>
          <a:bodyPr/>
          <a:lstStyle/>
          <a:p>
            <a:r>
              <a:rPr lang="en-US" smtClean="0"/>
              <a:t>Tháng 05/2016</a:t>
            </a:r>
            <a:endParaRPr lang="en-GB"/>
          </a:p>
        </p:txBody>
      </p:sp>
      <p:sp>
        <p:nvSpPr>
          <p:cNvPr id="14" name="Footer Placeholder 13"/>
          <p:cNvSpPr>
            <a:spLocks noGrp="1"/>
          </p:cNvSpPr>
          <p:nvPr>
            <p:ph type="ftr" sz="quarter" idx="17"/>
          </p:nvPr>
        </p:nvSpPr>
        <p:spPr/>
        <p:txBody>
          <a:bodyPr/>
          <a:lstStyle/>
          <a:p>
            <a:r>
              <a:rPr lang="vi-VN" dirty="0" smtClean="0"/>
              <a:t>IFC/SSC – Báo cáo Môi trường và Xã hội (E&amp;S)</a:t>
            </a:r>
            <a:endParaRPr lang="en-GB" dirty="0"/>
          </a:p>
        </p:txBody>
      </p:sp>
      <p:sp>
        <p:nvSpPr>
          <p:cNvPr id="6" name="Content Placeholder 2"/>
          <p:cNvSpPr>
            <a:spLocks noGrp="1"/>
          </p:cNvSpPr>
          <p:nvPr>
            <p:ph sz="quarter" idx="15"/>
          </p:nvPr>
        </p:nvSpPr>
        <p:spPr>
          <a:xfrm>
            <a:off x="711200" y="1600200"/>
            <a:ext cx="8356600" cy="4572000"/>
          </a:xfrm>
        </p:spPr>
        <p:txBody>
          <a:bodyPr/>
          <a:lstStyle/>
          <a:p>
            <a:pPr indent="0"/>
            <a:r>
              <a:rPr lang="en-US" sz="1400" dirty="0" err="1" smtClean="0"/>
              <a:t>Để</a:t>
            </a:r>
            <a:r>
              <a:rPr lang="en-US" sz="1400" dirty="0" smtClean="0"/>
              <a:t> </a:t>
            </a:r>
            <a:r>
              <a:rPr lang="en-US" sz="1400" dirty="0" err="1" smtClean="0"/>
              <a:t>tóm</a:t>
            </a:r>
            <a:r>
              <a:rPr lang="en-US" sz="1400" dirty="0" smtClean="0"/>
              <a:t> </a:t>
            </a:r>
            <a:r>
              <a:rPr lang="en-US" sz="1400" dirty="0" err="1" smtClean="0"/>
              <a:t>tắt</a:t>
            </a:r>
            <a:r>
              <a:rPr lang="en-US" sz="1400" dirty="0" smtClean="0"/>
              <a:t> </a:t>
            </a:r>
            <a:r>
              <a:rPr lang="en-US" sz="1400" dirty="0" err="1" smtClean="0"/>
              <a:t>với</a:t>
            </a:r>
            <a:r>
              <a:rPr lang="en-US" sz="1400" dirty="0" smtClean="0"/>
              <a:t> </a:t>
            </a:r>
            <a:r>
              <a:rPr lang="en-US" sz="1400" dirty="0" err="1" smtClean="0"/>
              <a:t>các</a:t>
            </a:r>
            <a:r>
              <a:rPr lang="en-US" sz="1400" dirty="0" smtClean="0"/>
              <a:t> </a:t>
            </a:r>
            <a:r>
              <a:rPr lang="en-US" sz="1400" dirty="0" err="1" smtClean="0"/>
              <a:t>học</a:t>
            </a:r>
            <a:r>
              <a:rPr lang="en-US" sz="1400" dirty="0" smtClean="0"/>
              <a:t> </a:t>
            </a:r>
            <a:r>
              <a:rPr lang="en-US" sz="1400" dirty="0" err="1" smtClean="0"/>
              <a:t>viên</a:t>
            </a:r>
            <a:r>
              <a:rPr lang="en-US" sz="1400" dirty="0" smtClean="0"/>
              <a:t> </a:t>
            </a:r>
            <a:r>
              <a:rPr lang="en-US" sz="1400" dirty="0" err="1" smtClean="0"/>
              <a:t>về</a:t>
            </a:r>
            <a:r>
              <a:rPr lang="en-US" sz="1400" dirty="0" smtClean="0"/>
              <a:t>:</a:t>
            </a:r>
          </a:p>
          <a:p>
            <a:pPr marL="285750" indent="-285750">
              <a:buFont typeface="Arial" panose="020B0604020202020204" pitchFamily="34" charset="0"/>
              <a:buChar char="•"/>
            </a:pPr>
            <a:r>
              <a:rPr lang="en-US" sz="1400" dirty="0" err="1" smtClean="0"/>
              <a:t>Định</a:t>
            </a:r>
            <a:r>
              <a:rPr lang="en-US" sz="1400" dirty="0" smtClean="0"/>
              <a:t> </a:t>
            </a:r>
            <a:r>
              <a:rPr lang="en-US" sz="1400" dirty="0" err="1" smtClean="0"/>
              <a:t>nghĩa</a:t>
            </a:r>
            <a:r>
              <a:rPr lang="en-US" sz="1400" dirty="0" smtClean="0"/>
              <a:t> </a:t>
            </a:r>
            <a:r>
              <a:rPr lang="en-US" sz="1400" dirty="0" err="1" smtClean="0"/>
              <a:t>và</a:t>
            </a:r>
            <a:r>
              <a:rPr lang="en-US" sz="1400" dirty="0" smtClean="0"/>
              <a:t> </a:t>
            </a:r>
            <a:r>
              <a:rPr lang="en-US" sz="1400" dirty="0" err="1" smtClean="0"/>
              <a:t>tầm</a:t>
            </a:r>
            <a:r>
              <a:rPr lang="en-US" sz="1400" dirty="0" smtClean="0"/>
              <a:t> </a:t>
            </a:r>
            <a:r>
              <a:rPr lang="en-US" sz="1400" dirty="0" err="1" smtClean="0"/>
              <a:t>quan</a:t>
            </a:r>
            <a:r>
              <a:rPr lang="en-US" sz="1400" dirty="0" smtClean="0"/>
              <a:t> </a:t>
            </a:r>
            <a:r>
              <a:rPr lang="en-US" sz="1400" dirty="0" err="1" smtClean="0"/>
              <a:t>trọng</a:t>
            </a:r>
            <a:r>
              <a:rPr lang="en-US" sz="1400" dirty="0" smtClean="0"/>
              <a:t> </a:t>
            </a:r>
            <a:r>
              <a:rPr lang="en-US" sz="1400" dirty="0" err="1" smtClean="0"/>
              <a:t>của</a:t>
            </a:r>
            <a:r>
              <a:rPr lang="en-US" sz="1400" dirty="0" smtClean="0"/>
              <a:t> </a:t>
            </a:r>
            <a:r>
              <a:rPr lang="en-US" sz="1400" dirty="0" err="1" smtClean="0"/>
              <a:t>phát</a:t>
            </a:r>
            <a:r>
              <a:rPr lang="en-US" sz="1400" dirty="0" smtClean="0"/>
              <a:t> </a:t>
            </a:r>
            <a:r>
              <a:rPr lang="en-US" sz="1400" dirty="0" err="1" smtClean="0"/>
              <a:t>triển</a:t>
            </a:r>
            <a:r>
              <a:rPr lang="en-US" sz="1400" dirty="0" smtClean="0"/>
              <a:t> </a:t>
            </a:r>
            <a:r>
              <a:rPr lang="en-US" sz="1400" dirty="0" err="1" smtClean="0"/>
              <a:t>bền</a:t>
            </a:r>
            <a:r>
              <a:rPr lang="en-US" sz="1400" dirty="0" smtClean="0"/>
              <a:t> </a:t>
            </a:r>
            <a:r>
              <a:rPr lang="en-US" sz="1400" dirty="0" err="1" smtClean="0"/>
              <a:t>vững</a:t>
            </a:r>
            <a:endParaRPr lang="en-US" sz="1400" dirty="0" smtClean="0"/>
          </a:p>
          <a:p>
            <a:pPr marL="285750" indent="-285750">
              <a:buFont typeface="Arial" panose="020B0604020202020204" pitchFamily="34" charset="0"/>
              <a:buChar char="•"/>
            </a:pPr>
            <a:r>
              <a:rPr lang="en-GB" sz="1400" dirty="0" err="1" smtClean="0"/>
              <a:t>Tài</a:t>
            </a:r>
            <a:r>
              <a:rPr lang="en-GB" sz="1400" dirty="0" smtClean="0"/>
              <a:t> </a:t>
            </a:r>
            <a:r>
              <a:rPr lang="en-GB" sz="1400" dirty="0" err="1" smtClean="0"/>
              <a:t>liệu</a:t>
            </a:r>
            <a:r>
              <a:rPr lang="en-GB" sz="1400" dirty="0" smtClean="0"/>
              <a:t> </a:t>
            </a:r>
            <a:r>
              <a:rPr lang="en-GB" sz="1400" dirty="0" err="1" smtClean="0"/>
              <a:t>hướng</a:t>
            </a:r>
            <a:r>
              <a:rPr lang="en-GB" sz="1400" dirty="0" smtClean="0"/>
              <a:t> </a:t>
            </a:r>
            <a:r>
              <a:rPr lang="en-GB" sz="1400" dirty="0" err="1" smtClean="0"/>
              <a:t>dẫn</a:t>
            </a:r>
            <a:r>
              <a:rPr lang="en-GB" sz="1400" dirty="0" smtClean="0"/>
              <a:t> </a:t>
            </a:r>
            <a:r>
              <a:rPr lang="en-GB" sz="1400" dirty="0" err="1" smtClean="0"/>
              <a:t>về</a:t>
            </a:r>
            <a:r>
              <a:rPr lang="en-GB" sz="1400" dirty="0" smtClean="0"/>
              <a:t> </a:t>
            </a:r>
            <a:r>
              <a:rPr lang="en-GB" sz="1400" dirty="0" err="1" smtClean="0"/>
              <a:t>Công</a:t>
            </a:r>
            <a:r>
              <a:rPr lang="en-GB" sz="1400" dirty="0" smtClean="0"/>
              <a:t> </a:t>
            </a:r>
            <a:r>
              <a:rPr lang="en-GB" sz="1400" dirty="0" err="1" smtClean="0"/>
              <a:t>bố</a:t>
            </a:r>
            <a:r>
              <a:rPr lang="en-GB" sz="1400" dirty="0" smtClean="0"/>
              <a:t> </a:t>
            </a:r>
            <a:r>
              <a:rPr lang="en-GB" sz="1400" dirty="0" err="1" smtClean="0"/>
              <a:t>thông</a:t>
            </a:r>
            <a:r>
              <a:rPr lang="en-GB" sz="1400" dirty="0" smtClean="0"/>
              <a:t> tin </a:t>
            </a:r>
            <a:r>
              <a:rPr lang="en-GB" sz="1400" dirty="0" err="1" smtClean="0"/>
              <a:t>Môi</a:t>
            </a:r>
            <a:r>
              <a:rPr lang="en-GB" sz="1400" dirty="0" smtClean="0"/>
              <a:t> </a:t>
            </a:r>
            <a:r>
              <a:rPr lang="en-GB" sz="1400" dirty="0" err="1" smtClean="0"/>
              <a:t>trường</a:t>
            </a:r>
            <a:r>
              <a:rPr lang="en-GB" sz="1400" dirty="0" smtClean="0"/>
              <a:t> </a:t>
            </a:r>
            <a:r>
              <a:rPr lang="en-GB" sz="1400" dirty="0" err="1" smtClean="0"/>
              <a:t>và</a:t>
            </a:r>
            <a:r>
              <a:rPr lang="en-GB" sz="1400" dirty="0" smtClean="0"/>
              <a:t> </a:t>
            </a:r>
            <a:r>
              <a:rPr lang="en-GB" sz="1400" dirty="0" err="1" smtClean="0"/>
              <a:t>Xã</a:t>
            </a:r>
            <a:r>
              <a:rPr lang="en-GB" sz="1400" dirty="0" smtClean="0"/>
              <a:t> </a:t>
            </a:r>
            <a:r>
              <a:rPr lang="en-GB" sz="1400" dirty="0" err="1" smtClean="0"/>
              <a:t>hội</a:t>
            </a:r>
            <a:r>
              <a:rPr lang="en-GB" sz="1400" dirty="0" smtClean="0"/>
              <a:t> (E&amp;S Guide) </a:t>
            </a:r>
            <a:r>
              <a:rPr lang="en-GB" sz="1400" dirty="0" err="1" smtClean="0"/>
              <a:t>để</a:t>
            </a:r>
            <a:r>
              <a:rPr lang="en-GB" sz="1400" dirty="0" smtClean="0"/>
              <a:t> </a:t>
            </a:r>
            <a:r>
              <a:rPr lang="en-GB" sz="1400" dirty="0" err="1" smtClean="0"/>
              <a:t>giúp</a:t>
            </a:r>
            <a:r>
              <a:rPr lang="en-GB" sz="1400" dirty="0" smtClean="0"/>
              <a:t> </a:t>
            </a:r>
            <a:r>
              <a:rPr lang="en-GB" sz="1400" dirty="0" err="1" smtClean="0"/>
              <a:t>doanh</a:t>
            </a:r>
            <a:r>
              <a:rPr lang="en-GB" sz="1400" dirty="0" smtClean="0"/>
              <a:t> </a:t>
            </a:r>
            <a:r>
              <a:rPr lang="en-GB" sz="1400" dirty="0" err="1" smtClean="0"/>
              <a:t>nghiệp</a:t>
            </a:r>
            <a:r>
              <a:rPr lang="en-GB" sz="1400" dirty="0" smtClean="0"/>
              <a:t> </a:t>
            </a:r>
            <a:r>
              <a:rPr lang="en-GB" sz="1400" dirty="0" err="1" smtClean="0"/>
              <a:t>thực</a:t>
            </a:r>
            <a:r>
              <a:rPr lang="en-GB" sz="1400" dirty="0" smtClean="0"/>
              <a:t> </a:t>
            </a:r>
            <a:r>
              <a:rPr lang="en-GB" sz="1400" dirty="0" err="1" smtClean="0"/>
              <a:t>hiện</a:t>
            </a:r>
            <a:r>
              <a:rPr lang="en-GB" sz="1400" dirty="0" smtClean="0"/>
              <a:t> </a:t>
            </a:r>
            <a:r>
              <a:rPr lang="en-GB" sz="1400" dirty="0" err="1" smtClean="0"/>
              <a:t>tuân</a:t>
            </a:r>
            <a:r>
              <a:rPr lang="en-GB" sz="1400" dirty="0" smtClean="0"/>
              <a:t> </a:t>
            </a:r>
            <a:r>
              <a:rPr lang="en-GB" sz="1400" dirty="0" err="1" smtClean="0"/>
              <a:t>thủ</a:t>
            </a:r>
            <a:endParaRPr lang="en-GB" sz="1400" dirty="0"/>
          </a:p>
          <a:p>
            <a:pPr marL="285750" indent="-285750">
              <a:buFont typeface="Arial" panose="020B0604020202020204" pitchFamily="34" charset="0"/>
              <a:buChar char="•"/>
            </a:pPr>
            <a:r>
              <a:rPr lang="en-US" sz="1400" dirty="0" err="1" smtClean="0"/>
              <a:t>Các</a:t>
            </a:r>
            <a:r>
              <a:rPr lang="en-US" sz="1400" dirty="0" smtClean="0"/>
              <a:t> </a:t>
            </a:r>
            <a:r>
              <a:rPr lang="en-US" sz="1400" dirty="0" err="1" smtClean="0"/>
              <a:t>chỉ</a:t>
            </a:r>
            <a:r>
              <a:rPr lang="en-US" sz="1400" dirty="0" smtClean="0"/>
              <a:t> </a:t>
            </a:r>
            <a:r>
              <a:rPr lang="en-US" sz="1400" dirty="0" err="1" smtClean="0"/>
              <a:t>số</a:t>
            </a:r>
            <a:r>
              <a:rPr lang="en-US" sz="1400" dirty="0" smtClean="0"/>
              <a:t> E&amp;S </a:t>
            </a:r>
            <a:r>
              <a:rPr lang="en-US" sz="1400" dirty="0" err="1" smtClean="0"/>
              <a:t>cần</a:t>
            </a:r>
            <a:r>
              <a:rPr lang="en-US" sz="1400" dirty="0" smtClean="0"/>
              <a:t> </a:t>
            </a:r>
            <a:r>
              <a:rPr lang="en-US" sz="1400" dirty="0" err="1" smtClean="0"/>
              <a:t>được</a:t>
            </a:r>
            <a:r>
              <a:rPr lang="en-US" sz="1400" dirty="0" smtClean="0"/>
              <a:t> </a:t>
            </a:r>
            <a:r>
              <a:rPr lang="en-US" sz="1400" dirty="0" err="1" smtClean="0"/>
              <a:t>công</a:t>
            </a:r>
            <a:r>
              <a:rPr lang="en-US" sz="1400" dirty="0" smtClean="0"/>
              <a:t> </a:t>
            </a:r>
            <a:r>
              <a:rPr lang="en-US" sz="1400" dirty="0" err="1" smtClean="0"/>
              <a:t>bố</a:t>
            </a:r>
            <a:r>
              <a:rPr lang="en-US" sz="1400" dirty="0" smtClean="0"/>
              <a:t> </a:t>
            </a:r>
            <a:r>
              <a:rPr lang="en-US" sz="1400" dirty="0" err="1" smtClean="0"/>
              <a:t>theo</a:t>
            </a:r>
            <a:r>
              <a:rPr lang="en-US" sz="1400" dirty="0" smtClean="0"/>
              <a:t> </a:t>
            </a:r>
            <a:r>
              <a:rPr lang="en-US" sz="1400" dirty="0" err="1" smtClean="0"/>
              <a:t>Thông</a:t>
            </a:r>
            <a:r>
              <a:rPr lang="en-US" sz="1400" dirty="0" smtClean="0"/>
              <a:t> </a:t>
            </a:r>
            <a:r>
              <a:rPr lang="en-US" sz="1400" dirty="0" err="1" smtClean="0"/>
              <a:t>tư</a:t>
            </a:r>
            <a:r>
              <a:rPr lang="en-US" sz="1400" dirty="0" smtClean="0"/>
              <a:t> 155/TT-BTC </a:t>
            </a:r>
            <a:r>
              <a:rPr lang="en-US" sz="1400" dirty="0" err="1" smtClean="0"/>
              <a:t>và</a:t>
            </a:r>
            <a:r>
              <a:rPr lang="en-US" sz="1400" dirty="0" smtClean="0"/>
              <a:t> </a:t>
            </a:r>
            <a:r>
              <a:rPr lang="en-US" sz="1400" dirty="0" err="1" smtClean="0"/>
              <a:t>các</a:t>
            </a:r>
            <a:r>
              <a:rPr lang="en-US" sz="1400" dirty="0" smtClean="0"/>
              <a:t> </a:t>
            </a:r>
            <a:r>
              <a:rPr lang="en-US" sz="1400" dirty="0" err="1" smtClean="0"/>
              <a:t>ví</a:t>
            </a:r>
            <a:r>
              <a:rPr lang="en-US" sz="1400" dirty="0" smtClean="0"/>
              <a:t> </a:t>
            </a:r>
            <a:r>
              <a:rPr lang="en-US" sz="1400" dirty="0" err="1" smtClean="0"/>
              <a:t>dụ</a:t>
            </a:r>
            <a:r>
              <a:rPr lang="en-US" sz="1400" dirty="0" smtClean="0"/>
              <a:t> minh </a:t>
            </a:r>
            <a:r>
              <a:rPr lang="en-US" sz="1400" dirty="0" err="1" smtClean="0"/>
              <a:t>họa</a:t>
            </a:r>
            <a:endParaRPr lang="en-US" sz="1400" dirty="0" smtClean="0"/>
          </a:p>
          <a:p>
            <a:pPr indent="0"/>
            <a:r>
              <a:rPr lang="en-US" sz="1400" dirty="0" err="1" smtClean="0"/>
              <a:t>Trả</a:t>
            </a:r>
            <a:r>
              <a:rPr lang="en-US" sz="1400" dirty="0" smtClean="0"/>
              <a:t> </a:t>
            </a:r>
            <a:r>
              <a:rPr lang="en-US" sz="1400" dirty="0" err="1" smtClean="0"/>
              <a:t>lời</a:t>
            </a:r>
            <a:r>
              <a:rPr lang="en-US" sz="1400" dirty="0" smtClean="0"/>
              <a:t> </a:t>
            </a:r>
            <a:r>
              <a:rPr lang="en-US" sz="1400" dirty="0" err="1" smtClean="0"/>
              <a:t>câu</a:t>
            </a:r>
            <a:r>
              <a:rPr lang="en-US" sz="1400" dirty="0" smtClean="0"/>
              <a:t> </a:t>
            </a:r>
            <a:r>
              <a:rPr lang="en-US" sz="1400" dirty="0" err="1" smtClean="0"/>
              <a:t>hỏi</a:t>
            </a:r>
            <a:r>
              <a:rPr lang="en-US" sz="1400" dirty="0" smtClean="0"/>
              <a:t> </a:t>
            </a:r>
            <a:r>
              <a:rPr lang="en-US" sz="1400" dirty="0" err="1" smtClean="0"/>
              <a:t>và</a:t>
            </a:r>
            <a:r>
              <a:rPr lang="en-US" sz="1400" dirty="0" smtClean="0"/>
              <a:t> </a:t>
            </a:r>
            <a:r>
              <a:rPr lang="en-US" sz="1400" dirty="0" err="1" smtClean="0"/>
              <a:t>hỗ</a:t>
            </a:r>
            <a:r>
              <a:rPr lang="en-US" sz="1400" dirty="0" smtClean="0"/>
              <a:t> </a:t>
            </a:r>
            <a:r>
              <a:rPr lang="en-US" sz="1400" dirty="0" err="1" smtClean="0"/>
              <a:t>trợ</a:t>
            </a:r>
            <a:endParaRPr lang="en-US" sz="1400" dirty="0" smtClean="0"/>
          </a:p>
          <a:p>
            <a:pPr marL="68580" indent="-342900">
              <a:buFont typeface="Arial" panose="020B0604020202020204" pitchFamily="34" charset="0"/>
              <a:buChar char="•"/>
            </a:pPr>
            <a:endParaRPr lang="en-US" sz="1400" dirty="0" smtClean="0"/>
          </a:p>
          <a:p>
            <a:pPr marL="68580" indent="-342900">
              <a:buFont typeface="Arial" panose="020B0604020202020204" pitchFamily="34" charset="0"/>
              <a:buChar char="•"/>
            </a:pPr>
            <a:endParaRPr lang="en-US" sz="1200" dirty="0"/>
          </a:p>
          <a:p>
            <a:pPr marL="68580" indent="-342900">
              <a:buFont typeface="Arial" panose="020B0604020202020204" pitchFamily="34" charset="0"/>
              <a:buChar char="•"/>
            </a:pPr>
            <a:endParaRPr lang="en-US" sz="1200" dirty="0" smtClean="0"/>
          </a:p>
        </p:txBody>
      </p:sp>
      <p:sp>
        <p:nvSpPr>
          <p:cNvPr id="7" name="TextBox 6"/>
          <p:cNvSpPr txBox="1"/>
          <p:nvPr/>
        </p:nvSpPr>
        <p:spPr>
          <a:xfrm>
            <a:off x="457200" y="381000"/>
            <a:ext cx="2286000" cy="228600"/>
          </a:xfrm>
          <a:prstGeom prst="rect">
            <a:avLst/>
          </a:prstGeom>
          <a:noFill/>
        </p:spPr>
        <p:txBody>
          <a:bodyPr vert="horz" wrap="square" lIns="0" tIns="0" rIns="0" bIns="0" rtlCol="0">
            <a:noAutofit/>
          </a:bodyPr>
          <a:lstStyle/>
          <a:p>
            <a:pPr indent="-274320">
              <a:spcAft>
                <a:spcPts val="900"/>
              </a:spcAft>
            </a:pPr>
            <a:r>
              <a:rPr lang="en-GB" sz="900" b="1" i="1" dirty="0" err="1" smtClean="0">
                <a:solidFill>
                  <a:schemeClr val="accent2"/>
                </a:solidFill>
                <a:latin typeface="Arial" panose="020B0604020202020204" pitchFamily="34" charset="0"/>
              </a:rPr>
              <a:t>Chào</a:t>
            </a:r>
            <a:r>
              <a:rPr lang="en-GB" sz="900" b="1" i="1" dirty="0" smtClean="0">
                <a:solidFill>
                  <a:schemeClr val="accent2"/>
                </a:solidFill>
                <a:latin typeface="Arial" panose="020B0604020202020204" pitchFamily="34" charset="0"/>
              </a:rPr>
              <a:t> </a:t>
            </a:r>
            <a:r>
              <a:rPr lang="en-GB" sz="900" b="1" i="1" dirty="0" err="1" smtClean="0">
                <a:solidFill>
                  <a:schemeClr val="accent2"/>
                </a:solidFill>
                <a:latin typeface="Arial" panose="020B0604020202020204" pitchFamily="34" charset="0"/>
              </a:rPr>
              <a:t>mừng</a:t>
            </a:r>
            <a:r>
              <a:rPr lang="en-GB" sz="900" b="1" i="1" dirty="0" smtClean="0">
                <a:solidFill>
                  <a:schemeClr val="accent2"/>
                </a:solidFill>
                <a:latin typeface="Arial" panose="020B0604020202020204" pitchFamily="34" charset="0"/>
              </a:rPr>
              <a:t> </a:t>
            </a:r>
            <a:r>
              <a:rPr lang="en-GB" sz="900" b="1" i="1" dirty="0" err="1" smtClean="0">
                <a:solidFill>
                  <a:schemeClr val="accent2"/>
                </a:solidFill>
                <a:latin typeface="Arial" panose="020B0604020202020204" pitchFamily="34" charset="0"/>
              </a:rPr>
              <a:t>và</a:t>
            </a:r>
            <a:r>
              <a:rPr lang="en-GB" sz="900" b="1" i="1" dirty="0" smtClean="0">
                <a:solidFill>
                  <a:schemeClr val="accent2"/>
                </a:solidFill>
                <a:latin typeface="Arial" panose="020B0604020202020204" pitchFamily="34" charset="0"/>
              </a:rPr>
              <a:t> </a:t>
            </a:r>
            <a:r>
              <a:rPr lang="en-GB" sz="900" b="1" i="1" dirty="0" err="1" smtClean="0">
                <a:solidFill>
                  <a:schemeClr val="accent2"/>
                </a:solidFill>
                <a:latin typeface="Arial" panose="020B0604020202020204" pitchFamily="34" charset="0"/>
              </a:rPr>
              <a:t>Giới</a:t>
            </a:r>
            <a:r>
              <a:rPr lang="en-GB" sz="900" b="1" i="1" dirty="0" smtClean="0">
                <a:solidFill>
                  <a:schemeClr val="accent2"/>
                </a:solidFill>
                <a:latin typeface="Arial" panose="020B0604020202020204" pitchFamily="34" charset="0"/>
              </a:rPr>
              <a:t> </a:t>
            </a:r>
            <a:r>
              <a:rPr lang="en-GB" sz="900" b="1" i="1" dirty="0" err="1" smtClean="0">
                <a:solidFill>
                  <a:schemeClr val="accent2"/>
                </a:solidFill>
                <a:latin typeface="Arial" panose="020B0604020202020204" pitchFamily="34" charset="0"/>
              </a:rPr>
              <a:t>thiệu</a:t>
            </a:r>
            <a:endParaRPr lang="en-GB" sz="900" b="1" i="1" dirty="0" smtClean="0">
              <a:solidFill>
                <a:schemeClr val="accent2"/>
              </a:solidFill>
              <a:latin typeface="Arial" panose="020B0604020202020204" pitchFamily="34" charset="0"/>
            </a:endParaRPr>
          </a:p>
        </p:txBody>
      </p:sp>
    </p:spTree>
    <p:extLst>
      <p:ext uri="{BB962C8B-B14F-4D97-AF65-F5344CB8AC3E}">
        <p14:creationId xmlns:p14="http://schemas.microsoft.com/office/powerpoint/2010/main" val="37361860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30</a:t>
            </a:fld>
            <a:endParaRPr lang="en-GB">
              <a:solidFill>
                <a:srgbClr val="000000"/>
              </a:solidFill>
            </a:endParaRPr>
          </a:p>
        </p:txBody>
      </p:sp>
      <p:sp>
        <p:nvSpPr>
          <p:cNvPr id="7" name="Title 1"/>
          <p:cNvSpPr txBox="1">
            <a:spLocks/>
          </p:cNvSpPr>
          <p:nvPr/>
        </p:nvSpPr>
        <p:spPr>
          <a:xfrm>
            <a:off x="586457" y="674914"/>
            <a:ext cx="10769600" cy="64529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solidFill>
                  <a:srgbClr val="000000"/>
                </a:solidFill>
                <a:latin typeface="Arial" panose="020B0604020202020204" pitchFamily="34" charset="0"/>
              </a:rPr>
              <a:t>Tiêu </a:t>
            </a:r>
            <a:r>
              <a:rPr lang="vi-VN" sz="2000">
                <a:solidFill>
                  <a:srgbClr val="000000"/>
                </a:solidFill>
                <a:latin typeface="Arial" panose="020B0604020202020204" pitchFamily="34" charset="0"/>
              </a:rPr>
              <a:t>thụ năng lượng – Trực </a:t>
            </a:r>
            <a:r>
              <a:rPr lang="vi-VN" sz="2000" smtClean="0">
                <a:solidFill>
                  <a:srgbClr val="000000"/>
                </a:solidFill>
                <a:latin typeface="Arial" panose="020B0604020202020204" pitchFamily="34" charset="0"/>
              </a:rPr>
              <a:t>tiếp</a:t>
            </a:r>
            <a:endParaRPr lang="en-US" sz="2000" dirty="0">
              <a:solidFill>
                <a:srgbClr val="000000"/>
              </a:solidFill>
              <a:latin typeface="Arial" panose="020B0604020202020204" pitchFamily="34" charset="0"/>
            </a:endParaRPr>
          </a:p>
        </p:txBody>
      </p:sp>
      <p:sp>
        <p:nvSpPr>
          <p:cNvPr id="11" name="Content Placeholder 2"/>
          <p:cNvSpPr txBox="1">
            <a:spLocks/>
          </p:cNvSpPr>
          <p:nvPr/>
        </p:nvSpPr>
        <p:spPr>
          <a:xfrm>
            <a:off x="586457" y="1315915"/>
            <a:ext cx="4366543" cy="5029200"/>
          </a:xfrm>
          <a:prstGeom prst="rect">
            <a:avLst/>
          </a:prstGeom>
        </p:spPr>
        <p:txBody>
          <a:bodyPr lIns="0" tIns="0" rIns="0" bIns="0"/>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745900" indent="-745900">
              <a:spcAft>
                <a:spcPts val="0"/>
              </a:spcAft>
              <a:buClr>
                <a:srgbClr val="000000"/>
              </a:buClr>
            </a:pPr>
            <a:r>
              <a:rPr lang="en-GB" sz="1100" b="1" i="1" dirty="0" err="1" smtClean="0">
                <a:solidFill>
                  <a:srgbClr val="000000"/>
                </a:solidFill>
                <a:latin typeface="Arial" panose="020B0604020202020204" pitchFamily="34" charset="0"/>
              </a:rPr>
              <a:t>Định</a:t>
            </a:r>
            <a:r>
              <a:rPr lang="en-GB" sz="1100" b="1" i="1" dirty="0" smtClean="0">
                <a:solidFill>
                  <a:srgbClr val="000000"/>
                </a:solidFill>
                <a:latin typeface="Arial" panose="020B0604020202020204" pitchFamily="34" charset="0"/>
              </a:rPr>
              <a:t> </a:t>
            </a:r>
            <a:r>
              <a:rPr lang="en-GB" sz="1100" b="1" i="1" dirty="0" err="1" smtClean="0">
                <a:solidFill>
                  <a:srgbClr val="000000"/>
                </a:solidFill>
                <a:latin typeface="Arial" panose="020B0604020202020204" pitchFamily="34" charset="0"/>
              </a:rPr>
              <a:t>nghĩa</a:t>
            </a:r>
            <a:r>
              <a:rPr lang="en-GB" sz="1100" b="1" i="1" dirty="0" smtClean="0">
                <a:solidFill>
                  <a:srgbClr val="000000"/>
                </a:solidFill>
                <a:latin typeface="Arial" panose="020B0604020202020204" pitchFamily="34" charset="0"/>
              </a:rPr>
              <a:t>: </a:t>
            </a:r>
            <a:endParaRPr lang="en-GB" sz="1100" b="1" i="1" dirty="0">
              <a:solidFill>
                <a:srgbClr val="000000"/>
              </a:solidFill>
              <a:latin typeface="Arial" panose="020B0604020202020204" pitchFamily="34" charset="0"/>
            </a:endParaRPr>
          </a:p>
          <a:p>
            <a:pPr marL="171450" indent="-171450">
              <a:spcAft>
                <a:spcPts val="0"/>
              </a:spcAft>
              <a:buClr>
                <a:srgbClr val="000000"/>
              </a:buClr>
              <a:buFont typeface="Arial" panose="020B0604020202020204" pitchFamily="34" charset="0"/>
              <a:buChar char="•"/>
            </a:pPr>
            <a:r>
              <a:rPr lang="vi-VN" sz="1100" dirty="0" smtClean="0">
                <a:solidFill>
                  <a:srgbClr val="000000"/>
                </a:solidFill>
                <a:latin typeface="Arial" panose="020B0604020202020204" pitchFamily="34" charset="0"/>
              </a:rPr>
              <a:t>Chỉ </a:t>
            </a:r>
            <a:r>
              <a:rPr lang="vi-VN" sz="1100" dirty="0">
                <a:solidFill>
                  <a:srgbClr val="000000"/>
                </a:solidFill>
                <a:latin typeface="Arial" panose="020B0604020202020204" pitchFamily="34" charset="0"/>
              </a:rPr>
              <a:t>số này chỉ năng lượng được tiêu thụ trực tiếp bởi các đơn vị mà tổ chức quản lý hoặc sở hữu hay còn gọi là năng lương tiêu thụ bên trong tổ </a:t>
            </a:r>
            <a:r>
              <a:rPr lang="vi-VN" sz="1100" dirty="0" smtClean="0">
                <a:solidFill>
                  <a:srgbClr val="000000"/>
                </a:solidFill>
                <a:latin typeface="Arial" panose="020B0604020202020204" pitchFamily="34" charset="0"/>
              </a:rPr>
              <a:t>chức</a:t>
            </a:r>
            <a:r>
              <a:rPr lang="en-US" sz="1100" dirty="0" smtClean="0">
                <a:solidFill>
                  <a:srgbClr val="000000"/>
                </a:solidFill>
                <a:latin typeface="Arial" panose="020B0604020202020204" pitchFamily="34" charset="0"/>
              </a:rPr>
              <a:t>.</a:t>
            </a:r>
          </a:p>
          <a:p>
            <a:pPr marL="171450" indent="-171450">
              <a:spcAft>
                <a:spcPts val="0"/>
              </a:spcAft>
              <a:buClr>
                <a:srgbClr val="000000"/>
              </a:buClr>
              <a:buFont typeface="Arial" panose="020B0604020202020204" pitchFamily="34" charset="0"/>
              <a:buChar char="•"/>
            </a:pPr>
            <a:endParaRPr lang="en-GB" sz="1100" dirty="0" smtClean="0">
              <a:solidFill>
                <a:srgbClr val="000000"/>
              </a:solidFill>
              <a:latin typeface="Arial" panose="020B0604020202020204" pitchFamily="34" charset="0"/>
            </a:endParaRPr>
          </a:p>
          <a:p>
            <a:pPr indent="0">
              <a:spcAft>
                <a:spcPts val="0"/>
              </a:spcAft>
              <a:buClr>
                <a:srgbClr val="000000"/>
              </a:buClr>
            </a:pPr>
            <a:r>
              <a:rPr lang="en-GB" sz="1100" b="1" i="1" dirty="0" err="1" smtClean="0">
                <a:solidFill>
                  <a:srgbClr val="000000"/>
                </a:solidFill>
                <a:latin typeface="Arial" panose="020B0604020202020204" pitchFamily="34" charset="0"/>
              </a:rPr>
              <a:t>Tính</a:t>
            </a:r>
            <a:r>
              <a:rPr lang="en-GB" sz="1100" b="1" i="1" dirty="0" smtClean="0">
                <a:solidFill>
                  <a:srgbClr val="000000"/>
                </a:solidFill>
                <a:latin typeface="Arial" panose="020B0604020202020204" pitchFamily="34" charset="0"/>
              </a:rPr>
              <a:t> </a:t>
            </a:r>
            <a:r>
              <a:rPr lang="en-GB" sz="1100" b="1" i="1" dirty="0" err="1" smtClean="0">
                <a:solidFill>
                  <a:srgbClr val="000000"/>
                </a:solidFill>
                <a:latin typeface="Arial" panose="020B0604020202020204" pitchFamily="34" charset="0"/>
              </a:rPr>
              <a:t>liên</a:t>
            </a:r>
            <a:r>
              <a:rPr lang="en-GB" sz="1100" b="1" i="1" dirty="0" smtClean="0">
                <a:solidFill>
                  <a:srgbClr val="000000"/>
                </a:solidFill>
                <a:latin typeface="Arial" panose="020B0604020202020204" pitchFamily="34" charset="0"/>
              </a:rPr>
              <a:t> </a:t>
            </a:r>
            <a:r>
              <a:rPr lang="en-GB" sz="1100" b="1" i="1" dirty="0" err="1" smtClean="0">
                <a:solidFill>
                  <a:srgbClr val="000000"/>
                </a:solidFill>
                <a:latin typeface="Arial" panose="020B0604020202020204" pitchFamily="34" charset="0"/>
              </a:rPr>
              <a:t>quan</a:t>
            </a:r>
            <a:r>
              <a:rPr lang="en-GB" sz="1100" b="1" i="1" dirty="0" smtClean="0">
                <a:solidFill>
                  <a:srgbClr val="000000"/>
                </a:solidFill>
                <a:latin typeface="Arial" panose="020B0604020202020204" pitchFamily="34" charset="0"/>
              </a:rPr>
              <a:t>: </a:t>
            </a:r>
            <a:endParaRPr lang="en-GB" sz="1100" b="1" i="1" dirty="0">
              <a:solidFill>
                <a:srgbClr val="000000"/>
              </a:solidFill>
              <a:latin typeface="Arial" panose="020B0604020202020204" pitchFamily="34" charset="0"/>
            </a:endParaRPr>
          </a:p>
          <a:p>
            <a:pPr marL="171450" indent="-171450">
              <a:spcAft>
                <a:spcPts val="0"/>
              </a:spcAft>
              <a:buClr>
                <a:srgbClr val="000000"/>
              </a:buClr>
              <a:buFont typeface="Arial" panose="020B0604020202020204" pitchFamily="34" charset="0"/>
              <a:buChar char="•"/>
            </a:pPr>
            <a:r>
              <a:rPr lang="vi-VN" sz="1100" dirty="0" smtClean="0">
                <a:solidFill>
                  <a:srgbClr val="000000"/>
                </a:solidFill>
                <a:latin typeface="Arial" panose="020B0604020202020204" pitchFamily="34" charset="0"/>
              </a:rPr>
              <a:t>Lựa </a:t>
            </a:r>
            <a:r>
              <a:rPr lang="vi-VN" sz="1100" dirty="0">
                <a:solidFill>
                  <a:srgbClr val="000000"/>
                </a:solidFill>
                <a:latin typeface="Arial" panose="020B0604020202020204" pitchFamily="34" charset="0"/>
              </a:rPr>
              <a:t>chọn nguồn năng lượng sử dụng góp phần quyết định đến tác động môi trường của các hoạt động sản xuất kinh doanh của một Doanh nghiệp</a:t>
            </a:r>
            <a:endParaRPr lang="en-US" sz="1100" dirty="0">
              <a:solidFill>
                <a:srgbClr val="000000"/>
              </a:solidFill>
              <a:latin typeface="Arial" panose="020B0604020202020204" pitchFamily="34" charset="0"/>
            </a:endParaRPr>
          </a:p>
          <a:p>
            <a:pPr marL="171450" indent="-171450">
              <a:spcAft>
                <a:spcPts val="0"/>
              </a:spcAft>
              <a:buClr>
                <a:srgbClr val="000000"/>
              </a:buClr>
              <a:buFont typeface="Arial" panose="020B0604020202020204" pitchFamily="34" charset="0"/>
              <a:buChar char="•"/>
            </a:pPr>
            <a:r>
              <a:rPr lang="en-US" sz="1100" dirty="0">
                <a:solidFill>
                  <a:srgbClr val="000000"/>
                </a:solidFill>
                <a:latin typeface="Arial" panose="020B0604020202020204" pitchFamily="34" charset="0"/>
              </a:rPr>
              <a:t>T</a:t>
            </a:r>
            <a:r>
              <a:rPr lang="vi-VN" sz="1100" dirty="0">
                <a:solidFill>
                  <a:srgbClr val="000000"/>
                </a:solidFill>
                <a:latin typeface="Arial" panose="020B0604020202020204" pitchFamily="34" charset="0"/>
              </a:rPr>
              <a:t>hay đổi trong cân đối các nguồn năng lượng này có thể thể hiện những nỗ lực của tổ chức trong việc giảm thiểu tác động môi trường trong quá trình hoạt </a:t>
            </a:r>
            <a:r>
              <a:rPr lang="vi-VN" sz="1100" dirty="0" smtClean="0">
                <a:solidFill>
                  <a:srgbClr val="000000"/>
                </a:solidFill>
                <a:latin typeface="Arial" panose="020B0604020202020204" pitchFamily="34" charset="0"/>
              </a:rPr>
              <a:t>động</a:t>
            </a:r>
            <a:endParaRPr lang="en-US" sz="1100" dirty="0" smtClean="0">
              <a:solidFill>
                <a:srgbClr val="000000"/>
              </a:solidFill>
              <a:latin typeface="Arial" panose="020B0604020202020204" pitchFamily="34" charset="0"/>
            </a:endParaRPr>
          </a:p>
          <a:p>
            <a:pPr marL="171450" indent="-171450">
              <a:spcAft>
                <a:spcPts val="0"/>
              </a:spcAft>
              <a:buClr>
                <a:srgbClr val="000000"/>
              </a:buClr>
              <a:buFont typeface="Arial" panose="020B0604020202020204" pitchFamily="34" charset="0"/>
              <a:buChar char="•"/>
            </a:pPr>
            <a:endParaRPr lang="en-US" sz="1100"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dirty="0" err="1" smtClean="0">
                <a:solidFill>
                  <a:srgbClr val="000000"/>
                </a:solidFill>
                <a:latin typeface="Arial" panose="020B0604020202020204" pitchFamily="34" charset="0"/>
                <a:cs typeface="Arial" panose="020B0604020202020204" pitchFamily="34" charset="0"/>
              </a:rPr>
              <a:t>Báo</a:t>
            </a:r>
            <a:r>
              <a:rPr lang="en-GB" sz="1100" b="1" i="1" dirty="0" smtClean="0">
                <a:solidFill>
                  <a:srgbClr val="000000"/>
                </a:solidFill>
                <a:latin typeface="Arial" panose="020B0604020202020204" pitchFamily="34" charset="0"/>
                <a:cs typeface="Arial" panose="020B0604020202020204" pitchFamily="34" charset="0"/>
              </a:rPr>
              <a:t> </a:t>
            </a:r>
            <a:r>
              <a:rPr lang="en-GB" sz="1100" b="1" i="1" dirty="0" err="1" smtClean="0">
                <a:solidFill>
                  <a:srgbClr val="000000"/>
                </a:solidFill>
                <a:latin typeface="Arial" panose="020B0604020202020204" pitchFamily="34" charset="0"/>
                <a:cs typeface="Arial" panose="020B0604020202020204" pitchFamily="34" charset="0"/>
              </a:rPr>
              <a:t>cáo</a:t>
            </a:r>
            <a:r>
              <a:rPr lang="en-GB" sz="1100" b="1" i="1" dirty="0" smtClean="0">
                <a:solidFill>
                  <a:srgbClr val="000000"/>
                </a:solidFill>
                <a:latin typeface="Arial" panose="020B0604020202020204" pitchFamily="34" charset="0"/>
                <a:cs typeface="Arial" panose="020B0604020202020204" pitchFamily="34" charset="0"/>
              </a:rPr>
              <a:t> </a:t>
            </a:r>
            <a:r>
              <a:rPr lang="en-GB" sz="1100" b="1" i="1" dirty="0" err="1" smtClean="0">
                <a:solidFill>
                  <a:srgbClr val="000000"/>
                </a:solidFill>
                <a:latin typeface="Arial" panose="020B0604020202020204" pitchFamily="34" charset="0"/>
                <a:cs typeface="Arial" panose="020B0604020202020204" pitchFamily="34" charset="0"/>
              </a:rPr>
              <a:t>thông</a:t>
            </a:r>
            <a:r>
              <a:rPr lang="en-GB" sz="1100" b="1" i="1" dirty="0" smtClean="0">
                <a:solidFill>
                  <a:srgbClr val="000000"/>
                </a:solidFill>
                <a:latin typeface="Arial" panose="020B0604020202020204" pitchFamily="34" charset="0"/>
                <a:cs typeface="Arial" panose="020B0604020202020204" pitchFamily="34" charset="0"/>
              </a:rPr>
              <a:t> tin </a:t>
            </a:r>
            <a:r>
              <a:rPr lang="en-GB" sz="1100" b="1" i="1" dirty="0" err="1" smtClean="0">
                <a:solidFill>
                  <a:srgbClr val="000000"/>
                </a:solidFill>
                <a:latin typeface="Arial" panose="020B0604020202020204" pitchFamily="34" charset="0"/>
                <a:cs typeface="Arial" panose="020B0604020202020204" pitchFamily="34" charset="0"/>
              </a:rPr>
              <a:t>gì</a:t>
            </a:r>
            <a:endParaRPr lang="en-GB" sz="1100" b="1" i="1" dirty="0">
              <a:solidFill>
                <a:srgbClr val="000000"/>
              </a:solidFill>
              <a:latin typeface="Arial" panose="020B0604020202020204" pitchFamily="34" charset="0"/>
              <a:cs typeface="Arial" panose="020B0604020202020204" pitchFamily="34" charset="0"/>
            </a:endParaRPr>
          </a:p>
          <a:p>
            <a:pPr marL="180975" indent="-180975">
              <a:spcAft>
                <a:spcPts val="0"/>
              </a:spcAft>
              <a:buClrTx/>
              <a:buFont typeface="+mj-lt"/>
              <a:buAutoNum type="alphaLcPeriod"/>
            </a:pPr>
            <a:r>
              <a:rPr lang="vi-VN" sz="1100" dirty="0" smtClean="0">
                <a:solidFill>
                  <a:srgbClr val="000000"/>
                </a:solidFill>
                <a:latin typeface="Arial" panose="020B0604020202020204" pitchFamily="34" charset="0"/>
              </a:rPr>
              <a:t>Báo </a:t>
            </a:r>
            <a:r>
              <a:rPr lang="vi-VN" sz="1100" dirty="0">
                <a:solidFill>
                  <a:srgbClr val="000000"/>
                </a:solidFill>
                <a:latin typeface="Arial" panose="020B0604020202020204" pitchFamily="34" charset="0"/>
              </a:rPr>
              <a:t>cáo tổng lượng tiêu thụ nhiên liệu từ các nguồn không thể tái chế theo đơn vị Jun hoặc các bội số, bao gồm các loại nhiên </a:t>
            </a:r>
            <a:r>
              <a:rPr lang="vi-VN" sz="1100" dirty="0" smtClean="0">
                <a:solidFill>
                  <a:srgbClr val="000000"/>
                </a:solidFill>
                <a:latin typeface="Arial" panose="020B0604020202020204" pitchFamily="34" charset="0"/>
              </a:rPr>
              <a:t>liệu </a:t>
            </a:r>
            <a:r>
              <a:rPr lang="vi-VN" sz="1100" dirty="0">
                <a:solidFill>
                  <a:srgbClr val="000000"/>
                </a:solidFill>
                <a:latin typeface="Arial" panose="020B0604020202020204" pitchFamily="34" charset="0"/>
              </a:rPr>
              <a:t>được sử dụng </a:t>
            </a:r>
          </a:p>
          <a:p>
            <a:pPr marL="180975" indent="-180975">
              <a:spcAft>
                <a:spcPts val="0"/>
              </a:spcAft>
              <a:buClrTx/>
              <a:buFont typeface="+mj-lt"/>
              <a:buAutoNum type="alphaLcPeriod"/>
            </a:pPr>
            <a:r>
              <a:rPr lang="vi-VN" sz="1100" dirty="0" smtClean="0">
                <a:solidFill>
                  <a:srgbClr val="000000"/>
                </a:solidFill>
                <a:latin typeface="Arial" panose="020B0604020202020204" pitchFamily="34" charset="0"/>
              </a:rPr>
              <a:t>Báo </a:t>
            </a:r>
            <a:r>
              <a:rPr lang="vi-VN" sz="1100" dirty="0">
                <a:solidFill>
                  <a:srgbClr val="000000"/>
                </a:solidFill>
                <a:latin typeface="Arial" panose="020B0604020202020204" pitchFamily="34" charset="0"/>
              </a:rPr>
              <a:t>cáo tổng lượng tiêu thụ nhiên liệu từ các nguồn có thể tái chế theo đơn vị Jun hoặc các bội số, bao gồm các loại nhiên liệu </a:t>
            </a:r>
            <a:r>
              <a:rPr lang="vi-VN" sz="1100" dirty="0" smtClean="0">
                <a:solidFill>
                  <a:srgbClr val="000000"/>
                </a:solidFill>
                <a:latin typeface="Arial" panose="020B0604020202020204" pitchFamily="34" charset="0"/>
              </a:rPr>
              <a:t>được </a:t>
            </a:r>
            <a:r>
              <a:rPr lang="vi-VN" sz="1100" dirty="0">
                <a:solidFill>
                  <a:srgbClr val="000000"/>
                </a:solidFill>
                <a:latin typeface="Arial" panose="020B0604020202020204" pitchFamily="34" charset="0"/>
              </a:rPr>
              <a:t>sử dụng</a:t>
            </a:r>
          </a:p>
          <a:p>
            <a:pPr marL="180975" indent="-180975">
              <a:spcAft>
                <a:spcPts val="0"/>
              </a:spcAft>
              <a:buClrTx/>
              <a:buFont typeface="+mj-lt"/>
              <a:buAutoNum type="alphaLcPeriod"/>
            </a:pPr>
            <a:r>
              <a:rPr lang="vi-VN" sz="1100" dirty="0" smtClean="0">
                <a:solidFill>
                  <a:srgbClr val="000000"/>
                </a:solidFill>
                <a:latin typeface="Arial" panose="020B0604020202020204" pitchFamily="34" charset="0"/>
              </a:rPr>
              <a:t>Báo </a:t>
            </a:r>
            <a:r>
              <a:rPr lang="vi-VN" sz="1100" dirty="0">
                <a:solidFill>
                  <a:srgbClr val="000000"/>
                </a:solidFill>
                <a:latin typeface="Arial" panose="020B0604020202020204" pitchFamily="34" charset="0"/>
              </a:rPr>
              <a:t>cáo bằng Jun, oát/giờ hoặc các bội số, tổng:</a:t>
            </a:r>
          </a:p>
          <a:p>
            <a:pPr marL="171450" indent="-171450">
              <a:spcAft>
                <a:spcPts val="0"/>
              </a:spcAft>
              <a:buClrTx/>
              <a:buFont typeface="Arial" panose="020B0604020202020204" pitchFamily="34" charset="0"/>
              <a:buChar char="•"/>
            </a:pPr>
            <a:r>
              <a:rPr lang="vi-VN" sz="1100" dirty="0">
                <a:solidFill>
                  <a:srgbClr val="000000"/>
                </a:solidFill>
                <a:latin typeface="Arial" panose="020B0604020202020204" pitchFamily="34" charset="0"/>
              </a:rPr>
              <a:t>Tiêu thụ điện năng, nhiệt, năng lượng làm mát và hơi nước.</a:t>
            </a:r>
          </a:p>
          <a:p>
            <a:pPr indent="0">
              <a:spcAft>
                <a:spcPts val="0"/>
              </a:spcAft>
              <a:buClrTx/>
            </a:pPr>
            <a:r>
              <a:rPr lang="vi-VN" sz="1100" dirty="0">
                <a:solidFill>
                  <a:srgbClr val="000000"/>
                </a:solidFill>
                <a:latin typeface="Arial" panose="020B0604020202020204" pitchFamily="34" charset="0"/>
              </a:rPr>
              <a:t>d.  Báo cáo bằng Jun, oát/giờ hoặc các bội số, tổng:</a:t>
            </a:r>
          </a:p>
          <a:p>
            <a:pPr marL="171450" indent="-171450">
              <a:spcAft>
                <a:spcPts val="0"/>
              </a:spcAft>
              <a:buClrTx/>
              <a:buFont typeface="Arial" panose="020B0604020202020204" pitchFamily="34" charset="0"/>
              <a:buChar char="•"/>
            </a:pPr>
            <a:r>
              <a:rPr lang="vi-VN" sz="1100" dirty="0">
                <a:solidFill>
                  <a:srgbClr val="000000"/>
                </a:solidFill>
                <a:latin typeface="Arial" panose="020B0604020202020204" pitchFamily="34" charset="0"/>
              </a:rPr>
              <a:t>Điện năng, nhiệt, năng lượng làm mát, hơi nước đã </a:t>
            </a:r>
            <a:r>
              <a:rPr lang="vi-VN" sz="1100" dirty="0" smtClean="0">
                <a:solidFill>
                  <a:srgbClr val="000000"/>
                </a:solidFill>
                <a:latin typeface="Arial" panose="020B0604020202020204" pitchFamily="34" charset="0"/>
              </a:rPr>
              <a:t>bán.</a:t>
            </a:r>
            <a:endParaRPr lang="en-US" sz="1100" dirty="0" smtClean="0">
              <a:solidFill>
                <a:srgbClr val="000000"/>
              </a:solidFill>
              <a:latin typeface="Arial" panose="020B0604020202020204" pitchFamily="34" charset="0"/>
            </a:endParaRPr>
          </a:p>
          <a:p>
            <a:pPr indent="0">
              <a:spcAft>
                <a:spcPts val="0"/>
              </a:spcAft>
              <a:buClrTx/>
            </a:pPr>
            <a:r>
              <a:rPr lang="vi-VN" sz="1100" dirty="0" smtClean="0">
                <a:solidFill>
                  <a:srgbClr val="000000"/>
                </a:solidFill>
                <a:latin typeface="Arial" panose="020B0604020202020204" pitchFamily="34" charset="0"/>
              </a:rPr>
              <a:t>e</a:t>
            </a:r>
            <a:r>
              <a:rPr lang="vi-VN" sz="1100" dirty="0">
                <a:solidFill>
                  <a:srgbClr val="000000"/>
                </a:solidFill>
                <a:latin typeface="Arial" panose="020B0604020202020204" pitchFamily="34" charset="0"/>
              </a:rPr>
              <a:t>. Báo cáo tổng lượng tiêu thụ năng lượng theo đơn vị Jun hoặc các bội số.</a:t>
            </a:r>
          </a:p>
          <a:p>
            <a:pPr indent="0">
              <a:spcAft>
                <a:spcPts val="0"/>
              </a:spcAft>
              <a:buClrTx/>
            </a:pPr>
            <a:r>
              <a:rPr lang="vi-VN" sz="1100" dirty="0">
                <a:solidFill>
                  <a:srgbClr val="000000"/>
                </a:solidFill>
                <a:latin typeface="Arial" panose="020B0604020202020204" pitchFamily="34" charset="0"/>
              </a:rPr>
              <a:t>g. Báo cáo các tiêu chuẩn, phương pháp và giả thiết được sử dụng.</a:t>
            </a:r>
          </a:p>
          <a:p>
            <a:pPr indent="0">
              <a:spcAft>
                <a:spcPts val="0"/>
              </a:spcAft>
              <a:buClrTx/>
            </a:pPr>
            <a:r>
              <a:rPr lang="vi-VN" sz="1100" dirty="0">
                <a:solidFill>
                  <a:srgbClr val="000000"/>
                </a:solidFill>
                <a:latin typeface="Arial" panose="020B0604020202020204" pitchFamily="34" charset="0"/>
              </a:rPr>
              <a:t>h.  Báo cáo các nguồn gốc chuyển đổi hệ số được sử dụng.</a:t>
            </a:r>
          </a:p>
          <a:p>
            <a:pPr indent="0">
              <a:spcAft>
                <a:spcPts val="0"/>
              </a:spcAft>
              <a:buClrTx/>
            </a:pPr>
            <a:endParaRPr lang="en-GB" sz="1100" b="1" i="1" dirty="0">
              <a:solidFill>
                <a:srgbClr val="000000"/>
              </a:solidFill>
              <a:latin typeface="Arial" panose="020B0604020202020204" pitchFamily="34" charset="0"/>
            </a:endParaRPr>
          </a:p>
          <a:p>
            <a:pPr marL="0" lvl="1">
              <a:spcAft>
                <a:spcPts val="0"/>
              </a:spcAft>
              <a:buClrTx/>
              <a:buFont typeface="Georgia" pitchFamily="18" charset="0"/>
              <a:buNone/>
            </a:pPr>
            <a:r>
              <a:rPr lang="en-GB" sz="1100" b="1" i="1" dirty="0" err="1" smtClean="0">
                <a:solidFill>
                  <a:srgbClr val="000000"/>
                </a:solidFill>
                <a:latin typeface="Arial" panose="020B0604020202020204" pitchFamily="34" charset="0"/>
              </a:rPr>
              <a:t>Tham</a:t>
            </a:r>
            <a:r>
              <a:rPr lang="en-GB" sz="1100" b="1" i="1" dirty="0" smtClean="0">
                <a:solidFill>
                  <a:srgbClr val="000000"/>
                </a:solidFill>
                <a:latin typeface="Arial" panose="020B0604020202020204" pitchFamily="34" charset="0"/>
              </a:rPr>
              <a:t> </a:t>
            </a:r>
            <a:r>
              <a:rPr lang="en-GB" sz="1100" b="1" i="1" dirty="0" err="1" smtClean="0">
                <a:solidFill>
                  <a:srgbClr val="000000"/>
                </a:solidFill>
                <a:latin typeface="Arial" panose="020B0604020202020204" pitchFamily="34" charset="0"/>
              </a:rPr>
              <a:t>chiếu</a:t>
            </a:r>
            <a:r>
              <a:rPr lang="en-GB" sz="1100" b="1" i="1" dirty="0" smtClean="0">
                <a:solidFill>
                  <a:srgbClr val="000000"/>
                </a:solidFill>
                <a:latin typeface="Arial" panose="020B0604020202020204" pitchFamily="34" charset="0"/>
              </a:rPr>
              <a:t>: </a:t>
            </a:r>
            <a:r>
              <a:rPr lang="en-GB" sz="1100" dirty="0" err="1" smtClean="0">
                <a:solidFill>
                  <a:srgbClr val="000000"/>
                </a:solidFill>
                <a:latin typeface="Arial" panose="020B0604020202020204" pitchFamily="34" charset="0"/>
              </a:rPr>
              <a:t>Trang</a:t>
            </a:r>
            <a:r>
              <a:rPr lang="en-GB" sz="1100" dirty="0" smtClean="0">
                <a:solidFill>
                  <a:srgbClr val="000000"/>
                </a:solidFill>
                <a:latin typeface="Arial" panose="020B0604020202020204" pitchFamily="34" charset="0"/>
              </a:rPr>
              <a:t> </a:t>
            </a:r>
            <a:r>
              <a:rPr lang="en-GB" sz="1100" dirty="0">
                <a:solidFill>
                  <a:srgbClr val="000000"/>
                </a:solidFill>
                <a:latin typeface="Arial" panose="020B0604020202020204" pitchFamily="34" charset="0"/>
              </a:rPr>
              <a:t>19 </a:t>
            </a:r>
            <a:r>
              <a:rPr lang="vi-VN" sz="1100" dirty="0" smtClean="0">
                <a:solidFill>
                  <a:srgbClr val="000000"/>
                </a:solidFill>
                <a:latin typeface="Arial" panose="020B0604020202020204" pitchFamily="34" charset="0"/>
              </a:rPr>
              <a:t>của Hướng dẫn</a:t>
            </a:r>
            <a:endParaRPr lang="en-GB" sz="1100" b="1" i="1" dirty="0">
              <a:solidFill>
                <a:srgbClr val="000000"/>
              </a:solidFill>
              <a:latin typeface="Arial" panose="020B0604020202020204" pitchFamily="34" charset="0"/>
            </a:endParaRPr>
          </a:p>
          <a:p>
            <a:pPr indent="0">
              <a:spcAft>
                <a:spcPts val="0"/>
              </a:spcAft>
              <a:buClr>
                <a:srgbClr val="000000"/>
              </a:buClr>
            </a:pPr>
            <a:endParaRPr lang="en-US" sz="1100" dirty="0" smtClean="0">
              <a:solidFill>
                <a:srgbClr val="000000"/>
              </a:solidFill>
              <a:latin typeface="Arial" panose="020B0604020202020204" pitchFamily="34" charset="0"/>
            </a:endParaRPr>
          </a:p>
        </p:txBody>
      </p:sp>
      <p:sp>
        <p:nvSpPr>
          <p:cNvPr id="14" name="Rectangle 13"/>
          <p:cNvSpPr/>
          <p:nvPr/>
        </p:nvSpPr>
        <p:spPr bwMode="ltGray">
          <a:xfrm>
            <a:off x="5035550" y="1524000"/>
            <a:ext cx="4292600" cy="179500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100" b="1" smtClean="0">
                <a:solidFill>
                  <a:srgbClr val="000000"/>
                </a:solidFill>
                <a:cs typeface="Arial" panose="020B0604020202020204" pitchFamily="34" charset="0"/>
              </a:rPr>
              <a:t>Nguồn của văn bản pháp quy:</a:t>
            </a:r>
            <a:endParaRPr lang="en-GB" sz="1100" b="1" dirty="0">
              <a:solidFill>
                <a:srgbClr val="000000"/>
              </a:solidFill>
              <a:cs typeface="Arial" panose="020B0604020202020204" pitchFamily="34" charset="0"/>
            </a:endParaRPr>
          </a:p>
          <a:p>
            <a:pPr marL="285750" indent="-285750">
              <a:buFont typeface="Arial" panose="020B0604020202020204" pitchFamily="34" charset="0"/>
              <a:buChar char="•"/>
            </a:pPr>
            <a:r>
              <a:rPr lang="vi-VN" sz="1100" smtClean="0">
                <a:solidFill>
                  <a:srgbClr val="000000"/>
                </a:solidFill>
              </a:rPr>
              <a:t>Luật </a:t>
            </a:r>
            <a:r>
              <a:rPr lang="vi-VN" sz="1100">
                <a:solidFill>
                  <a:srgbClr val="000000"/>
                </a:solidFill>
              </a:rPr>
              <a:t>số 50/2010/QH12 về Sử dụng Năng lượng tiết kiệm và hiệu quả </a:t>
            </a:r>
          </a:p>
          <a:p>
            <a:pPr marL="285750" indent="-285750">
              <a:buFont typeface="Arial" panose="020B0604020202020204" pitchFamily="34" charset="0"/>
              <a:buChar char="•"/>
            </a:pPr>
            <a:r>
              <a:rPr lang="vi-VN" sz="1100">
                <a:solidFill>
                  <a:srgbClr val="000000"/>
                </a:solidFill>
              </a:rPr>
              <a:t>Nghị định số 21/2011/ND-CP qui định chi tiết Luật Sử dung Năng lượng tiết kiệm và hiệu quả </a:t>
            </a:r>
          </a:p>
          <a:p>
            <a:pPr marL="285750" indent="-285750">
              <a:buFont typeface="Arial" panose="020B0604020202020204" pitchFamily="34" charset="0"/>
              <a:buChar char="•"/>
            </a:pPr>
            <a:r>
              <a:rPr lang="vi-VN" sz="1100">
                <a:solidFill>
                  <a:srgbClr val="000000"/>
                </a:solidFill>
              </a:rPr>
              <a:t>Thông tư số 09/2012/TT-BCT về thực hiện kế hoạch sử dụng năng lượng tiết kiệm và hiệu quả và kiểm toán năng lượng</a:t>
            </a:r>
          </a:p>
          <a:p>
            <a:pPr marL="285750" indent="-285750">
              <a:buFont typeface="Arial" panose="020B0604020202020204" pitchFamily="34" charset="0"/>
              <a:buChar char="•"/>
            </a:pPr>
            <a:r>
              <a:rPr lang="vi-VN" sz="1100">
                <a:solidFill>
                  <a:srgbClr val="000000"/>
                </a:solidFill>
              </a:rPr>
              <a:t>Thông tư 02/2014/TT-BCT về các biện pháp sử dụng năng lượng tiết kiệm và hiệu quả cho các ngành công nghiệp </a:t>
            </a:r>
          </a:p>
        </p:txBody>
      </p:sp>
      <p:graphicFrame>
        <p:nvGraphicFramePr>
          <p:cNvPr id="15" name="Table 14"/>
          <p:cNvGraphicFramePr>
            <a:graphicFrameLocks noGrp="1"/>
          </p:cNvGraphicFramePr>
          <p:nvPr>
            <p:extLst/>
          </p:nvPr>
        </p:nvGraphicFramePr>
        <p:xfrm>
          <a:off x="7136842" y="416781"/>
          <a:ext cx="2171255" cy="984738"/>
        </p:xfrm>
        <a:graphic>
          <a:graphicData uri="http://schemas.openxmlformats.org/drawingml/2006/table">
            <a:tbl>
              <a:tblPr firstRow="1" bandRow="1">
                <a:tableStyleId>{5C22544A-7EE6-4342-B048-85BDC9FD1C3A}</a:tableStyleId>
              </a:tblPr>
              <a:tblGrid>
                <a:gridCol w="1327193"/>
                <a:gridCol w="844062"/>
              </a:tblGrid>
              <a:tr h="328246">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Rectangle 15"/>
          <p:cNvSpPr/>
          <p:nvPr/>
        </p:nvSpPr>
        <p:spPr>
          <a:xfrm>
            <a:off x="8534400" y="826549"/>
            <a:ext cx="685800" cy="1640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b="1" smtClean="0">
                <a:solidFill>
                  <a:srgbClr val="000000"/>
                </a:solidFill>
              </a:rPr>
              <a:t>Năng lượng</a:t>
            </a:r>
            <a:endParaRPr lang="en-GB" sz="900" b="1" dirty="0">
              <a:solidFill>
                <a:srgbClr val="000000"/>
              </a:solidFill>
            </a:endParaRPr>
          </a:p>
        </p:txBody>
      </p:sp>
      <p:sp>
        <p:nvSpPr>
          <p:cNvPr id="17" name="Hexagon 16"/>
          <p:cNvSpPr/>
          <p:nvPr/>
        </p:nvSpPr>
        <p:spPr bwMode="ltGray">
          <a:xfrm>
            <a:off x="8516687" y="1167809"/>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G4-EN3</a:t>
            </a:r>
          </a:p>
        </p:txBody>
      </p:sp>
      <p:sp>
        <p:nvSpPr>
          <p:cNvPr id="3" name="Rectangle 2"/>
          <p:cNvSpPr/>
          <p:nvPr/>
        </p:nvSpPr>
        <p:spPr>
          <a:xfrm>
            <a:off x="5035550" y="3308120"/>
            <a:ext cx="4292600" cy="1446550"/>
          </a:xfrm>
          <a:prstGeom prst="rect">
            <a:avLst/>
          </a:prstGeom>
        </p:spPr>
        <p:txBody>
          <a:bodyPr wrap="square">
            <a:spAutoFit/>
          </a:bodyPr>
          <a:lstStyle/>
          <a:p>
            <a:pPr marL="0" lvl="1" algn="just"/>
            <a:r>
              <a:rPr lang="en-GB" sz="1100" b="1" i="1" smtClean="0">
                <a:solidFill>
                  <a:srgbClr val="000000"/>
                </a:solidFill>
                <a:cs typeface="Times New Roman" pitchFamily="18" charset="0"/>
              </a:rPr>
              <a:t>Qui trình công bố thông tin theo chỉ số:</a:t>
            </a:r>
            <a:endParaRPr lang="en-GB" sz="1100" dirty="0">
              <a:solidFill>
                <a:srgbClr val="000000"/>
              </a:solidFill>
              <a:cs typeface="Times New Roman" pitchFamily="18" charset="0"/>
            </a:endParaRPr>
          </a:p>
          <a:p>
            <a:pPr marL="177800" lvl="1" indent="-177800" algn="just">
              <a:buFont typeface="+mj-lt"/>
              <a:buAutoNum type="arabicPeriod"/>
            </a:pPr>
            <a:r>
              <a:rPr lang="vi-VN" sz="1100" smtClean="0">
                <a:solidFill>
                  <a:srgbClr val="000000"/>
                </a:solidFill>
                <a:cs typeface="Times New Roman" pitchFamily="18" charset="0"/>
              </a:rPr>
              <a:t>Xác </a:t>
            </a:r>
            <a:r>
              <a:rPr lang="vi-VN" sz="1100">
                <a:solidFill>
                  <a:srgbClr val="000000"/>
                </a:solidFill>
                <a:cs typeface="Times New Roman" pitchFamily="18" charset="0"/>
              </a:rPr>
              <a:t>định các loại năng lượng được tiêu thụ trong tổ chức để sưởi ấm, làm mát và sinh hơi.</a:t>
            </a:r>
          </a:p>
          <a:p>
            <a:pPr marL="177800" lvl="1" indent="-177800" algn="just">
              <a:buFont typeface="+mj-lt"/>
              <a:buAutoNum type="arabicPeriod"/>
            </a:pPr>
            <a:r>
              <a:rPr lang="vi-VN" sz="1100">
                <a:solidFill>
                  <a:srgbClr val="000000"/>
                </a:solidFill>
                <a:cs typeface="Times New Roman" pitchFamily="18" charset="0"/>
              </a:rPr>
              <a:t>Xác định lượng điện năng được tiêu thụ trong tổ chức. Điều này có thể bao gồm các đơn vị thuộc sở hữu hoặc kiểm soát của tổ chức.</a:t>
            </a:r>
          </a:p>
          <a:p>
            <a:pPr marL="177800" lvl="1" indent="-177800" algn="just">
              <a:buFont typeface="+mj-lt"/>
              <a:buAutoNum type="arabicPeriod"/>
            </a:pPr>
            <a:r>
              <a:rPr lang="vi-VN" sz="1100">
                <a:solidFill>
                  <a:srgbClr val="000000"/>
                </a:solidFill>
                <a:cs typeface="Times New Roman" pitchFamily="18" charset="0"/>
              </a:rPr>
              <a:t>Kiểm tra để tránh mức tiêu thụ năng lượng tự tạo được tính hai lần.</a:t>
            </a:r>
          </a:p>
        </p:txBody>
      </p:sp>
      <p:sp>
        <p:nvSpPr>
          <p:cNvPr id="12" name="Footer Placeholder 13"/>
          <p:cNvSpPr txBox="1">
            <a:spLocks/>
          </p:cNvSpPr>
          <p:nvPr/>
        </p:nvSpPr>
        <p:spPr>
          <a:xfrm>
            <a:off x="574548" y="6349863"/>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1756940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31</a:t>
            </a:fld>
            <a:endParaRPr lang="en-GB">
              <a:solidFill>
                <a:srgbClr val="000000"/>
              </a:solidFill>
            </a:endParaRPr>
          </a:p>
        </p:txBody>
      </p:sp>
      <p:sp>
        <p:nvSpPr>
          <p:cNvPr id="8" name="TextBox 7"/>
          <p:cNvSpPr txBox="1"/>
          <p:nvPr/>
        </p:nvSpPr>
        <p:spPr>
          <a:xfrm>
            <a:off x="570220" y="1477186"/>
            <a:ext cx="6821180" cy="294434"/>
          </a:xfrm>
          <a:prstGeom prst="rect">
            <a:avLst/>
          </a:prstGeom>
          <a:noFill/>
        </p:spPr>
        <p:txBody>
          <a:bodyPr wrap="square" lIns="0" tIns="0" rIns="0" bIns="0" rtlCol="0">
            <a:noAutofit/>
          </a:bodyPr>
          <a:lstStyle/>
          <a:p>
            <a:r>
              <a:rPr lang="en-US" sz="1100" b="1" smtClean="0">
                <a:solidFill>
                  <a:srgbClr val="000000"/>
                </a:solidFill>
              </a:rPr>
              <a:t>Ví dụ</a:t>
            </a:r>
          </a:p>
          <a:p>
            <a:r>
              <a:rPr lang="vi-VN" sz="1100" smtClean="0">
                <a:solidFill>
                  <a:srgbClr val="000000"/>
                </a:solidFill>
              </a:rPr>
              <a:t>Một </a:t>
            </a:r>
            <a:r>
              <a:rPr lang="vi-VN" sz="1100">
                <a:solidFill>
                  <a:srgbClr val="000000"/>
                </a:solidFill>
              </a:rPr>
              <a:t>công ty thực phẩm và đồ uống Việt công bố mức tiêu thụ năng lượng trực </a:t>
            </a:r>
            <a:r>
              <a:rPr lang="vi-VN" sz="1100" smtClean="0">
                <a:solidFill>
                  <a:srgbClr val="000000"/>
                </a:solidFill>
              </a:rPr>
              <a:t>tiếp</a:t>
            </a:r>
            <a:endParaRPr lang="en-US" sz="1100" dirty="0">
              <a:solidFill>
                <a:srgbClr val="000000"/>
              </a:solidFill>
            </a:endParaRPr>
          </a:p>
        </p:txBody>
      </p:sp>
      <p:sp>
        <p:nvSpPr>
          <p:cNvPr id="9" name="Rectangle 8"/>
          <p:cNvSpPr/>
          <p:nvPr/>
        </p:nvSpPr>
        <p:spPr>
          <a:xfrm>
            <a:off x="5599420" y="2354500"/>
            <a:ext cx="1977576" cy="1277273"/>
          </a:xfrm>
          <a:prstGeom prst="rect">
            <a:avLst/>
          </a:prstGeom>
        </p:spPr>
        <p:txBody>
          <a:bodyPr wrap="square">
            <a:spAutoFit/>
          </a:bodyPr>
          <a:lstStyle/>
          <a:p>
            <a:r>
              <a:rPr lang="en-GB" sz="1100" i="1" smtClean="0">
                <a:solidFill>
                  <a:srgbClr val="000000"/>
                </a:solidFill>
              </a:rPr>
              <a:t>“</a:t>
            </a:r>
            <a:r>
              <a:rPr lang="vi-VN" sz="1100" i="1" smtClean="0">
                <a:solidFill>
                  <a:srgbClr val="000000"/>
                </a:solidFill>
              </a:rPr>
              <a:t>Tại </a:t>
            </a:r>
            <a:r>
              <a:rPr lang="vi-VN" sz="1100" i="1">
                <a:solidFill>
                  <a:srgbClr val="000000"/>
                </a:solidFill>
              </a:rPr>
              <a:t>Việt Nam, Vinamilk đang duy trì hệ thống sản xuất với 13 nhà máy và 5 trang trại. Việc vận hành hệ thống này yêu cầu một khối lượng lớn nguồn năng lượng (nhiên liệu điện</a:t>
            </a:r>
            <a:r>
              <a:rPr lang="en-GB" sz="1100" i="1" smtClean="0">
                <a:solidFill>
                  <a:srgbClr val="000000"/>
                </a:solidFill>
              </a:rPr>
              <a:t>)….”</a:t>
            </a:r>
            <a:endParaRPr lang="en-GB" sz="1100" i="1" dirty="0">
              <a:solidFill>
                <a:srgbClr val="000000"/>
              </a:solidFill>
            </a:endParaRPr>
          </a:p>
        </p:txBody>
      </p:sp>
      <p:sp>
        <p:nvSpPr>
          <p:cNvPr id="10" name="TextBox 9"/>
          <p:cNvSpPr txBox="1"/>
          <p:nvPr/>
        </p:nvSpPr>
        <p:spPr>
          <a:xfrm>
            <a:off x="593090" y="5943600"/>
            <a:ext cx="5252177" cy="279400"/>
          </a:xfrm>
          <a:prstGeom prst="rect">
            <a:avLst/>
          </a:prstGeom>
          <a:solidFill>
            <a:schemeClr val="bg1"/>
          </a:solidFill>
        </p:spPr>
        <p:txBody>
          <a:bodyPr wrap="square" lIns="0" tIns="0" rIns="0" bIns="0" rtlCol="0" anchor="b">
            <a:noAutofit/>
          </a:bodyPr>
          <a:lstStyle/>
          <a:p>
            <a:pPr indent="-274320">
              <a:spcAft>
                <a:spcPts val="900"/>
              </a:spcAft>
            </a:pPr>
            <a:r>
              <a:rPr lang="en-GB" sz="800" i="1" smtClean="0">
                <a:solidFill>
                  <a:srgbClr val="000000"/>
                </a:solidFill>
              </a:rPr>
              <a:t>Nguồn: Báo cáo Phát triển bền vững Vinamilk 2014</a:t>
            </a:r>
            <a:endParaRPr lang="en-GB" sz="800" i="1" dirty="0" smtClean="0">
              <a:solidFill>
                <a:srgbClr val="000000"/>
              </a:solidFill>
            </a:endParaRPr>
          </a:p>
        </p:txBody>
      </p:sp>
      <p:sp>
        <p:nvSpPr>
          <p:cNvPr id="11" name="Title 1"/>
          <p:cNvSpPr txBox="1">
            <a:spLocks noGrp="1"/>
          </p:cNvSpPr>
          <p:nvPr>
            <p:ph type="title"/>
          </p:nvPr>
        </p:nvSpPr>
        <p:spPr>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latin typeface="Arial" panose="020B0604020202020204" pitchFamily="34" charset="0"/>
              </a:rPr>
              <a:t>Tiêu </a:t>
            </a:r>
            <a:r>
              <a:rPr lang="vi-VN" sz="2000">
                <a:latin typeface="Arial" panose="020B0604020202020204" pitchFamily="34" charset="0"/>
              </a:rPr>
              <a:t>thụ năng lượng – Trực </a:t>
            </a:r>
            <a:r>
              <a:rPr lang="vi-VN" sz="2000" smtClean="0">
                <a:latin typeface="Arial" panose="020B0604020202020204" pitchFamily="34" charset="0"/>
              </a:rPr>
              <a:t>tiếp</a:t>
            </a:r>
            <a:r>
              <a:rPr lang="en-US" sz="2000" smtClean="0">
                <a:latin typeface="Arial" panose="020B0604020202020204" pitchFamily="34" charset="0"/>
              </a:rPr>
              <a:t> </a:t>
            </a:r>
            <a:r>
              <a:rPr lang="en-US" sz="1800" b="0" smtClean="0">
                <a:latin typeface="Arial" panose="020B0604020202020204" pitchFamily="34" charset="0"/>
              </a:rPr>
              <a:t>(tiếp)</a:t>
            </a:r>
            <a:endParaRPr lang="en-US" sz="1800" b="0" i="0" dirty="0">
              <a:latin typeface="Arial" panose="020B0604020202020204" pitchFamily="34" charset="0"/>
            </a:endParaRPr>
          </a:p>
        </p:txBody>
      </p:sp>
      <p:graphicFrame>
        <p:nvGraphicFramePr>
          <p:cNvPr id="2" name="Table 1"/>
          <p:cNvGraphicFramePr>
            <a:graphicFrameLocks noGrp="1"/>
          </p:cNvGraphicFramePr>
          <p:nvPr>
            <p:extLst/>
          </p:nvPr>
        </p:nvGraphicFramePr>
        <p:xfrm>
          <a:off x="605721" y="2302742"/>
          <a:ext cx="4347278" cy="3369628"/>
        </p:xfrm>
        <a:graphic>
          <a:graphicData uri="http://schemas.openxmlformats.org/drawingml/2006/table">
            <a:tbl>
              <a:tblPr firstRow="1" bandRow="1">
                <a:tableStyleId>{1FECB4D8-DB02-4DC6-A0A2-4F2EBAE1DC90}</a:tableStyleId>
              </a:tblPr>
              <a:tblGrid>
                <a:gridCol w="1384088"/>
                <a:gridCol w="987730"/>
                <a:gridCol w="987730"/>
                <a:gridCol w="987730"/>
              </a:tblGrid>
              <a:tr h="710469">
                <a:tc>
                  <a:txBody>
                    <a:bodyPr/>
                    <a:lstStyle/>
                    <a:p>
                      <a:r>
                        <a:rPr lang="vi-VN" sz="800" smtClean="0">
                          <a:latin typeface="Arial" panose="020B0604020202020204" pitchFamily="34" charset="0"/>
                        </a:rPr>
                        <a:t>Tổng năng lược sử dụng phân loại theo từng nguồn </a:t>
                      </a:r>
                    </a:p>
                    <a:p>
                      <a:endParaRPr lang="en-US" sz="800" i="1" dirty="0">
                        <a:latin typeface="Arial" panose="020B0604020202020204" pitchFamily="34" charset="0"/>
                      </a:endParaRPr>
                    </a:p>
                  </a:txBody>
                  <a:tcPr>
                    <a:solidFill>
                      <a:schemeClr val="accent2"/>
                    </a:solidFill>
                  </a:tcPr>
                </a:tc>
                <a:tc>
                  <a:txBody>
                    <a:bodyPr/>
                    <a:lstStyle/>
                    <a:p>
                      <a:pPr algn="ctr"/>
                      <a:r>
                        <a:rPr lang="en-US" sz="800" dirty="0" smtClean="0">
                          <a:latin typeface="Arial" panose="020B0604020202020204" pitchFamily="34" charset="0"/>
                        </a:rPr>
                        <a:t>2012</a:t>
                      </a:r>
                      <a:endParaRPr lang="en-US" sz="800" i="1" dirty="0">
                        <a:latin typeface="Arial" panose="020B0604020202020204" pitchFamily="34" charset="0"/>
                      </a:endParaRPr>
                    </a:p>
                  </a:txBody>
                  <a:tcPr anchor="ctr">
                    <a:solidFill>
                      <a:schemeClr val="accent2"/>
                    </a:solidFill>
                  </a:tcPr>
                </a:tc>
                <a:tc>
                  <a:txBody>
                    <a:bodyPr/>
                    <a:lstStyle/>
                    <a:p>
                      <a:pPr algn="ctr"/>
                      <a:r>
                        <a:rPr lang="en-US" sz="800" dirty="0" smtClean="0">
                          <a:latin typeface="Arial" panose="020B0604020202020204" pitchFamily="34" charset="0"/>
                        </a:rPr>
                        <a:t>2013</a:t>
                      </a:r>
                      <a:endParaRPr lang="en-US" sz="800" i="1" dirty="0">
                        <a:latin typeface="Arial" panose="020B0604020202020204" pitchFamily="34" charset="0"/>
                      </a:endParaRPr>
                    </a:p>
                  </a:txBody>
                  <a:tcPr anchor="ctr">
                    <a:solidFill>
                      <a:schemeClr val="accent2"/>
                    </a:solidFill>
                  </a:tcPr>
                </a:tc>
                <a:tc>
                  <a:txBody>
                    <a:bodyPr/>
                    <a:lstStyle/>
                    <a:p>
                      <a:pPr algn="ctr"/>
                      <a:r>
                        <a:rPr lang="en-US" sz="800" dirty="0" smtClean="0">
                          <a:latin typeface="Arial" panose="020B0604020202020204" pitchFamily="34" charset="0"/>
                        </a:rPr>
                        <a:t>2014</a:t>
                      </a:r>
                      <a:endParaRPr lang="en-US" sz="800" i="1" dirty="0">
                        <a:latin typeface="Arial" panose="020B0604020202020204" pitchFamily="34" charset="0"/>
                      </a:endParaRPr>
                    </a:p>
                  </a:txBody>
                  <a:tcPr anchor="ctr">
                    <a:solidFill>
                      <a:schemeClr val="accent2"/>
                    </a:solidFill>
                  </a:tcPr>
                </a:tc>
              </a:tr>
              <a:tr h="465841">
                <a:tc>
                  <a:txBody>
                    <a:bodyPr/>
                    <a:lstStyle/>
                    <a:p>
                      <a:r>
                        <a:rPr lang="en-US" sz="800" b="1" smtClean="0">
                          <a:latin typeface="Arial" panose="020B0604020202020204" pitchFamily="34" charset="0"/>
                        </a:rPr>
                        <a:t>Dầu</a:t>
                      </a:r>
                      <a:r>
                        <a:rPr lang="en-US" sz="800" b="1" baseline="0" smtClean="0">
                          <a:latin typeface="Arial" panose="020B0604020202020204" pitchFamily="34" charset="0"/>
                        </a:rPr>
                        <a:t> </a:t>
                      </a:r>
                      <a:r>
                        <a:rPr lang="en-US" sz="800" b="1" smtClean="0">
                          <a:latin typeface="Arial" panose="020B0604020202020204" pitchFamily="34" charset="0"/>
                        </a:rPr>
                        <a:t>FO</a:t>
                      </a:r>
                      <a:r>
                        <a:rPr lang="en-US" sz="800" b="1" baseline="0" smtClean="0">
                          <a:latin typeface="Arial" panose="020B0604020202020204" pitchFamily="34" charset="0"/>
                        </a:rPr>
                        <a:t> (</a:t>
                      </a:r>
                      <a:r>
                        <a:rPr lang="en-US" sz="800" baseline="0" smtClean="0">
                          <a:latin typeface="Arial" panose="020B0604020202020204" pitchFamily="34" charset="0"/>
                        </a:rPr>
                        <a:t>kilo</a:t>
                      </a:r>
                      <a:r>
                        <a:rPr lang="en-US" sz="800" baseline="0" dirty="0" smtClean="0">
                          <a:latin typeface="Arial" panose="020B0604020202020204" pitchFamily="34" charset="0"/>
                        </a:rPr>
                        <a:t>)</a:t>
                      </a:r>
                      <a:endParaRPr lang="en-US" sz="800" b="0" dirty="0">
                        <a:latin typeface="Arial" panose="020B0604020202020204" pitchFamily="34" charset="0"/>
                      </a:endParaRPr>
                    </a:p>
                  </a:txBody>
                  <a:tcPr anchor="ctr"/>
                </a:tc>
                <a:tc>
                  <a:txBody>
                    <a:bodyPr/>
                    <a:lstStyle/>
                    <a:p>
                      <a:r>
                        <a:rPr lang="en-US" sz="800" u="none" strike="noStrike" baseline="0" dirty="0" smtClean="0">
                          <a:latin typeface="Arial" panose="020B0604020202020204" pitchFamily="34" charset="0"/>
                        </a:rPr>
                        <a:t>10,367,891</a:t>
                      </a:r>
                      <a:endParaRPr lang="en-US" sz="800" dirty="0">
                        <a:latin typeface="Arial" panose="020B0604020202020204" pitchFamily="34" charset="0"/>
                      </a:endParaRPr>
                    </a:p>
                  </a:txBody>
                  <a:tcPr anchor="ctr"/>
                </a:tc>
                <a:tc>
                  <a:txBody>
                    <a:bodyPr/>
                    <a:lstStyle/>
                    <a:p>
                      <a:r>
                        <a:rPr lang="en-US" sz="800" u="none" strike="noStrike" baseline="0" dirty="0" smtClean="0">
                          <a:latin typeface="Arial" panose="020B0604020202020204" pitchFamily="34" charset="0"/>
                        </a:rPr>
                        <a:t>3,741,599</a:t>
                      </a:r>
                      <a:endParaRPr lang="en-US" sz="800" dirty="0">
                        <a:latin typeface="Arial" panose="020B0604020202020204" pitchFamily="34" charset="0"/>
                      </a:endParaRPr>
                    </a:p>
                  </a:txBody>
                  <a:tcPr anchor="ctr"/>
                </a:tc>
                <a:tc>
                  <a:txBody>
                    <a:bodyPr/>
                    <a:lstStyle/>
                    <a:p>
                      <a:r>
                        <a:rPr lang="en-US" sz="800" u="none" strike="noStrike" baseline="0" dirty="0" smtClean="0">
                          <a:latin typeface="Arial" panose="020B0604020202020204" pitchFamily="34" charset="0"/>
                        </a:rPr>
                        <a:t>1,811,057</a:t>
                      </a:r>
                      <a:endParaRPr lang="en-US" sz="800" dirty="0">
                        <a:latin typeface="Arial" panose="020B0604020202020204" pitchFamily="34" charset="0"/>
                      </a:endParaRPr>
                    </a:p>
                  </a:txBody>
                  <a:tcPr anchor="ctr"/>
                </a:tc>
              </a:tr>
              <a:tr h="465841">
                <a:tc>
                  <a:txBody>
                    <a:bodyPr/>
                    <a:lstStyle/>
                    <a:p>
                      <a:r>
                        <a:rPr lang="vi-VN" sz="800" smtClean="0">
                          <a:latin typeface="Arial" panose="020B0604020202020204" pitchFamily="34" charset="0"/>
                        </a:rPr>
                        <a:t>Tổng năng lượng tiêu thụ </a:t>
                      </a:r>
                      <a:r>
                        <a:rPr lang="en-US" sz="800" baseline="0" smtClean="0">
                          <a:latin typeface="Arial" panose="020B0604020202020204" pitchFamily="34" charset="0"/>
                        </a:rPr>
                        <a:t>(</a:t>
                      </a:r>
                      <a:r>
                        <a:rPr lang="en-US" sz="800" baseline="0" dirty="0" err="1" smtClean="0">
                          <a:latin typeface="Arial" panose="020B0604020202020204" pitchFamily="34" charset="0"/>
                        </a:rPr>
                        <a:t>Kjun</a:t>
                      </a:r>
                      <a:r>
                        <a:rPr lang="en-US" sz="800" baseline="0" dirty="0" smtClean="0">
                          <a:latin typeface="Arial" panose="020B0604020202020204" pitchFamily="34" charset="0"/>
                        </a:rPr>
                        <a:t>)</a:t>
                      </a:r>
                      <a:endParaRPr lang="en-US" sz="800" dirty="0">
                        <a:latin typeface="Arial" panose="020B0604020202020204" pitchFamily="34" charset="0"/>
                      </a:endParaRPr>
                    </a:p>
                  </a:txBody>
                  <a:tcPr anchor="ctr"/>
                </a:tc>
                <a:tc>
                  <a:txBody>
                    <a:bodyPr/>
                    <a:lstStyle/>
                    <a:p>
                      <a:r>
                        <a:rPr lang="en-US" sz="800" u="none" strike="noStrike" kern="1200" baseline="0" dirty="0" smtClean="0">
                          <a:latin typeface="Arial" panose="020B0604020202020204" pitchFamily="34" charset="0"/>
                        </a:rPr>
                        <a:t>433,999,917,260</a:t>
                      </a:r>
                      <a:endParaRPr lang="en-US" sz="800" dirty="0">
                        <a:latin typeface="Arial" panose="020B0604020202020204" pitchFamily="34" charset="0"/>
                      </a:endParaRPr>
                    </a:p>
                  </a:txBody>
                  <a:tcPr anchor="ctr"/>
                </a:tc>
                <a:tc>
                  <a:txBody>
                    <a:bodyPr/>
                    <a:lstStyle/>
                    <a:p>
                      <a:r>
                        <a:rPr lang="en-US" sz="800" u="none" strike="noStrike" kern="1200" baseline="0" dirty="0" smtClean="0">
                          <a:latin typeface="Arial" panose="020B0604020202020204" pitchFamily="34" charset="0"/>
                        </a:rPr>
                        <a:t>156,623,334,140</a:t>
                      </a:r>
                      <a:endParaRPr lang="en-US" sz="800" dirty="0">
                        <a:latin typeface="Arial" panose="020B0604020202020204" pitchFamily="34" charset="0"/>
                      </a:endParaRPr>
                    </a:p>
                  </a:txBody>
                  <a:tcPr anchor="ctr"/>
                </a:tc>
                <a:tc>
                  <a:txBody>
                    <a:bodyPr/>
                    <a:lstStyle/>
                    <a:p>
                      <a:r>
                        <a:rPr lang="en-US" sz="800" u="none" strike="noStrike" kern="1200" baseline="0" dirty="0" smtClean="0">
                          <a:latin typeface="Arial" panose="020B0604020202020204" pitchFamily="34" charset="0"/>
                        </a:rPr>
                        <a:t>75,810,861,559</a:t>
                      </a:r>
                      <a:endParaRPr lang="en-US" sz="800" dirty="0">
                        <a:latin typeface="Arial" panose="020B0604020202020204" pitchFamily="34" charset="0"/>
                      </a:endParaRPr>
                    </a:p>
                  </a:txBody>
                  <a:tcPr anchor="ctr"/>
                </a:tc>
              </a:tr>
              <a:tr h="329954">
                <a:tc>
                  <a:txBody>
                    <a:bodyPr/>
                    <a:lstStyle/>
                    <a:p>
                      <a:r>
                        <a:rPr lang="en-US" sz="800" b="1" dirty="0" smtClean="0">
                          <a:latin typeface="Arial" panose="020B0604020202020204" pitchFamily="34" charset="0"/>
                        </a:rPr>
                        <a:t>Gas</a:t>
                      </a:r>
                      <a:r>
                        <a:rPr lang="en-US" sz="800" baseline="0" dirty="0" smtClean="0">
                          <a:latin typeface="Arial" panose="020B0604020202020204" pitchFamily="34" charset="0"/>
                        </a:rPr>
                        <a:t> (kg)</a:t>
                      </a:r>
                      <a:endParaRPr lang="en-US" sz="800" b="0" dirty="0">
                        <a:latin typeface="Arial" panose="020B0604020202020204" pitchFamily="34" charset="0"/>
                      </a:endParaRPr>
                    </a:p>
                  </a:txBody>
                  <a:tcPr anchor="ctr"/>
                </a:tc>
                <a:tc>
                  <a:txBody>
                    <a:bodyPr/>
                    <a:lstStyle/>
                    <a:p>
                      <a:r>
                        <a:rPr lang="en-US" sz="800" u="none" strike="noStrike" kern="1200" baseline="0" dirty="0" smtClean="0">
                          <a:latin typeface="Arial" panose="020B0604020202020204" pitchFamily="34" charset="0"/>
                        </a:rPr>
                        <a:t>283,120</a:t>
                      </a:r>
                      <a:endParaRPr lang="en-US" sz="800" dirty="0">
                        <a:latin typeface="Arial" panose="020B0604020202020204" pitchFamily="34" charset="0"/>
                      </a:endParaRPr>
                    </a:p>
                  </a:txBody>
                  <a:tcPr anchor="ctr"/>
                </a:tc>
                <a:tc>
                  <a:txBody>
                    <a:bodyPr/>
                    <a:lstStyle/>
                    <a:p>
                      <a:r>
                        <a:rPr lang="en-US" sz="800" u="none" strike="noStrike" kern="1200" baseline="0" dirty="0" smtClean="0">
                          <a:latin typeface="Arial" panose="020B0604020202020204" pitchFamily="34" charset="0"/>
                        </a:rPr>
                        <a:t>255,245</a:t>
                      </a:r>
                      <a:endParaRPr lang="en-US" sz="800" dirty="0">
                        <a:latin typeface="Arial" panose="020B0604020202020204" pitchFamily="34" charset="0"/>
                      </a:endParaRPr>
                    </a:p>
                  </a:txBody>
                  <a:tcPr anchor="ctr"/>
                </a:tc>
                <a:tc>
                  <a:txBody>
                    <a:bodyPr/>
                    <a:lstStyle/>
                    <a:p>
                      <a:r>
                        <a:rPr lang="en-US" sz="800" u="none" strike="noStrike" kern="1200" baseline="0" dirty="0" smtClean="0">
                          <a:latin typeface="Arial" panose="020B0604020202020204" pitchFamily="34" charset="0"/>
                        </a:rPr>
                        <a:t>185,887</a:t>
                      </a:r>
                      <a:endParaRPr lang="en-US" sz="800" dirty="0">
                        <a:latin typeface="Arial" panose="020B0604020202020204" pitchFamily="34" charset="0"/>
                      </a:endParaRPr>
                    </a:p>
                  </a:txBody>
                  <a:tcPr anchor="ctr"/>
                </a:tc>
              </a:tr>
              <a:tr h="465841">
                <a:tc>
                  <a:txBody>
                    <a:bodyPr/>
                    <a:lstStyle/>
                    <a:p>
                      <a:r>
                        <a:rPr lang="vi-VN" sz="800" smtClean="0">
                          <a:latin typeface="Arial" panose="020B0604020202020204" pitchFamily="34" charset="0"/>
                        </a:rPr>
                        <a:t>Tổng năng lượng tiêu thụ </a:t>
                      </a:r>
                      <a:r>
                        <a:rPr lang="en-US" sz="800" smtClean="0">
                          <a:latin typeface="Arial" panose="020B0604020202020204" pitchFamily="34" charset="0"/>
                        </a:rPr>
                        <a:t>(</a:t>
                      </a:r>
                      <a:r>
                        <a:rPr lang="en-US" sz="800" dirty="0" err="1" smtClean="0">
                          <a:latin typeface="Arial" panose="020B0604020202020204" pitchFamily="34" charset="0"/>
                        </a:rPr>
                        <a:t>Kjun</a:t>
                      </a:r>
                      <a:r>
                        <a:rPr lang="en-US" sz="800" dirty="0" smtClean="0">
                          <a:latin typeface="Arial" panose="020B0604020202020204" pitchFamily="34" charset="0"/>
                        </a:rPr>
                        <a:t>)</a:t>
                      </a:r>
                      <a:endParaRPr lang="en-US" sz="800" dirty="0">
                        <a:latin typeface="Arial" panose="020B0604020202020204" pitchFamily="34" charset="0"/>
                      </a:endParaRPr>
                    </a:p>
                  </a:txBody>
                  <a:tcPr anchor="ctr"/>
                </a:tc>
                <a:tc>
                  <a:txBody>
                    <a:bodyPr/>
                    <a:lstStyle/>
                    <a:p>
                      <a:r>
                        <a:rPr lang="en-US" sz="800" u="none" strike="noStrike" kern="1200" baseline="0" dirty="0" smtClean="0">
                          <a:latin typeface="Arial" panose="020B0604020202020204" pitchFamily="34" charset="0"/>
                        </a:rPr>
                        <a:t>12,457,280,000</a:t>
                      </a:r>
                      <a:endParaRPr lang="en-US" sz="800" dirty="0">
                        <a:latin typeface="Arial" panose="020B0604020202020204" pitchFamily="34" charset="0"/>
                      </a:endParaRPr>
                    </a:p>
                  </a:txBody>
                  <a:tcPr anchor="ctr"/>
                </a:tc>
                <a:tc>
                  <a:txBody>
                    <a:bodyPr/>
                    <a:lstStyle/>
                    <a:p>
                      <a:r>
                        <a:rPr lang="en-US" sz="800" u="none" strike="noStrike" kern="1200" baseline="0" dirty="0" smtClean="0">
                          <a:latin typeface="Arial" panose="020B0604020202020204" pitchFamily="34" charset="0"/>
                        </a:rPr>
                        <a:t>11,230,780,000</a:t>
                      </a:r>
                      <a:endParaRPr lang="en-US" sz="800" dirty="0">
                        <a:latin typeface="Arial" panose="020B0604020202020204" pitchFamily="34" charset="0"/>
                      </a:endParaRPr>
                    </a:p>
                  </a:txBody>
                  <a:tcPr anchor="ctr"/>
                </a:tc>
                <a:tc>
                  <a:txBody>
                    <a:bodyPr/>
                    <a:lstStyle/>
                    <a:p>
                      <a:r>
                        <a:rPr lang="en-US" sz="800" u="none" strike="noStrike" kern="1200" baseline="0" dirty="0" smtClean="0">
                          <a:latin typeface="Arial" panose="020B0604020202020204" pitchFamily="34" charset="0"/>
                        </a:rPr>
                        <a:t>8,179,015,432</a:t>
                      </a:r>
                      <a:endParaRPr lang="en-US" sz="800" dirty="0">
                        <a:latin typeface="Arial" panose="020B0604020202020204" pitchFamily="34" charset="0"/>
                      </a:endParaRPr>
                    </a:p>
                  </a:txBody>
                  <a:tcPr anchor="ctr"/>
                </a:tc>
              </a:tr>
              <a:tr h="465841">
                <a:tc>
                  <a:txBody>
                    <a:bodyPr/>
                    <a:lstStyle/>
                    <a:p>
                      <a:r>
                        <a:rPr lang="en-US" sz="800" b="1" smtClean="0">
                          <a:latin typeface="Arial" panose="020B0604020202020204" pitchFamily="34" charset="0"/>
                        </a:rPr>
                        <a:t>Điện</a:t>
                      </a:r>
                      <a:r>
                        <a:rPr lang="en-US" sz="800" baseline="0" smtClean="0">
                          <a:latin typeface="Arial" panose="020B0604020202020204" pitchFamily="34" charset="0"/>
                        </a:rPr>
                        <a:t> </a:t>
                      </a:r>
                      <a:r>
                        <a:rPr lang="en-US" sz="800" baseline="0" dirty="0" smtClean="0">
                          <a:latin typeface="Arial" panose="020B0604020202020204" pitchFamily="34" charset="0"/>
                        </a:rPr>
                        <a:t>(kwh)</a:t>
                      </a:r>
                      <a:endParaRPr lang="en-US" sz="800" b="0" dirty="0">
                        <a:latin typeface="Arial" panose="020B0604020202020204" pitchFamily="34" charset="0"/>
                      </a:endParaRPr>
                    </a:p>
                  </a:txBody>
                  <a:tcPr anchor="ctr"/>
                </a:tc>
                <a:tc>
                  <a:txBody>
                    <a:bodyPr/>
                    <a:lstStyle/>
                    <a:p>
                      <a:r>
                        <a:rPr lang="en-US" sz="800" u="none" strike="noStrike" kern="1200" baseline="0" dirty="0" smtClean="0">
                          <a:latin typeface="Arial" panose="020B0604020202020204" pitchFamily="34" charset="0"/>
                        </a:rPr>
                        <a:t>86,983,440</a:t>
                      </a:r>
                      <a:endParaRPr lang="en-US" sz="800" dirty="0">
                        <a:latin typeface="Arial" panose="020B0604020202020204" pitchFamily="34" charset="0"/>
                      </a:endParaRPr>
                    </a:p>
                  </a:txBody>
                  <a:tcPr anchor="ctr"/>
                </a:tc>
                <a:tc>
                  <a:txBody>
                    <a:bodyPr/>
                    <a:lstStyle/>
                    <a:p>
                      <a:r>
                        <a:rPr lang="en-US" sz="800" u="none" strike="noStrike" kern="1200" baseline="0" dirty="0" smtClean="0">
                          <a:latin typeface="Arial" panose="020B0604020202020204" pitchFamily="34" charset="0"/>
                        </a:rPr>
                        <a:t>110,452,250</a:t>
                      </a:r>
                      <a:endParaRPr lang="en-US" sz="800" dirty="0">
                        <a:latin typeface="Arial" panose="020B0604020202020204" pitchFamily="34" charset="0"/>
                      </a:endParaRPr>
                    </a:p>
                  </a:txBody>
                  <a:tcPr anchor="ctr"/>
                </a:tc>
                <a:tc>
                  <a:txBody>
                    <a:bodyPr/>
                    <a:lstStyle/>
                    <a:p>
                      <a:r>
                        <a:rPr lang="en-US" sz="800" u="none" strike="noStrike" kern="1200" baseline="0" dirty="0" smtClean="0">
                          <a:latin typeface="Arial" panose="020B0604020202020204" pitchFamily="34" charset="0"/>
                        </a:rPr>
                        <a:t>118,470,050</a:t>
                      </a:r>
                      <a:endParaRPr lang="en-US" sz="800" dirty="0">
                        <a:latin typeface="Arial" panose="020B0604020202020204" pitchFamily="34" charset="0"/>
                      </a:endParaRPr>
                    </a:p>
                  </a:txBody>
                  <a:tcPr anchor="ctr"/>
                </a:tc>
              </a:tr>
              <a:tr h="465841">
                <a:tc>
                  <a:txBody>
                    <a:bodyPr/>
                    <a:lstStyle/>
                    <a:p>
                      <a:r>
                        <a:rPr lang="vi-VN" sz="800" kern="1200" smtClean="0">
                          <a:latin typeface="Arial" panose="020B0604020202020204" pitchFamily="34" charset="0"/>
                        </a:rPr>
                        <a:t>Tổng năng lượng tiêu thụ </a:t>
                      </a:r>
                      <a:r>
                        <a:rPr lang="en-US" sz="800" kern="1200" smtClean="0">
                          <a:latin typeface="Arial" panose="020B0604020202020204" pitchFamily="34" charset="0"/>
                        </a:rPr>
                        <a:t>(</a:t>
                      </a:r>
                      <a:r>
                        <a:rPr lang="en-US" sz="800" kern="1200" dirty="0" err="1" smtClean="0">
                          <a:latin typeface="Arial" panose="020B0604020202020204" pitchFamily="34" charset="0"/>
                        </a:rPr>
                        <a:t>Kjun</a:t>
                      </a:r>
                      <a:r>
                        <a:rPr lang="en-US" sz="800" kern="1200" dirty="0" smtClean="0">
                          <a:latin typeface="Arial" panose="020B0604020202020204" pitchFamily="34" charset="0"/>
                        </a:rPr>
                        <a:t>)</a:t>
                      </a:r>
                      <a:endParaRPr lang="en-US" sz="800" kern="1200" dirty="0">
                        <a:solidFill>
                          <a:schemeClr val="tx1"/>
                        </a:solidFill>
                        <a:latin typeface="Arial" panose="020B0604020202020204" pitchFamily="34" charset="0"/>
                        <a:ea typeface="+mn-ea"/>
                        <a:cs typeface="+mn-cs"/>
                      </a:endParaRPr>
                    </a:p>
                  </a:txBody>
                  <a:tcPr anchor="ctr"/>
                </a:tc>
                <a:tc>
                  <a:txBody>
                    <a:bodyPr/>
                    <a:lstStyle/>
                    <a:p>
                      <a:r>
                        <a:rPr lang="en-US" sz="800" u="none" strike="noStrike" kern="1200" baseline="0" dirty="0" smtClean="0">
                          <a:latin typeface="Arial" panose="020B0604020202020204" pitchFamily="34" charset="0"/>
                        </a:rPr>
                        <a:t>313,136,904,662</a:t>
                      </a:r>
                      <a:endParaRPr lang="en-US" sz="800" dirty="0">
                        <a:latin typeface="Arial" panose="020B0604020202020204" pitchFamily="34" charset="0"/>
                      </a:endParaRPr>
                    </a:p>
                  </a:txBody>
                  <a:tcPr anchor="ctr"/>
                </a:tc>
                <a:tc>
                  <a:txBody>
                    <a:bodyPr/>
                    <a:lstStyle/>
                    <a:p>
                      <a:r>
                        <a:rPr lang="en-US" sz="800" u="none" strike="noStrike" kern="1200" baseline="0" dirty="0" smtClean="0">
                          <a:latin typeface="Arial" panose="020B0604020202020204" pitchFamily="34" charset="0"/>
                        </a:rPr>
                        <a:t>397,623,681,910</a:t>
                      </a:r>
                      <a:endParaRPr lang="en-US" sz="800" dirty="0">
                        <a:latin typeface="Arial" panose="020B0604020202020204" pitchFamily="34" charset="0"/>
                      </a:endParaRPr>
                    </a:p>
                  </a:txBody>
                  <a:tcPr anchor="ctr"/>
                </a:tc>
                <a:tc>
                  <a:txBody>
                    <a:bodyPr/>
                    <a:lstStyle/>
                    <a:p>
                      <a:r>
                        <a:rPr lang="en-US" sz="800" u="none" strike="noStrike" kern="1200" baseline="0" dirty="0" smtClean="0">
                          <a:latin typeface="Arial" panose="020B0604020202020204" pitchFamily="34" charset="0"/>
                        </a:rPr>
                        <a:t>426,487,442,660</a:t>
                      </a:r>
                      <a:endParaRPr lang="en-US" sz="800" dirty="0">
                        <a:latin typeface="Arial" panose="020B0604020202020204" pitchFamily="34" charset="0"/>
                      </a:endParaRPr>
                    </a:p>
                  </a:txBody>
                  <a:tcPr anchor="ctr"/>
                </a:tc>
              </a:tr>
            </a:tbl>
          </a:graphicData>
        </a:graphic>
      </p:graphicFrame>
      <p:sp>
        <p:nvSpPr>
          <p:cNvPr id="3" name="Rectangle 2"/>
          <p:cNvSpPr/>
          <p:nvPr/>
        </p:nvSpPr>
        <p:spPr bwMode="ltGray">
          <a:xfrm>
            <a:off x="488423" y="2148716"/>
            <a:ext cx="4648200" cy="3733800"/>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FFFFFF"/>
              </a:solidFill>
            </a:endParaRPr>
          </a:p>
        </p:txBody>
      </p:sp>
      <p:cxnSp>
        <p:nvCxnSpPr>
          <p:cNvPr id="13" name="Straight Connector 12"/>
          <p:cNvCxnSpPr/>
          <p:nvPr/>
        </p:nvCxnSpPr>
        <p:spPr>
          <a:xfrm>
            <a:off x="5306241" y="2148716"/>
            <a:ext cx="0" cy="3733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5140087" y="5156556"/>
            <a:ext cx="166154" cy="134343"/>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434529" y="5180003"/>
            <a:ext cx="3057730" cy="492369"/>
          </a:xfrm>
          <a:prstGeom prst="rect">
            <a:avLst/>
          </a:prstGeom>
          <a:noFill/>
        </p:spPr>
        <p:txBody>
          <a:bodyPr vert="horz" wrap="square" lIns="0" tIns="0" rIns="0" bIns="0" rtlCol="0">
            <a:noAutofit/>
          </a:bodyPr>
          <a:lstStyle/>
          <a:p>
            <a:pPr indent="-253225">
              <a:spcAft>
                <a:spcPts val="831"/>
              </a:spcAft>
            </a:pPr>
            <a:r>
              <a:rPr lang="en-GB" sz="1100" b="1" smtClean="0">
                <a:solidFill>
                  <a:srgbClr val="000000"/>
                </a:solidFill>
              </a:rPr>
              <a:t>Cung cấp chi tiết các nguồn năng lượng, các loại nhiên liệu đã sử dụng</a:t>
            </a:r>
            <a:endParaRPr lang="en-GB" sz="1100" b="1" dirty="0">
              <a:solidFill>
                <a:srgbClr val="000000"/>
              </a:solidFill>
            </a:endParaRPr>
          </a:p>
        </p:txBody>
      </p:sp>
      <p:sp>
        <p:nvSpPr>
          <p:cNvPr id="18" name="TextBox 17"/>
          <p:cNvSpPr txBox="1"/>
          <p:nvPr/>
        </p:nvSpPr>
        <p:spPr>
          <a:xfrm>
            <a:off x="634836" y="1879599"/>
            <a:ext cx="4318163" cy="207795"/>
          </a:xfrm>
          <a:prstGeom prst="rect">
            <a:avLst/>
          </a:prstGeom>
          <a:noFill/>
        </p:spPr>
        <p:txBody>
          <a:bodyPr vert="horz" wrap="square" lIns="0" tIns="0" rIns="0" bIns="0" rtlCol="0">
            <a:noAutofit/>
          </a:bodyPr>
          <a:lstStyle/>
          <a:p>
            <a:pPr indent="-253225">
              <a:spcAft>
                <a:spcPts val="831"/>
              </a:spcAft>
            </a:pPr>
            <a:r>
              <a:rPr lang="vi-VN" sz="1108" b="1" smtClean="0">
                <a:solidFill>
                  <a:srgbClr val="000000"/>
                </a:solidFill>
              </a:rPr>
              <a:t>Các </a:t>
            </a:r>
            <a:r>
              <a:rPr lang="vi-VN" sz="1108" b="1">
                <a:solidFill>
                  <a:srgbClr val="000000"/>
                </a:solidFill>
              </a:rPr>
              <a:t>chỉ số về năng lượng trong hoạt động sản </a:t>
            </a:r>
            <a:r>
              <a:rPr lang="vi-VN" sz="1108" b="1" smtClean="0">
                <a:solidFill>
                  <a:srgbClr val="000000"/>
                </a:solidFill>
              </a:rPr>
              <a:t>xuất</a:t>
            </a:r>
            <a:endParaRPr lang="vi-VN" sz="1108" b="1">
              <a:solidFill>
                <a:srgbClr val="000000"/>
              </a:solidFill>
            </a:endParaRPr>
          </a:p>
        </p:txBody>
      </p:sp>
      <p:sp>
        <p:nvSpPr>
          <p:cNvPr id="19" name="Rectangle 18"/>
          <p:cNvSpPr/>
          <p:nvPr/>
        </p:nvSpPr>
        <p:spPr bwMode="ltGray">
          <a:xfrm>
            <a:off x="5552666" y="2354500"/>
            <a:ext cx="2005991" cy="712065"/>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FFFFFF"/>
              </a:solidFill>
            </a:endParaRPr>
          </a:p>
        </p:txBody>
      </p:sp>
      <p:cxnSp>
        <p:nvCxnSpPr>
          <p:cNvPr id="20" name="Straight Connector 19"/>
          <p:cNvCxnSpPr/>
          <p:nvPr/>
        </p:nvCxnSpPr>
        <p:spPr>
          <a:xfrm>
            <a:off x="7813695" y="2354500"/>
            <a:ext cx="0" cy="712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7578707" y="2752378"/>
            <a:ext cx="234988" cy="63172"/>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874185" y="2390594"/>
            <a:ext cx="1453965" cy="562185"/>
          </a:xfrm>
          <a:prstGeom prst="rect">
            <a:avLst/>
          </a:prstGeom>
          <a:noFill/>
        </p:spPr>
        <p:txBody>
          <a:bodyPr vert="horz" wrap="square" lIns="0" tIns="0" rIns="0" bIns="0" rtlCol="0">
            <a:noAutofit/>
          </a:bodyPr>
          <a:lstStyle/>
          <a:p>
            <a:pPr indent="-253225">
              <a:spcAft>
                <a:spcPts val="831"/>
              </a:spcAft>
            </a:pPr>
            <a:r>
              <a:rPr lang="en-GB" sz="1100" b="1" smtClean="0">
                <a:solidFill>
                  <a:srgbClr val="000000"/>
                </a:solidFill>
              </a:rPr>
              <a:t>Được xác định theo ranh giới của tổ chức</a:t>
            </a:r>
            <a:endParaRPr lang="en-GB" sz="1100" b="1" dirty="0">
              <a:solidFill>
                <a:srgbClr val="000000"/>
              </a:solidFill>
            </a:endParaRPr>
          </a:p>
        </p:txBody>
      </p:sp>
      <p:sp>
        <p:nvSpPr>
          <p:cNvPr id="21"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627853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32</a:t>
            </a:fld>
            <a:endParaRPr lang="en-GB">
              <a:solidFill>
                <a:srgbClr val="000000"/>
              </a:solidFill>
            </a:endParaRPr>
          </a:p>
        </p:txBody>
      </p:sp>
      <p:sp>
        <p:nvSpPr>
          <p:cNvPr id="7" name="Title 1"/>
          <p:cNvSpPr txBox="1">
            <a:spLocks/>
          </p:cNvSpPr>
          <p:nvPr/>
        </p:nvSpPr>
        <p:spPr>
          <a:xfrm>
            <a:off x="577850" y="685800"/>
            <a:ext cx="5365750" cy="762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solidFill>
                  <a:srgbClr val="000000"/>
                </a:solidFill>
                <a:latin typeface="Arial" panose="020B0604020202020204" pitchFamily="34" charset="0"/>
              </a:rPr>
              <a:t>Chính </a:t>
            </a:r>
            <a:r>
              <a:rPr lang="vi-VN" sz="2000">
                <a:solidFill>
                  <a:srgbClr val="000000"/>
                </a:solidFill>
                <a:latin typeface="Arial" panose="020B0604020202020204" pitchFamily="34" charset="0"/>
              </a:rPr>
              <a:t>sách Lao động cho sức khỏe, an toàn và phúc lợi của người lao </a:t>
            </a:r>
            <a:r>
              <a:rPr lang="vi-VN" sz="2000" smtClean="0">
                <a:solidFill>
                  <a:srgbClr val="000000"/>
                </a:solidFill>
                <a:latin typeface="Arial" panose="020B0604020202020204" pitchFamily="34" charset="0"/>
              </a:rPr>
              <a:t>động</a:t>
            </a:r>
            <a:endParaRPr lang="vi-VN" sz="2000">
              <a:solidFill>
                <a:srgbClr val="000000"/>
              </a:solidFill>
              <a:latin typeface="Arial" panose="020B0604020202020204" pitchFamily="34" charset="0"/>
            </a:endParaRPr>
          </a:p>
        </p:txBody>
      </p:sp>
      <p:sp>
        <p:nvSpPr>
          <p:cNvPr id="8" name="Content Placeholder 2"/>
          <p:cNvSpPr txBox="1">
            <a:spLocks/>
          </p:cNvSpPr>
          <p:nvPr/>
        </p:nvSpPr>
        <p:spPr>
          <a:xfrm>
            <a:off x="5035549" y="4114800"/>
            <a:ext cx="4273439" cy="12192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0"/>
              </a:spcAft>
              <a:buClr>
                <a:srgbClr val="000000"/>
              </a:buClr>
            </a:pPr>
            <a:r>
              <a:rPr lang="en-GB" sz="1100" b="1" smtClean="0">
                <a:solidFill>
                  <a:prstClr val="black"/>
                </a:solidFill>
                <a:latin typeface="Arial" panose="020B0604020202020204" pitchFamily="34" charset="0"/>
              </a:rPr>
              <a:t>Qui trình công bố thông tin theo chỉ số:</a:t>
            </a:r>
            <a:endParaRPr lang="en-GB" sz="1100" b="1" dirty="0" smtClean="0">
              <a:solidFill>
                <a:prstClr val="black"/>
              </a:solidFill>
              <a:latin typeface="Arial" panose="020B0604020202020204" pitchFamily="34" charset="0"/>
            </a:endParaRPr>
          </a:p>
          <a:p>
            <a:pPr marL="228600" indent="-228600">
              <a:spcAft>
                <a:spcPts val="0"/>
              </a:spcAft>
              <a:buClr>
                <a:srgbClr val="000000"/>
              </a:buClr>
              <a:buFont typeface="+mj-lt"/>
              <a:buAutoNum type="arabicPeriod"/>
            </a:pPr>
            <a:r>
              <a:rPr lang="vi-VN" sz="1100" smtClean="0">
                <a:solidFill>
                  <a:srgbClr val="000000"/>
                </a:solidFill>
                <a:latin typeface="Arial" panose="020B0604020202020204" pitchFamily="34" charset="0"/>
              </a:rPr>
              <a:t>Xác </a:t>
            </a:r>
            <a:r>
              <a:rPr lang="vi-VN" sz="1100">
                <a:solidFill>
                  <a:srgbClr val="000000"/>
                </a:solidFill>
                <a:latin typeface="Arial" panose="020B0604020202020204" pitchFamily="34" charset="0"/>
              </a:rPr>
              <a:t>định những lợi ích chuẩn được cung cấp cho nhân viên toàn thời gian, theo địa điểm hoạt động quan trọng </a:t>
            </a:r>
          </a:p>
          <a:p>
            <a:pPr marL="228600" indent="-228600">
              <a:spcAft>
                <a:spcPts val="0"/>
              </a:spcAft>
              <a:buClr>
                <a:srgbClr val="000000"/>
              </a:buClr>
              <a:buFont typeface="+mj-lt"/>
              <a:buAutoNum type="arabicPeriod"/>
            </a:pPr>
            <a:r>
              <a:rPr lang="vi-VN" sz="1100">
                <a:solidFill>
                  <a:srgbClr val="000000"/>
                </a:solidFill>
                <a:latin typeface="Arial" panose="020B0604020202020204" pitchFamily="34" charset="0"/>
              </a:rPr>
              <a:t>Xác định và công bố những lợi ích tiêu chuẩn không có sẵn cho người lao động tạm thời hoặc bán thời gian, theo địa điểm hoạt động quan trọng.</a:t>
            </a:r>
          </a:p>
        </p:txBody>
      </p:sp>
      <p:sp>
        <p:nvSpPr>
          <p:cNvPr id="9" name="Content Placeholder 2"/>
          <p:cNvSpPr txBox="1">
            <a:spLocks/>
          </p:cNvSpPr>
          <p:nvPr/>
        </p:nvSpPr>
        <p:spPr>
          <a:xfrm>
            <a:off x="577850" y="1600200"/>
            <a:ext cx="4013200" cy="4495800"/>
          </a:xfrm>
          <a:prstGeom prst="rect">
            <a:avLst/>
          </a:prstGeom>
        </p:spPr>
        <p:txBody>
          <a:bodyPr lIns="0" tIns="0" rIns="0" bIns="0" anchor="t"/>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spcAft>
                <a:spcPts val="0"/>
              </a:spcAft>
              <a:buClr>
                <a:srgbClr val="000000"/>
              </a:buClr>
            </a:pPr>
            <a:r>
              <a:rPr lang="en-GB" sz="1100" b="1" i="1" smtClean="0">
                <a:solidFill>
                  <a:srgbClr val="000000"/>
                </a:solidFill>
                <a:latin typeface="Arial" panose="020B0604020202020204" pitchFamily="34" charset="0"/>
              </a:rPr>
              <a:t>Định nghĩa:</a:t>
            </a:r>
            <a:endParaRPr lang="en-GB" sz="1100" b="1" i="1" dirty="0" smtClean="0">
              <a:solidFill>
                <a:srgbClr val="000000"/>
              </a:solidFill>
              <a:latin typeface="Arial" panose="020B0604020202020204" pitchFamily="34" charset="0"/>
            </a:endParaRPr>
          </a:p>
          <a:p>
            <a:pPr indent="0">
              <a:spcAft>
                <a:spcPts val="0"/>
              </a:spcAft>
              <a:buClr>
                <a:srgbClr val="000000"/>
              </a:buClr>
            </a:pPr>
            <a:r>
              <a:rPr lang="en-GB" sz="1100" smtClean="0">
                <a:solidFill>
                  <a:srgbClr val="000000"/>
                </a:solidFill>
                <a:latin typeface="Arial" panose="020B0604020202020204" pitchFamily="34" charset="0"/>
              </a:rPr>
              <a:t>Chỉ số này phản ánh c</a:t>
            </a:r>
            <a:r>
              <a:rPr lang="vi-VN" sz="1100" smtClean="0">
                <a:solidFill>
                  <a:srgbClr val="000000"/>
                </a:solidFill>
                <a:latin typeface="Arial" panose="020B0604020202020204" pitchFamily="34" charset="0"/>
              </a:rPr>
              <a:t>ác </a:t>
            </a:r>
            <a:r>
              <a:rPr lang="vi-VN" sz="1100">
                <a:solidFill>
                  <a:srgbClr val="000000"/>
                </a:solidFill>
                <a:latin typeface="Arial" panose="020B0604020202020204" pitchFamily="34" charset="0"/>
              </a:rPr>
              <a:t>chính sách lao động nhằm đảm bảo sức khỏe, an toàn </a:t>
            </a:r>
            <a:r>
              <a:rPr lang="vi-VN" sz="1100" smtClean="0">
                <a:solidFill>
                  <a:srgbClr val="000000"/>
                </a:solidFill>
                <a:latin typeface="Arial" panose="020B0604020202020204" pitchFamily="34" charset="0"/>
              </a:rPr>
              <a:t>và </a:t>
            </a:r>
            <a:r>
              <a:rPr lang="vi-VN" sz="1100">
                <a:solidFill>
                  <a:srgbClr val="000000"/>
                </a:solidFill>
                <a:latin typeface="Arial" panose="020B0604020202020204" pitchFamily="34" charset="0"/>
              </a:rPr>
              <a:t>phúc lợi cho người lao động</a:t>
            </a:r>
            <a:r>
              <a:rPr lang="en-GB" sz="1100" smtClean="0">
                <a:solidFill>
                  <a:srgbClr val="000000"/>
                </a:solidFill>
                <a:latin typeface="Arial" panose="020B0604020202020204" pitchFamily="34" charset="0"/>
              </a:rPr>
              <a:t>.</a:t>
            </a:r>
          </a:p>
          <a:p>
            <a:pPr indent="0">
              <a:spcAft>
                <a:spcPts val="0"/>
              </a:spcAft>
              <a:buClr>
                <a:srgbClr val="000000"/>
              </a:buClr>
            </a:pPr>
            <a:endParaRPr lang="en-GB" sz="1100"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rPr>
              <a:t>Tính liên quan:</a:t>
            </a:r>
            <a:endParaRPr lang="en-GB" sz="1100" dirty="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smtClean="0">
                <a:solidFill>
                  <a:srgbClr val="000000"/>
                </a:solidFill>
                <a:latin typeface="Arial" panose="020B0604020202020204" pitchFamily="34" charset="0"/>
              </a:rPr>
              <a:t>Dữ </a:t>
            </a:r>
            <a:r>
              <a:rPr lang="en-GB" sz="1100">
                <a:solidFill>
                  <a:srgbClr val="000000"/>
                </a:solidFill>
                <a:latin typeface="Arial" panose="020B0604020202020204" pitchFamily="34" charset="0"/>
              </a:rPr>
              <a:t>liệu được báo cáo theo chỉ số này cung cấp tổng quan về mức độ và chất lượng đầu tư của tổ chức vào nguồn nhân lực</a:t>
            </a:r>
            <a:endParaRPr lang="en-GB" sz="1100" dirty="0">
              <a:solidFill>
                <a:srgbClr val="000000"/>
              </a:solidFill>
              <a:latin typeface="Arial" panose="020B0604020202020204" pitchFamily="34" charset="0"/>
            </a:endParaRPr>
          </a:p>
          <a:p>
            <a:pPr marL="0" lvl="1" indent="0">
              <a:spcAft>
                <a:spcPts val="0"/>
              </a:spcAft>
              <a:buClr>
                <a:srgbClr val="000000"/>
              </a:buClr>
              <a:buFont typeface="Georgia" pitchFamily="18" charset="0"/>
              <a:buNone/>
            </a:pPr>
            <a:endParaRPr lang="en-GB" sz="1100" b="1" i="1" dirty="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cs typeface="Arial" panose="020B0604020202020204" pitchFamily="34" charset="0"/>
              </a:rPr>
              <a:t>Báo cáo thông tin gì</a:t>
            </a:r>
            <a:endParaRPr lang="en-GB" sz="1100" b="1" i="1" dirty="0">
              <a:solidFill>
                <a:srgbClr val="000000"/>
              </a:solidFill>
              <a:latin typeface="Arial" panose="020B0604020202020204" pitchFamily="34" charset="0"/>
              <a:cs typeface="Arial" panose="020B0604020202020204" pitchFamily="34" charset="0"/>
            </a:endParaRPr>
          </a:p>
          <a:p>
            <a:pPr marL="180975" indent="-180975">
              <a:spcAft>
                <a:spcPts val="0"/>
              </a:spcAft>
              <a:buClrTx/>
              <a:buFont typeface="+mj-lt"/>
              <a:buAutoNum type="alphaLcPeriod"/>
            </a:pPr>
            <a:r>
              <a:rPr lang="vi-VN" sz="1100">
                <a:solidFill>
                  <a:prstClr val="black"/>
                </a:solidFill>
                <a:latin typeface="Arial" panose="020B0604020202020204" pitchFamily="34" charset="0"/>
              </a:rPr>
              <a:t>Báo cáo phúc lợi tiêu chuẩn cho người lao động toàn thời gian của tổ chức nhưng không áp dụng cho người lao động tạm thời hoặc bán thời gian, theo địa điểm hoạt động trọng yếu, ví dụ</a:t>
            </a:r>
            <a:r>
              <a:rPr lang="en-GB" sz="1100" smtClean="0">
                <a:solidFill>
                  <a:prstClr val="black"/>
                </a:solidFill>
                <a:latin typeface="Arial" panose="020B0604020202020204" pitchFamily="34" charset="0"/>
              </a:rPr>
              <a:t>:</a:t>
            </a:r>
            <a:endParaRPr lang="en-GB" sz="1100" dirty="0">
              <a:solidFill>
                <a:prstClr val="black"/>
              </a:solidFill>
              <a:latin typeface="Arial" panose="020B0604020202020204" pitchFamily="34" charset="0"/>
            </a:endParaRPr>
          </a:p>
          <a:p>
            <a:pPr marL="450850" lvl="1" indent="-184150">
              <a:spcAft>
                <a:spcPts val="0"/>
              </a:spcAft>
              <a:buClrTx/>
              <a:buFont typeface="Arial" panose="020B0604020202020204" pitchFamily="34" charset="0"/>
              <a:buChar char="•"/>
            </a:pPr>
            <a:r>
              <a:rPr lang="vi-VN" sz="1100" smtClean="0">
                <a:solidFill>
                  <a:prstClr val="black"/>
                </a:solidFill>
                <a:latin typeface="Arial" panose="020B0604020202020204" pitchFamily="34" charset="0"/>
              </a:rPr>
              <a:t>Bảo </a:t>
            </a:r>
            <a:r>
              <a:rPr lang="vi-VN" sz="1100">
                <a:solidFill>
                  <a:prstClr val="black"/>
                </a:solidFill>
                <a:latin typeface="Arial" panose="020B0604020202020204" pitchFamily="34" charset="0"/>
              </a:rPr>
              <a:t>hiểm nhân thọ;</a:t>
            </a:r>
          </a:p>
          <a:p>
            <a:pPr marL="450850" lvl="1" indent="-184150">
              <a:spcAft>
                <a:spcPts val="0"/>
              </a:spcAft>
              <a:buClrTx/>
              <a:buFont typeface="Arial" panose="020B0604020202020204" pitchFamily="34" charset="0"/>
              <a:buChar char="•"/>
            </a:pPr>
            <a:r>
              <a:rPr lang="vi-VN" sz="1100">
                <a:solidFill>
                  <a:prstClr val="black"/>
                </a:solidFill>
                <a:latin typeface="Arial" panose="020B0604020202020204" pitchFamily="34" charset="0"/>
              </a:rPr>
              <a:t>Chăm sóc sức khỏe;</a:t>
            </a:r>
          </a:p>
          <a:p>
            <a:pPr marL="450850" lvl="1" indent="-184150">
              <a:spcAft>
                <a:spcPts val="0"/>
              </a:spcAft>
              <a:buClrTx/>
              <a:buFont typeface="Arial" panose="020B0604020202020204" pitchFamily="34" charset="0"/>
              <a:buChar char="•"/>
            </a:pPr>
            <a:r>
              <a:rPr lang="vi-VN" sz="1100">
                <a:solidFill>
                  <a:prstClr val="black"/>
                </a:solidFill>
                <a:latin typeface="Arial" panose="020B0604020202020204" pitchFamily="34" charset="0"/>
              </a:rPr>
              <a:t>Bảo hiểm khuyết tật và tàn tật;</a:t>
            </a:r>
          </a:p>
          <a:p>
            <a:pPr marL="450850" lvl="1" indent="-184150">
              <a:spcAft>
                <a:spcPts val="0"/>
              </a:spcAft>
              <a:buClrTx/>
              <a:buFont typeface="Arial" panose="020B0604020202020204" pitchFamily="34" charset="0"/>
              <a:buChar char="•"/>
            </a:pPr>
            <a:r>
              <a:rPr lang="vi-VN" sz="1100">
                <a:solidFill>
                  <a:prstClr val="black"/>
                </a:solidFill>
                <a:latin typeface="Arial" panose="020B0604020202020204" pitchFamily="34" charset="0"/>
              </a:rPr>
              <a:t>Nghỉ việc chăm sóc con nhỏ mới sinh;</a:t>
            </a:r>
          </a:p>
          <a:p>
            <a:pPr marL="450850" lvl="1" indent="-184150">
              <a:spcAft>
                <a:spcPts val="0"/>
              </a:spcAft>
              <a:buClrTx/>
              <a:buFont typeface="Arial" panose="020B0604020202020204" pitchFamily="34" charset="0"/>
              <a:buChar char="•"/>
            </a:pPr>
            <a:r>
              <a:rPr lang="vi-VN" sz="1100">
                <a:solidFill>
                  <a:prstClr val="black"/>
                </a:solidFill>
                <a:latin typeface="Arial" panose="020B0604020202020204" pitchFamily="34" charset="0"/>
              </a:rPr>
              <a:t>Trợ cấp hưu trí;</a:t>
            </a:r>
          </a:p>
          <a:p>
            <a:pPr marL="450850" lvl="1" indent="-184150">
              <a:spcAft>
                <a:spcPts val="0"/>
              </a:spcAft>
              <a:buClrTx/>
              <a:buFont typeface="Arial" panose="020B0604020202020204" pitchFamily="34" charset="0"/>
              <a:buChar char="•"/>
            </a:pPr>
            <a:r>
              <a:rPr lang="vi-VN" sz="1100">
                <a:solidFill>
                  <a:prstClr val="black"/>
                </a:solidFill>
                <a:latin typeface="Arial" panose="020B0604020202020204" pitchFamily="34" charset="0"/>
              </a:rPr>
              <a:t>Quyền sở hữu cổ phiếu; và</a:t>
            </a:r>
          </a:p>
          <a:p>
            <a:pPr marL="450850" lvl="1" indent="-184150">
              <a:spcAft>
                <a:spcPts val="0"/>
              </a:spcAft>
              <a:buClrTx/>
              <a:buFont typeface="Arial" panose="020B0604020202020204" pitchFamily="34" charset="0"/>
              <a:buChar char="•"/>
            </a:pPr>
            <a:r>
              <a:rPr lang="vi-VN" sz="1100">
                <a:solidFill>
                  <a:prstClr val="black"/>
                </a:solidFill>
                <a:latin typeface="Arial" panose="020B0604020202020204" pitchFamily="34" charset="0"/>
              </a:rPr>
              <a:t>Khác.</a:t>
            </a:r>
          </a:p>
          <a:p>
            <a:pPr marL="180975" indent="-180975">
              <a:spcAft>
                <a:spcPts val="0"/>
              </a:spcAft>
              <a:buClrTx/>
              <a:buFont typeface="+mj-lt"/>
              <a:buAutoNum type="alphaLcPeriod"/>
            </a:pPr>
            <a:r>
              <a:rPr lang="vi-VN" sz="1100">
                <a:solidFill>
                  <a:prstClr val="black"/>
                </a:solidFill>
                <a:latin typeface="Arial" panose="020B0604020202020204" pitchFamily="34" charset="0"/>
              </a:rPr>
              <a:t>Báo cáo định nghĩa được sử dụng cho thuật ngữ ‘địa điểm hoạt động trọng yếu’.</a:t>
            </a:r>
          </a:p>
          <a:p>
            <a:pPr indent="0">
              <a:spcAft>
                <a:spcPts val="0"/>
              </a:spcAft>
              <a:buClrTx/>
            </a:pPr>
            <a:endParaRPr lang="en-GB" sz="1100" b="1" i="1" dirty="0" smtClean="0">
              <a:solidFill>
                <a:prstClr val="black"/>
              </a:solidFill>
              <a:latin typeface="Arial" panose="020B0604020202020204" pitchFamily="34" charset="0"/>
            </a:endParaRPr>
          </a:p>
          <a:p>
            <a:pPr indent="0">
              <a:spcAft>
                <a:spcPts val="0"/>
              </a:spcAft>
              <a:buClrTx/>
            </a:pPr>
            <a:endParaRPr lang="en-GB" sz="1100" b="1" i="1" dirty="0" smtClean="0">
              <a:solidFill>
                <a:prstClr val="black"/>
              </a:solidFill>
              <a:latin typeface="Arial" panose="020B0604020202020204" pitchFamily="34" charset="0"/>
            </a:endParaRPr>
          </a:p>
          <a:p>
            <a:pPr indent="0">
              <a:spcAft>
                <a:spcPts val="0"/>
              </a:spcAft>
              <a:buClrTx/>
            </a:pPr>
            <a:r>
              <a:rPr lang="en-GB" sz="1100" b="1" i="1" smtClean="0">
                <a:solidFill>
                  <a:srgbClr val="000000"/>
                </a:solidFill>
                <a:latin typeface="Arial" panose="020B0604020202020204" pitchFamily="34" charset="0"/>
              </a:rPr>
              <a:t>Tham chiếu: </a:t>
            </a:r>
            <a:r>
              <a:rPr lang="en-GB" sz="1100" smtClean="0">
                <a:solidFill>
                  <a:srgbClr val="000000"/>
                </a:solidFill>
                <a:latin typeface="Arial" panose="020B0604020202020204" pitchFamily="34" charset="0"/>
              </a:rPr>
              <a:t>Trang </a:t>
            </a:r>
            <a:r>
              <a:rPr lang="en-GB" sz="1100">
                <a:solidFill>
                  <a:srgbClr val="000000"/>
                </a:solidFill>
                <a:latin typeface="Arial" panose="020B0604020202020204" pitchFamily="34" charset="0"/>
              </a:rPr>
              <a:t>30 </a:t>
            </a:r>
            <a:r>
              <a:rPr lang="vi-VN" sz="1100" smtClean="0">
                <a:solidFill>
                  <a:srgbClr val="000000"/>
                </a:solidFill>
                <a:latin typeface="Arial" panose="020B0604020202020204" pitchFamily="34" charset="0"/>
              </a:rPr>
              <a:t>của Hướng dẫn</a:t>
            </a:r>
            <a:endParaRPr lang="en-US" sz="1100" dirty="0">
              <a:solidFill>
                <a:srgbClr val="000000"/>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nvPr>
        </p:nvGraphicFramePr>
        <p:xfrm>
          <a:off x="6096000" y="381000"/>
          <a:ext cx="3305395" cy="988476"/>
        </p:xfrm>
        <a:graphic>
          <a:graphicData uri="http://schemas.openxmlformats.org/drawingml/2006/table">
            <a:tbl>
              <a:tblPr firstRow="1" bandRow="1">
                <a:tableStyleId>{5C22544A-7EE6-4342-B048-85BDC9FD1C3A}</a:tableStyleId>
              </a:tblPr>
              <a:tblGrid>
                <a:gridCol w="2020443"/>
                <a:gridCol w="1284952"/>
              </a:tblGrid>
              <a:tr h="329492">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29492">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29492">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1" name="Group 10"/>
          <p:cNvGrpSpPr/>
          <p:nvPr/>
        </p:nvGrpSpPr>
        <p:grpSpPr>
          <a:xfrm>
            <a:off x="7391400" y="755028"/>
            <a:ext cx="2069988" cy="526823"/>
            <a:chOff x="7239001" y="749882"/>
            <a:chExt cx="2069988" cy="526823"/>
          </a:xfrm>
        </p:grpSpPr>
        <p:sp>
          <p:nvSpPr>
            <p:cNvPr id="12" name="Rectangle 11"/>
            <p:cNvSpPr/>
            <p:nvPr/>
          </p:nvSpPr>
          <p:spPr>
            <a:xfrm>
              <a:off x="7239001" y="749884"/>
              <a:ext cx="838200" cy="2606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smtClean="0">
                  <a:solidFill>
                    <a:srgbClr val="000000"/>
                  </a:solidFill>
                </a:rPr>
                <a:t>Việc làm</a:t>
              </a:r>
              <a:endParaRPr lang="en-GB" sz="1000" b="1" dirty="0">
                <a:solidFill>
                  <a:srgbClr val="000000"/>
                </a:solidFill>
              </a:endParaRPr>
            </a:p>
          </p:txBody>
        </p:sp>
        <p:sp>
          <p:nvSpPr>
            <p:cNvPr id="13" name="Rectangle 12"/>
            <p:cNvSpPr/>
            <p:nvPr/>
          </p:nvSpPr>
          <p:spPr>
            <a:xfrm>
              <a:off x="8229600" y="749882"/>
              <a:ext cx="1079389" cy="2606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800" b="1" smtClean="0">
                  <a:solidFill>
                    <a:srgbClr val="000000"/>
                  </a:solidFill>
                </a:rPr>
                <a:t>An toàn và Sức khỏe nghề nghiệp</a:t>
              </a:r>
              <a:endParaRPr lang="en-GB" sz="800" b="1" dirty="0">
                <a:solidFill>
                  <a:srgbClr val="000000"/>
                </a:solidFill>
              </a:endParaRPr>
            </a:p>
          </p:txBody>
        </p:sp>
        <p:sp>
          <p:nvSpPr>
            <p:cNvPr id="14" name="Hexagon 13"/>
            <p:cNvSpPr/>
            <p:nvPr/>
          </p:nvSpPr>
          <p:spPr bwMode="ltGray">
            <a:xfrm>
              <a:off x="7316537" y="1124305"/>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G4-LA2</a:t>
              </a:r>
            </a:p>
          </p:txBody>
        </p:sp>
        <p:sp>
          <p:nvSpPr>
            <p:cNvPr id="15" name="Hexagon 14"/>
            <p:cNvSpPr/>
            <p:nvPr/>
          </p:nvSpPr>
          <p:spPr bwMode="ltGray">
            <a:xfrm>
              <a:off x="8382000" y="1109729"/>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G4-LA8</a:t>
              </a:r>
            </a:p>
          </p:txBody>
        </p:sp>
      </p:grpSp>
      <p:sp>
        <p:nvSpPr>
          <p:cNvPr id="16" name="Rectangle 15"/>
          <p:cNvSpPr/>
          <p:nvPr/>
        </p:nvSpPr>
        <p:spPr bwMode="ltGray">
          <a:xfrm>
            <a:off x="5035550" y="1600200"/>
            <a:ext cx="4273439" cy="238714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000" b="1" smtClean="0">
                <a:solidFill>
                  <a:srgbClr val="000000"/>
                </a:solidFill>
                <a:cs typeface="Arial" panose="020B0604020202020204" pitchFamily="34" charset="0"/>
              </a:rPr>
              <a:t>Nguồn của văn bản pháp quy:</a:t>
            </a:r>
            <a:endParaRPr lang="en-GB" sz="1000" b="1" dirty="0">
              <a:solidFill>
                <a:srgbClr val="000000"/>
              </a:solidFill>
              <a:cs typeface="Arial" panose="020B0604020202020204" pitchFamily="34" charset="0"/>
            </a:endParaRPr>
          </a:p>
          <a:p>
            <a:pPr marL="180975" lvl="1" indent="-95250">
              <a:buFont typeface="Arial" panose="020B0604020202020204" pitchFamily="34" charset="0"/>
              <a:buChar char="•"/>
            </a:pPr>
            <a:r>
              <a:rPr lang="en-GB" sz="1000">
                <a:solidFill>
                  <a:srgbClr val="000000"/>
                </a:solidFill>
              </a:rPr>
              <a:t>Nghị định số 45/2013/ND-CP về giờ làm việc, ngày nghỉ và an toàn sức khỏe lao động </a:t>
            </a:r>
            <a:endParaRPr lang="en-GB" sz="1000" dirty="0">
              <a:solidFill>
                <a:srgbClr val="000000"/>
              </a:solidFill>
            </a:endParaRPr>
          </a:p>
          <a:p>
            <a:pPr marL="180975" lvl="1" indent="-95250">
              <a:buFont typeface="Arial" panose="020B0604020202020204" pitchFamily="34" charset="0"/>
              <a:buChar char="•"/>
            </a:pPr>
            <a:r>
              <a:rPr lang="en-GB" sz="1000">
                <a:solidFill>
                  <a:srgbClr val="000000"/>
                </a:solidFill>
              </a:rPr>
              <a:t>Thông tư liên tịch số 01/2011/TTLT-BLDTBXH-BYT hướng dẫn việc thực hiện an toàn sức khỏe lao động trong các tổ chức sử dụng lao động</a:t>
            </a:r>
            <a:endParaRPr lang="en-GB" sz="1000" dirty="0">
              <a:solidFill>
                <a:srgbClr val="000000"/>
              </a:solidFill>
            </a:endParaRPr>
          </a:p>
          <a:p>
            <a:pPr marL="180975" lvl="1" indent="-95250">
              <a:buFont typeface="Arial" panose="020B0604020202020204" pitchFamily="34" charset="0"/>
              <a:buChar char="•"/>
            </a:pPr>
            <a:r>
              <a:rPr lang="en-US" sz="1000">
                <a:solidFill>
                  <a:srgbClr val="000000"/>
                </a:solidFill>
              </a:rPr>
              <a:t>Thông tư </a:t>
            </a:r>
            <a:r>
              <a:rPr lang="vi-VN" sz="1000">
                <a:solidFill>
                  <a:srgbClr val="000000"/>
                </a:solidFill>
              </a:rPr>
              <a:t>27/2013/TT-BL</a:t>
            </a:r>
            <a:r>
              <a:rPr lang="en-US" sz="1000">
                <a:solidFill>
                  <a:srgbClr val="000000"/>
                </a:solidFill>
              </a:rPr>
              <a:t>D</a:t>
            </a:r>
            <a:r>
              <a:rPr lang="vi-VN" sz="1000">
                <a:solidFill>
                  <a:srgbClr val="000000"/>
                </a:solidFill>
              </a:rPr>
              <a:t>TBXH </a:t>
            </a:r>
            <a:r>
              <a:rPr lang="en-US" sz="1000">
                <a:solidFill>
                  <a:srgbClr val="000000"/>
                </a:solidFill>
              </a:rPr>
              <a:t>về Quy định về đào tạo nhân viên về sức khỏe, an toàn và vệ sinh</a:t>
            </a:r>
          </a:p>
          <a:p>
            <a:pPr marL="180975" lvl="1" indent="-95250">
              <a:buFont typeface="Arial" panose="020B0604020202020204" pitchFamily="34" charset="0"/>
              <a:buChar char="•"/>
            </a:pPr>
            <a:r>
              <a:rPr lang="vi-VN" sz="1000">
                <a:solidFill>
                  <a:srgbClr val="000000"/>
                </a:solidFill>
              </a:rPr>
              <a:t>Thông tư 12/2012/TTLT-BLĐTBXH-BYT về hướng dẫn báo cáo và điều tra về sự cố và tai nạn</a:t>
            </a:r>
          </a:p>
          <a:p>
            <a:pPr marL="180975" lvl="1" indent="-95250">
              <a:buFont typeface="Arial" panose="020B0604020202020204" pitchFamily="34" charset="0"/>
              <a:buChar char="•"/>
            </a:pPr>
            <a:r>
              <a:rPr lang="vi-VN" sz="1000">
                <a:solidFill>
                  <a:srgbClr val="000000"/>
                </a:solidFill>
              </a:rPr>
              <a:t>Thông tư 04/2015/TT-BLDTBXH về bồi thường, hỗ trợ và chi phí cho điều trị y tế cho người lao động trong các trường hợp tai nạn hoặc bệnh nghề nghiệp</a:t>
            </a:r>
          </a:p>
          <a:p>
            <a:pPr marL="180975" lvl="1" indent="-95250">
              <a:buFont typeface="Arial" panose="020B0604020202020204" pitchFamily="34" charset="0"/>
              <a:buChar char="•"/>
            </a:pPr>
            <a:r>
              <a:rPr lang="vi-VN" sz="1000">
                <a:solidFill>
                  <a:srgbClr val="000000"/>
                </a:solidFill>
              </a:rPr>
              <a:t>Nghị định 28/2015/ND-CP về chi tiết thi hành Luật việc làm và bảo hiểm thất nghiệp</a:t>
            </a:r>
          </a:p>
        </p:txBody>
      </p:sp>
      <p:sp>
        <p:nvSpPr>
          <p:cNvPr id="17"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3085589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000" smtClean="0"/>
              <a:t>Chính </a:t>
            </a:r>
            <a:r>
              <a:rPr lang="vi-VN" sz="2000"/>
              <a:t>sách Lao động cho sức khỏe, an toàn và phúc lợi của người lao </a:t>
            </a:r>
            <a:r>
              <a:rPr lang="vi-VN" sz="2000" smtClean="0"/>
              <a:t>động</a:t>
            </a:r>
            <a:r>
              <a:rPr lang="en-US" sz="2000" smtClean="0"/>
              <a:t> </a:t>
            </a:r>
            <a:r>
              <a:rPr lang="en-GB" sz="2000" b="0" smtClean="0"/>
              <a:t>(tiếp)</a:t>
            </a:r>
            <a:endParaRPr lang="en-GB" sz="2000" dirty="0"/>
          </a:p>
        </p:txBody>
      </p:sp>
      <p:sp>
        <p:nvSpPr>
          <p:cNvPr id="3" name="Content Placeholder 2"/>
          <p:cNvSpPr>
            <a:spLocks noGrp="1"/>
          </p:cNvSpPr>
          <p:nvPr>
            <p:ph sz="quarter" idx="15"/>
          </p:nvPr>
        </p:nvSpPr>
        <p:spPr>
          <a:xfrm>
            <a:off x="577850" y="1632520"/>
            <a:ext cx="9023350" cy="424880"/>
          </a:xfrm>
        </p:spPr>
        <p:txBody>
          <a:bodyPr/>
          <a:lstStyle/>
          <a:p>
            <a:pPr algn="just">
              <a:spcAft>
                <a:spcPts val="0"/>
              </a:spcAft>
            </a:pPr>
            <a:r>
              <a:rPr lang="en-US" sz="1100" b="1" dirty="0" err="1" smtClean="0">
                <a:solidFill>
                  <a:srgbClr val="000000"/>
                </a:solidFill>
              </a:rPr>
              <a:t>Ví</a:t>
            </a:r>
            <a:r>
              <a:rPr lang="en-US" sz="1100" b="1" dirty="0" smtClean="0">
                <a:solidFill>
                  <a:srgbClr val="000000"/>
                </a:solidFill>
              </a:rPr>
              <a:t> </a:t>
            </a:r>
            <a:r>
              <a:rPr lang="en-US" sz="1100" b="1" dirty="0" err="1" smtClean="0">
                <a:solidFill>
                  <a:srgbClr val="000000"/>
                </a:solidFill>
              </a:rPr>
              <a:t>dụ</a:t>
            </a:r>
            <a:r>
              <a:rPr lang="en-US" sz="1100" b="1" dirty="0" smtClean="0">
                <a:solidFill>
                  <a:srgbClr val="000000"/>
                </a:solidFill>
              </a:rPr>
              <a:t>: </a:t>
            </a:r>
          </a:p>
          <a:p>
            <a:pPr algn="just">
              <a:spcAft>
                <a:spcPts val="0"/>
              </a:spcAft>
            </a:pPr>
            <a:r>
              <a:rPr lang="en-GB" sz="1100" dirty="0" err="1" smtClean="0">
                <a:cs typeface="Times New Roman" pitchFamily="18" charset="0"/>
              </a:rPr>
              <a:t>Một</a:t>
            </a:r>
            <a:r>
              <a:rPr lang="en-GB" sz="1100" dirty="0" smtClean="0">
                <a:cs typeface="Times New Roman" pitchFamily="18" charset="0"/>
              </a:rPr>
              <a:t> </a:t>
            </a:r>
            <a:r>
              <a:rPr lang="en-GB" sz="1100" dirty="0" err="1" smtClean="0">
                <a:cs typeface="Times New Roman" pitchFamily="18" charset="0"/>
              </a:rPr>
              <a:t>Công</a:t>
            </a:r>
            <a:r>
              <a:rPr lang="en-GB" sz="1100" dirty="0" smtClean="0">
                <a:cs typeface="Times New Roman" pitchFamily="18" charset="0"/>
              </a:rPr>
              <a:t> </a:t>
            </a:r>
            <a:r>
              <a:rPr lang="en-GB" sz="1100" dirty="0">
                <a:cs typeface="Times New Roman" pitchFamily="18" charset="0"/>
              </a:rPr>
              <a:t>ty </a:t>
            </a:r>
            <a:r>
              <a:rPr lang="en-GB" sz="1100" dirty="0" err="1">
                <a:cs typeface="Times New Roman" pitchFamily="18" charset="0"/>
              </a:rPr>
              <a:t>cung</a:t>
            </a:r>
            <a:r>
              <a:rPr lang="en-GB" sz="1100" dirty="0">
                <a:cs typeface="Times New Roman" pitchFamily="18" charset="0"/>
              </a:rPr>
              <a:t> </a:t>
            </a:r>
            <a:r>
              <a:rPr lang="en-GB" sz="1100" dirty="0" err="1">
                <a:cs typeface="Times New Roman" pitchFamily="18" charset="0"/>
              </a:rPr>
              <a:t>cấp</a:t>
            </a:r>
            <a:r>
              <a:rPr lang="en-GB" sz="1100" dirty="0">
                <a:cs typeface="Times New Roman" pitchFamily="18" charset="0"/>
              </a:rPr>
              <a:t> </a:t>
            </a:r>
            <a:r>
              <a:rPr lang="en-GB" sz="1100" dirty="0" err="1">
                <a:cs typeface="Times New Roman" pitchFamily="18" charset="0"/>
              </a:rPr>
              <a:t>dịch</a:t>
            </a:r>
            <a:r>
              <a:rPr lang="en-GB" sz="1100" dirty="0">
                <a:cs typeface="Times New Roman" pitchFamily="18" charset="0"/>
              </a:rPr>
              <a:t> </a:t>
            </a:r>
            <a:r>
              <a:rPr lang="en-GB" sz="1100" dirty="0" err="1">
                <a:cs typeface="Times New Roman" pitchFamily="18" charset="0"/>
              </a:rPr>
              <a:t>vụ</a:t>
            </a:r>
            <a:r>
              <a:rPr lang="en-GB" sz="1100" dirty="0">
                <a:cs typeface="Times New Roman" pitchFamily="18" charset="0"/>
              </a:rPr>
              <a:t> </a:t>
            </a:r>
            <a:r>
              <a:rPr lang="en-GB" sz="1100" dirty="0" err="1" smtClean="0">
                <a:cs typeface="Times New Roman" pitchFamily="18" charset="0"/>
              </a:rPr>
              <a:t>khoan</a:t>
            </a:r>
            <a:r>
              <a:rPr lang="en-GB" sz="1100" dirty="0" smtClean="0">
                <a:cs typeface="Times New Roman" pitchFamily="18" charset="0"/>
              </a:rPr>
              <a:t> </a:t>
            </a:r>
            <a:r>
              <a:rPr lang="en-GB" sz="1100" dirty="0" err="1" smtClean="0">
                <a:cs typeface="Times New Roman" pitchFamily="18" charset="0"/>
              </a:rPr>
              <a:t>dầu</a:t>
            </a:r>
            <a:r>
              <a:rPr lang="en-GB" sz="1100" dirty="0" smtClean="0">
                <a:cs typeface="Times New Roman" pitchFamily="18" charset="0"/>
              </a:rPr>
              <a:t> </a:t>
            </a:r>
            <a:r>
              <a:rPr lang="en-GB" sz="1100" dirty="0" err="1" smtClean="0">
                <a:cs typeface="Times New Roman" pitchFamily="18" charset="0"/>
              </a:rPr>
              <a:t>khí</a:t>
            </a:r>
            <a:r>
              <a:rPr lang="en-GB" sz="1100" dirty="0" smtClean="0">
                <a:cs typeface="Times New Roman" pitchFamily="18" charset="0"/>
              </a:rPr>
              <a:t> </a:t>
            </a:r>
            <a:r>
              <a:rPr lang="en-GB" sz="1100" dirty="0" err="1">
                <a:cs typeface="Times New Roman" pitchFamily="18" charset="0"/>
              </a:rPr>
              <a:t>tại</a:t>
            </a:r>
            <a:r>
              <a:rPr lang="en-GB" sz="1100" dirty="0">
                <a:cs typeface="Times New Roman" pitchFamily="18" charset="0"/>
              </a:rPr>
              <a:t> </a:t>
            </a:r>
            <a:r>
              <a:rPr lang="en-GB" sz="1100" dirty="0" err="1">
                <a:cs typeface="Times New Roman" pitchFamily="18" charset="0"/>
              </a:rPr>
              <a:t>Việt</a:t>
            </a:r>
            <a:r>
              <a:rPr lang="en-GB" sz="1100" dirty="0">
                <a:cs typeface="Times New Roman" pitchFamily="18" charset="0"/>
              </a:rPr>
              <a:t> Nam </a:t>
            </a:r>
            <a:r>
              <a:rPr lang="en-GB" sz="1100" dirty="0" err="1">
                <a:cs typeface="Times New Roman" pitchFamily="18" charset="0"/>
              </a:rPr>
              <a:t>báo</a:t>
            </a:r>
            <a:r>
              <a:rPr lang="en-GB" sz="1100" dirty="0">
                <a:cs typeface="Times New Roman" pitchFamily="18" charset="0"/>
              </a:rPr>
              <a:t> </a:t>
            </a:r>
            <a:r>
              <a:rPr lang="en-GB" sz="1100" dirty="0" err="1">
                <a:cs typeface="Times New Roman" pitchFamily="18" charset="0"/>
              </a:rPr>
              <a:t>cáo</a:t>
            </a:r>
            <a:r>
              <a:rPr lang="en-GB" sz="1100" dirty="0">
                <a:cs typeface="Times New Roman" pitchFamily="18" charset="0"/>
              </a:rPr>
              <a:t> </a:t>
            </a:r>
            <a:r>
              <a:rPr lang="en-GB" sz="1100" dirty="0" err="1">
                <a:cs typeface="Times New Roman" pitchFamily="18" charset="0"/>
              </a:rPr>
              <a:t>về</a:t>
            </a:r>
            <a:r>
              <a:rPr lang="en-GB" sz="1100" dirty="0">
                <a:cs typeface="Times New Roman" pitchFamily="18" charset="0"/>
              </a:rPr>
              <a:t> </a:t>
            </a:r>
            <a:r>
              <a:rPr lang="en-GB" sz="1100" dirty="0" err="1">
                <a:cs typeface="Times New Roman" pitchFamily="18" charset="0"/>
              </a:rPr>
              <a:t>các</a:t>
            </a:r>
            <a:r>
              <a:rPr lang="en-GB" sz="1100" dirty="0">
                <a:cs typeface="Times New Roman" pitchFamily="18" charset="0"/>
              </a:rPr>
              <a:t> </a:t>
            </a:r>
            <a:r>
              <a:rPr lang="en-GB" sz="1100" dirty="0" err="1">
                <a:cs typeface="Times New Roman" pitchFamily="18" charset="0"/>
              </a:rPr>
              <a:t>phúc</a:t>
            </a:r>
            <a:r>
              <a:rPr lang="en-GB" sz="1100" dirty="0">
                <a:cs typeface="Times New Roman" pitchFamily="18" charset="0"/>
              </a:rPr>
              <a:t> </a:t>
            </a:r>
            <a:r>
              <a:rPr lang="en-GB" sz="1100" dirty="0" err="1">
                <a:cs typeface="Times New Roman" pitchFamily="18" charset="0"/>
              </a:rPr>
              <a:t>lợi</a:t>
            </a:r>
            <a:r>
              <a:rPr lang="en-GB" sz="1100" dirty="0">
                <a:cs typeface="Times New Roman" pitchFamily="18" charset="0"/>
              </a:rPr>
              <a:t> </a:t>
            </a:r>
            <a:r>
              <a:rPr lang="en-GB" sz="1100" dirty="0" err="1">
                <a:cs typeface="Times New Roman" pitchFamily="18" charset="0"/>
              </a:rPr>
              <a:t>cung</a:t>
            </a:r>
            <a:r>
              <a:rPr lang="en-GB" sz="1100" dirty="0">
                <a:cs typeface="Times New Roman" pitchFamily="18" charset="0"/>
              </a:rPr>
              <a:t> </a:t>
            </a:r>
            <a:r>
              <a:rPr lang="en-GB" sz="1100" dirty="0" err="1">
                <a:cs typeface="Times New Roman" pitchFamily="18" charset="0"/>
              </a:rPr>
              <a:t>cấp</a:t>
            </a:r>
            <a:r>
              <a:rPr lang="en-GB" sz="1100" dirty="0">
                <a:cs typeface="Times New Roman" pitchFamily="18" charset="0"/>
              </a:rPr>
              <a:t> </a:t>
            </a:r>
            <a:r>
              <a:rPr lang="en-GB" sz="1100" dirty="0" err="1">
                <a:cs typeface="Times New Roman" pitchFamily="18" charset="0"/>
              </a:rPr>
              <a:t>vì</a:t>
            </a:r>
            <a:r>
              <a:rPr lang="en-GB" sz="1100" dirty="0">
                <a:cs typeface="Times New Roman" pitchFamily="18" charset="0"/>
              </a:rPr>
              <a:t> </a:t>
            </a:r>
            <a:r>
              <a:rPr lang="en-GB" sz="1100" dirty="0" err="1">
                <a:cs typeface="Times New Roman" pitchFamily="18" charset="0"/>
              </a:rPr>
              <a:t>sức</a:t>
            </a:r>
            <a:r>
              <a:rPr lang="en-GB" sz="1100" dirty="0">
                <a:cs typeface="Times New Roman" pitchFamily="18" charset="0"/>
              </a:rPr>
              <a:t> </a:t>
            </a:r>
            <a:r>
              <a:rPr lang="en-GB" sz="1100" dirty="0" err="1">
                <a:cs typeface="Times New Roman" pitchFamily="18" charset="0"/>
              </a:rPr>
              <a:t>khỏe</a:t>
            </a:r>
            <a:r>
              <a:rPr lang="en-GB" sz="1100" dirty="0">
                <a:cs typeface="Times New Roman" pitchFamily="18" charset="0"/>
              </a:rPr>
              <a:t>, </a:t>
            </a:r>
            <a:r>
              <a:rPr lang="en-GB" sz="1100" dirty="0" err="1">
                <a:cs typeface="Times New Roman" pitchFamily="18" charset="0"/>
              </a:rPr>
              <a:t>sự</a:t>
            </a:r>
            <a:r>
              <a:rPr lang="en-GB" sz="1100" dirty="0">
                <a:cs typeface="Times New Roman" pitchFamily="18" charset="0"/>
              </a:rPr>
              <a:t> an </a:t>
            </a:r>
            <a:r>
              <a:rPr lang="en-GB" sz="1100" dirty="0" err="1">
                <a:cs typeface="Times New Roman" pitchFamily="18" charset="0"/>
              </a:rPr>
              <a:t>toàn</a:t>
            </a:r>
            <a:r>
              <a:rPr lang="en-GB" sz="1100" dirty="0">
                <a:cs typeface="Times New Roman" pitchFamily="18" charset="0"/>
              </a:rPr>
              <a:t> </a:t>
            </a:r>
            <a:r>
              <a:rPr lang="en-GB" sz="1100" dirty="0" err="1">
                <a:cs typeface="Times New Roman" pitchFamily="18" charset="0"/>
              </a:rPr>
              <a:t>và</a:t>
            </a:r>
            <a:r>
              <a:rPr lang="en-GB" sz="1100" dirty="0">
                <a:cs typeface="Times New Roman" pitchFamily="18" charset="0"/>
              </a:rPr>
              <a:t> </a:t>
            </a:r>
            <a:r>
              <a:rPr lang="en-GB" sz="1100" dirty="0" err="1">
                <a:cs typeface="Times New Roman" pitchFamily="18" charset="0"/>
              </a:rPr>
              <a:t>lợi</a:t>
            </a:r>
            <a:r>
              <a:rPr lang="en-GB" sz="1100" dirty="0">
                <a:cs typeface="Times New Roman" pitchFamily="18" charset="0"/>
              </a:rPr>
              <a:t> </a:t>
            </a:r>
            <a:r>
              <a:rPr lang="en-GB" sz="1100" dirty="0" err="1">
                <a:cs typeface="Times New Roman" pitchFamily="18" charset="0"/>
              </a:rPr>
              <a:t>ích</a:t>
            </a:r>
            <a:r>
              <a:rPr lang="en-GB" sz="1100" dirty="0">
                <a:cs typeface="Times New Roman" pitchFamily="18" charset="0"/>
              </a:rPr>
              <a:t> </a:t>
            </a:r>
            <a:r>
              <a:rPr lang="en-GB" sz="1100" dirty="0" err="1">
                <a:cs typeface="Times New Roman" pitchFamily="18" charset="0"/>
              </a:rPr>
              <a:t>của</a:t>
            </a:r>
            <a:r>
              <a:rPr lang="en-GB" sz="1100" dirty="0">
                <a:cs typeface="Times New Roman" pitchFamily="18" charset="0"/>
              </a:rPr>
              <a:t> </a:t>
            </a:r>
            <a:r>
              <a:rPr lang="en-GB" sz="1100" dirty="0" err="1">
                <a:cs typeface="Times New Roman" pitchFamily="18" charset="0"/>
              </a:rPr>
              <a:t>nhân</a:t>
            </a:r>
            <a:r>
              <a:rPr lang="en-GB" sz="1100" dirty="0">
                <a:cs typeface="Times New Roman" pitchFamily="18" charset="0"/>
              </a:rPr>
              <a:t> </a:t>
            </a:r>
            <a:r>
              <a:rPr lang="en-GB" sz="1100" dirty="0" err="1" smtClean="0">
                <a:cs typeface="Times New Roman" pitchFamily="18" charset="0"/>
              </a:rPr>
              <a:t>viên</a:t>
            </a:r>
            <a:r>
              <a:rPr lang="en-GB" sz="1100" dirty="0" smtClean="0">
                <a:cs typeface="Times New Roman" pitchFamily="18" charset="0"/>
              </a:rPr>
              <a:t>.</a:t>
            </a:r>
            <a:endParaRPr lang="en-GB" sz="1100" dirty="0">
              <a:cs typeface="Times New Roman" pitchFamily="18" charset="0"/>
            </a:endParaRPr>
          </a:p>
        </p:txBody>
      </p:sp>
      <p:sp>
        <p:nvSpPr>
          <p:cNvPr id="4" name="Date Placeholder 3"/>
          <p:cNvSpPr>
            <a:spLocks noGrp="1"/>
          </p:cNvSpPr>
          <p:nvPr>
            <p:ph type="dt" sz="half" idx="16"/>
          </p:nvPr>
        </p:nvSpPr>
        <p:spPr/>
        <p:txBody>
          <a:bodyPr/>
          <a:lstStyle/>
          <a:p>
            <a:r>
              <a:rPr lang="en-US" smtClean="0">
                <a:solidFill>
                  <a:srgbClr val="000000"/>
                </a:solidFill>
              </a:rPr>
              <a:t>April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33</a:t>
            </a:fld>
            <a:endParaRPr lang="en-GB">
              <a:solidFill>
                <a:srgbClr val="000000"/>
              </a:solidFill>
            </a:endParaRPr>
          </a:p>
        </p:txBody>
      </p:sp>
      <p:sp>
        <p:nvSpPr>
          <p:cNvPr id="8" name="TextBox 7"/>
          <p:cNvSpPr txBox="1"/>
          <p:nvPr/>
        </p:nvSpPr>
        <p:spPr>
          <a:xfrm>
            <a:off x="593088" y="2057400"/>
            <a:ext cx="5060950" cy="2631490"/>
          </a:xfrm>
          <a:prstGeom prst="rect">
            <a:avLst/>
          </a:prstGeom>
          <a:noFill/>
        </p:spPr>
        <p:txBody>
          <a:bodyPr wrap="square" rtlCol="0">
            <a:spAutoFit/>
          </a:bodyPr>
          <a:lstStyle/>
          <a:p>
            <a:r>
              <a:rPr lang="en-GB" sz="1100" i="1" smtClean="0">
                <a:solidFill>
                  <a:srgbClr val="000000"/>
                </a:solidFill>
                <a:cs typeface="Times New Roman" panose="02020603050405020304" pitchFamily="18" charset="0"/>
              </a:rPr>
              <a:t>“</a:t>
            </a:r>
            <a:r>
              <a:rPr lang="vi-VN" sz="1100" i="1">
                <a:solidFill>
                  <a:srgbClr val="000000"/>
                </a:solidFill>
                <a:cs typeface="Times New Roman" panose="02020603050405020304" pitchFamily="18" charset="0"/>
              </a:rPr>
              <a:t>Đối với công tác quản lý y tế, hàng năm PV Drilling xây dựng và thực hiện chương trình khám sức khỏe định kỳ cho tất cả CBCVN khối văn phòng và khối sản xuất. Năm 2014, 100% trong tổng số 892 người lao động làm trong môi trường công việc năng nhọc độc hại (CVNNĐH) được khám sức khỏe tầm soát sức khỏe nghề nghiệp. Kết quả cho thấy PV Drilling chưa có trường hợp nào bị mắc bệnh </a:t>
            </a:r>
          </a:p>
          <a:p>
            <a:r>
              <a:rPr lang="vi-VN" sz="1100" i="1">
                <a:solidFill>
                  <a:srgbClr val="000000"/>
                </a:solidFill>
                <a:cs typeface="Times New Roman" panose="02020603050405020304" pitchFamily="18" charset="0"/>
              </a:rPr>
              <a:t>Thông qua phần mềm quản lý thông tin y tế, bác sỹ thuộc Ban ATCL gửi các thông tin tư vấn cho cán bộ công nhân viên. Những thống kê về tình hình sức khỏe cũng là cơ sở để Ban Tổng Giám đốc đưa ra những chỉ đạo thực hiện các hành động chăm sóc sức khỏe của người lao động. </a:t>
            </a:r>
          </a:p>
          <a:p>
            <a:r>
              <a:rPr lang="vi-VN" sz="1100" i="1">
                <a:solidFill>
                  <a:srgbClr val="000000"/>
                </a:solidFill>
                <a:cs typeface="Times New Roman" panose="02020603050405020304" pitchFamily="18" charset="0"/>
              </a:rPr>
              <a:t>Bên cạnh đó, nhằm giúp người lao động phòng tránh nguy cơ nhiễm bệnh cúm – một bệnh phổ biến ở Việt Nam, PV Drilling cũng tổ chức đợt tiêm chủng ngừa cúm cho CBCNV định kỳ hàng năm. Các công tác tuyên truyền kiến thức sức khỏe cũng được đẩy mạnh thông qua các buổi nói chuyện chuyên đề về y tế, trên chuyên san HSEQ Newsletter định kỳ</a:t>
            </a:r>
            <a:r>
              <a:rPr lang="en-GB" sz="1100" i="1" smtClean="0">
                <a:solidFill>
                  <a:srgbClr val="000000"/>
                </a:solidFill>
                <a:cs typeface="Times New Roman" panose="02020603050405020304" pitchFamily="18" charset="0"/>
              </a:rPr>
              <a:t>.”</a:t>
            </a:r>
            <a:endParaRPr lang="en-GB" sz="1100" i="1" dirty="0" smtClean="0">
              <a:solidFill>
                <a:srgbClr val="000000"/>
              </a:solidFill>
              <a:cs typeface="Times New Roman" panose="02020603050405020304" pitchFamily="18" charset="0"/>
            </a:endParaRPr>
          </a:p>
        </p:txBody>
      </p:sp>
      <p:sp>
        <p:nvSpPr>
          <p:cNvPr id="10" name="Rectangle 9"/>
          <p:cNvSpPr/>
          <p:nvPr/>
        </p:nvSpPr>
        <p:spPr bwMode="ltGray">
          <a:xfrm>
            <a:off x="593089" y="2057400"/>
            <a:ext cx="4924424" cy="370144"/>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100" dirty="0" err="1">
              <a:solidFill>
                <a:srgbClr val="FFFFFF"/>
              </a:solidFill>
            </a:endParaRPr>
          </a:p>
        </p:txBody>
      </p:sp>
      <p:sp>
        <p:nvSpPr>
          <p:cNvPr id="11" name="Rectangle 10"/>
          <p:cNvSpPr/>
          <p:nvPr/>
        </p:nvSpPr>
        <p:spPr bwMode="ltGray">
          <a:xfrm>
            <a:off x="623569" y="3135557"/>
            <a:ext cx="4893944" cy="28380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100" dirty="0" err="1">
              <a:solidFill>
                <a:srgbClr val="FFFFFF"/>
              </a:solidFill>
            </a:endParaRPr>
          </a:p>
        </p:txBody>
      </p:sp>
      <p:sp>
        <p:nvSpPr>
          <p:cNvPr id="12" name="Rectangle 11"/>
          <p:cNvSpPr/>
          <p:nvPr/>
        </p:nvSpPr>
        <p:spPr bwMode="ltGray">
          <a:xfrm>
            <a:off x="608330" y="3790974"/>
            <a:ext cx="4924424" cy="140323"/>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100" dirty="0" err="1">
              <a:solidFill>
                <a:srgbClr val="FFFFFF"/>
              </a:solidFill>
            </a:endParaRPr>
          </a:p>
        </p:txBody>
      </p:sp>
      <p:cxnSp>
        <p:nvCxnSpPr>
          <p:cNvPr id="13" name="Elbow Connector 12"/>
          <p:cNvCxnSpPr/>
          <p:nvPr/>
        </p:nvCxnSpPr>
        <p:spPr>
          <a:xfrm>
            <a:off x="5517514" y="2303071"/>
            <a:ext cx="426086" cy="173438"/>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5532754" y="3173869"/>
            <a:ext cx="410846" cy="132055"/>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a:off x="5510210" y="3613052"/>
            <a:ext cx="426086" cy="148095"/>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943600" y="2057400"/>
            <a:ext cx="0" cy="2156314"/>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082030" y="2394511"/>
            <a:ext cx="3276600" cy="772519"/>
          </a:xfrm>
          <a:prstGeom prst="rect">
            <a:avLst/>
          </a:prstGeom>
          <a:noFill/>
        </p:spPr>
        <p:txBody>
          <a:bodyPr vert="horz" wrap="square" lIns="0" tIns="0" rIns="0" bIns="0" rtlCol="0">
            <a:noAutofit/>
          </a:bodyPr>
          <a:lstStyle/>
          <a:p>
            <a:pPr indent="-274320">
              <a:spcAft>
                <a:spcPts val="900"/>
              </a:spcAft>
            </a:pPr>
            <a:r>
              <a:rPr lang="en-US" sz="1100" b="1" smtClean="0">
                <a:solidFill>
                  <a:srgbClr val="000000"/>
                </a:solidFill>
              </a:rPr>
              <a:t>Công bố các phúc lợi dành cho người lao động</a:t>
            </a:r>
            <a:endParaRPr lang="en-US" sz="1100" b="1" dirty="0" smtClean="0">
              <a:solidFill>
                <a:srgbClr val="000000"/>
              </a:solidFill>
            </a:endParaRPr>
          </a:p>
        </p:txBody>
      </p:sp>
      <p:sp>
        <p:nvSpPr>
          <p:cNvPr id="25" name="Rectangle 24"/>
          <p:cNvSpPr/>
          <p:nvPr/>
        </p:nvSpPr>
        <p:spPr>
          <a:xfrm>
            <a:off x="593090" y="6098718"/>
            <a:ext cx="2669962" cy="215444"/>
          </a:xfrm>
          <a:prstGeom prst="rect">
            <a:avLst/>
          </a:prstGeom>
        </p:spPr>
        <p:txBody>
          <a:bodyPr wrap="none" lIns="0" anchor="b">
            <a:spAutoFit/>
          </a:bodyPr>
          <a:lstStyle/>
          <a:p>
            <a:r>
              <a:rPr lang="en-GB" sz="800" smtClean="0">
                <a:solidFill>
                  <a:srgbClr val="000000"/>
                </a:solidFill>
                <a:latin typeface="Times New Roman" pitchFamily="18" charset="0"/>
                <a:cs typeface="Times New Roman" pitchFamily="18" charset="0"/>
              </a:rPr>
              <a:t>Nguồn: Báo cáo Phát triển bền vững của PV </a:t>
            </a:r>
            <a:r>
              <a:rPr lang="en-GB" sz="800">
                <a:solidFill>
                  <a:srgbClr val="000000"/>
                </a:solidFill>
                <a:latin typeface="Times New Roman" pitchFamily="18" charset="0"/>
                <a:cs typeface="Times New Roman" pitchFamily="18" charset="0"/>
              </a:rPr>
              <a:t>Drilling </a:t>
            </a:r>
            <a:r>
              <a:rPr lang="en-GB" sz="800" smtClean="0">
                <a:solidFill>
                  <a:srgbClr val="000000"/>
                </a:solidFill>
                <a:latin typeface="Times New Roman" pitchFamily="18" charset="0"/>
                <a:cs typeface="Times New Roman" pitchFamily="18" charset="0"/>
              </a:rPr>
              <a:t>năm 2014</a:t>
            </a:r>
            <a:endParaRPr lang="en-US" sz="800" dirty="0">
              <a:solidFill>
                <a:srgbClr val="000000"/>
              </a:solidFill>
            </a:endParaRPr>
          </a:p>
        </p:txBody>
      </p:sp>
      <p:sp>
        <p:nvSpPr>
          <p:cNvPr id="22" name="Date Placeholder 5"/>
          <p:cNvSpPr txBox="1">
            <a:spLocks/>
          </p:cNvSpPr>
          <p:nvPr/>
        </p:nvSpPr>
        <p:spPr>
          <a:xfrm>
            <a:off x="7677150" y="6324600"/>
            <a:ext cx="1651000" cy="152400"/>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solidFill>
                  <a:srgbClr val="000000"/>
                </a:solidFill>
              </a:rPr>
              <a:t>May 2016</a:t>
            </a:r>
            <a:endParaRPr lang="en-GB" dirty="0">
              <a:solidFill>
                <a:srgbClr val="000000"/>
              </a:solidFill>
            </a:endParaRPr>
          </a:p>
        </p:txBody>
      </p:sp>
      <p:sp>
        <p:nvSpPr>
          <p:cNvPr id="26" name="Slide Number Placeholder 4"/>
          <p:cNvSpPr txBox="1">
            <a:spLocks/>
          </p:cNvSpPr>
          <p:nvPr/>
        </p:nvSpPr>
        <p:spPr>
          <a:xfrm>
            <a:off x="7801102" y="6475334"/>
            <a:ext cx="1527048" cy="140677"/>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923"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EBD5762-3BDC-484D-9503-7EA6D5A9A8CE}" type="slidenum">
              <a:rPr lang="en-US" sz="1000" smtClean="0">
                <a:solidFill>
                  <a:srgbClr val="000000"/>
                </a:solidFill>
              </a:rPr>
              <a:pPr>
                <a:defRPr/>
              </a:pPr>
              <a:t>33</a:t>
            </a:fld>
            <a:endParaRPr lang="en-US" sz="1000" dirty="0">
              <a:solidFill>
                <a:srgbClr val="000000"/>
              </a:solidFill>
            </a:endParaRPr>
          </a:p>
        </p:txBody>
      </p:sp>
      <p:sp>
        <p:nvSpPr>
          <p:cNvPr id="27" name="Date Placeholder 5"/>
          <p:cNvSpPr txBox="1">
            <a:spLocks/>
          </p:cNvSpPr>
          <p:nvPr/>
        </p:nvSpPr>
        <p:spPr>
          <a:xfrm>
            <a:off x="577850" y="6481763"/>
            <a:ext cx="1651000" cy="152400"/>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smtClean="0">
                <a:solidFill>
                  <a:srgbClr val="000000"/>
                </a:solidFill>
              </a:rPr>
              <a:t>PwC</a:t>
            </a:r>
            <a:endParaRPr lang="en-GB" dirty="0">
              <a:solidFill>
                <a:srgbClr val="000000"/>
              </a:solidFill>
            </a:endParaRPr>
          </a:p>
        </p:txBody>
      </p:sp>
      <p:sp>
        <p:nvSpPr>
          <p:cNvPr id="28"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869268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34</a:t>
            </a:fld>
            <a:endParaRPr lang="en-GB">
              <a:solidFill>
                <a:srgbClr val="000000"/>
              </a:solidFill>
            </a:endParaRPr>
          </a:p>
        </p:txBody>
      </p:sp>
      <p:sp>
        <p:nvSpPr>
          <p:cNvPr id="7" name="Title 1"/>
          <p:cNvSpPr txBox="1">
            <a:spLocks/>
          </p:cNvSpPr>
          <p:nvPr/>
        </p:nvSpPr>
        <p:spPr>
          <a:xfrm>
            <a:off x="577850" y="685800"/>
            <a:ext cx="6737350" cy="533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solidFill>
                  <a:srgbClr val="000000"/>
                </a:solidFill>
                <a:latin typeface="Arial" panose="020B0604020202020204" pitchFamily="34" charset="0"/>
              </a:rPr>
              <a:t>Trách </a:t>
            </a:r>
            <a:r>
              <a:rPr lang="vi-VN" sz="2000">
                <a:solidFill>
                  <a:srgbClr val="000000"/>
                </a:solidFill>
                <a:latin typeface="Arial" panose="020B0604020202020204" pitchFamily="34" charset="0"/>
              </a:rPr>
              <a:t>nhiệm đối với Cộng đồng địa </a:t>
            </a:r>
            <a:r>
              <a:rPr lang="vi-VN" sz="2000" smtClean="0">
                <a:solidFill>
                  <a:srgbClr val="000000"/>
                </a:solidFill>
                <a:latin typeface="Arial" panose="020B0604020202020204" pitchFamily="34" charset="0"/>
              </a:rPr>
              <a:t>phương</a:t>
            </a:r>
            <a:r>
              <a:rPr lang="en-GB" sz="2000" dirty="0" smtClean="0">
                <a:solidFill>
                  <a:srgbClr val="000000"/>
                </a:solidFill>
                <a:latin typeface="Arial" panose="020B0604020202020204" pitchFamily="34" charset="0"/>
              </a:rPr>
              <a:t/>
            </a:r>
            <a:br>
              <a:rPr lang="en-GB" sz="2000" dirty="0" smtClean="0">
                <a:solidFill>
                  <a:srgbClr val="000000"/>
                </a:solidFill>
                <a:latin typeface="Arial" panose="020B0604020202020204" pitchFamily="34" charset="0"/>
              </a:rPr>
            </a:br>
            <a:endParaRPr lang="en-US" sz="2000" dirty="0">
              <a:solidFill>
                <a:srgbClr val="000000"/>
              </a:solidFill>
              <a:latin typeface="Arial" panose="020B0604020202020204" pitchFamily="34" charset="0"/>
            </a:endParaRPr>
          </a:p>
        </p:txBody>
      </p:sp>
      <p:sp>
        <p:nvSpPr>
          <p:cNvPr id="9" name="Content Placeholder 2"/>
          <p:cNvSpPr txBox="1">
            <a:spLocks/>
          </p:cNvSpPr>
          <p:nvPr/>
        </p:nvSpPr>
        <p:spPr>
          <a:xfrm>
            <a:off x="577850" y="1676401"/>
            <a:ext cx="4013200" cy="3200400"/>
          </a:xfrm>
          <a:prstGeom prst="rect">
            <a:avLst/>
          </a:prstGeom>
        </p:spPr>
        <p:txBody>
          <a:bodyPr lIns="0" tIns="0" rIns="0" bIns="0" anchor="t"/>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spcAft>
                <a:spcPts val="0"/>
              </a:spcAft>
              <a:buClr>
                <a:srgbClr val="000000"/>
              </a:buClr>
            </a:pPr>
            <a:r>
              <a:rPr lang="en-GB" sz="1100" b="1" i="1" dirty="0" err="1" smtClean="0">
                <a:latin typeface="+mn-lt"/>
              </a:rPr>
              <a:t>Định</a:t>
            </a:r>
            <a:r>
              <a:rPr lang="en-GB" sz="1100" b="1" i="1" dirty="0" smtClean="0">
                <a:latin typeface="+mn-lt"/>
              </a:rPr>
              <a:t> </a:t>
            </a:r>
            <a:r>
              <a:rPr lang="en-GB" sz="1100" b="1" i="1" dirty="0" err="1" smtClean="0">
                <a:latin typeface="+mn-lt"/>
              </a:rPr>
              <a:t>nghĩa</a:t>
            </a:r>
            <a:r>
              <a:rPr lang="en-GB" sz="1100" b="1" i="1" dirty="0" smtClean="0">
                <a:latin typeface="+mn-lt"/>
              </a:rPr>
              <a:t>:</a:t>
            </a:r>
          </a:p>
          <a:p>
            <a:pPr indent="0">
              <a:spcAft>
                <a:spcPts val="0"/>
              </a:spcAft>
              <a:buClr>
                <a:srgbClr val="000000"/>
              </a:buClr>
            </a:pPr>
            <a:endParaRPr lang="en-GB" sz="500" dirty="0" smtClean="0">
              <a:latin typeface="+mn-lt"/>
            </a:endParaRPr>
          </a:p>
          <a:p>
            <a:pPr indent="0">
              <a:spcAft>
                <a:spcPts val="0"/>
              </a:spcAft>
              <a:buClr>
                <a:srgbClr val="000000"/>
              </a:buClr>
            </a:pPr>
            <a:r>
              <a:rPr lang="en-GB" sz="1100" dirty="0" err="1" smtClean="0">
                <a:latin typeface="+mn-lt"/>
              </a:rPr>
              <a:t>Các</a:t>
            </a:r>
            <a:r>
              <a:rPr lang="en-GB" sz="1100" dirty="0" smtClean="0">
                <a:latin typeface="+mn-lt"/>
              </a:rPr>
              <a:t> </a:t>
            </a:r>
            <a:r>
              <a:rPr lang="en-GB" sz="1100" dirty="0" err="1" smtClean="0">
                <a:latin typeface="+mn-lt"/>
              </a:rPr>
              <a:t>chương</a:t>
            </a:r>
            <a:r>
              <a:rPr lang="en-GB" sz="1100" dirty="0" smtClean="0">
                <a:latin typeface="+mn-lt"/>
              </a:rPr>
              <a:t> </a:t>
            </a:r>
            <a:r>
              <a:rPr lang="en-GB" sz="1100" dirty="0" err="1" smtClean="0">
                <a:latin typeface="+mn-lt"/>
              </a:rPr>
              <a:t>trình</a:t>
            </a:r>
            <a:r>
              <a:rPr lang="en-GB" sz="1100" dirty="0" smtClean="0">
                <a:latin typeface="+mn-lt"/>
              </a:rPr>
              <a:t> </a:t>
            </a:r>
            <a:r>
              <a:rPr lang="en-GB" sz="1100" dirty="0" err="1" smtClean="0">
                <a:latin typeface="+mn-lt"/>
              </a:rPr>
              <a:t>được</a:t>
            </a:r>
            <a:r>
              <a:rPr lang="en-GB" sz="1100" dirty="0" smtClean="0">
                <a:latin typeface="+mn-lt"/>
              </a:rPr>
              <a:t> </a:t>
            </a:r>
            <a:r>
              <a:rPr lang="en-GB" sz="1100" dirty="0" err="1" smtClean="0">
                <a:latin typeface="+mn-lt"/>
              </a:rPr>
              <a:t>thực</a:t>
            </a:r>
            <a:r>
              <a:rPr lang="en-GB" sz="1100" dirty="0" smtClean="0">
                <a:latin typeface="+mn-lt"/>
              </a:rPr>
              <a:t> </a:t>
            </a:r>
            <a:r>
              <a:rPr lang="en-GB" sz="1100" dirty="0" err="1" smtClean="0">
                <a:latin typeface="+mn-lt"/>
              </a:rPr>
              <a:t>hiện</a:t>
            </a:r>
            <a:r>
              <a:rPr lang="en-GB" sz="1100" dirty="0" smtClean="0">
                <a:latin typeface="+mn-lt"/>
              </a:rPr>
              <a:t> </a:t>
            </a:r>
            <a:r>
              <a:rPr lang="en-GB" sz="1100" dirty="0" err="1" smtClean="0">
                <a:latin typeface="+mn-lt"/>
              </a:rPr>
              <a:t>nhằm</a:t>
            </a:r>
            <a:r>
              <a:rPr lang="en-GB" sz="1100" dirty="0" smtClean="0">
                <a:latin typeface="+mn-lt"/>
              </a:rPr>
              <a:t> </a:t>
            </a:r>
            <a:r>
              <a:rPr lang="en-GB" sz="1100" dirty="0" err="1" smtClean="0">
                <a:latin typeface="+mn-lt"/>
              </a:rPr>
              <a:t>mang</a:t>
            </a:r>
            <a:r>
              <a:rPr lang="en-GB" sz="1100" dirty="0" smtClean="0">
                <a:latin typeface="+mn-lt"/>
              </a:rPr>
              <a:t> </a:t>
            </a:r>
            <a:r>
              <a:rPr lang="en-GB" sz="1100" dirty="0" err="1" smtClean="0">
                <a:latin typeface="+mn-lt"/>
              </a:rPr>
              <a:t>lại</a:t>
            </a:r>
            <a:r>
              <a:rPr lang="en-GB" sz="1100" dirty="0" smtClean="0">
                <a:latin typeface="+mn-lt"/>
              </a:rPr>
              <a:t> </a:t>
            </a:r>
            <a:r>
              <a:rPr lang="en-GB" sz="1100" dirty="0" err="1" smtClean="0">
                <a:latin typeface="+mn-lt"/>
              </a:rPr>
              <a:t>các</a:t>
            </a:r>
            <a:r>
              <a:rPr lang="en-GB" sz="1100" dirty="0" smtClean="0">
                <a:latin typeface="+mn-lt"/>
              </a:rPr>
              <a:t> </a:t>
            </a:r>
            <a:r>
              <a:rPr lang="en-GB" sz="1100" dirty="0" err="1" smtClean="0">
                <a:latin typeface="+mn-lt"/>
              </a:rPr>
              <a:t>giá</a:t>
            </a:r>
            <a:r>
              <a:rPr lang="en-GB" sz="1100" dirty="0" smtClean="0">
                <a:latin typeface="+mn-lt"/>
              </a:rPr>
              <a:t> </a:t>
            </a:r>
            <a:r>
              <a:rPr lang="en-GB" sz="1100" dirty="0" err="1" smtClean="0">
                <a:latin typeface="+mn-lt"/>
              </a:rPr>
              <a:t>trị</a:t>
            </a:r>
            <a:r>
              <a:rPr lang="en-GB" sz="1100" dirty="0" smtClean="0">
                <a:latin typeface="+mn-lt"/>
              </a:rPr>
              <a:t> </a:t>
            </a:r>
            <a:r>
              <a:rPr lang="en-GB" sz="1100" dirty="0" err="1" smtClean="0">
                <a:latin typeface="+mn-lt"/>
              </a:rPr>
              <a:t>cho</a:t>
            </a:r>
            <a:r>
              <a:rPr lang="en-GB" sz="1100" dirty="0" smtClean="0">
                <a:latin typeface="+mn-lt"/>
              </a:rPr>
              <a:t> </a:t>
            </a:r>
            <a:r>
              <a:rPr lang="en-GB" sz="1100" dirty="0" err="1" smtClean="0">
                <a:latin typeface="+mn-lt"/>
              </a:rPr>
              <a:t>cộng</a:t>
            </a:r>
            <a:r>
              <a:rPr lang="en-GB" sz="1100" dirty="0" smtClean="0">
                <a:latin typeface="+mn-lt"/>
              </a:rPr>
              <a:t> </a:t>
            </a:r>
            <a:r>
              <a:rPr lang="en-GB" sz="1100" dirty="0" err="1" smtClean="0">
                <a:latin typeface="+mn-lt"/>
              </a:rPr>
              <a:t>đồng</a:t>
            </a:r>
            <a:r>
              <a:rPr lang="en-GB" sz="1100" dirty="0" smtClean="0">
                <a:latin typeface="+mn-lt"/>
              </a:rPr>
              <a:t> </a:t>
            </a:r>
            <a:r>
              <a:rPr lang="en-GB" sz="1100" dirty="0" err="1" smtClean="0">
                <a:latin typeface="+mn-lt"/>
              </a:rPr>
              <a:t>địa</a:t>
            </a:r>
            <a:r>
              <a:rPr lang="en-GB" sz="1100" dirty="0" smtClean="0">
                <a:latin typeface="+mn-lt"/>
              </a:rPr>
              <a:t> </a:t>
            </a:r>
            <a:r>
              <a:rPr lang="en-GB" sz="1100" dirty="0" err="1" smtClean="0">
                <a:latin typeface="+mn-lt"/>
              </a:rPr>
              <a:t>phương</a:t>
            </a:r>
            <a:r>
              <a:rPr lang="en-GB" sz="1100" dirty="0" smtClean="0">
                <a:latin typeface="+mn-lt"/>
              </a:rPr>
              <a:t>.</a:t>
            </a:r>
            <a:endParaRPr lang="en-GB" sz="1100" dirty="0" smtClean="0">
              <a:latin typeface="+mn-lt"/>
            </a:endParaRPr>
          </a:p>
          <a:p>
            <a:pPr indent="0">
              <a:spcAft>
                <a:spcPts val="0"/>
              </a:spcAft>
              <a:buClr>
                <a:srgbClr val="000000"/>
              </a:buClr>
            </a:pPr>
            <a:endParaRPr lang="en-GB" sz="1100" dirty="0" smtClean="0">
              <a:latin typeface="+mn-lt"/>
            </a:endParaRPr>
          </a:p>
          <a:p>
            <a:pPr marL="0" lvl="1" indent="0">
              <a:spcAft>
                <a:spcPts val="0"/>
              </a:spcAft>
              <a:buClr>
                <a:srgbClr val="000000"/>
              </a:buClr>
              <a:buFont typeface="Georgia" pitchFamily="18" charset="0"/>
              <a:buNone/>
            </a:pPr>
            <a:r>
              <a:rPr lang="en-GB" sz="1100" b="1" i="1" dirty="0" err="1" smtClean="0">
                <a:latin typeface="+mn-lt"/>
              </a:rPr>
              <a:t>Tính</a:t>
            </a:r>
            <a:r>
              <a:rPr lang="en-GB" sz="1100" b="1" i="1" dirty="0" smtClean="0">
                <a:latin typeface="+mn-lt"/>
              </a:rPr>
              <a:t> </a:t>
            </a:r>
            <a:r>
              <a:rPr lang="en-GB" sz="1100" b="1" i="1" dirty="0" err="1" smtClean="0">
                <a:latin typeface="+mn-lt"/>
              </a:rPr>
              <a:t>liên</a:t>
            </a:r>
            <a:r>
              <a:rPr lang="en-GB" sz="1100" b="1" i="1" dirty="0" smtClean="0">
                <a:latin typeface="+mn-lt"/>
              </a:rPr>
              <a:t> </a:t>
            </a:r>
            <a:r>
              <a:rPr lang="en-GB" sz="1100" b="1" i="1" dirty="0" err="1" smtClean="0">
                <a:latin typeface="+mn-lt"/>
              </a:rPr>
              <a:t>quan</a:t>
            </a:r>
            <a:r>
              <a:rPr lang="en-GB" sz="1100" b="1" i="1" dirty="0" smtClean="0">
                <a:latin typeface="+mn-lt"/>
              </a:rPr>
              <a:t>:</a:t>
            </a:r>
          </a:p>
          <a:p>
            <a:pPr marL="0" lvl="1" indent="0">
              <a:spcAft>
                <a:spcPts val="0"/>
              </a:spcAft>
              <a:buClr>
                <a:srgbClr val="000000"/>
              </a:buClr>
              <a:buFont typeface="Georgia" pitchFamily="18" charset="0"/>
              <a:buNone/>
            </a:pPr>
            <a:endParaRPr lang="en-GB" sz="500" b="1" i="1" dirty="0" smtClean="0">
              <a:latin typeface="+mn-lt"/>
            </a:endParaRPr>
          </a:p>
          <a:p>
            <a:pPr lvl="1">
              <a:spcAft>
                <a:spcPts val="0"/>
              </a:spcAft>
              <a:buClr>
                <a:srgbClr val="000000"/>
              </a:buClr>
            </a:pPr>
            <a:r>
              <a:rPr lang="en-US" sz="1100" dirty="0" err="1" smtClean="0">
                <a:latin typeface="+mn-lt"/>
                <a:cs typeface="Times New Roman" pitchFamily="18" charset="0"/>
              </a:rPr>
              <a:t>Đánh</a:t>
            </a:r>
            <a:r>
              <a:rPr lang="en-US" sz="1100" dirty="0" smtClean="0">
                <a:latin typeface="+mn-lt"/>
                <a:cs typeface="Times New Roman" pitchFamily="18" charset="0"/>
              </a:rPr>
              <a:t> </a:t>
            </a:r>
            <a:r>
              <a:rPr lang="en-US" sz="1100" dirty="0" err="1" smtClean="0">
                <a:latin typeface="+mn-lt"/>
                <a:cs typeface="Times New Roman" pitchFamily="18" charset="0"/>
              </a:rPr>
              <a:t>giá</a:t>
            </a:r>
            <a:r>
              <a:rPr lang="en-US" sz="1100" dirty="0" smtClean="0">
                <a:latin typeface="+mn-lt"/>
                <a:cs typeface="Times New Roman" pitchFamily="18" charset="0"/>
              </a:rPr>
              <a:t> </a:t>
            </a:r>
            <a:r>
              <a:rPr lang="en-US" sz="1100" dirty="0" err="1" smtClean="0">
                <a:latin typeface="+mn-lt"/>
                <a:cs typeface="Times New Roman" pitchFamily="18" charset="0"/>
              </a:rPr>
              <a:t>và</a:t>
            </a:r>
            <a:r>
              <a:rPr lang="en-US" sz="1100" dirty="0" smtClean="0">
                <a:latin typeface="+mn-lt"/>
                <a:cs typeface="Times New Roman" pitchFamily="18" charset="0"/>
              </a:rPr>
              <a:t> </a:t>
            </a:r>
            <a:r>
              <a:rPr lang="en-US" sz="1100" dirty="0" err="1" smtClean="0">
                <a:latin typeface="+mn-lt"/>
                <a:cs typeface="Times New Roman" pitchFamily="18" charset="0"/>
              </a:rPr>
              <a:t>hoạch</a:t>
            </a:r>
            <a:r>
              <a:rPr lang="en-US" sz="1100" dirty="0" smtClean="0">
                <a:latin typeface="+mn-lt"/>
                <a:cs typeface="Times New Roman" pitchFamily="18" charset="0"/>
              </a:rPr>
              <a:t> </a:t>
            </a:r>
            <a:r>
              <a:rPr lang="en-US" sz="1100" dirty="0" err="1" smtClean="0">
                <a:latin typeface="+mn-lt"/>
                <a:cs typeface="Times New Roman" pitchFamily="18" charset="0"/>
              </a:rPr>
              <a:t>định</a:t>
            </a:r>
            <a:r>
              <a:rPr lang="en-US" sz="1100" dirty="0" smtClean="0">
                <a:latin typeface="+mn-lt"/>
                <a:cs typeface="Times New Roman" pitchFamily="18" charset="0"/>
              </a:rPr>
              <a:t> </a:t>
            </a:r>
            <a:r>
              <a:rPr lang="en-US" sz="1100" dirty="0" err="1" smtClean="0">
                <a:latin typeface="+mn-lt"/>
                <a:cs typeface="Times New Roman" pitchFamily="18" charset="0"/>
              </a:rPr>
              <a:t>có</a:t>
            </a:r>
            <a:r>
              <a:rPr lang="en-US" sz="1100" dirty="0" smtClean="0">
                <a:latin typeface="+mn-lt"/>
                <a:cs typeface="Times New Roman" pitchFamily="18" charset="0"/>
              </a:rPr>
              <a:t> ý </a:t>
            </a:r>
            <a:r>
              <a:rPr lang="en-US" sz="1100" dirty="0" err="1" smtClean="0">
                <a:latin typeface="+mn-lt"/>
                <a:cs typeface="Times New Roman" pitchFamily="18" charset="0"/>
              </a:rPr>
              <a:t>nghĩa</a:t>
            </a:r>
            <a:r>
              <a:rPr lang="en-US" sz="1100" dirty="0" smtClean="0">
                <a:latin typeface="+mn-lt"/>
                <a:cs typeface="Times New Roman" pitchFamily="18" charset="0"/>
              </a:rPr>
              <a:t> </a:t>
            </a:r>
            <a:r>
              <a:rPr lang="en-US" sz="1100" dirty="0" err="1" smtClean="0">
                <a:latin typeface="+mn-lt"/>
                <a:cs typeface="Times New Roman" pitchFamily="18" charset="0"/>
              </a:rPr>
              <a:t>quan</a:t>
            </a:r>
            <a:r>
              <a:rPr lang="en-US" sz="1100" dirty="0" smtClean="0">
                <a:latin typeface="+mn-lt"/>
                <a:cs typeface="Times New Roman" pitchFamily="18" charset="0"/>
              </a:rPr>
              <a:t> </a:t>
            </a:r>
            <a:r>
              <a:rPr lang="en-US" sz="1100" dirty="0" err="1" smtClean="0">
                <a:latin typeface="+mn-lt"/>
                <a:cs typeface="Times New Roman" pitchFamily="18" charset="0"/>
              </a:rPr>
              <a:t>trọng</a:t>
            </a:r>
            <a:r>
              <a:rPr lang="en-US" sz="1100" dirty="0" smtClean="0">
                <a:latin typeface="+mn-lt"/>
                <a:cs typeface="Times New Roman" pitchFamily="18" charset="0"/>
              </a:rPr>
              <a:t> </a:t>
            </a:r>
            <a:r>
              <a:rPr lang="en-US" sz="1100" dirty="0" err="1" smtClean="0">
                <a:latin typeface="+mn-lt"/>
                <a:cs typeface="Times New Roman" pitchFamily="18" charset="0"/>
              </a:rPr>
              <a:t>nhằm</a:t>
            </a:r>
            <a:r>
              <a:rPr lang="en-US" sz="1100" dirty="0" smtClean="0">
                <a:latin typeface="+mn-lt"/>
                <a:cs typeface="Times New Roman" pitchFamily="18" charset="0"/>
              </a:rPr>
              <a:t> </a:t>
            </a:r>
            <a:r>
              <a:rPr lang="en-US" sz="1100" dirty="0" err="1" smtClean="0">
                <a:latin typeface="+mn-lt"/>
                <a:cs typeface="Times New Roman" pitchFamily="18" charset="0"/>
              </a:rPr>
              <a:t>đo</a:t>
            </a:r>
            <a:r>
              <a:rPr lang="en-US" sz="1100" dirty="0" smtClean="0">
                <a:latin typeface="+mn-lt"/>
                <a:cs typeface="Times New Roman" pitchFamily="18" charset="0"/>
              </a:rPr>
              <a:t> </a:t>
            </a:r>
            <a:r>
              <a:rPr lang="en-US" sz="1100" dirty="0" err="1" smtClean="0">
                <a:latin typeface="+mn-lt"/>
                <a:cs typeface="Times New Roman" pitchFamily="18" charset="0"/>
              </a:rPr>
              <a:t>lường</a:t>
            </a:r>
            <a:r>
              <a:rPr lang="en-US" sz="1100" dirty="0" smtClean="0">
                <a:latin typeface="+mn-lt"/>
                <a:cs typeface="Times New Roman" pitchFamily="18" charset="0"/>
              </a:rPr>
              <a:t> </a:t>
            </a:r>
            <a:r>
              <a:rPr lang="en-US" sz="1100" dirty="0" err="1" smtClean="0">
                <a:latin typeface="+mn-lt"/>
                <a:cs typeface="Times New Roman" pitchFamily="18" charset="0"/>
              </a:rPr>
              <a:t>tác</a:t>
            </a:r>
            <a:r>
              <a:rPr lang="en-US" sz="1100" dirty="0" smtClean="0">
                <a:latin typeface="+mn-lt"/>
                <a:cs typeface="Times New Roman" pitchFamily="18" charset="0"/>
              </a:rPr>
              <a:t> </a:t>
            </a:r>
            <a:r>
              <a:rPr lang="en-US" sz="1100" dirty="0" err="1" smtClean="0">
                <a:latin typeface="+mn-lt"/>
                <a:cs typeface="Times New Roman" pitchFamily="18" charset="0"/>
              </a:rPr>
              <a:t>động</a:t>
            </a:r>
            <a:r>
              <a:rPr lang="en-US" sz="1100" dirty="0" smtClean="0">
                <a:latin typeface="+mn-lt"/>
                <a:cs typeface="Times New Roman" pitchFamily="18" charset="0"/>
              </a:rPr>
              <a:t> </a:t>
            </a:r>
            <a:r>
              <a:rPr lang="en-US" sz="1100" dirty="0" err="1" smtClean="0">
                <a:latin typeface="+mn-lt"/>
                <a:cs typeface="Times New Roman" pitchFamily="18" charset="0"/>
              </a:rPr>
              <a:t>đến</a:t>
            </a:r>
            <a:r>
              <a:rPr lang="en-US" sz="1100" dirty="0" smtClean="0">
                <a:latin typeface="+mn-lt"/>
                <a:cs typeface="Times New Roman" pitchFamily="18" charset="0"/>
              </a:rPr>
              <a:t> </a:t>
            </a:r>
            <a:r>
              <a:rPr lang="en-US" sz="1100" dirty="0" err="1" smtClean="0">
                <a:latin typeface="+mn-lt"/>
                <a:cs typeface="Times New Roman" pitchFamily="18" charset="0"/>
              </a:rPr>
              <a:t>cộng</a:t>
            </a:r>
            <a:r>
              <a:rPr lang="en-US" sz="1100" dirty="0" smtClean="0">
                <a:latin typeface="+mn-lt"/>
                <a:cs typeface="Times New Roman" pitchFamily="18" charset="0"/>
              </a:rPr>
              <a:t> </a:t>
            </a:r>
            <a:r>
              <a:rPr lang="en-US" sz="1100" dirty="0" err="1" smtClean="0">
                <a:latin typeface="+mn-lt"/>
                <a:cs typeface="Times New Roman" pitchFamily="18" charset="0"/>
              </a:rPr>
              <a:t>đồng</a:t>
            </a:r>
            <a:r>
              <a:rPr lang="en-US" sz="1100" dirty="0" smtClean="0">
                <a:latin typeface="+mn-lt"/>
                <a:cs typeface="Times New Roman" pitchFamily="18" charset="0"/>
              </a:rPr>
              <a:t> </a:t>
            </a:r>
            <a:r>
              <a:rPr lang="en-US" sz="1100" dirty="0" err="1" smtClean="0">
                <a:latin typeface="+mn-lt"/>
                <a:cs typeface="Times New Roman" pitchFamily="18" charset="0"/>
              </a:rPr>
              <a:t>địa</a:t>
            </a:r>
            <a:r>
              <a:rPr lang="en-US" sz="1100" dirty="0" smtClean="0">
                <a:latin typeface="+mn-lt"/>
                <a:cs typeface="Times New Roman" pitchFamily="18" charset="0"/>
              </a:rPr>
              <a:t> </a:t>
            </a:r>
            <a:r>
              <a:rPr lang="en-US" sz="1100" dirty="0" err="1" smtClean="0">
                <a:latin typeface="+mn-lt"/>
                <a:cs typeface="Times New Roman" pitchFamily="18" charset="0"/>
              </a:rPr>
              <a:t>phương</a:t>
            </a:r>
            <a:r>
              <a:rPr lang="en-US" sz="1100" dirty="0" smtClean="0">
                <a:latin typeface="+mn-lt"/>
                <a:cs typeface="Times New Roman" pitchFamily="18" charset="0"/>
              </a:rPr>
              <a:t> </a:t>
            </a:r>
            <a:r>
              <a:rPr lang="en-US" sz="1100" dirty="0" err="1" smtClean="0">
                <a:latin typeface="+mn-lt"/>
                <a:cs typeface="Times New Roman" pitchFamily="18" charset="0"/>
              </a:rPr>
              <a:t>cũng</a:t>
            </a:r>
            <a:r>
              <a:rPr lang="en-US" sz="1100" dirty="0" smtClean="0">
                <a:latin typeface="+mn-lt"/>
                <a:cs typeface="Times New Roman" pitchFamily="18" charset="0"/>
              </a:rPr>
              <a:t> </a:t>
            </a:r>
            <a:r>
              <a:rPr lang="en-US" sz="1100" dirty="0" err="1" smtClean="0">
                <a:latin typeface="+mn-lt"/>
                <a:cs typeface="Times New Roman" pitchFamily="18" charset="0"/>
              </a:rPr>
              <a:t>như</a:t>
            </a:r>
            <a:r>
              <a:rPr lang="en-US" sz="1100" dirty="0" smtClean="0">
                <a:latin typeface="+mn-lt"/>
                <a:cs typeface="Times New Roman" pitchFamily="18" charset="0"/>
              </a:rPr>
              <a:t> </a:t>
            </a:r>
            <a:r>
              <a:rPr lang="en-US" sz="1100" dirty="0" err="1" smtClean="0">
                <a:latin typeface="+mn-lt"/>
                <a:cs typeface="Times New Roman" pitchFamily="18" charset="0"/>
              </a:rPr>
              <a:t>đáp</a:t>
            </a:r>
            <a:r>
              <a:rPr lang="en-US" sz="1100" dirty="0" smtClean="0">
                <a:latin typeface="+mn-lt"/>
                <a:cs typeface="Times New Roman" pitchFamily="18" charset="0"/>
              </a:rPr>
              <a:t> </a:t>
            </a:r>
            <a:r>
              <a:rPr lang="en-US" sz="1100" dirty="0" err="1" smtClean="0">
                <a:latin typeface="+mn-lt"/>
                <a:cs typeface="Times New Roman" pitchFamily="18" charset="0"/>
              </a:rPr>
              <a:t>ứng</a:t>
            </a:r>
            <a:r>
              <a:rPr lang="en-US" sz="1100" dirty="0" smtClean="0">
                <a:latin typeface="+mn-lt"/>
                <a:cs typeface="Times New Roman" pitchFamily="18" charset="0"/>
              </a:rPr>
              <a:t> </a:t>
            </a:r>
            <a:r>
              <a:rPr lang="en-US" sz="1100" dirty="0" err="1" smtClean="0">
                <a:latin typeface="+mn-lt"/>
                <a:cs typeface="Times New Roman" pitchFamily="18" charset="0"/>
              </a:rPr>
              <a:t>các</a:t>
            </a:r>
            <a:r>
              <a:rPr lang="en-US" sz="1100" dirty="0" smtClean="0">
                <a:latin typeface="+mn-lt"/>
                <a:cs typeface="Times New Roman" pitchFamily="18" charset="0"/>
              </a:rPr>
              <a:t> </a:t>
            </a:r>
            <a:r>
              <a:rPr lang="en-US" sz="1100" dirty="0" err="1" smtClean="0">
                <a:latin typeface="+mn-lt"/>
                <a:cs typeface="Times New Roman" pitchFamily="18" charset="0"/>
              </a:rPr>
              <a:t>mong</a:t>
            </a:r>
            <a:r>
              <a:rPr lang="en-US" sz="1100" dirty="0" smtClean="0">
                <a:latin typeface="+mn-lt"/>
                <a:cs typeface="Times New Roman" pitchFamily="18" charset="0"/>
              </a:rPr>
              <a:t> </a:t>
            </a:r>
            <a:r>
              <a:rPr lang="en-US" sz="1100" dirty="0" err="1" smtClean="0">
                <a:latin typeface="+mn-lt"/>
                <a:cs typeface="Times New Roman" pitchFamily="18" charset="0"/>
              </a:rPr>
              <a:t>đợi</a:t>
            </a:r>
            <a:r>
              <a:rPr lang="en-US" sz="1100" dirty="0" smtClean="0">
                <a:latin typeface="+mn-lt"/>
                <a:cs typeface="Times New Roman" pitchFamily="18" charset="0"/>
              </a:rPr>
              <a:t> </a:t>
            </a:r>
            <a:r>
              <a:rPr lang="en-US" sz="1100" dirty="0" err="1" smtClean="0">
                <a:latin typeface="+mn-lt"/>
                <a:cs typeface="Times New Roman" pitchFamily="18" charset="0"/>
              </a:rPr>
              <a:t>và</a:t>
            </a:r>
            <a:r>
              <a:rPr lang="en-US" sz="1100" dirty="0" smtClean="0">
                <a:latin typeface="+mn-lt"/>
                <a:cs typeface="Times New Roman" pitchFamily="18" charset="0"/>
              </a:rPr>
              <a:t> </a:t>
            </a:r>
            <a:r>
              <a:rPr lang="en-US" sz="1100" dirty="0" err="1" smtClean="0">
                <a:latin typeface="+mn-lt"/>
                <a:cs typeface="Times New Roman" pitchFamily="18" charset="0"/>
              </a:rPr>
              <a:t>nhu</a:t>
            </a:r>
            <a:r>
              <a:rPr lang="en-US" sz="1100" dirty="0" smtClean="0">
                <a:latin typeface="+mn-lt"/>
                <a:cs typeface="Times New Roman" pitchFamily="18" charset="0"/>
              </a:rPr>
              <a:t> </a:t>
            </a:r>
            <a:r>
              <a:rPr lang="en-US" sz="1100" dirty="0" err="1" smtClean="0">
                <a:latin typeface="+mn-lt"/>
                <a:cs typeface="Times New Roman" pitchFamily="18" charset="0"/>
              </a:rPr>
              <a:t>cầu</a:t>
            </a:r>
            <a:r>
              <a:rPr lang="en-US" sz="1100" dirty="0" smtClean="0">
                <a:latin typeface="+mn-lt"/>
                <a:cs typeface="Times New Roman" pitchFamily="18" charset="0"/>
              </a:rPr>
              <a:t> </a:t>
            </a:r>
            <a:r>
              <a:rPr lang="en-US" sz="1100" dirty="0" err="1" smtClean="0">
                <a:latin typeface="+mn-lt"/>
                <a:cs typeface="Times New Roman" pitchFamily="18" charset="0"/>
              </a:rPr>
              <a:t>của</a:t>
            </a:r>
            <a:r>
              <a:rPr lang="en-US" sz="1100" dirty="0" smtClean="0">
                <a:latin typeface="+mn-lt"/>
                <a:cs typeface="Times New Roman" pitchFamily="18" charset="0"/>
              </a:rPr>
              <a:t> </a:t>
            </a:r>
            <a:r>
              <a:rPr lang="en-US" sz="1100" dirty="0" err="1" smtClean="0">
                <a:latin typeface="+mn-lt"/>
                <a:cs typeface="Times New Roman" pitchFamily="18" charset="0"/>
              </a:rPr>
              <a:t>cộng</a:t>
            </a:r>
            <a:r>
              <a:rPr lang="en-US" sz="1100" dirty="0" smtClean="0">
                <a:latin typeface="+mn-lt"/>
                <a:cs typeface="Times New Roman" pitchFamily="18" charset="0"/>
              </a:rPr>
              <a:t> </a:t>
            </a:r>
            <a:r>
              <a:rPr lang="en-US" sz="1100" dirty="0" err="1" smtClean="0">
                <a:latin typeface="+mn-lt"/>
                <a:cs typeface="Times New Roman" pitchFamily="18" charset="0"/>
              </a:rPr>
              <a:t>đồng</a:t>
            </a:r>
            <a:endParaRPr lang="en-GB" sz="1100" b="1" i="1" dirty="0">
              <a:latin typeface="+mn-lt"/>
            </a:endParaRPr>
          </a:p>
        </p:txBody>
      </p:sp>
      <p:graphicFrame>
        <p:nvGraphicFramePr>
          <p:cNvPr id="10" name="Table 9"/>
          <p:cNvGraphicFramePr>
            <a:graphicFrameLocks noGrp="1"/>
          </p:cNvGraphicFramePr>
          <p:nvPr>
            <p:extLst/>
          </p:nvPr>
        </p:nvGraphicFramePr>
        <p:xfrm>
          <a:off x="7318155" y="382594"/>
          <a:ext cx="2009995" cy="1115298"/>
        </p:xfrm>
        <a:graphic>
          <a:graphicData uri="http://schemas.openxmlformats.org/drawingml/2006/table">
            <a:tbl>
              <a:tblPr firstRow="1" bandRow="1">
                <a:tableStyleId>{5C22544A-7EE6-4342-B048-85BDC9FD1C3A}</a:tableStyleId>
              </a:tblPr>
              <a:tblGrid>
                <a:gridCol w="1228622"/>
                <a:gridCol w="781373"/>
              </a:tblGrid>
              <a:tr h="354892">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05514">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54892">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Rectangle 10"/>
          <p:cNvSpPr/>
          <p:nvPr/>
        </p:nvSpPr>
        <p:spPr>
          <a:xfrm>
            <a:off x="8431463" y="777750"/>
            <a:ext cx="838200" cy="2606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smtClean="0">
                <a:solidFill>
                  <a:srgbClr val="000000"/>
                </a:solidFill>
              </a:rPr>
              <a:t>Cộng đồng địa phương</a:t>
            </a:r>
            <a:endParaRPr lang="en-GB" sz="1000" b="1" dirty="0">
              <a:solidFill>
                <a:srgbClr val="000000"/>
              </a:solidFill>
            </a:endParaRPr>
          </a:p>
        </p:txBody>
      </p:sp>
      <p:sp>
        <p:nvSpPr>
          <p:cNvPr id="12" name="Hexagon 11"/>
          <p:cNvSpPr/>
          <p:nvPr/>
        </p:nvSpPr>
        <p:spPr bwMode="ltGray">
          <a:xfrm>
            <a:off x="8489950" y="1184058"/>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G4-SO1</a:t>
            </a:r>
          </a:p>
        </p:txBody>
      </p:sp>
      <p:sp>
        <p:nvSpPr>
          <p:cNvPr id="13" name="Content Placeholder 2"/>
          <p:cNvSpPr txBox="1">
            <a:spLocks/>
          </p:cNvSpPr>
          <p:nvPr/>
        </p:nvSpPr>
        <p:spPr>
          <a:xfrm>
            <a:off x="5029200" y="1676401"/>
            <a:ext cx="4298950" cy="4483005"/>
          </a:xfrm>
          <a:prstGeom prst="rect">
            <a:avLst/>
          </a:prstGeom>
        </p:spPr>
        <p:txBody>
          <a:bodyPr lIns="0" tIns="0" rIns="0" bIns="0" anchor="t"/>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0"/>
              </a:spcAft>
              <a:buClr>
                <a:srgbClr val="000000"/>
              </a:buClr>
            </a:pPr>
            <a:r>
              <a:rPr lang="en-GB" sz="1100" b="1" smtClean="0">
                <a:solidFill>
                  <a:prstClr val="black"/>
                </a:solidFill>
                <a:latin typeface="Arial" panose="020B0604020202020204" pitchFamily="34" charset="0"/>
              </a:rPr>
              <a:t>Báo cáo thông tin gì:</a:t>
            </a:r>
            <a:endParaRPr lang="en-GB" sz="1100" dirty="0">
              <a:solidFill>
                <a:prstClr val="black"/>
              </a:solidFill>
              <a:latin typeface="Arial" panose="020B0604020202020204" pitchFamily="34" charset="0"/>
            </a:endParaRPr>
          </a:p>
          <a:p>
            <a:pPr marL="180975" indent="-180975">
              <a:spcAft>
                <a:spcPts val="0"/>
              </a:spcAft>
              <a:buClr>
                <a:srgbClr val="000000"/>
              </a:buClr>
              <a:buFont typeface="+mj-lt"/>
              <a:buAutoNum type="alphaLcPeriod"/>
            </a:pPr>
            <a:r>
              <a:rPr lang="vi-VN" sz="1100">
                <a:solidFill>
                  <a:prstClr val="black"/>
                </a:solidFill>
                <a:latin typeface="Arial" panose="020B0604020202020204" pitchFamily="34" charset="0"/>
              </a:rPr>
              <a:t>Báo cáo tỉ lệ phần trăm các hoạt động có sự tham gia của cộng đồng địa phương, báo cáo tác động và các chương trình phát triển đã triển khai, bao gồm việc sử </a:t>
            </a:r>
            <a:r>
              <a:rPr lang="vi-VN" sz="1100" smtClean="0">
                <a:solidFill>
                  <a:prstClr val="black"/>
                </a:solidFill>
                <a:latin typeface="Arial" panose="020B0604020202020204" pitchFamily="34" charset="0"/>
              </a:rPr>
              <a:t>dụng</a:t>
            </a:r>
            <a:r>
              <a:rPr lang="en-GB" sz="1100" smtClean="0">
                <a:solidFill>
                  <a:prstClr val="black"/>
                </a:solidFill>
                <a:latin typeface="Arial" panose="020B0604020202020204" pitchFamily="34" charset="0"/>
              </a:rPr>
              <a:t>:</a:t>
            </a:r>
            <a:endParaRPr lang="en-GB" sz="1100" dirty="0">
              <a:solidFill>
                <a:prstClr val="black"/>
              </a:solidFill>
              <a:latin typeface="Arial" panose="020B0604020202020204" pitchFamily="34" charset="0"/>
            </a:endParaRPr>
          </a:p>
          <a:p>
            <a:pPr marL="447675" lvl="1" indent="-180975">
              <a:spcAft>
                <a:spcPts val="0"/>
              </a:spcAft>
              <a:buClr>
                <a:srgbClr val="000000"/>
              </a:buClr>
              <a:buFont typeface="Arial" panose="020B0604020202020204" pitchFamily="34" charset="0"/>
              <a:buChar char="•"/>
            </a:pPr>
            <a:r>
              <a:rPr lang="vi-VN" sz="1100" smtClean="0">
                <a:solidFill>
                  <a:prstClr val="black"/>
                </a:solidFill>
                <a:latin typeface="Arial" panose="020B0604020202020204" pitchFamily="34" charset="0"/>
              </a:rPr>
              <a:t>Các </a:t>
            </a:r>
            <a:r>
              <a:rPr lang="vi-VN" sz="1100">
                <a:solidFill>
                  <a:prstClr val="black"/>
                </a:solidFill>
                <a:latin typeface="Arial" panose="020B0604020202020204" pitchFamily="34" charset="0"/>
              </a:rPr>
              <a:t>đánh giá tác động xã hội, bao gồm đánh giá tác động về giới tính, trên cơ sở các quy trình có sự tham vấn của cộng đồng;</a:t>
            </a:r>
          </a:p>
          <a:p>
            <a:pPr marL="447675" lvl="1" indent="-180975">
              <a:spcAft>
                <a:spcPts val="0"/>
              </a:spcAft>
              <a:buClr>
                <a:srgbClr val="000000"/>
              </a:buClr>
              <a:buFont typeface="Arial" panose="020B0604020202020204" pitchFamily="34" charset="0"/>
              <a:buChar char="•"/>
            </a:pPr>
            <a:r>
              <a:rPr lang="vi-VN" sz="1100">
                <a:solidFill>
                  <a:prstClr val="black"/>
                </a:solidFill>
                <a:latin typeface="Arial" panose="020B0604020202020204" pitchFamily="34" charset="0"/>
              </a:rPr>
              <a:t>Các đánh giá tác động môi trường và công tác theo dõi liên tục;</a:t>
            </a:r>
          </a:p>
          <a:p>
            <a:pPr marL="447675" lvl="1" indent="-180975">
              <a:spcAft>
                <a:spcPts val="0"/>
              </a:spcAft>
              <a:buClr>
                <a:srgbClr val="000000"/>
              </a:buClr>
              <a:buFont typeface="Arial" panose="020B0604020202020204" pitchFamily="34" charset="0"/>
              <a:buChar char="•"/>
            </a:pPr>
            <a:r>
              <a:rPr lang="vi-VN" sz="1100">
                <a:solidFill>
                  <a:prstClr val="black"/>
                </a:solidFill>
                <a:latin typeface="Arial" panose="020B0604020202020204" pitchFamily="34" charset="0"/>
              </a:rPr>
              <a:t>Công bố Thông tin về các kết quả đánh giá tác động môi trường và xã hội;</a:t>
            </a:r>
          </a:p>
          <a:p>
            <a:pPr marL="447675" lvl="1" indent="-180975">
              <a:spcAft>
                <a:spcPts val="0"/>
              </a:spcAft>
              <a:buClr>
                <a:srgbClr val="000000"/>
              </a:buClr>
              <a:buFont typeface="Arial" panose="020B0604020202020204" pitchFamily="34" charset="0"/>
              <a:buChar char="•"/>
            </a:pPr>
            <a:r>
              <a:rPr lang="vi-VN" sz="1100">
                <a:solidFill>
                  <a:prstClr val="black"/>
                </a:solidFill>
                <a:latin typeface="Arial" panose="020B0604020202020204" pitchFamily="34" charset="0"/>
              </a:rPr>
              <a:t>Các chương trình phát triển cộng đồng địa phương trên cơ sở nhu cầu của các cộng đồng địa phương;</a:t>
            </a:r>
          </a:p>
          <a:p>
            <a:pPr marL="447675" lvl="1" indent="-180975">
              <a:spcAft>
                <a:spcPts val="0"/>
              </a:spcAft>
              <a:buClr>
                <a:srgbClr val="000000"/>
              </a:buClr>
              <a:buFont typeface="Arial" panose="020B0604020202020204" pitchFamily="34" charset="0"/>
              <a:buChar char="•"/>
            </a:pPr>
            <a:r>
              <a:rPr lang="vi-VN" sz="1100">
                <a:solidFill>
                  <a:prstClr val="black"/>
                </a:solidFill>
                <a:latin typeface="Arial" panose="020B0604020202020204" pitchFamily="34" charset="0"/>
              </a:rPr>
              <a:t>Các chương trình tham gia của các bên liên quan trên cơ sở lập sơ đồ các bên liên quan;</a:t>
            </a:r>
          </a:p>
          <a:p>
            <a:pPr marL="447675" lvl="1" indent="-180975">
              <a:spcAft>
                <a:spcPts val="0"/>
              </a:spcAft>
              <a:buClr>
                <a:srgbClr val="000000"/>
              </a:buClr>
              <a:buFont typeface="Arial" panose="020B0604020202020204" pitchFamily="34" charset="0"/>
              <a:buChar char="•"/>
            </a:pPr>
            <a:r>
              <a:rPr lang="vi-VN" sz="1100">
                <a:solidFill>
                  <a:prstClr val="black"/>
                </a:solidFill>
                <a:latin typeface="Arial" panose="020B0604020202020204" pitchFamily="34" charset="0"/>
              </a:rPr>
              <a:t>Các ủy ban tư vấn cộng đồng địa phương trên diện rộng và các quy trình bao gồm các nhóm dễ bị tổn thương;</a:t>
            </a:r>
          </a:p>
          <a:p>
            <a:pPr marL="447675" lvl="1" indent="-180975">
              <a:spcAft>
                <a:spcPts val="0"/>
              </a:spcAft>
              <a:buClr>
                <a:srgbClr val="000000"/>
              </a:buClr>
              <a:buFont typeface="Arial" panose="020B0604020202020204" pitchFamily="34" charset="0"/>
              <a:buChar char="•"/>
            </a:pPr>
            <a:r>
              <a:rPr lang="vi-VN" sz="1100">
                <a:solidFill>
                  <a:prstClr val="black"/>
                </a:solidFill>
                <a:latin typeface="Arial" panose="020B0604020202020204" pitchFamily="34" charset="0"/>
              </a:rPr>
              <a:t>Các hội đồng lao động, ủy ban an toàn và sức khỏe nghề nghiệp và các cơ quan đại diện người lao động khác để giải quyết các tác động; và</a:t>
            </a:r>
          </a:p>
          <a:p>
            <a:pPr marL="447675" lvl="1" indent="-180975">
              <a:spcAft>
                <a:spcPts val="0"/>
              </a:spcAft>
              <a:buClr>
                <a:srgbClr val="000000"/>
              </a:buClr>
              <a:buFont typeface="Arial" panose="020B0604020202020204" pitchFamily="34" charset="0"/>
              <a:buChar char="•"/>
            </a:pPr>
            <a:r>
              <a:rPr lang="vi-VN" sz="1100">
                <a:solidFill>
                  <a:prstClr val="black"/>
                </a:solidFill>
                <a:latin typeface="Arial" panose="020B0604020202020204" pitchFamily="34" charset="0"/>
              </a:rPr>
              <a:t>Các quy trình khiếu nại cộng đồng địa phương chính thức.</a:t>
            </a:r>
          </a:p>
          <a:p>
            <a:pPr indent="-7620">
              <a:spcAft>
                <a:spcPts val="0"/>
              </a:spcAft>
              <a:buClr>
                <a:srgbClr val="000000"/>
              </a:buClr>
            </a:pPr>
            <a:endParaRPr lang="en-GB" sz="1100" dirty="0">
              <a:solidFill>
                <a:prstClr val="black"/>
              </a:solidFill>
              <a:latin typeface="Arial" panose="020B0604020202020204" pitchFamily="34" charset="0"/>
            </a:endParaRPr>
          </a:p>
          <a:p>
            <a:pPr indent="-7620">
              <a:spcAft>
                <a:spcPts val="0"/>
              </a:spcAft>
              <a:buClr>
                <a:srgbClr val="000000"/>
              </a:buClr>
            </a:pPr>
            <a:endParaRPr lang="en-GB" sz="1100" dirty="0">
              <a:solidFill>
                <a:prstClr val="black"/>
              </a:solidFill>
              <a:latin typeface="Arial" panose="020B0604020202020204" pitchFamily="34" charset="0"/>
            </a:endParaRPr>
          </a:p>
          <a:p>
            <a:pPr marL="0" lvl="1" indent="-7620">
              <a:spcAft>
                <a:spcPts val="0"/>
              </a:spcAft>
              <a:buClr>
                <a:srgbClr val="000000"/>
              </a:buClr>
              <a:buFont typeface="Georgia" pitchFamily="18" charset="0"/>
              <a:buNone/>
            </a:pPr>
            <a:r>
              <a:rPr lang="en-GB" sz="1100" b="1" i="1" smtClean="0">
                <a:solidFill>
                  <a:srgbClr val="000000"/>
                </a:solidFill>
                <a:latin typeface="Arial" panose="020B0604020202020204" pitchFamily="34" charset="0"/>
              </a:rPr>
              <a:t>Tham chiếu: </a:t>
            </a:r>
            <a:r>
              <a:rPr lang="en-GB" sz="1100" smtClean="0">
                <a:solidFill>
                  <a:srgbClr val="000000"/>
                </a:solidFill>
                <a:latin typeface="Arial" panose="020B0604020202020204" pitchFamily="34" charset="0"/>
              </a:rPr>
              <a:t>Trang </a:t>
            </a:r>
            <a:r>
              <a:rPr lang="en-GB" sz="1100">
                <a:solidFill>
                  <a:srgbClr val="000000"/>
                </a:solidFill>
                <a:latin typeface="Arial" panose="020B0604020202020204" pitchFamily="34" charset="0"/>
              </a:rPr>
              <a:t>33 </a:t>
            </a:r>
            <a:r>
              <a:rPr lang="vi-VN" sz="1100" smtClean="0">
                <a:solidFill>
                  <a:srgbClr val="000000"/>
                </a:solidFill>
                <a:latin typeface="Arial" panose="020B0604020202020204" pitchFamily="34" charset="0"/>
              </a:rPr>
              <a:t>của Hướng dẫn</a:t>
            </a:r>
            <a:endParaRPr lang="en-US" sz="1100" dirty="0">
              <a:solidFill>
                <a:srgbClr val="000000"/>
              </a:solidFill>
              <a:latin typeface="Arial" panose="020B0604020202020204" pitchFamily="34" charset="0"/>
              <a:cs typeface="Arial" panose="020B0604020202020204" pitchFamily="34" charset="0"/>
            </a:endParaRPr>
          </a:p>
        </p:txBody>
      </p:sp>
      <p:sp>
        <p:nvSpPr>
          <p:cNvPr id="14"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2662196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35</a:t>
            </a:fld>
            <a:endParaRPr lang="en-GB">
              <a:solidFill>
                <a:srgbClr val="000000"/>
              </a:solidFill>
            </a:endParaRPr>
          </a:p>
        </p:txBody>
      </p:sp>
      <p:sp>
        <p:nvSpPr>
          <p:cNvPr id="7" name="Title 1"/>
          <p:cNvSpPr txBox="1">
            <a:spLocks/>
          </p:cNvSpPr>
          <p:nvPr/>
        </p:nvSpPr>
        <p:spPr>
          <a:xfrm>
            <a:off x="577850" y="685800"/>
            <a:ext cx="6737350" cy="533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a:solidFill>
                  <a:srgbClr val="000000"/>
                </a:solidFill>
                <a:latin typeface="Arial" panose="020B0604020202020204" pitchFamily="34" charset="0"/>
              </a:rPr>
              <a:t>Trách nhiệm đối với Cộng đồng địa </a:t>
            </a:r>
            <a:r>
              <a:rPr lang="vi-VN" sz="2000" smtClean="0">
                <a:solidFill>
                  <a:srgbClr val="000000"/>
                </a:solidFill>
                <a:latin typeface="Arial" panose="020B0604020202020204" pitchFamily="34" charset="0"/>
              </a:rPr>
              <a:t>phương</a:t>
            </a:r>
            <a:r>
              <a:rPr lang="en-US" sz="2000" smtClean="0">
                <a:solidFill>
                  <a:srgbClr val="000000"/>
                </a:solidFill>
                <a:latin typeface="Arial" panose="020B0604020202020204" pitchFamily="34" charset="0"/>
              </a:rPr>
              <a:t> </a:t>
            </a:r>
            <a:r>
              <a:rPr lang="en-GB" sz="2000" b="0" smtClean="0">
                <a:solidFill>
                  <a:srgbClr val="000000"/>
                </a:solidFill>
                <a:latin typeface="Arial" panose="020B0604020202020204" pitchFamily="34" charset="0"/>
              </a:rPr>
              <a:t>(tiếp)</a:t>
            </a:r>
            <a:endParaRPr lang="en-US" sz="2000" dirty="0">
              <a:solidFill>
                <a:srgbClr val="000000"/>
              </a:solidFill>
              <a:latin typeface="Arial" panose="020B0604020202020204" pitchFamily="34" charset="0"/>
            </a:endParaRPr>
          </a:p>
        </p:txBody>
      </p:sp>
      <p:graphicFrame>
        <p:nvGraphicFramePr>
          <p:cNvPr id="10" name="Table 9"/>
          <p:cNvGraphicFramePr>
            <a:graphicFrameLocks noGrp="1"/>
          </p:cNvGraphicFramePr>
          <p:nvPr>
            <p:extLst/>
          </p:nvPr>
        </p:nvGraphicFramePr>
        <p:xfrm>
          <a:off x="7318155" y="382594"/>
          <a:ext cx="2009995" cy="1115298"/>
        </p:xfrm>
        <a:graphic>
          <a:graphicData uri="http://schemas.openxmlformats.org/drawingml/2006/table">
            <a:tbl>
              <a:tblPr firstRow="1" bandRow="1">
                <a:tableStyleId>{5C22544A-7EE6-4342-B048-85BDC9FD1C3A}</a:tableStyleId>
              </a:tblPr>
              <a:tblGrid>
                <a:gridCol w="1228622"/>
                <a:gridCol w="781373"/>
              </a:tblGrid>
              <a:tr h="354892">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05514">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54892">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Rectangle 10"/>
          <p:cNvSpPr/>
          <p:nvPr/>
        </p:nvSpPr>
        <p:spPr>
          <a:xfrm>
            <a:off x="8431463" y="777750"/>
            <a:ext cx="838200" cy="2890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smtClean="0">
                <a:solidFill>
                  <a:srgbClr val="000000"/>
                </a:solidFill>
              </a:rPr>
              <a:t>Cộng đồng địa phương</a:t>
            </a:r>
            <a:endParaRPr lang="en-GB" sz="1000" b="1" dirty="0">
              <a:solidFill>
                <a:srgbClr val="000000"/>
              </a:solidFill>
            </a:endParaRPr>
          </a:p>
        </p:txBody>
      </p:sp>
      <p:sp>
        <p:nvSpPr>
          <p:cNvPr id="12" name="Hexagon 11"/>
          <p:cNvSpPr/>
          <p:nvPr/>
        </p:nvSpPr>
        <p:spPr bwMode="ltGray">
          <a:xfrm>
            <a:off x="8489950" y="1184058"/>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G4-SO1</a:t>
            </a:r>
          </a:p>
        </p:txBody>
      </p:sp>
      <p:sp>
        <p:nvSpPr>
          <p:cNvPr id="2" name="Rectangle 1"/>
          <p:cNvSpPr/>
          <p:nvPr/>
        </p:nvSpPr>
        <p:spPr>
          <a:xfrm>
            <a:off x="572408" y="1524000"/>
            <a:ext cx="8755742" cy="3139321"/>
          </a:xfrm>
          <a:prstGeom prst="rect">
            <a:avLst/>
          </a:prstGeom>
          <a:solidFill>
            <a:schemeClr val="bg1">
              <a:lumMod val="95000"/>
            </a:schemeClr>
          </a:solidFill>
        </p:spPr>
        <p:txBody>
          <a:bodyPr wrap="square">
            <a:spAutoFit/>
          </a:bodyPr>
          <a:lstStyle/>
          <a:p>
            <a:pPr algn="just"/>
            <a:r>
              <a:rPr lang="en-GB" sz="1100" b="1" dirty="0" smtClean="0">
                <a:solidFill>
                  <a:prstClr val="black"/>
                </a:solidFill>
                <a:cs typeface="Times New Roman" pitchFamily="18" charset="0"/>
              </a:rPr>
              <a:t>Qui </a:t>
            </a:r>
            <a:r>
              <a:rPr lang="en-GB" sz="1100" b="1" dirty="0" err="1" smtClean="0">
                <a:solidFill>
                  <a:prstClr val="black"/>
                </a:solidFill>
                <a:cs typeface="Times New Roman" pitchFamily="18" charset="0"/>
              </a:rPr>
              <a:t>trình</a:t>
            </a:r>
            <a:r>
              <a:rPr lang="en-GB" sz="1100" b="1" dirty="0" smtClean="0">
                <a:solidFill>
                  <a:prstClr val="black"/>
                </a:solidFill>
                <a:cs typeface="Times New Roman" pitchFamily="18" charset="0"/>
              </a:rPr>
              <a:t> </a:t>
            </a:r>
            <a:r>
              <a:rPr lang="en-GB" sz="1100" b="1" dirty="0" err="1" smtClean="0">
                <a:solidFill>
                  <a:prstClr val="black"/>
                </a:solidFill>
                <a:cs typeface="Times New Roman" pitchFamily="18" charset="0"/>
              </a:rPr>
              <a:t>công</a:t>
            </a:r>
            <a:r>
              <a:rPr lang="en-GB" sz="1100" b="1" dirty="0" smtClean="0">
                <a:solidFill>
                  <a:prstClr val="black"/>
                </a:solidFill>
                <a:cs typeface="Times New Roman" pitchFamily="18" charset="0"/>
              </a:rPr>
              <a:t> </a:t>
            </a:r>
            <a:r>
              <a:rPr lang="en-GB" sz="1100" b="1" dirty="0" err="1" smtClean="0">
                <a:solidFill>
                  <a:prstClr val="black"/>
                </a:solidFill>
                <a:cs typeface="Times New Roman" pitchFamily="18" charset="0"/>
              </a:rPr>
              <a:t>bố</a:t>
            </a:r>
            <a:r>
              <a:rPr lang="en-GB" sz="1100" b="1" dirty="0" smtClean="0">
                <a:solidFill>
                  <a:prstClr val="black"/>
                </a:solidFill>
                <a:cs typeface="Times New Roman" pitchFamily="18" charset="0"/>
              </a:rPr>
              <a:t> </a:t>
            </a:r>
            <a:r>
              <a:rPr lang="en-GB" sz="1100" b="1" dirty="0" err="1" smtClean="0">
                <a:solidFill>
                  <a:prstClr val="black"/>
                </a:solidFill>
                <a:cs typeface="Times New Roman" pitchFamily="18" charset="0"/>
              </a:rPr>
              <a:t>thông</a:t>
            </a:r>
            <a:r>
              <a:rPr lang="en-GB" sz="1100" b="1" dirty="0" smtClean="0">
                <a:solidFill>
                  <a:prstClr val="black"/>
                </a:solidFill>
                <a:cs typeface="Times New Roman" pitchFamily="18" charset="0"/>
              </a:rPr>
              <a:t> tin </a:t>
            </a:r>
            <a:r>
              <a:rPr lang="en-GB" sz="1100" b="1" dirty="0" err="1" smtClean="0">
                <a:solidFill>
                  <a:prstClr val="black"/>
                </a:solidFill>
                <a:cs typeface="Times New Roman" pitchFamily="18" charset="0"/>
              </a:rPr>
              <a:t>theo</a:t>
            </a:r>
            <a:r>
              <a:rPr lang="en-GB" sz="1100" b="1" dirty="0" smtClean="0">
                <a:solidFill>
                  <a:prstClr val="black"/>
                </a:solidFill>
                <a:cs typeface="Times New Roman" pitchFamily="18" charset="0"/>
              </a:rPr>
              <a:t> </a:t>
            </a:r>
            <a:r>
              <a:rPr lang="en-GB" sz="1100" b="1" dirty="0" err="1" smtClean="0">
                <a:solidFill>
                  <a:prstClr val="black"/>
                </a:solidFill>
                <a:cs typeface="Times New Roman" pitchFamily="18" charset="0"/>
              </a:rPr>
              <a:t>chỉ</a:t>
            </a:r>
            <a:r>
              <a:rPr lang="en-GB" sz="1100" b="1" dirty="0" smtClean="0">
                <a:solidFill>
                  <a:prstClr val="black"/>
                </a:solidFill>
                <a:cs typeface="Times New Roman" pitchFamily="18" charset="0"/>
              </a:rPr>
              <a:t> </a:t>
            </a:r>
            <a:r>
              <a:rPr lang="en-GB" sz="1100" b="1" dirty="0" err="1" smtClean="0">
                <a:solidFill>
                  <a:prstClr val="black"/>
                </a:solidFill>
                <a:cs typeface="Times New Roman" pitchFamily="18" charset="0"/>
              </a:rPr>
              <a:t>số</a:t>
            </a:r>
            <a:r>
              <a:rPr lang="en-GB" sz="1100" b="1" dirty="0" smtClean="0">
                <a:solidFill>
                  <a:prstClr val="black"/>
                </a:solidFill>
                <a:cs typeface="Times New Roman" pitchFamily="18" charset="0"/>
              </a:rPr>
              <a:t>:</a:t>
            </a:r>
            <a:endParaRPr lang="en-GB" sz="1100" dirty="0">
              <a:solidFill>
                <a:prstClr val="black"/>
              </a:solidFill>
              <a:cs typeface="Times New Roman" pitchFamily="18" charset="0"/>
            </a:endParaRPr>
          </a:p>
          <a:p>
            <a:pPr marL="180975" indent="-180975" algn="just">
              <a:buFont typeface="+mj-lt"/>
              <a:buAutoNum type="arabicPeriod"/>
            </a:pPr>
            <a:r>
              <a:rPr lang="vi-VN" sz="1100" dirty="0" smtClean="0">
                <a:solidFill>
                  <a:srgbClr val="000000"/>
                </a:solidFill>
                <a:cs typeface="Times New Roman" pitchFamily="18" charset="0"/>
              </a:rPr>
              <a:t>Xác </a:t>
            </a:r>
            <a:r>
              <a:rPr lang="vi-VN" sz="1100" dirty="0">
                <a:solidFill>
                  <a:srgbClr val="000000"/>
                </a:solidFill>
                <a:cs typeface="Times New Roman" pitchFamily="18" charset="0"/>
              </a:rPr>
              <a:t>định tổng số các hoạt động. Tổng số hoạt động phù hợp với các hoạt động đã báo cáo trong </a:t>
            </a:r>
            <a:r>
              <a:rPr lang="vi-VN" sz="1100" dirty="0" smtClean="0">
                <a:solidFill>
                  <a:srgbClr val="000000"/>
                </a:solidFill>
                <a:cs typeface="Times New Roman" pitchFamily="18" charset="0"/>
              </a:rPr>
              <a:t>G4-9</a:t>
            </a:r>
            <a:r>
              <a:rPr lang="en-GB" sz="1100" dirty="0" smtClean="0">
                <a:solidFill>
                  <a:srgbClr val="000000"/>
                </a:solidFill>
                <a:cs typeface="Times New Roman" pitchFamily="18" charset="0"/>
              </a:rPr>
              <a:t>.</a:t>
            </a:r>
          </a:p>
          <a:p>
            <a:pPr marL="180975" indent="-180975" algn="just">
              <a:buFont typeface="+mj-lt"/>
              <a:buAutoNum type="arabicPeriod"/>
            </a:pPr>
            <a:endParaRPr lang="en-GB" sz="1100" dirty="0">
              <a:solidFill>
                <a:srgbClr val="000000"/>
              </a:solidFill>
              <a:cs typeface="Times New Roman" pitchFamily="18" charset="0"/>
            </a:endParaRPr>
          </a:p>
          <a:p>
            <a:pPr marL="180975" indent="-180975" algn="just">
              <a:buFont typeface="+mj-lt"/>
              <a:buAutoNum type="arabicPeriod"/>
            </a:pPr>
            <a:r>
              <a:rPr lang="vi-VN" sz="1100" dirty="0">
                <a:solidFill>
                  <a:srgbClr val="000000"/>
                </a:solidFill>
                <a:cs typeface="Times New Roman" pitchFamily="18" charset="0"/>
              </a:rPr>
              <a:t>Xác định sự tham vấn cộng đồng địa phương, đánh giá tác động và các chương trình phát triển trên toàn tổ chức bao gồm việc sử dụng</a:t>
            </a:r>
            <a:r>
              <a:rPr lang="en-GB" sz="1100" dirty="0" smtClean="0">
                <a:solidFill>
                  <a:srgbClr val="000000"/>
                </a:solidFill>
                <a:cs typeface="Times New Roman" pitchFamily="18" charset="0"/>
              </a:rPr>
              <a:t>:</a:t>
            </a:r>
            <a:endParaRPr lang="en-GB" sz="1100" dirty="0">
              <a:solidFill>
                <a:srgbClr val="000000"/>
              </a:solidFill>
              <a:cs typeface="Times New Roman" pitchFamily="18" charset="0"/>
            </a:endParaRPr>
          </a:p>
          <a:p>
            <a:pPr marL="450850" lvl="1" indent="-184150" algn="just">
              <a:buFont typeface="Arial" panose="020B0604020202020204" pitchFamily="34" charset="0"/>
              <a:buChar char="•"/>
            </a:pPr>
            <a:r>
              <a:rPr lang="vi-VN" sz="1100" dirty="0" smtClean="0">
                <a:solidFill>
                  <a:srgbClr val="000000"/>
                </a:solidFill>
                <a:cs typeface="Times New Roman" pitchFamily="18" charset="0"/>
              </a:rPr>
              <a:t>Các </a:t>
            </a:r>
            <a:r>
              <a:rPr lang="vi-VN" sz="1100" dirty="0">
                <a:solidFill>
                  <a:srgbClr val="000000"/>
                </a:solidFill>
                <a:cs typeface="Times New Roman" pitchFamily="18" charset="0"/>
              </a:rPr>
              <a:t>đánh giá tác động xã hội, bao gồm đánh giá tác động về giới tính, trên cơ sở các quy trình có sự tham vấn của cộng đồng;</a:t>
            </a:r>
          </a:p>
          <a:p>
            <a:pPr marL="450850" lvl="1" indent="-184150" algn="just">
              <a:buFont typeface="Arial" panose="020B0604020202020204" pitchFamily="34" charset="0"/>
              <a:buChar char="•"/>
            </a:pPr>
            <a:r>
              <a:rPr lang="vi-VN" sz="1100" dirty="0">
                <a:solidFill>
                  <a:srgbClr val="000000"/>
                </a:solidFill>
                <a:cs typeface="Times New Roman" pitchFamily="18" charset="0"/>
              </a:rPr>
              <a:t>Các đánh giá tác động môi trường và công tác theo dõi liên tục;</a:t>
            </a:r>
          </a:p>
          <a:p>
            <a:pPr marL="450850" lvl="1" indent="-184150" algn="just">
              <a:buFont typeface="Arial" panose="020B0604020202020204" pitchFamily="34" charset="0"/>
              <a:buChar char="•"/>
            </a:pPr>
            <a:r>
              <a:rPr lang="vi-VN" sz="1100" dirty="0">
                <a:solidFill>
                  <a:srgbClr val="000000"/>
                </a:solidFill>
                <a:cs typeface="Times New Roman" pitchFamily="18" charset="0"/>
              </a:rPr>
              <a:t>Công bố Thông tin về các kết quả đánh giá tác động môi trường và xã hội;</a:t>
            </a:r>
          </a:p>
          <a:p>
            <a:pPr marL="450850" lvl="1" indent="-184150" algn="just">
              <a:buFont typeface="Arial" panose="020B0604020202020204" pitchFamily="34" charset="0"/>
              <a:buChar char="•"/>
            </a:pPr>
            <a:r>
              <a:rPr lang="vi-VN" sz="1100" dirty="0">
                <a:solidFill>
                  <a:srgbClr val="000000"/>
                </a:solidFill>
                <a:cs typeface="Times New Roman" pitchFamily="18" charset="0"/>
              </a:rPr>
              <a:t>Các chương trình phát triển cộng đồng địa phương trên cơ sở nhu cầu của các cộng đồng địa phương;</a:t>
            </a:r>
          </a:p>
          <a:p>
            <a:pPr marL="450850" lvl="1" indent="-184150" algn="just">
              <a:buFont typeface="Arial" panose="020B0604020202020204" pitchFamily="34" charset="0"/>
              <a:buChar char="•"/>
            </a:pPr>
            <a:r>
              <a:rPr lang="vi-VN" sz="1100" dirty="0">
                <a:solidFill>
                  <a:srgbClr val="000000"/>
                </a:solidFill>
                <a:cs typeface="Times New Roman" pitchFamily="18" charset="0"/>
              </a:rPr>
              <a:t>Các chương trình tham gia của các bên liên quan trên cơ sở lập sơ đồ các bên liên quan;</a:t>
            </a:r>
          </a:p>
          <a:p>
            <a:pPr marL="450850" lvl="1" indent="-184150" algn="just">
              <a:buFont typeface="Arial" panose="020B0604020202020204" pitchFamily="34" charset="0"/>
              <a:buChar char="•"/>
            </a:pPr>
            <a:r>
              <a:rPr lang="vi-VN" sz="1100" dirty="0">
                <a:solidFill>
                  <a:srgbClr val="000000"/>
                </a:solidFill>
                <a:cs typeface="Times New Roman" pitchFamily="18" charset="0"/>
              </a:rPr>
              <a:t>Các ủy ban tư vấn cộng đồng địa phương trên diện rộng và các quy trình bao gồm các nhóm dễ bị tổn thương;</a:t>
            </a:r>
          </a:p>
          <a:p>
            <a:pPr marL="450850" lvl="1" indent="-184150" algn="just">
              <a:buFont typeface="Arial" panose="020B0604020202020204" pitchFamily="34" charset="0"/>
              <a:buChar char="•"/>
            </a:pPr>
            <a:r>
              <a:rPr lang="vi-VN" sz="1100" dirty="0">
                <a:solidFill>
                  <a:srgbClr val="000000"/>
                </a:solidFill>
                <a:cs typeface="Times New Roman" pitchFamily="18" charset="0"/>
              </a:rPr>
              <a:t>Các hội đồng lao động, ủy ban an toàn và sức khỏe nghề</a:t>
            </a:r>
          </a:p>
          <a:p>
            <a:pPr marL="450850" lvl="1" indent="-184150" algn="just">
              <a:buFont typeface="Arial" panose="020B0604020202020204" pitchFamily="34" charset="0"/>
              <a:buChar char="•"/>
            </a:pPr>
            <a:r>
              <a:rPr lang="vi-VN" sz="1100" dirty="0">
                <a:solidFill>
                  <a:srgbClr val="000000"/>
                </a:solidFill>
                <a:cs typeface="Times New Roman" pitchFamily="18" charset="0"/>
              </a:rPr>
              <a:t>nghiệp và các cơ quan đại diện người lao động khác để giải quyết các tác động; và</a:t>
            </a:r>
          </a:p>
          <a:p>
            <a:pPr marL="450850" lvl="1" indent="-184150" algn="just">
              <a:buFont typeface="Arial" panose="020B0604020202020204" pitchFamily="34" charset="0"/>
              <a:buChar char="•"/>
            </a:pPr>
            <a:r>
              <a:rPr lang="vi-VN" sz="1100" dirty="0">
                <a:solidFill>
                  <a:srgbClr val="000000"/>
                </a:solidFill>
                <a:cs typeface="Times New Roman" pitchFamily="18" charset="0"/>
              </a:rPr>
              <a:t>Các quy trình khiếu nại cộng đồng địa phương chính thức.</a:t>
            </a:r>
          </a:p>
          <a:p>
            <a:pPr marL="450850" lvl="1" indent="-184150" algn="just">
              <a:buFont typeface="Arial" panose="020B0604020202020204" pitchFamily="34" charset="0"/>
              <a:buChar char="•"/>
            </a:pPr>
            <a:endParaRPr lang="en-GB" sz="1100" dirty="0">
              <a:solidFill>
                <a:srgbClr val="000000"/>
              </a:solidFill>
              <a:cs typeface="Times New Roman" pitchFamily="18" charset="0"/>
            </a:endParaRPr>
          </a:p>
          <a:p>
            <a:pPr marL="171450" indent="-171450" algn="just">
              <a:buFont typeface="+mj-lt"/>
              <a:buAutoNum type="arabicPeriod" startAt="3"/>
            </a:pPr>
            <a:r>
              <a:rPr lang="vi-VN" sz="1100" dirty="0">
                <a:solidFill>
                  <a:srgbClr val="000000"/>
                </a:solidFill>
                <a:cs typeface="Times New Roman" pitchFamily="18" charset="0"/>
              </a:rPr>
              <a:t>Xác định tổng số hoạt động đã triển khai tham gia cộng đồng địa phương, đánh giá tác động và các chương trình phát triển trên toàn tổ chức. Sử dụng thông tin này, tính tỉ lệ phần trăm các hoạt động với sự tham vấn cộng đồng địa phương, đánh giá tác động và chương trình phát triển đã triển khai</a:t>
            </a:r>
            <a:r>
              <a:rPr lang="en-GB" sz="1100" dirty="0" smtClean="0">
                <a:solidFill>
                  <a:srgbClr val="000000"/>
                </a:solidFill>
                <a:cs typeface="Times New Roman" pitchFamily="18" charset="0"/>
              </a:rPr>
              <a:t>.</a:t>
            </a:r>
            <a:endParaRPr lang="en-GB" sz="1100" dirty="0">
              <a:solidFill>
                <a:srgbClr val="000000"/>
              </a:solidFill>
              <a:cs typeface="Times New Roman" pitchFamily="18" charset="0"/>
            </a:endParaRPr>
          </a:p>
        </p:txBody>
      </p:sp>
      <p:sp>
        <p:nvSpPr>
          <p:cNvPr id="13" name="Rectangle 12"/>
          <p:cNvSpPr/>
          <p:nvPr/>
        </p:nvSpPr>
        <p:spPr bwMode="ltGray">
          <a:xfrm>
            <a:off x="685800" y="4793564"/>
            <a:ext cx="8642350" cy="122623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100" b="1" dirty="0" err="1" smtClean="0">
                <a:solidFill>
                  <a:srgbClr val="000000"/>
                </a:solidFill>
                <a:cs typeface="Arial" panose="020B0604020202020204" pitchFamily="34" charset="0"/>
              </a:rPr>
              <a:t>Nguồn</a:t>
            </a:r>
            <a:r>
              <a:rPr lang="en-GB" sz="1100" b="1" dirty="0" smtClean="0">
                <a:solidFill>
                  <a:srgbClr val="000000"/>
                </a:solidFill>
                <a:cs typeface="Arial" panose="020B0604020202020204" pitchFamily="34" charset="0"/>
              </a:rPr>
              <a:t> </a:t>
            </a:r>
            <a:r>
              <a:rPr lang="en-GB" sz="1100" b="1" dirty="0" err="1" smtClean="0">
                <a:solidFill>
                  <a:srgbClr val="000000"/>
                </a:solidFill>
                <a:cs typeface="Arial" panose="020B0604020202020204" pitchFamily="34" charset="0"/>
              </a:rPr>
              <a:t>của</a:t>
            </a:r>
            <a:r>
              <a:rPr lang="en-GB" sz="1100" b="1" dirty="0" smtClean="0">
                <a:solidFill>
                  <a:srgbClr val="000000"/>
                </a:solidFill>
                <a:cs typeface="Arial" panose="020B0604020202020204" pitchFamily="34" charset="0"/>
              </a:rPr>
              <a:t> </a:t>
            </a:r>
            <a:r>
              <a:rPr lang="en-GB" sz="1100" b="1" dirty="0" err="1" smtClean="0">
                <a:solidFill>
                  <a:srgbClr val="000000"/>
                </a:solidFill>
                <a:cs typeface="Arial" panose="020B0604020202020204" pitchFamily="34" charset="0"/>
              </a:rPr>
              <a:t>văn</a:t>
            </a:r>
            <a:r>
              <a:rPr lang="en-GB" sz="1100" b="1" dirty="0" smtClean="0">
                <a:solidFill>
                  <a:srgbClr val="000000"/>
                </a:solidFill>
                <a:cs typeface="Arial" panose="020B0604020202020204" pitchFamily="34" charset="0"/>
              </a:rPr>
              <a:t> </a:t>
            </a:r>
            <a:r>
              <a:rPr lang="en-GB" sz="1100" b="1" dirty="0" err="1" smtClean="0">
                <a:solidFill>
                  <a:srgbClr val="000000"/>
                </a:solidFill>
                <a:cs typeface="Arial" panose="020B0604020202020204" pitchFamily="34" charset="0"/>
              </a:rPr>
              <a:t>bản</a:t>
            </a:r>
            <a:r>
              <a:rPr lang="en-GB" sz="1100" b="1" dirty="0" smtClean="0">
                <a:solidFill>
                  <a:srgbClr val="000000"/>
                </a:solidFill>
                <a:cs typeface="Arial" panose="020B0604020202020204" pitchFamily="34" charset="0"/>
              </a:rPr>
              <a:t> </a:t>
            </a:r>
            <a:r>
              <a:rPr lang="en-GB" sz="1100" b="1" dirty="0" err="1" smtClean="0">
                <a:solidFill>
                  <a:srgbClr val="000000"/>
                </a:solidFill>
                <a:cs typeface="Arial" panose="020B0604020202020204" pitchFamily="34" charset="0"/>
              </a:rPr>
              <a:t>pháp</a:t>
            </a:r>
            <a:r>
              <a:rPr lang="en-GB" sz="1100" b="1" dirty="0" smtClean="0">
                <a:solidFill>
                  <a:srgbClr val="000000"/>
                </a:solidFill>
                <a:cs typeface="Arial" panose="020B0604020202020204" pitchFamily="34" charset="0"/>
              </a:rPr>
              <a:t> </a:t>
            </a:r>
            <a:r>
              <a:rPr lang="en-GB" sz="1100" b="1" dirty="0" err="1" smtClean="0">
                <a:solidFill>
                  <a:srgbClr val="000000"/>
                </a:solidFill>
                <a:cs typeface="Arial" panose="020B0604020202020204" pitchFamily="34" charset="0"/>
              </a:rPr>
              <a:t>quy</a:t>
            </a:r>
            <a:r>
              <a:rPr lang="en-GB" sz="1100" b="1" dirty="0" smtClean="0">
                <a:solidFill>
                  <a:srgbClr val="000000"/>
                </a:solidFill>
                <a:cs typeface="Arial" panose="020B0604020202020204" pitchFamily="34" charset="0"/>
              </a:rPr>
              <a:t>:</a:t>
            </a:r>
          </a:p>
          <a:p>
            <a:pPr marL="180975" lvl="1" indent="-95250">
              <a:buFont typeface="Arial" panose="020B0604020202020204" pitchFamily="34" charset="0"/>
              <a:buChar char="•"/>
            </a:pPr>
            <a:r>
              <a:rPr lang="en-US" sz="1100" dirty="0" err="1" smtClean="0">
                <a:solidFill>
                  <a:srgbClr val="000000"/>
                </a:solidFill>
              </a:rPr>
              <a:t>Nghị</a:t>
            </a:r>
            <a:r>
              <a:rPr lang="en-US" sz="1100" dirty="0" smtClean="0">
                <a:solidFill>
                  <a:srgbClr val="000000"/>
                </a:solidFill>
              </a:rPr>
              <a:t> </a:t>
            </a:r>
            <a:r>
              <a:rPr lang="en-US" sz="1100" dirty="0" err="1">
                <a:solidFill>
                  <a:srgbClr val="000000"/>
                </a:solidFill>
              </a:rPr>
              <a:t>định</a:t>
            </a:r>
            <a:r>
              <a:rPr lang="en-US" sz="1100" dirty="0">
                <a:solidFill>
                  <a:srgbClr val="000000"/>
                </a:solidFill>
              </a:rPr>
              <a:t> 67/2007/ND-CP </a:t>
            </a:r>
            <a:r>
              <a:rPr lang="en-US" sz="1100" dirty="0" err="1" smtClean="0">
                <a:solidFill>
                  <a:srgbClr val="000000"/>
                </a:solidFill>
              </a:rPr>
              <a:t>về</a:t>
            </a:r>
            <a:r>
              <a:rPr lang="en-US" sz="1100" dirty="0" smtClean="0">
                <a:solidFill>
                  <a:srgbClr val="000000"/>
                </a:solidFill>
              </a:rPr>
              <a:t> </a:t>
            </a:r>
            <a:r>
              <a:rPr lang="en-US" sz="1100" dirty="0" err="1">
                <a:solidFill>
                  <a:srgbClr val="000000"/>
                </a:solidFill>
              </a:rPr>
              <a:t>chính</a:t>
            </a:r>
            <a:r>
              <a:rPr lang="en-US" sz="1100" dirty="0">
                <a:solidFill>
                  <a:srgbClr val="000000"/>
                </a:solidFill>
              </a:rPr>
              <a:t> </a:t>
            </a:r>
            <a:r>
              <a:rPr lang="en-US" sz="1100" dirty="0" err="1">
                <a:solidFill>
                  <a:srgbClr val="000000"/>
                </a:solidFill>
              </a:rPr>
              <a:t>sách</a:t>
            </a:r>
            <a:r>
              <a:rPr lang="en-US" sz="1100" dirty="0">
                <a:solidFill>
                  <a:srgbClr val="000000"/>
                </a:solidFill>
              </a:rPr>
              <a:t> </a:t>
            </a:r>
            <a:r>
              <a:rPr lang="en-US" sz="1100" dirty="0" err="1">
                <a:solidFill>
                  <a:srgbClr val="000000"/>
                </a:solidFill>
              </a:rPr>
              <a:t>hỗ</a:t>
            </a:r>
            <a:r>
              <a:rPr lang="en-US" sz="1100" dirty="0">
                <a:solidFill>
                  <a:srgbClr val="000000"/>
                </a:solidFill>
              </a:rPr>
              <a:t> </a:t>
            </a:r>
            <a:r>
              <a:rPr lang="en-US" sz="1100" dirty="0" err="1">
                <a:solidFill>
                  <a:srgbClr val="000000"/>
                </a:solidFill>
              </a:rPr>
              <a:t>trợ</a:t>
            </a:r>
            <a:r>
              <a:rPr lang="en-US" sz="1100" dirty="0">
                <a:solidFill>
                  <a:srgbClr val="000000"/>
                </a:solidFill>
              </a:rPr>
              <a:t> </a:t>
            </a:r>
            <a:r>
              <a:rPr lang="en-US" sz="1100" dirty="0" err="1">
                <a:solidFill>
                  <a:srgbClr val="000000"/>
                </a:solidFill>
              </a:rPr>
              <a:t>cho</a:t>
            </a:r>
            <a:r>
              <a:rPr lang="en-US" sz="1100" dirty="0">
                <a:solidFill>
                  <a:srgbClr val="000000"/>
                </a:solidFill>
              </a:rPr>
              <a:t> </a:t>
            </a:r>
            <a:r>
              <a:rPr lang="en-US" sz="1100" dirty="0" err="1">
                <a:solidFill>
                  <a:srgbClr val="000000"/>
                </a:solidFill>
              </a:rPr>
              <a:t>sự</a:t>
            </a:r>
            <a:r>
              <a:rPr lang="en-US" sz="1100" dirty="0">
                <a:solidFill>
                  <a:srgbClr val="000000"/>
                </a:solidFill>
              </a:rPr>
              <a:t> </a:t>
            </a:r>
            <a:r>
              <a:rPr lang="en-US" sz="1100" dirty="0" err="1">
                <a:solidFill>
                  <a:srgbClr val="000000"/>
                </a:solidFill>
              </a:rPr>
              <a:t>hỗ</a:t>
            </a:r>
            <a:r>
              <a:rPr lang="en-US" sz="1100" dirty="0">
                <a:solidFill>
                  <a:srgbClr val="000000"/>
                </a:solidFill>
              </a:rPr>
              <a:t> </a:t>
            </a:r>
            <a:r>
              <a:rPr lang="en-US" sz="1100" dirty="0" err="1">
                <a:solidFill>
                  <a:srgbClr val="000000"/>
                </a:solidFill>
              </a:rPr>
              <a:t>trợ</a:t>
            </a:r>
            <a:r>
              <a:rPr lang="en-US" sz="1100" dirty="0">
                <a:solidFill>
                  <a:srgbClr val="000000"/>
                </a:solidFill>
              </a:rPr>
              <a:t> </a:t>
            </a:r>
            <a:r>
              <a:rPr lang="en-US" sz="1100" dirty="0" err="1">
                <a:solidFill>
                  <a:srgbClr val="000000"/>
                </a:solidFill>
              </a:rPr>
              <a:t>các</a:t>
            </a:r>
            <a:r>
              <a:rPr lang="en-US" sz="1100" dirty="0">
                <a:solidFill>
                  <a:srgbClr val="000000"/>
                </a:solidFill>
              </a:rPr>
              <a:t> </a:t>
            </a:r>
            <a:r>
              <a:rPr lang="en-US" sz="1100" dirty="0" err="1">
                <a:solidFill>
                  <a:srgbClr val="000000"/>
                </a:solidFill>
              </a:rPr>
              <a:t>mục</a:t>
            </a:r>
            <a:r>
              <a:rPr lang="en-US" sz="1100" dirty="0">
                <a:solidFill>
                  <a:srgbClr val="000000"/>
                </a:solidFill>
              </a:rPr>
              <a:t> </a:t>
            </a:r>
            <a:r>
              <a:rPr lang="en-US" sz="1100" dirty="0" err="1">
                <a:solidFill>
                  <a:srgbClr val="000000"/>
                </a:solidFill>
              </a:rPr>
              <a:t>tiêu</a:t>
            </a:r>
            <a:r>
              <a:rPr lang="en-US" sz="1100" dirty="0">
                <a:solidFill>
                  <a:srgbClr val="000000"/>
                </a:solidFill>
              </a:rPr>
              <a:t> an </a:t>
            </a:r>
            <a:r>
              <a:rPr lang="en-US" sz="1100" dirty="0" err="1">
                <a:solidFill>
                  <a:srgbClr val="000000"/>
                </a:solidFill>
              </a:rPr>
              <a:t>sinh</a:t>
            </a:r>
            <a:r>
              <a:rPr lang="en-US" sz="1100" dirty="0">
                <a:solidFill>
                  <a:srgbClr val="000000"/>
                </a:solidFill>
              </a:rPr>
              <a:t> </a:t>
            </a:r>
            <a:r>
              <a:rPr lang="en-US" sz="1100" dirty="0" err="1">
                <a:solidFill>
                  <a:srgbClr val="000000"/>
                </a:solidFill>
              </a:rPr>
              <a:t>xã</a:t>
            </a:r>
            <a:r>
              <a:rPr lang="en-US" sz="1100" dirty="0">
                <a:solidFill>
                  <a:srgbClr val="000000"/>
                </a:solidFill>
              </a:rPr>
              <a:t> </a:t>
            </a:r>
            <a:r>
              <a:rPr lang="en-US" sz="1100" dirty="0" err="1">
                <a:solidFill>
                  <a:srgbClr val="000000"/>
                </a:solidFill>
              </a:rPr>
              <a:t>hội</a:t>
            </a:r>
            <a:endParaRPr lang="en-US" sz="1100" dirty="0">
              <a:solidFill>
                <a:srgbClr val="000000"/>
              </a:solidFill>
            </a:endParaRPr>
          </a:p>
          <a:p>
            <a:pPr marL="180975" lvl="1" indent="-95250">
              <a:buFont typeface="Arial" panose="020B0604020202020204" pitchFamily="34" charset="0"/>
              <a:buChar char="•"/>
            </a:pPr>
            <a:r>
              <a:rPr lang="en-US" sz="1100" dirty="0" err="1">
                <a:solidFill>
                  <a:srgbClr val="000000"/>
                </a:solidFill>
              </a:rPr>
              <a:t>Điều</a:t>
            </a:r>
            <a:r>
              <a:rPr lang="en-US" sz="1100" dirty="0">
                <a:solidFill>
                  <a:srgbClr val="000000"/>
                </a:solidFill>
              </a:rPr>
              <a:t> 3 </a:t>
            </a:r>
            <a:r>
              <a:rPr lang="en-US" sz="1100" dirty="0" err="1">
                <a:solidFill>
                  <a:srgbClr val="000000"/>
                </a:solidFill>
              </a:rPr>
              <a:t>của</a:t>
            </a:r>
            <a:r>
              <a:rPr lang="en-US" sz="1100" dirty="0">
                <a:solidFill>
                  <a:srgbClr val="000000"/>
                </a:solidFill>
              </a:rPr>
              <a:t> </a:t>
            </a:r>
            <a:r>
              <a:rPr lang="en-US" sz="1100" dirty="0" err="1">
                <a:solidFill>
                  <a:srgbClr val="000000"/>
                </a:solidFill>
              </a:rPr>
              <a:t>Nghị</a:t>
            </a:r>
            <a:r>
              <a:rPr lang="en-US" sz="1100" dirty="0">
                <a:solidFill>
                  <a:srgbClr val="000000"/>
                </a:solidFill>
              </a:rPr>
              <a:t> </a:t>
            </a:r>
            <a:r>
              <a:rPr lang="en-US" sz="1100" dirty="0" err="1">
                <a:solidFill>
                  <a:srgbClr val="000000"/>
                </a:solidFill>
              </a:rPr>
              <a:t>định</a:t>
            </a:r>
            <a:r>
              <a:rPr lang="en-US" sz="1100" dirty="0">
                <a:solidFill>
                  <a:srgbClr val="000000"/>
                </a:solidFill>
              </a:rPr>
              <a:t> </a:t>
            </a:r>
            <a:r>
              <a:rPr lang="en-US" sz="1100" dirty="0" err="1">
                <a:solidFill>
                  <a:srgbClr val="000000"/>
                </a:solidFill>
              </a:rPr>
              <a:t>số</a:t>
            </a:r>
            <a:r>
              <a:rPr lang="en-US" sz="1100" dirty="0">
                <a:solidFill>
                  <a:srgbClr val="000000"/>
                </a:solidFill>
              </a:rPr>
              <a:t> 136/2013/ ND-CP </a:t>
            </a:r>
            <a:r>
              <a:rPr lang="en-US" sz="1100" dirty="0" smtClean="0">
                <a:solidFill>
                  <a:srgbClr val="000000"/>
                </a:solidFill>
              </a:rPr>
              <a:t>ban </a:t>
            </a:r>
            <a:r>
              <a:rPr lang="en-US" sz="1100" dirty="0" err="1">
                <a:solidFill>
                  <a:srgbClr val="000000"/>
                </a:solidFill>
              </a:rPr>
              <a:t>hành</a:t>
            </a:r>
            <a:r>
              <a:rPr lang="en-US" sz="1100" dirty="0">
                <a:solidFill>
                  <a:srgbClr val="000000"/>
                </a:solidFill>
              </a:rPr>
              <a:t> </a:t>
            </a:r>
            <a:r>
              <a:rPr lang="en-US" sz="1100" dirty="0" err="1">
                <a:solidFill>
                  <a:srgbClr val="000000"/>
                </a:solidFill>
              </a:rPr>
              <a:t>các</a:t>
            </a:r>
            <a:r>
              <a:rPr lang="en-US" sz="1100" dirty="0">
                <a:solidFill>
                  <a:srgbClr val="000000"/>
                </a:solidFill>
              </a:rPr>
              <a:t> </a:t>
            </a:r>
            <a:r>
              <a:rPr lang="en-US" sz="1100" dirty="0" err="1">
                <a:solidFill>
                  <a:srgbClr val="000000"/>
                </a:solidFill>
              </a:rPr>
              <a:t>chính</a:t>
            </a:r>
            <a:r>
              <a:rPr lang="en-US" sz="1100" dirty="0">
                <a:solidFill>
                  <a:srgbClr val="000000"/>
                </a:solidFill>
              </a:rPr>
              <a:t> </a:t>
            </a:r>
            <a:r>
              <a:rPr lang="en-US" sz="1100" dirty="0" err="1">
                <a:solidFill>
                  <a:srgbClr val="000000"/>
                </a:solidFill>
              </a:rPr>
              <a:t>sách</a:t>
            </a:r>
            <a:r>
              <a:rPr lang="en-US" sz="1100" dirty="0">
                <a:solidFill>
                  <a:srgbClr val="000000"/>
                </a:solidFill>
              </a:rPr>
              <a:t> </a:t>
            </a:r>
            <a:r>
              <a:rPr lang="en-US" sz="1100" dirty="0" err="1">
                <a:solidFill>
                  <a:srgbClr val="000000"/>
                </a:solidFill>
              </a:rPr>
              <a:t>để</a:t>
            </a:r>
            <a:r>
              <a:rPr lang="en-US" sz="1100" dirty="0">
                <a:solidFill>
                  <a:srgbClr val="000000"/>
                </a:solidFill>
              </a:rPr>
              <a:t> </a:t>
            </a:r>
            <a:r>
              <a:rPr lang="en-US" sz="1100" dirty="0" err="1">
                <a:solidFill>
                  <a:srgbClr val="000000"/>
                </a:solidFill>
              </a:rPr>
              <a:t>hỗ</a:t>
            </a:r>
            <a:r>
              <a:rPr lang="en-US" sz="1100" dirty="0">
                <a:solidFill>
                  <a:srgbClr val="000000"/>
                </a:solidFill>
              </a:rPr>
              <a:t> </a:t>
            </a:r>
            <a:r>
              <a:rPr lang="en-US" sz="1100" dirty="0" err="1">
                <a:solidFill>
                  <a:srgbClr val="000000"/>
                </a:solidFill>
              </a:rPr>
              <a:t>trợ</a:t>
            </a:r>
            <a:r>
              <a:rPr lang="en-US" sz="1100" dirty="0">
                <a:solidFill>
                  <a:srgbClr val="000000"/>
                </a:solidFill>
              </a:rPr>
              <a:t> </a:t>
            </a:r>
            <a:r>
              <a:rPr lang="en-US" sz="1100" dirty="0" err="1">
                <a:solidFill>
                  <a:srgbClr val="000000"/>
                </a:solidFill>
              </a:rPr>
              <a:t>cho</a:t>
            </a:r>
            <a:r>
              <a:rPr lang="en-US" sz="1100" dirty="0">
                <a:solidFill>
                  <a:srgbClr val="000000"/>
                </a:solidFill>
              </a:rPr>
              <a:t> </a:t>
            </a:r>
            <a:r>
              <a:rPr lang="en-US" sz="1100" dirty="0" err="1">
                <a:solidFill>
                  <a:srgbClr val="000000"/>
                </a:solidFill>
              </a:rPr>
              <a:t>các</a:t>
            </a:r>
            <a:r>
              <a:rPr lang="en-US" sz="1100" dirty="0">
                <a:solidFill>
                  <a:srgbClr val="000000"/>
                </a:solidFill>
              </a:rPr>
              <a:t> </a:t>
            </a:r>
            <a:r>
              <a:rPr lang="en-US" sz="1100" dirty="0" err="1">
                <a:solidFill>
                  <a:srgbClr val="000000"/>
                </a:solidFill>
              </a:rPr>
              <a:t>mục</a:t>
            </a:r>
            <a:r>
              <a:rPr lang="en-US" sz="1100" dirty="0">
                <a:solidFill>
                  <a:srgbClr val="000000"/>
                </a:solidFill>
              </a:rPr>
              <a:t> </a:t>
            </a:r>
            <a:r>
              <a:rPr lang="en-US" sz="1100" dirty="0" err="1">
                <a:solidFill>
                  <a:srgbClr val="000000"/>
                </a:solidFill>
              </a:rPr>
              <a:t>tiêu</a:t>
            </a:r>
            <a:r>
              <a:rPr lang="en-US" sz="1100" dirty="0">
                <a:solidFill>
                  <a:srgbClr val="000000"/>
                </a:solidFill>
              </a:rPr>
              <a:t> an </a:t>
            </a:r>
            <a:r>
              <a:rPr lang="en-US" sz="1100" dirty="0" err="1">
                <a:solidFill>
                  <a:srgbClr val="000000"/>
                </a:solidFill>
              </a:rPr>
              <a:t>sinh</a:t>
            </a:r>
            <a:r>
              <a:rPr lang="en-US" sz="1100" dirty="0">
                <a:solidFill>
                  <a:srgbClr val="000000"/>
                </a:solidFill>
              </a:rPr>
              <a:t> </a:t>
            </a:r>
            <a:r>
              <a:rPr lang="en-US" sz="1100" dirty="0" err="1">
                <a:solidFill>
                  <a:srgbClr val="000000"/>
                </a:solidFill>
              </a:rPr>
              <a:t>xã</a:t>
            </a:r>
            <a:r>
              <a:rPr lang="en-US" sz="1100" dirty="0">
                <a:solidFill>
                  <a:srgbClr val="000000"/>
                </a:solidFill>
              </a:rPr>
              <a:t> </a:t>
            </a:r>
            <a:r>
              <a:rPr lang="en-US" sz="1100" dirty="0" err="1">
                <a:solidFill>
                  <a:srgbClr val="000000"/>
                </a:solidFill>
              </a:rPr>
              <a:t>hội</a:t>
            </a:r>
            <a:endParaRPr lang="en-US" sz="1100" dirty="0">
              <a:solidFill>
                <a:srgbClr val="000000"/>
              </a:solidFill>
            </a:endParaRPr>
          </a:p>
          <a:p>
            <a:pPr marL="180975" lvl="1" indent="-95250">
              <a:buFont typeface="Arial" panose="020B0604020202020204" pitchFamily="34" charset="0"/>
              <a:buChar char="•"/>
            </a:pPr>
            <a:r>
              <a:rPr lang="en-US" sz="1100" dirty="0" err="1">
                <a:solidFill>
                  <a:srgbClr val="000000"/>
                </a:solidFill>
              </a:rPr>
              <a:t>Điều</a:t>
            </a:r>
            <a:r>
              <a:rPr lang="en-US" sz="1100" dirty="0">
                <a:solidFill>
                  <a:srgbClr val="000000"/>
                </a:solidFill>
              </a:rPr>
              <a:t> 4 </a:t>
            </a:r>
            <a:r>
              <a:rPr lang="en-US" sz="1100" dirty="0" err="1">
                <a:solidFill>
                  <a:srgbClr val="000000"/>
                </a:solidFill>
              </a:rPr>
              <a:t>của</a:t>
            </a:r>
            <a:r>
              <a:rPr lang="en-US" sz="1100" dirty="0">
                <a:solidFill>
                  <a:srgbClr val="000000"/>
                </a:solidFill>
              </a:rPr>
              <a:t> </a:t>
            </a:r>
            <a:r>
              <a:rPr lang="en-US" sz="1100" dirty="0" err="1">
                <a:solidFill>
                  <a:srgbClr val="000000"/>
                </a:solidFill>
              </a:rPr>
              <a:t>Quyết</a:t>
            </a:r>
            <a:r>
              <a:rPr lang="en-US" sz="1100" dirty="0">
                <a:solidFill>
                  <a:srgbClr val="000000"/>
                </a:solidFill>
              </a:rPr>
              <a:t> </a:t>
            </a:r>
            <a:r>
              <a:rPr lang="en-US" sz="1100" dirty="0" err="1">
                <a:solidFill>
                  <a:srgbClr val="000000"/>
                </a:solidFill>
              </a:rPr>
              <a:t>định</a:t>
            </a:r>
            <a:r>
              <a:rPr lang="en-US" sz="1100" dirty="0">
                <a:solidFill>
                  <a:srgbClr val="000000"/>
                </a:solidFill>
              </a:rPr>
              <a:t> </a:t>
            </a:r>
            <a:r>
              <a:rPr lang="en-US" sz="1100" dirty="0" err="1">
                <a:solidFill>
                  <a:srgbClr val="000000"/>
                </a:solidFill>
              </a:rPr>
              <a:t>số</a:t>
            </a:r>
            <a:r>
              <a:rPr lang="en-US" sz="1100" dirty="0">
                <a:solidFill>
                  <a:srgbClr val="000000"/>
                </a:solidFill>
              </a:rPr>
              <a:t> 31/2011/QD-</a:t>
            </a:r>
            <a:r>
              <a:rPr lang="en-US" sz="1100" dirty="0" err="1">
                <a:solidFill>
                  <a:srgbClr val="000000"/>
                </a:solidFill>
              </a:rPr>
              <a:t>TTg</a:t>
            </a:r>
            <a:r>
              <a:rPr lang="en-US" sz="1100" dirty="0">
                <a:solidFill>
                  <a:srgbClr val="000000"/>
                </a:solidFill>
              </a:rPr>
              <a:t> </a:t>
            </a:r>
            <a:r>
              <a:rPr lang="en-US" sz="1100" dirty="0" err="1" smtClean="0">
                <a:solidFill>
                  <a:srgbClr val="000000"/>
                </a:solidFill>
              </a:rPr>
              <a:t>về</a:t>
            </a:r>
            <a:r>
              <a:rPr lang="en-US" sz="1100" dirty="0" smtClean="0">
                <a:solidFill>
                  <a:srgbClr val="000000"/>
                </a:solidFill>
              </a:rPr>
              <a:t> </a:t>
            </a:r>
            <a:r>
              <a:rPr lang="en-US" sz="1100" dirty="0" err="1">
                <a:solidFill>
                  <a:srgbClr val="000000"/>
                </a:solidFill>
              </a:rPr>
              <a:t>công</a:t>
            </a:r>
            <a:r>
              <a:rPr lang="en-US" sz="1100" dirty="0">
                <a:solidFill>
                  <a:srgbClr val="000000"/>
                </a:solidFill>
              </a:rPr>
              <a:t> </a:t>
            </a:r>
            <a:r>
              <a:rPr lang="en-US" sz="1100" dirty="0" err="1">
                <a:solidFill>
                  <a:srgbClr val="000000"/>
                </a:solidFill>
              </a:rPr>
              <a:t>khai</a:t>
            </a:r>
            <a:r>
              <a:rPr lang="en-US" sz="1100" dirty="0">
                <a:solidFill>
                  <a:srgbClr val="000000"/>
                </a:solidFill>
              </a:rPr>
              <a:t>, minh </a:t>
            </a:r>
            <a:r>
              <a:rPr lang="en-US" sz="1100" dirty="0" err="1">
                <a:solidFill>
                  <a:srgbClr val="000000"/>
                </a:solidFill>
              </a:rPr>
              <a:t>bạch</a:t>
            </a:r>
            <a:r>
              <a:rPr lang="en-US" sz="1100" dirty="0">
                <a:solidFill>
                  <a:srgbClr val="000000"/>
                </a:solidFill>
              </a:rPr>
              <a:t>, </a:t>
            </a:r>
            <a:r>
              <a:rPr lang="en-US" sz="1100" dirty="0" err="1">
                <a:solidFill>
                  <a:srgbClr val="000000"/>
                </a:solidFill>
              </a:rPr>
              <a:t>kiểm</a:t>
            </a:r>
            <a:r>
              <a:rPr lang="en-US" sz="1100" dirty="0">
                <a:solidFill>
                  <a:srgbClr val="000000"/>
                </a:solidFill>
              </a:rPr>
              <a:t> </a:t>
            </a:r>
            <a:r>
              <a:rPr lang="en-US" sz="1100" dirty="0" err="1">
                <a:solidFill>
                  <a:srgbClr val="000000"/>
                </a:solidFill>
              </a:rPr>
              <a:t>tra</a:t>
            </a:r>
            <a:r>
              <a:rPr lang="en-US" sz="1100" dirty="0">
                <a:solidFill>
                  <a:srgbClr val="000000"/>
                </a:solidFill>
              </a:rPr>
              <a:t>, </a:t>
            </a:r>
            <a:r>
              <a:rPr lang="en-US" sz="1100" dirty="0" err="1">
                <a:solidFill>
                  <a:srgbClr val="000000"/>
                </a:solidFill>
              </a:rPr>
              <a:t>giám</a:t>
            </a:r>
            <a:r>
              <a:rPr lang="en-US" sz="1100" dirty="0">
                <a:solidFill>
                  <a:srgbClr val="000000"/>
                </a:solidFill>
              </a:rPr>
              <a:t> </a:t>
            </a:r>
            <a:r>
              <a:rPr lang="en-US" sz="1100" dirty="0" err="1">
                <a:solidFill>
                  <a:srgbClr val="000000"/>
                </a:solidFill>
              </a:rPr>
              <a:t>sát</a:t>
            </a:r>
            <a:r>
              <a:rPr lang="en-US" sz="1100" dirty="0">
                <a:solidFill>
                  <a:srgbClr val="000000"/>
                </a:solidFill>
              </a:rPr>
              <a:t> </a:t>
            </a:r>
            <a:r>
              <a:rPr lang="en-US" sz="1100" dirty="0" err="1">
                <a:solidFill>
                  <a:srgbClr val="000000"/>
                </a:solidFill>
              </a:rPr>
              <a:t>việc</a:t>
            </a:r>
            <a:r>
              <a:rPr lang="en-US" sz="1100" dirty="0">
                <a:solidFill>
                  <a:srgbClr val="000000"/>
                </a:solidFill>
              </a:rPr>
              <a:t> </a:t>
            </a:r>
            <a:r>
              <a:rPr lang="en-US" sz="1100" dirty="0" err="1">
                <a:solidFill>
                  <a:srgbClr val="000000"/>
                </a:solidFill>
              </a:rPr>
              <a:t>thực</a:t>
            </a:r>
            <a:r>
              <a:rPr lang="en-US" sz="1100" dirty="0">
                <a:solidFill>
                  <a:srgbClr val="000000"/>
                </a:solidFill>
              </a:rPr>
              <a:t> </a:t>
            </a:r>
            <a:r>
              <a:rPr lang="en-US" sz="1100" dirty="0" err="1">
                <a:solidFill>
                  <a:srgbClr val="000000"/>
                </a:solidFill>
              </a:rPr>
              <a:t>hiện</a:t>
            </a:r>
            <a:r>
              <a:rPr lang="en-US" sz="1100" dirty="0">
                <a:solidFill>
                  <a:srgbClr val="000000"/>
                </a:solidFill>
              </a:rPr>
              <a:t> </a:t>
            </a:r>
            <a:r>
              <a:rPr lang="en-US" sz="1100" dirty="0" err="1">
                <a:solidFill>
                  <a:srgbClr val="000000"/>
                </a:solidFill>
              </a:rPr>
              <a:t>quy</a:t>
            </a:r>
            <a:r>
              <a:rPr lang="en-US" sz="1100" dirty="0">
                <a:solidFill>
                  <a:srgbClr val="000000"/>
                </a:solidFill>
              </a:rPr>
              <a:t> </a:t>
            </a:r>
            <a:r>
              <a:rPr lang="en-US" sz="1100" dirty="0" err="1">
                <a:solidFill>
                  <a:srgbClr val="000000"/>
                </a:solidFill>
              </a:rPr>
              <a:t>định</a:t>
            </a:r>
            <a:r>
              <a:rPr lang="en-US" sz="1100" dirty="0">
                <a:solidFill>
                  <a:srgbClr val="000000"/>
                </a:solidFill>
              </a:rPr>
              <a:t> </a:t>
            </a:r>
            <a:r>
              <a:rPr lang="en-US" sz="1100" dirty="0" err="1">
                <a:solidFill>
                  <a:srgbClr val="000000"/>
                </a:solidFill>
              </a:rPr>
              <a:t>pháp</a:t>
            </a:r>
            <a:r>
              <a:rPr lang="en-US" sz="1100" dirty="0">
                <a:solidFill>
                  <a:srgbClr val="000000"/>
                </a:solidFill>
              </a:rPr>
              <a:t> </a:t>
            </a:r>
            <a:r>
              <a:rPr lang="en-US" sz="1100" dirty="0" err="1">
                <a:solidFill>
                  <a:srgbClr val="000000"/>
                </a:solidFill>
              </a:rPr>
              <a:t>luật</a:t>
            </a:r>
            <a:r>
              <a:rPr lang="en-US" sz="1100" dirty="0">
                <a:solidFill>
                  <a:srgbClr val="000000"/>
                </a:solidFill>
              </a:rPr>
              <a:t> </a:t>
            </a:r>
            <a:r>
              <a:rPr lang="en-US" sz="1100" dirty="0" err="1">
                <a:solidFill>
                  <a:srgbClr val="000000"/>
                </a:solidFill>
              </a:rPr>
              <a:t>về</a:t>
            </a:r>
            <a:r>
              <a:rPr lang="en-US" sz="1100" dirty="0">
                <a:solidFill>
                  <a:srgbClr val="000000"/>
                </a:solidFill>
              </a:rPr>
              <a:t> an </a:t>
            </a:r>
            <a:r>
              <a:rPr lang="en-US" sz="1100" dirty="0" err="1">
                <a:solidFill>
                  <a:srgbClr val="000000"/>
                </a:solidFill>
              </a:rPr>
              <a:t>sinh</a:t>
            </a:r>
            <a:r>
              <a:rPr lang="en-US" sz="1100" dirty="0">
                <a:solidFill>
                  <a:srgbClr val="000000"/>
                </a:solidFill>
              </a:rPr>
              <a:t> </a:t>
            </a:r>
            <a:r>
              <a:rPr lang="en-US" sz="1100" dirty="0" err="1">
                <a:solidFill>
                  <a:srgbClr val="000000"/>
                </a:solidFill>
              </a:rPr>
              <a:t>xã</a:t>
            </a:r>
            <a:r>
              <a:rPr lang="en-US" sz="1100" dirty="0">
                <a:solidFill>
                  <a:srgbClr val="000000"/>
                </a:solidFill>
              </a:rPr>
              <a:t> </a:t>
            </a:r>
            <a:r>
              <a:rPr lang="en-US" sz="1100" dirty="0" err="1">
                <a:solidFill>
                  <a:srgbClr val="000000"/>
                </a:solidFill>
              </a:rPr>
              <a:t>hội</a:t>
            </a:r>
            <a:endParaRPr lang="en-US" sz="1100" dirty="0">
              <a:solidFill>
                <a:srgbClr val="000000"/>
              </a:solidFill>
            </a:endParaRPr>
          </a:p>
          <a:p>
            <a:pPr marL="180975" lvl="1" indent="-95250">
              <a:buFont typeface="Arial" panose="020B0604020202020204" pitchFamily="34" charset="0"/>
              <a:buChar char="•"/>
            </a:pPr>
            <a:endParaRPr lang="en-US" sz="1100" dirty="0" smtClean="0">
              <a:solidFill>
                <a:srgbClr val="000000"/>
              </a:solidFill>
            </a:endParaRPr>
          </a:p>
        </p:txBody>
      </p:sp>
      <p:sp>
        <p:nvSpPr>
          <p:cNvPr id="16"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5838766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36</a:t>
            </a:fld>
            <a:endParaRPr lang="en-GB">
              <a:solidFill>
                <a:srgbClr val="000000"/>
              </a:solidFill>
            </a:endParaRPr>
          </a:p>
        </p:txBody>
      </p:sp>
      <p:sp>
        <p:nvSpPr>
          <p:cNvPr id="7" name="Title 1"/>
          <p:cNvSpPr txBox="1">
            <a:spLocks/>
          </p:cNvSpPr>
          <p:nvPr/>
        </p:nvSpPr>
        <p:spPr>
          <a:xfrm>
            <a:off x="574548" y="685800"/>
            <a:ext cx="8753602" cy="6858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a:solidFill>
                  <a:srgbClr val="000000"/>
                </a:solidFill>
                <a:latin typeface="Arial" panose="020B0604020202020204" pitchFamily="34" charset="0"/>
              </a:rPr>
              <a:t>Trách nhiệm đối với Cộng đồng địa phương</a:t>
            </a:r>
            <a:r>
              <a:rPr lang="en-US" sz="2000">
                <a:solidFill>
                  <a:srgbClr val="000000"/>
                </a:solidFill>
                <a:latin typeface="Arial" panose="020B0604020202020204" pitchFamily="34" charset="0"/>
              </a:rPr>
              <a:t> </a:t>
            </a:r>
            <a:r>
              <a:rPr lang="en-GB" sz="2000" b="0">
                <a:solidFill>
                  <a:srgbClr val="000000"/>
                </a:solidFill>
                <a:latin typeface="Arial" panose="020B0604020202020204" pitchFamily="34" charset="0"/>
              </a:rPr>
              <a:t>(tiếp)</a:t>
            </a:r>
            <a:endParaRPr lang="en-GB" sz="2000" dirty="0">
              <a:solidFill>
                <a:srgbClr val="000000"/>
              </a:solidFill>
              <a:latin typeface="Arial" panose="020B0604020202020204" pitchFamily="34" charset="0"/>
            </a:endParaRPr>
          </a:p>
        </p:txBody>
      </p:sp>
      <p:sp>
        <p:nvSpPr>
          <p:cNvPr id="8" name="Content Placeholder 2"/>
          <p:cNvSpPr txBox="1">
            <a:spLocks/>
          </p:cNvSpPr>
          <p:nvPr/>
        </p:nvSpPr>
        <p:spPr>
          <a:xfrm>
            <a:off x="577850" y="1524000"/>
            <a:ext cx="8750300" cy="4572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0"/>
              </a:spcAft>
              <a:buClr>
                <a:srgbClr val="000000"/>
              </a:buClr>
            </a:pPr>
            <a:r>
              <a:rPr lang="en-US" sz="1100" b="1" smtClean="0">
                <a:solidFill>
                  <a:srgbClr val="000000"/>
                </a:solidFill>
                <a:latin typeface="Arial" panose="020B0604020202020204" pitchFamily="34" charset="0"/>
              </a:rPr>
              <a:t>Ví dụ: </a:t>
            </a:r>
            <a:endParaRPr lang="en-US" sz="1100" b="1" dirty="0" smtClean="0">
              <a:solidFill>
                <a:srgbClr val="000000"/>
              </a:solidFill>
              <a:latin typeface="Arial" panose="020B0604020202020204" pitchFamily="34" charset="0"/>
            </a:endParaRPr>
          </a:p>
          <a:p>
            <a:pPr>
              <a:spcAft>
                <a:spcPts val="0"/>
              </a:spcAft>
              <a:buClr>
                <a:srgbClr val="000000"/>
              </a:buClr>
            </a:pPr>
            <a:r>
              <a:rPr lang="vi-VN" sz="1100" smtClean="0">
                <a:solidFill>
                  <a:srgbClr val="000000"/>
                </a:solidFill>
                <a:latin typeface="Arial" panose="020B0604020202020204" pitchFamily="34" charset="0"/>
              </a:rPr>
              <a:t>Một </a:t>
            </a:r>
            <a:r>
              <a:rPr lang="vi-VN" sz="1100">
                <a:solidFill>
                  <a:srgbClr val="000000"/>
                </a:solidFill>
                <a:latin typeface="Arial" panose="020B0604020202020204" pitchFamily="34" charset="0"/>
              </a:rPr>
              <a:t>công ty Việt công bố tổng số tiền đầu tư vào cộng đồng và phân loại chi tiêu theo mỗi chương trình phát triển</a:t>
            </a:r>
            <a:r>
              <a:rPr lang="en-GB" sz="1100" smtClean="0">
                <a:solidFill>
                  <a:srgbClr val="000000"/>
                </a:solidFill>
                <a:latin typeface="Arial" panose="020B0604020202020204" pitchFamily="34" charset="0"/>
              </a:rPr>
              <a:t>.</a:t>
            </a:r>
            <a:endParaRPr lang="en-GB" sz="1100" dirty="0" smtClean="0">
              <a:solidFill>
                <a:srgbClr val="000000"/>
              </a:solidFill>
              <a:latin typeface="Arial" panose="020B0604020202020204" pitchFamily="34" charset="0"/>
            </a:endParaRPr>
          </a:p>
        </p:txBody>
      </p:sp>
      <p:sp>
        <p:nvSpPr>
          <p:cNvPr id="2" name="TextBox 1"/>
          <p:cNvSpPr txBox="1"/>
          <p:nvPr/>
        </p:nvSpPr>
        <p:spPr>
          <a:xfrm>
            <a:off x="4800600" y="2329295"/>
            <a:ext cx="3994150" cy="1887682"/>
          </a:xfrm>
          <a:prstGeom prst="rect">
            <a:avLst/>
          </a:prstGeom>
          <a:noFill/>
        </p:spPr>
        <p:txBody>
          <a:bodyPr vert="horz" wrap="square" lIns="0" tIns="0" rIns="0" bIns="0" rtlCol="0">
            <a:noAutofit/>
          </a:bodyPr>
          <a:lstStyle/>
          <a:p>
            <a:r>
              <a:rPr lang="en-US" sz="1100" i="1" smtClean="0">
                <a:solidFill>
                  <a:srgbClr val="000000"/>
                </a:solidFill>
              </a:rPr>
              <a:t>“</a:t>
            </a:r>
            <a:r>
              <a:rPr lang="vi-VN" sz="1100" i="1">
                <a:solidFill>
                  <a:srgbClr val="000000"/>
                </a:solidFill>
              </a:rPr>
              <a:t>Năm 2015, Bảo Việt đã dành gần 28 tỷ đồng cho cho hoạt động cộng đồng, tăng 37% so với năm 2014, trong đó chúng tôi đầu tư hơn 8 tỷ đồng cho hoạt động giáo dục và thế hệ trẻ bao gồm các chương trình trao tặng học bổng cho học sinh sinh viên có thành tích học tập xuất sắc, các em học sinh nghèo vượt khó. Bên cạnh đó, Bảo Việt cũng đầu tư xây dựng 02 trường học tại Định Biên (Thái Nguyên) và Cao Tân (Bắc Kạn) nhằm hỗ trợ địa phương có thêm cơ sở dạy học cho các em học sinh, cùng với trang thiết bị dạy học và phòng chức năng đầy đủ, hỗ trợ các thầy cô giáo trong công tác giảng dạy</a:t>
            </a:r>
            <a:r>
              <a:rPr lang="vi-VN" sz="1100" i="1" smtClean="0">
                <a:solidFill>
                  <a:srgbClr val="000000"/>
                </a:solidFill>
              </a:rPr>
              <a:t>.</a:t>
            </a:r>
            <a:r>
              <a:rPr lang="en-US" sz="1100" i="1" smtClean="0">
                <a:solidFill>
                  <a:srgbClr val="000000"/>
                </a:solidFill>
              </a:rPr>
              <a:t>”</a:t>
            </a:r>
            <a:endParaRPr lang="en-US" sz="1100" i="1" dirty="0">
              <a:solidFill>
                <a:srgbClr val="000000"/>
              </a:solidFill>
            </a:endParaRPr>
          </a:p>
        </p:txBody>
      </p:sp>
      <p:graphicFrame>
        <p:nvGraphicFramePr>
          <p:cNvPr id="13" name="Chart 12"/>
          <p:cNvGraphicFramePr/>
          <p:nvPr>
            <p:extLst/>
          </p:nvPr>
        </p:nvGraphicFramePr>
        <p:xfrm>
          <a:off x="874997" y="2133600"/>
          <a:ext cx="3486879" cy="3352800"/>
        </p:xfrm>
        <a:graphic>
          <a:graphicData uri="http://schemas.openxmlformats.org/drawingml/2006/chart">
            <c:chart xmlns:c="http://schemas.openxmlformats.org/drawingml/2006/chart" xmlns:r="http://schemas.openxmlformats.org/officeDocument/2006/relationships" r:id="rId2"/>
          </a:graphicData>
        </a:graphic>
      </p:graphicFrame>
      <p:sp>
        <p:nvSpPr>
          <p:cNvPr id="19" name="Rectangle 18"/>
          <p:cNvSpPr/>
          <p:nvPr/>
        </p:nvSpPr>
        <p:spPr bwMode="ltGray">
          <a:xfrm>
            <a:off x="931093" y="2692697"/>
            <a:ext cx="3430783" cy="2412704"/>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err="1">
              <a:solidFill>
                <a:srgbClr val="FFFFFF"/>
              </a:solidFill>
            </a:endParaRPr>
          </a:p>
        </p:txBody>
      </p:sp>
      <p:sp>
        <p:nvSpPr>
          <p:cNvPr id="20" name="Rectangle 19"/>
          <p:cNvSpPr/>
          <p:nvPr/>
        </p:nvSpPr>
        <p:spPr bwMode="ltGray">
          <a:xfrm>
            <a:off x="5367343" y="2299789"/>
            <a:ext cx="3404136" cy="179909"/>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err="1">
              <a:solidFill>
                <a:srgbClr val="FFFFFF"/>
              </a:solidFill>
            </a:endParaRPr>
          </a:p>
        </p:txBody>
      </p:sp>
      <p:sp>
        <p:nvSpPr>
          <p:cNvPr id="21" name="Rectangle 20"/>
          <p:cNvSpPr/>
          <p:nvPr/>
        </p:nvSpPr>
        <p:spPr bwMode="ltGray">
          <a:xfrm>
            <a:off x="4763278" y="2834749"/>
            <a:ext cx="4220128" cy="670184"/>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err="1">
              <a:solidFill>
                <a:srgbClr val="FFFFFF"/>
              </a:solidFill>
            </a:endParaRPr>
          </a:p>
        </p:txBody>
      </p:sp>
      <p:cxnSp>
        <p:nvCxnSpPr>
          <p:cNvPr id="22" name="Straight Connector 21"/>
          <p:cNvCxnSpPr/>
          <p:nvPr/>
        </p:nvCxnSpPr>
        <p:spPr>
          <a:xfrm>
            <a:off x="4572530" y="2674329"/>
            <a:ext cx="0" cy="2449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a:off x="4391366" y="4809260"/>
            <a:ext cx="166154" cy="134343"/>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220200" y="2067976"/>
            <a:ext cx="0" cy="1861705"/>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19420" y="4724133"/>
            <a:ext cx="3057730" cy="492369"/>
          </a:xfrm>
          <a:prstGeom prst="rect">
            <a:avLst/>
          </a:prstGeom>
          <a:noFill/>
        </p:spPr>
        <p:txBody>
          <a:bodyPr vert="horz" wrap="square" lIns="0" tIns="0" rIns="0" bIns="0" rtlCol="0">
            <a:noAutofit/>
          </a:bodyPr>
          <a:lstStyle/>
          <a:p>
            <a:pPr indent="-253225">
              <a:spcAft>
                <a:spcPts val="831"/>
              </a:spcAft>
            </a:pPr>
            <a:r>
              <a:rPr lang="en-GB" sz="1100" b="1" smtClean="0">
                <a:solidFill>
                  <a:srgbClr val="000000"/>
                </a:solidFill>
              </a:rPr>
              <a:t>Cung cấp chi tiết tỷ lệ đầu tư cho cộng đồng theo chương trình</a:t>
            </a:r>
            <a:endParaRPr lang="en-GB" sz="1100" b="1" dirty="0">
              <a:solidFill>
                <a:srgbClr val="000000"/>
              </a:solidFill>
            </a:endParaRPr>
          </a:p>
        </p:txBody>
      </p:sp>
      <p:cxnSp>
        <p:nvCxnSpPr>
          <p:cNvPr id="31" name="Elbow Connector 30"/>
          <p:cNvCxnSpPr/>
          <p:nvPr/>
        </p:nvCxnSpPr>
        <p:spPr>
          <a:xfrm>
            <a:off x="8771479" y="2371219"/>
            <a:ext cx="423855" cy="146505"/>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a:off x="8983407" y="3133148"/>
            <a:ext cx="236793" cy="125202"/>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715000" y="4114533"/>
            <a:ext cx="4076810" cy="399504"/>
          </a:xfrm>
          <a:prstGeom prst="rect">
            <a:avLst/>
          </a:prstGeom>
          <a:noFill/>
        </p:spPr>
        <p:txBody>
          <a:bodyPr vert="horz" wrap="square" lIns="0" tIns="0" rIns="0" bIns="0" rtlCol="0">
            <a:noAutofit/>
          </a:bodyPr>
          <a:lstStyle/>
          <a:p>
            <a:pPr indent="-253225">
              <a:spcAft>
                <a:spcPts val="831"/>
              </a:spcAft>
            </a:pPr>
            <a:r>
              <a:rPr lang="en-GB" sz="1100" b="1" dirty="0" err="1" smtClean="0"/>
              <a:t>Công</a:t>
            </a:r>
            <a:r>
              <a:rPr lang="en-GB" sz="1100" b="1" dirty="0" smtClean="0"/>
              <a:t> </a:t>
            </a:r>
            <a:r>
              <a:rPr lang="en-GB" sz="1100" b="1" dirty="0" err="1" smtClean="0"/>
              <a:t>bố</a:t>
            </a:r>
            <a:r>
              <a:rPr lang="en-GB" sz="1100" b="1" dirty="0" smtClean="0"/>
              <a:t> </a:t>
            </a:r>
            <a:r>
              <a:rPr lang="en-GB" sz="1100" b="1" dirty="0" err="1" smtClean="0"/>
              <a:t>tổng</a:t>
            </a:r>
            <a:r>
              <a:rPr lang="en-GB" sz="1100" b="1" dirty="0" smtClean="0"/>
              <a:t> </a:t>
            </a:r>
            <a:r>
              <a:rPr lang="en-GB" sz="1100" b="1" dirty="0" err="1" smtClean="0"/>
              <a:t>giá</a:t>
            </a:r>
            <a:r>
              <a:rPr lang="en-GB" sz="1100" b="1" dirty="0" smtClean="0"/>
              <a:t> </a:t>
            </a:r>
            <a:r>
              <a:rPr lang="en-GB" sz="1100" b="1" dirty="0" err="1" smtClean="0"/>
              <a:t>trị</a:t>
            </a:r>
            <a:r>
              <a:rPr lang="en-GB" sz="1100" b="1" dirty="0" smtClean="0"/>
              <a:t> </a:t>
            </a:r>
            <a:r>
              <a:rPr lang="en-GB" sz="1100" b="1" dirty="0" err="1" smtClean="0"/>
              <a:t>bằng</a:t>
            </a:r>
            <a:r>
              <a:rPr lang="en-GB" sz="1100" b="1" dirty="0" smtClean="0"/>
              <a:t> </a:t>
            </a:r>
            <a:r>
              <a:rPr lang="en-GB" sz="1100" b="1" dirty="0" err="1" smtClean="0"/>
              <a:t>tiền</a:t>
            </a:r>
            <a:r>
              <a:rPr lang="en-GB" sz="1100" b="1" dirty="0" smtClean="0"/>
              <a:t> </a:t>
            </a:r>
            <a:r>
              <a:rPr lang="en-GB" sz="1100" b="1" dirty="0" err="1" smtClean="0"/>
              <a:t>của</a:t>
            </a:r>
            <a:r>
              <a:rPr lang="en-GB" sz="1100" b="1" dirty="0" smtClean="0"/>
              <a:t> </a:t>
            </a:r>
            <a:r>
              <a:rPr lang="en-GB" sz="1100" b="1" dirty="0" err="1" smtClean="0"/>
              <a:t>các</a:t>
            </a:r>
            <a:r>
              <a:rPr lang="en-GB" sz="1100" b="1" dirty="0" smtClean="0"/>
              <a:t> </a:t>
            </a:r>
            <a:r>
              <a:rPr lang="en-GB" sz="1100" b="1" dirty="0" err="1" smtClean="0"/>
              <a:t>dự</a:t>
            </a:r>
            <a:r>
              <a:rPr lang="en-GB" sz="1100" b="1" dirty="0" smtClean="0"/>
              <a:t> </a:t>
            </a:r>
            <a:r>
              <a:rPr lang="en-GB" sz="1100" b="1" dirty="0" err="1" smtClean="0"/>
              <a:t>án</a:t>
            </a:r>
            <a:r>
              <a:rPr lang="en-GB" sz="1100" b="1" dirty="0" smtClean="0"/>
              <a:t> </a:t>
            </a:r>
            <a:r>
              <a:rPr lang="en-GB" sz="1100" b="1" dirty="0" err="1" smtClean="0"/>
              <a:t>đầu</a:t>
            </a:r>
            <a:r>
              <a:rPr lang="en-GB" sz="1100" b="1" dirty="0" smtClean="0"/>
              <a:t> </a:t>
            </a:r>
            <a:r>
              <a:rPr lang="en-GB" sz="1100" b="1" dirty="0" err="1" smtClean="0"/>
              <a:t>tư</a:t>
            </a:r>
            <a:r>
              <a:rPr lang="en-GB" sz="1100" b="1" dirty="0" smtClean="0"/>
              <a:t> </a:t>
            </a:r>
            <a:r>
              <a:rPr lang="en-GB" sz="1100" b="1" dirty="0" err="1" smtClean="0"/>
              <a:t>cho</a:t>
            </a:r>
            <a:r>
              <a:rPr lang="en-GB" sz="1100" b="1" dirty="0" smtClean="0"/>
              <a:t> </a:t>
            </a:r>
            <a:r>
              <a:rPr lang="en-GB" sz="1100" b="1" dirty="0" err="1" smtClean="0"/>
              <a:t>cộng</a:t>
            </a:r>
            <a:r>
              <a:rPr lang="en-GB" sz="1100" b="1" dirty="0" smtClean="0"/>
              <a:t> </a:t>
            </a:r>
            <a:r>
              <a:rPr lang="en-GB" sz="1100" b="1" dirty="0" err="1" smtClean="0"/>
              <a:t>đồng</a:t>
            </a:r>
            <a:r>
              <a:rPr lang="en-GB" sz="1100" b="1" dirty="0" smtClean="0"/>
              <a:t> </a:t>
            </a:r>
            <a:r>
              <a:rPr lang="en-GB" sz="1100" b="1" dirty="0" err="1" smtClean="0"/>
              <a:t>địa</a:t>
            </a:r>
            <a:r>
              <a:rPr lang="en-GB" sz="1100" b="1" dirty="0" smtClean="0"/>
              <a:t> </a:t>
            </a:r>
            <a:r>
              <a:rPr lang="en-GB" sz="1100" b="1" dirty="0" err="1" smtClean="0"/>
              <a:t>phương</a:t>
            </a:r>
            <a:r>
              <a:rPr lang="en-GB" sz="1100" b="1" dirty="0" smtClean="0"/>
              <a:t> </a:t>
            </a:r>
            <a:r>
              <a:rPr lang="en-GB" sz="1100" b="1" dirty="0" err="1" smtClean="0"/>
              <a:t>và</a:t>
            </a:r>
            <a:r>
              <a:rPr lang="en-GB" sz="1100" b="1" dirty="0" smtClean="0"/>
              <a:t> </a:t>
            </a:r>
            <a:r>
              <a:rPr lang="en-GB" sz="1100" b="1" dirty="0" err="1" smtClean="0"/>
              <a:t>ví</a:t>
            </a:r>
            <a:r>
              <a:rPr lang="en-GB" sz="1100" b="1" dirty="0" smtClean="0"/>
              <a:t> </a:t>
            </a:r>
            <a:r>
              <a:rPr lang="en-GB" sz="1100" b="1" dirty="0" err="1" smtClean="0"/>
              <a:t>dụ</a:t>
            </a:r>
            <a:r>
              <a:rPr lang="en-GB" sz="1100" b="1" dirty="0" smtClean="0"/>
              <a:t> </a:t>
            </a:r>
            <a:r>
              <a:rPr lang="en-GB" sz="1100" b="1" dirty="0" err="1" smtClean="0"/>
              <a:t>về</a:t>
            </a:r>
            <a:r>
              <a:rPr lang="en-GB" sz="1100" b="1" dirty="0" smtClean="0"/>
              <a:t> </a:t>
            </a:r>
            <a:r>
              <a:rPr lang="en-GB" sz="1100" b="1" dirty="0" err="1" smtClean="0"/>
              <a:t>các</a:t>
            </a:r>
            <a:r>
              <a:rPr lang="en-GB" sz="1100" b="1" dirty="0" smtClean="0"/>
              <a:t> </a:t>
            </a:r>
            <a:r>
              <a:rPr lang="en-GB" sz="1100" b="1" dirty="0" err="1" smtClean="0"/>
              <a:t>chương</a:t>
            </a:r>
            <a:r>
              <a:rPr lang="en-GB" sz="1100" b="1" dirty="0" smtClean="0"/>
              <a:t> </a:t>
            </a:r>
            <a:r>
              <a:rPr lang="en-GB" sz="1100" b="1" dirty="0" err="1" smtClean="0"/>
              <a:t>trình</a:t>
            </a:r>
            <a:r>
              <a:rPr lang="en-GB" sz="1100" b="1" dirty="0" smtClean="0"/>
              <a:t> </a:t>
            </a:r>
            <a:r>
              <a:rPr lang="en-GB" sz="1100" b="1" dirty="0" err="1" smtClean="0"/>
              <a:t>phát</a:t>
            </a:r>
            <a:r>
              <a:rPr lang="en-GB" sz="1100" b="1" dirty="0" smtClean="0"/>
              <a:t> </a:t>
            </a:r>
            <a:r>
              <a:rPr lang="en-GB" sz="1100" b="1" dirty="0" err="1" smtClean="0"/>
              <a:t>triển</a:t>
            </a:r>
            <a:r>
              <a:rPr lang="en-GB" sz="1100" b="1" dirty="0" smtClean="0"/>
              <a:t> </a:t>
            </a:r>
            <a:r>
              <a:rPr lang="en-GB" sz="1100" b="1" dirty="0" err="1" smtClean="0"/>
              <a:t>cộng</a:t>
            </a:r>
            <a:r>
              <a:rPr lang="en-GB" sz="1100" b="1" dirty="0" smtClean="0"/>
              <a:t> </a:t>
            </a:r>
            <a:r>
              <a:rPr lang="en-GB" sz="1100" b="1" dirty="0" err="1" smtClean="0"/>
              <a:t>đồng</a:t>
            </a:r>
            <a:endParaRPr lang="en-GB" sz="1100" b="1" dirty="0"/>
          </a:p>
        </p:txBody>
      </p:sp>
      <p:sp>
        <p:nvSpPr>
          <p:cNvPr id="43" name="TextBox 42"/>
          <p:cNvSpPr txBox="1"/>
          <p:nvPr/>
        </p:nvSpPr>
        <p:spPr>
          <a:xfrm>
            <a:off x="863451" y="5534386"/>
            <a:ext cx="5252177" cy="279400"/>
          </a:xfrm>
          <a:prstGeom prst="rect">
            <a:avLst/>
          </a:prstGeom>
          <a:solidFill>
            <a:schemeClr val="bg1"/>
          </a:solidFill>
        </p:spPr>
        <p:txBody>
          <a:bodyPr wrap="square" lIns="0" tIns="0" rIns="0" bIns="0" rtlCol="0" anchor="b">
            <a:noAutofit/>
          </a:bodyPr>
          <a:lstStyle/>
          <a:p>
            <a:pPr indent="-274320">
              <a:spcAft>
                <a:spcPts val="900"/>
              </a:spcAft>
            </a:pPr>
            <a:r>
              <a:rPr lang="en-GB" sz="800" dirty="0" err="1">
                <a:solidFill>
                  <a:srgbClr val="000000"/>
                </a:solidFill>
              </a:rPr>
              <a:t>Nguồn</a:t>
            </a:r>
            <a:r>
              <a:rPr lang="en-GB" sz="800" dirty="0">
                <a:solidFill>
                  <a:srgbClr val="000000"/>
                </a:solidFill>
              </a:rPr>
              <a:t>: </a:t>
            </a:r>
            <a:r>
              <a:rPr lang="en-GB" sz="800" dirty="0" err="1">
                <a:solidFill>
                  <a:srgbClr val="000000"/>
                </a:solidFill>
              </a:rPr>
              <a:t>Báo</a:t>
            </a:r>
            <a:r>
              <a:rPr lang="en-GB" sz="800" dirty="0">
                <a:solidFill>
                  <a:srgbClr val="000000"/>
                </a:solidFill>
              </a:rPr>
              <a:t> </a:t>
            </a:r>
            <a:r>
              <a:rPr lang="en-GB" sz="800" dirty="0" err="1">
                <a:solidFill>
                  <a:srgbClr val="000000"/>
                </a:solidFill>
              </a:rPr>
              <a:t>cáo</a:t>
            </a:r>
            <a:r>
              <a:rPr lang="en-GB" sz="800" dirty="0">
                <a:solidFill>
                  <a:srgbClr val="000000"/>
                </a:solidFill>
              </a:rPr>
              <a:t> </a:t>
            </a:r>
            <a:r>
              <a:rPr lang="en-GB" sz="800" dirty="0" err="1">
                <a:solidFill>
                  <a:srgbClr val="000000"/>
                </a:solidFill>
              </a:rPr>
              <a:t>Phát</a:t>
            </a:r>
            <a:r>
              <a:rPr lang="en-GB" sz="800" dirty="0">
                <a:solidFill>
                  <a:srgbClr val="000000"/>
                </a:solidFill>
              </a:rPr>
              <a:t> </a:t>
            </a:r>
            <a:r>
              <a:rPr lang="en-GB" sz="800" dirty="0" err="1">
                <a:solidFill>
                  <a:srgbClr val="000000"/>
                </a:solidFill>
              </a:rPr>
              <a:t>triển</a:t>
            </a:r>
            <a:r>
              <a:rPr lang="en-GB" sz="800" dirty="0">
                <a:solidFill>
                  <a:srgbClr val="000000"/>
                </a:solidFill>
              </a:rPr>
              <a:t> </a:t>
            </a:r>
            <a:r>
              <a:rPr lang="en-GB" sz="800" dirty="0" err="1">
                <a:solidFill>
                  <a:srgbClr val="000000"/>
                </a:solidFill>
              </a:rPr>
              <a:t>bền</a:t>
            </a:r>
            <a:r>
              <a:rPr lang="en-GB" sz="800" dirty="0">
                <a:solidFill>
                  <a:srgbClr val="000000"/>
                </a:solidFill>
              </a:rPr>
              <a:t> </a:t>
            </a:r>
            <a:r>
              <a:rPr lang="en-GB" sz="800" dirty="0" err="1">
                <a:solidFill>
                  <a:srgbClr val="000000"/>
                </a:solidFill>
              </a:rPr>
              <a:t>vững</a:t>
            </a:r>
            <a:r>
              <a:rPr lang="en-GB" sz="800" dirty="0">
                <a:solidFill>
                  <a:srgbClr val="000000"/>
                </a:solidFill>
              </a:rPr>
              <a:t> 2014 </a:t>
            </a:r>
            <a:r>
              <a:rPr lang="en-GB" sz="800" dirty="0" err="1">
                <a:solidFill>
                  <a:srgbClr val="000000"/>
                </a:solidFill>
              </a:rPr>
              <a:t>của</a:t>
            </a:r>
            <a:r>
              <a:rPr lang="en-GB" sz="800" dirty="0">
                <a:solidFill>
                  <a:srgbClr val="000000"/>
                </a:solidFill>
              </a:rPr>
              <a:t> </a:t>
            </a:r>
            <a:r>
              <a:rPr lang="en-GB" sz="800" dirty="0" err="1">
                <a:solidFill>
                  <a:srgbClr val="000000"/>
                </a:solidFill>
              </a:rPr>
              <a:t>Tập</a:t>
            </a:r>
            <a:r>
              <a:rPr lang="en-GB" sz="800" dirty="0">
                <a:solidFill>
                  <a:srgbClr val="000000"/>
                </a:solidFill>
              </a:rPr>
              <a:t> </a:t>
            </a:r>
            <a:r>
              <a:rPr lang="en-GB" sz="800" dirty="0" err="1">
                <a:solidFill>
                  <a:srgbClr val="000000"/>
                </a:solidFill>
              </a:rPr>
              <a:t>đoàn</a:t>
            </a:r>
            <a:r>
              <a:rPr lang="en-GB" sz="800" dirty="0">
                <a:solidFill>
                  <a:srgbClr val="000000"/>
                </a:solidFill>
              </a:rPr>
              <a:t> </a:t>
            </a:r>
            <a:r>
              <a:rPr lang="en-GB" sz="800" dirty="0" err="1">
                <a:solidFill>
                  <a:srgbClr val="000000"/>
                </a:solidFill>
              </a:rPr>
              <a:t>Bảo</a:t>
            </a:r>
            <a:r>
              <a:rPr lang="en-GB" sz="800" dirty="0">
                <a:solidFill>
                  <a:srgbClr val="000000"/>
                </a:solidFill>
              </a:rPr>
              <a:t> </a:t>
            </a:r>
            <a:r>
              <a:rPr lang="en-GB" sz="800" dirty="0" err="1">
                <a:solidFill>
                  <a:srgbClr val="000000"/>
                </a:solidFill>
              </a:rPr>
              <a:t>Việt</a:t>
            </a:r>
            <a:endParaRPr lang="en-GB" sz="800" dirty="0">
              <a:solidFill>
                <a:srgbClr val="000000"/>
              </a:solidFill>
            </a:endParaRPr>
          </a:p>
        </p:txBody>
      </p:sp>
      <p:sp>
        <p:nvSpPr>
          <p:cNvPr id="24"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3464776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latin typeface="+mn-lt"/>
              </a:rPr>
              <a:t>Nghỉ</a:t>
            </a:r>
            <a:r>
              <a:rPr lang="en-GB" dirty="0" smtClean="0">
                <a:latin typeface="+mn-lt"/>
              </a:rPr>
              <a:t> </a:t>
            </a:r>
            <a:r>
              <a:rPr lang="en-GB" dirty="0" err="1" smtClean="0">
                <a:latin typeface="+mn-lt"/>
              </a:rPr>
              <a:t>giải</a:t>
            </a:r>
            <a:r>
              <a:rPr lang="en-GB" dirty="0" smtClean="0">
                <a:latin typeface="+mn-lt"/>
              </a:rPr>
              <a:t> </a:t>
            </a:r>
            <a:r>
              <a:rPr lang="en-GB" dirty="0" err="1" smtClean="0">
                <a:latin typeface="+mn-lt"/>
              </a:rPr>
              <a:t>lao</a:t>
            </a:r>
            <a:endParaRPr lang="en-GB" dirty="0">
              <a:latin typeface="+mn-lt"/>
            </a:endParaRPr>
          </a:p>
        </p:txBody>
      </p:sp>
      <p:pic>
        <p:nvPicPr>
          <p:cNvPr id="2050" name="Picture 2" descr="C:\USERS\ZULIANAZ\APPDATA\LOCAL\TEMP\wz094c\Yellow\Coffeeshop_YELLOW.png"/>
          <p:cNvPicPr>
            <a:picLocks noChangeAspect="1" noChangeArrowheads="1"/>
          </p:cNvPicPr>
          <p:nvPr/>
        </p:nvPicPr>
        <p:blipFill>
          <a:blip r:embed="rId3" cstate="print">
            <a:lum bright="70000" contrast="-70000"/>
          </a:blip>
          <a:srcRect/>
          <a:stretch>
            <a:fillRect/>
          </a:stretch>
        </p:blipFill>
        <p:spPr bwMode="auto">
          <a:xfrm>
            <a:off x="7239003" y="4419606"/>
            <a:ext cx="2082597" cy="2082597"/>
          </a:xfrm>
          <a:prstGeom prst="rect">
            <a:avLst/>
          </a:prstGeom>
          <a:noFill/>
        </p:spPr>
      </p:pic>
      <p:pic>
        <p:nvPicPr>
          <p:cNvPr id="2051" name="Picture 3" descr="C:\USERS\ZULIANAZ\APPDATA\LOCAL\TEMP\wz4d00\Yellow\Coffe-Symbol_YELLOW.png"/>
          <p:cNvPicPr>
            <a:picLocks noChangeAspect="1" noChangeArrowheads="1"/>
          </p:cNvPicPr>
          <p:nvPr/>
        </p:nvPicPr>
        <p:blipFill>
          <a:blip r:embed="rId4" cstate="print">
            <a:lum bright="70000" contrast="-70000"/>
          </a:blip>
          <a:srcRect/>
          <a:stretch>
            <a:fillRect/>
          </a:stretch>
        </p:blipFill>
        <p:spPr bwMode="auto">
          <a:xfrm>
            <a:off x="5638803" y="4343406"/>
            <a:ext cx="1777797" cy="1777797"/>
          </a:xfrm>
          <a:prstGeom prst="rect">
            <a:avLst/>
          </a:prstGeom>
          <a:noFill/>
        </p:spPr>
      </p:pic>
      <p:sp>
        <p:nvSpPr>
          <p:cNvPr id="10" name="Wave 9"/>
          <p:cNvSpPr/>
          <p:nvPr/>
        </p:nvSpPr>
        <p:spPr bwMode="ltGray">
          <a:xfrm rot="16200000">
            <a:off x="7639292" y="4058770"/>
            <a:ext cx="576000" cy="216000"/>
          </a:xfrm>
          <a:prstGeom prst="wave">
            <a:avLst>
              <a:gd name="adj1" fmla="val 20000"/>
              <a:gd name="adj2" fmla="val 0"/>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11" name="Wave 10"/>
          <p:cNvSpPr/>
          <p:nvPr/>
        </p:nvSpPr>
        <p:spPr bwMode="ltGray">
          <a:xfrm rot="16200000">
            <a:off x="8020292" y="3913802"/>
            <a:ext cx="576000" cy="216000"/>
          </a:xfrm>
          <a:prstGeom prst="wave">
            <a:avLst>
              <a:gd name="adj1" fmla="val 20000"/>
              <a:gd name="adj2" fmla="val 0"/>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12" name="Wave 11"/>
          <p:cNvSpPr/>
          <p:nvPr/>
        </p:nvSpPr>
        <p:spPr bwMode="ltGray">
          <a:xfrm rot="16200000">
            <a:off x="8401292" y="4058770"/>
            <a:ext cx="576000" cy="216000"/>
          </a:xfrm>
          <a:prstGeom prst="wave">
            <a:avLst>
              <a:gd name="adj1" fmla="val 20000"/>
              <a:gd name="adj2" fmla="val 0"/>
            </a:avLst>
          </a:pr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13" name="Subtitle 2"/>
          <p:cNvSpPr>
            <a:spLocks noGrp="1"/>
          </p:cNvSpPr>
          <p:nvPr>
            <p:ph type="subTitle" idx="1"/>
          </p:nvPr>
        </p:nvSpPr>
        <p:spPr>
          <a:xfrm>
            <a:off x="577850" y="1905000"/>
            <a:ext cx="8750300" cy="1371600"/>
          </a:xfrm>
        </p:spPr>
        <p:txBody>
          <a:bodyPr/>
          <a:lstStyle/>
          <a:p>
            <a:r>
              <a:rPr lang="en-GB" sz="2400" i="1" dirty="0" smtClean="0"/>
              <a:t>Chia </a:t>
            </a:r>
            <a:r>
              <a:rPr lang="en-GB" sz="2400" i="1" dirty="0" err="1" smtClean="0"/>
              <a:t>nhóm</a:t>
            </a:r>
            <a:r>
              <a:rPr lang="en-GB" sz="2400" i="1" dirty="0" smtClean="0"/>
              <a:t> </a:t>
            </a:r>
            <a:r>
              <a:rPr lang="en-GB" sz="2400" i="1" dirty="0" err="1" smtClean="0"/>
              <a:t>thực</a:t>
            </a:r>
            <a:r>
              <a:rPr lang="en-GB" sz="2400" i="1" dirty="0" smtClean="0"/>
              <a:t> </a:t>
            </a:r>
            <a:r>
              <a:rPr lang="en-GB" sz="2400" i="1" dirty="0" err="1" smtClean="0"/>
              <a:t>hành</a:t>
            </a:r>
            <a:r>
              <a:rPr lang="en-GB" sz="2400" i="1" dirty="0" smtClean="0"/>
              <a:t> </a:t>
            </a:r>
            <a:r>
              <a:rPr lang="en-GB" sz="2400" i="1" dirty="0" err="1" smtClean="0"/>
              <a:t>và</a:t>
            </a:r>
            <a:r>
              <a:rPr lang="en-GB" sz="2400" i="1" dirty="0" smtClean="0"/>
              <a:t> </a:t>
            </a:r>
            <a:r>
              <a:rPr lang="en-GB" sz="2400" i="1" dirty="0" err="1" smtClean="0"/>
              <a:t>thảo</a:t>
            </a:r>
            <a:r>
              <a:rPr lang="en-GB" sz="2400" i="1" dirty="0" smtClean="0"/>
              <a:t> </a:t>
            </a:r>
            <a:r>
              <a:rPr lang="en-GB" sz="2400" i="1" dirty="0" err="1" smtClean="0"/>
              <a:t>luận</a:t>
            </a:r>
            <a:endParaRPr lang="en-GB" sz="2400" i="1" dirty="0"/>
          </a:p>
        </p:txBody>
      </p:sp>
      <p:sp>
        <p:nvSpPr>
          <p:cNvPr id="3" name="Date Placeholder 2"/>
          <p:cNvSpPr>
            <a:spLocks noGrp="1"/>
          </p:cNvSpPr>
          <p:nvPr>
            <p:ph type="dt" sz="half" idx="10"/>
          </p:nvPr>
        </p:nvSpPr>
        <p:spPr/>
        <p:txBody>
          <a:bodyPr/>
          <a:lstStyle/>
          <a:p>
            <a:r>
              <a:rPr lang="en-US" smtClean="0">
                <a:solidFill>
                  <a:srgbClr val="FFFFFF"/>
                </a:solidFill>
              </a:rPr>
              <a:t>May 2016</a:t>
            </a:r>
            <a:endParaRPr lang="en-GB">
              <a:solidFill>
                <a:srgbClr val="FFFFFF"/>
              </a:solidFill>
            </a:endParaRPr>
          </a:p>
        </p:txBody>
      </p:sp>
      <p:sp>
        <p:nvSpPr>
          <p:cNvPr id="7" name="Slide Number Placeholder 6"/>
          <p:cNvSpPr>
            <a:spLocks noGrp="1"/>
          </p:cNvSpPr>
          <p:nvPr>
            <p:ph type="sldNum" sz="quarter" idx="12"/>
          </p:nvPr>
        </p:nvSpPr>
        <p:spPr/>
        <p:txBody>
          <a:bodyPr/>
          <a:lstStyle/>
          <a:p>
            <a:fld id="{51C85FFB-0DF4-48B3-A81B-EFB2885448E9}" type="slidenum">
              <a:rPr lang="en-GB" smtClean="0">
                <a:solidFill>
                  <a:srgbClr val="FFFFFF"/>
                </a:solidFill>
              </a:rPr>
              <a:pPr/>
              <a:t>37</a:t>
            </a:fld>
            <a:endParaRPr lang="en-GB">
              <a:solidFill>
                <a:srgbClr val="FFFFFF"/>
              </a:solidFill>
            </a:endParaRPr>
          </a:p>
        </p:txBody>
      </p:sp>
      <p:sp>
        <p:nvSpPr>
          <p:cNvPr id="14"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solidFill>
                  <a:schemeClr val="bg1"/>
                </a:solidFill>
              </a:rPr>
              <a:t>IFC/SSC – Báo cáo Môi trường và Xã hội (E&amp;S)</a:t>
            </a:r>
            <a:endParaRPr lang="en-GB" dirty="0">
              <a:solidFill>
                <a:schemeClr val="bg1"/>
              </a:solidFill>
            </a:endParaRPr>
          </a:p>
        </p:txBody>
      </p:sp>
    </p:spTree>
    <p:custDataLst>
      <p:tags r:id="rId1"/>
    </p:custDataLst>
    <p:extLst>
      <p:ext uri="{BB962C8B-B14F-4D97-AF65-F5344CB8AC3E}">
        <p14:creationId xmlns:p14="http://schemas.microsoft.com/office/powerpoint/2010/main" val="2227448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685800"/>
            <a:ext cx="8077200" cy="914400"/>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endParaRPr lang="en-US" sz="2000" dirty="0">
              <a:solidFill>
                <a:srgbClr val="000000"/>
              </a:solidFill>
            </a:endParaRPr>
          </a:p>
        </p:txBody>
      </p:sp>
      <p:graphicFrame>
        <p:nvGraphicFramePr>
          <p:cNvPr id="5" name="Group 24"/>
          <p:cNvGraphicFramePr>
            <a:graphicFrameLocks noGrp="1"/>
          </p:cNvGraphicFramePr>
          <p:nvPr>
            <p:extLst>
              <p:ext uri="{D42A27DB-BD31-4B8C-83A1-F6EECF244321}">
                <p14:modId xmlns:p14="http://schemas.microsoft.com/office/powerpoint/2010/main" val="1121359207"/>
              </p:ext>
            </p:extLst>
          </p:nvPr>
        </p:nvGraphicFramePr>
        <p:xfrm>
          <a:off x="914400" y="1639678"/>
          <a:ext cx="8001000" cy="3474982"/>
        </p:xfrm>
        <a:graphic>
          <a:graphicData uri="http://schemas.openxmlformats.org/drawingml/2006/table">
            <a:tbl>
              <a:tblPr/>
              <a:tblGrid>
                <a:gridCol w="1307856"/>
                <a:gridCol w="6693144"/>
              </a:tblGrid>
              <a:tr h="570122">
                <a:tc>
                  <a:txBody>
                    <a:bodyPr/>
                    <a:lstStyle/>
                    <a:p>
                      <a:pPr marL="0" marR="0" lvl="0" indent="0" algn="l" defTabSz="695325" rtl="0" eaLnBrk="1" fontAlgn="base" latinLnBrk="0" hangingPunct="1">
                        <a:lnSpc>
                          <a:spcPct val="100000"/>
                        </a:lnSpc>
                        <a:spcBef>
                          <a:spcPct val="20000"/>
                        </a:spcBef>
                        <a:spcAft>
                          <a:spcPct val="20000"/>
                        </a:spcAft>
                        <a:buClr>
                          <a:schemeClr val="lt1"/>
                        </a:buClr>
                        <a:buSzPct val="90000"/>
                        <a:buFont typeface="Arial" charset="0"/>
                        <a:buNone/>
                        <a:tabLst/>
                      </a:pPr>
                      <a:r>
                        <a:rPr kumimoji="0" lang="en-GB" sz="1400" b="1" i="1" u="none" strike="noStrike" cap="none" normalizeH="0" baseline="0" dirty="0" err="1" smtClean="0">
                          <a:ln>
                            <a:noFill/>
                          </a:ln>
                          <a:solidFill>
                            <a:schemeClr val="lt1"/>
                          </a:solidFill>
                          <a:effectLst/>
                          <a:latin typeface="+mn-lt"/>
                          <a:cs typeface="Arial" charset="0"/>
                        </a:rPr>
                        <a:t>Mục</a:t>
                      </a:r>
                      <a:r>
                        <a:rPr kumimoji="0" lang="en-GB" sz="1400" b="1" i="1" u="none" strike="noStrike" cap="none" normalizeH="0" baseline="0" dirty="0" smtClean="0">
                          <a:ln>
                            <a:noFill/>
                          </a:ln>
                          <a:solidFill>
                            <a:schemeClr val="lt1"/>
                          </a:solidFill>
                          <a:effectLst/>
                          <a:latin typeface="+mn-lt"/>
                          <a:cs typeface="Arial" charset="0"/>
                        </a:rPr>
                        <a:t> </a:t>
                      </a:r>
                      <a:r>
                        <a:rPr kumimoji="0" lang="en-GB" sz="1400" b="1" i="1" u="none" strike="noStrike" cap="none" normalizeH="0" baseline="0" dirty="0" err="1" smtClean="0">
                          <a:ln>
                            <a:noFill/>
                          </a:ln>
                          <a:solidFill>
                            <a:schemeClr val="lt1"/>
                          </a:solidFill>
                          <a:effectLst/>
                          <a:latin typeface="+mn-lt"/>
                          <a:cs typeface="Arial" charset="0"/>
                        </a:rPr>
                        <a:t>tiêu</a:t>
                      </a:r>
                      <a:endParaRPr kumimoji="0" lang="en-GB" sz="1400" b="1" i="1" u="none" strike="noStrike" cap="none" normalizeH="0" baseline="0" dirty="0" smtClean="0">
                        <a:ln>
                          <a:noFill/>
                        </a:ln>
                        <a:solidFill>
                          <a:schemeClr val="lt1"/>
                        </a:solidFill>
                        <a:effectLst/>
                        <a:latin typeface="+mn-lt"/>
                        <a:cs typeface="Arial" charset="0"/>
                      </a:endParaRPr>
                    </a:p>
                  </a:txBody>
                  <a:tcPr marL="64800" marR="64800" marT="64799" marB="64799" horzOverflow="overflow">
                    <a:lnL w="28575"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1"/>
                    </a:solidFill>
                  </a:tcPr>
                </a:tc>
                <a:tc>
                  <a:txBody>
                    <a:bodyPr/>
                    <a:lstStyle/>
                    <a:p>
                      <a:pPr marL="285750" marR="0" lvl="0" indent="-285750" algn="l" defTabSz="695325" rtl="0" eaLnBrk="1" fontAlgn="base" latinLnBrk="0" hangingPunct="1">
                        <a:lnSpc>
                          <a:spcPct val="100000"/>
                        </a:lnSpc>
                        <a:spcBef>
                          <a:spcPct val="20000"/>
                        </a:spcBef>
                        <a:spcAft>
                          <a:spcPct val="20000"/>
                        </a:spcAft>
                        <a:buClrTx/>
                        <a:buSzPct val="90000"/>
                        <a:buFont typeface="Arial" panose="020B0604020202020204" pitchFamily="34" charset="0"/>
                        <a:buChar char="•"/>
                        <a:tabLst/>
                        <a:defRPr/>
                      </a:pPr>
                      <a:r>
                        <a:rPr lang="en-GB" sz="1400" dirty="0" err="1" smtClean="0">
                          <a:solidFill>
                            <a:srgbClr val="000000"/>
                          </a:solidFill>
                        </a:rPr>
                        <a:t>Giúp</a:t>
                      </a:r>
                      <a:r>
                        <a:rPr lang="en-GB" sz="1400" dirty="0" smtClean="0">
                          <a:solidFill>
                            <a:srgbClr val="000000"/>
                          </a:solidFill>
                        </a:rPr>
                        <a:t> </a:t>
                      </a:r>
                      <a:r>
                        <a:rPr lang="en-GB" sz="1400" dirty="0" err="1" smtClean="0">
                          <a:solidFill>
                            <a:srgbClr val="000000"/>
                          </a:solidFill>
                        </a:rPr>
                        <a:t>học</a:t>
                      </a:r>
                      <a:r>
                        <a:rPr lang="en-GB" sz="1400" dirty="0" smtClean="0">
                          <a:solidFill>
                            <a:srgbClr val="000000"/>
                          </a:solidFill>
                        </a:rPr>
                        <a:t> </a:t>
                      </a:r>
                      <a:r>
                        <a:rPr lang="en-GB" sz="1400" dirty="0" err="1" smtClean="0">
                          <a:solidFill>
                            <a:srgbClr val="000000"/>
                          </a:solidFill>
                        </a:rPr>
                        <a:t>viên</a:t>
                      </a:r>
                      <a:r>
                        <a:rPr lang="en-GB" sz="1400" dirty="0" smtClean="0">
                          <a:solidFill>
                            <a:srgbClr val="000000"/>
                          </a:solidFill>
                        </a:rPr>
                        <a:t> </a:t>
                      </a:r>
                      <a:r>
                        <a:rPr lang="en-GB" sz="1400" dirty="0" err="1" smtClean="0">
                          <a:solidFill>
                            <a:srgbClr val="000000"/>
                          </a:solidFill>
                        </a:rPr>
                        <a:t>hiểu</a:t>
                      </a:r>
                      <a:r>
                        <a:rPr lang="en-GB" sz="1400" dirty="0" smtClean="0">
                          <a:solidFill>
                            <a:srgbClr val="000000"/>
                          </a:solidFill>
                        </a:rPr>
                        <a:t> </a:t>
                      </a:r>
                      <a:r>
                        <a:rPr lang="en-GB" sz="1400" dirty="0" err="1" smtClean="0">
                          <a:solidFill>
                            <a:srgbClr val="000000"/>
                          </a:solidFill>
                        </a:rPr>
                        <a:t>rõ</a:t>
                      </a:r>
                      <a:r>
                        <a:rPr lang="en-GB" sz="1400" dirty="0" smtClean="0">
                          <a:solidFill>
                            <a:srgbClr val="000000"/>
                          </a:solidFill>
                        </a:rPr>
                        <a:t> </a:t>
                      </a:r>
                      <a:r>
                        <a:rPr lang="en-GB" sz="1400" dirty="0" err="1" smtClean="0">
                          <a:solidFill>
                            <a:srgbClr val="000000"/>
                          </a:solidFill>
                        </a:rPr>
                        <a:t>về</a:t>
                      </a:r>
                      <a:r>
                        <a:rPr lang="en-GB" sz="1400" dirty="0" smtClean="0">
                          <a:solidFill>
                            <a:srgbClr val="000000"/>
                          </a:solidFill>
                        </a:rPr>
                        <a:t> </a:t>
                      </a:r>
                      <a:r>
                        <a:rPr lang="en-GB" sz="1400" dirty="0" err="1" smtClean="0">
                          <a:solidFill>
                            <a:srgbClr val="000000"/>
                          </a:solidFill>
                        </a:rPr>
                        <a:t>nội</a:t>
                      </a:r>
                      <a:r>
                        <a:rPr lang="en-GB" sz="1400" dirty="0" smtClean="0">
                          <a:solidFill>
                            <a:srgbClr val="000000"/>
                          </a:solidFill>
                        </a:rPr>
                        <a:t> dung </a:t>
                      </a:r>
                      <a:r>
                        <a:rPr lang="en-GB" sz="1400" dirty="0" err="1" smtClean="0">
                          <a:solidFill>
                            <a:srgbClr val="000000"/>
                          </a:solidFill>
                        </a:rPr>
                        <a:t>công</a:t>
                      </a:r>
                      <a:r>
                        <a:rPr lang="en-GB" sz="1400" dirty="0" smtClean="0">
                          <a:solidFill>
                            <a:srgbClr val="000000"/>
                          </a:solidFill>
                        </a:rPr>
                        <a:t> </a:t>
                      </a:r>
                      <a:r>
                        <a:rPr lang="en-GB" sz="1400" dirty="0" err="1" smtClean="0">
                          <a:solidFill>
                            <a:srgbClr val="000000"/>
                          </a:solidFill>
                        </a:rPr>
                        <a:t>bố</a:t>
                      </a:r>
                      <a:r>
                        <a:rPr lang="en-GB" sz="1400" dirty="0" smtClean="0">
                          <a:solidFill>
                            <a:srgbClr val="000000"/>
                          </a:solidFill>
                        </a:rPr>
                        <a:t> </a:t>
                      </a:r>
                      <a:r>
                        <a:rPr lang="en-GB" sz="1400" dirty="0" err="1" smtClean="0">
                          <a:solidFill>
                            <a:srgbClr val="000000"/>
                          </a:solidFill>
                        </a:rPr>
                        <a:t>thông</a:t>
                      </a:r>
                      <a:r>
                        <a:rPr lang="en-GB" sz="1400" dirty="0" smtClean="0">
                          <a:solidFill>
                            <a:srgbClr val="000000"/>
                          </a:solidFill>
                        </a:rPr>
                        <a:t> tin</a:t>
                      </a:r>
                      <a:endParaRPr kumimoji="0" lang="en-GB" sz="1400" b="0" i="0" u="none" strike="noStrike" cap="none" normalizeH="0" baseline="0" dirty="0" smtClean="0">
                        <a:ln>
                          <a:noFill/>
                        </a:ln>
                        <a:solidFill>
                          <a:schemeClr val="tx1"/>
                        </a:solidFill>
                        <a:effectLst/>
                        <a:latin typeface="+mn-lt"/>
                        <a:cs typeface="Arial" charset="0"/>
                      </a:endParaRPr>
                    </a:p>
                  </a:txBody>
                  <a:tcPr marL="64800" marR="64800" marT="64799" marB="64799"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lt1"/>
                    </a:solidFill>
                  </a:tcPr>
                </a:tc>
              </a:tr>
              <a:tr h="1371600">
                <a:tc>
                  <a:txBody>
                    <a:bodyPr/>
                    <a:lstStyle/>
                    <a:p>
                      <a:pPr marL="0" marR="0" lvl="0" indent="0" algn="l" defTabSz="695325" rtl="0" eaLnBrk="1" fontAlgn="base" latinLnBrk="0" hangingPunct="1">
                        <a:lnSpc>
                          <a:spcPct val="100000"/>
                        </a:lnSpc>
                        <a:spcBef>
                          <a:spcPct val="20000"/>
                        </a:spcBef>
                        <a:spcAft>
                          <a:spcPct val="20000"/>
                        </a:spcAft>
                        <a:buClr>
                          <a:schemeClr val="lt1"/>
                        </a:buClr>
                        <a:buSzPct val="90000"/>
                        <a:buFont typeface="Arial" charset="0"/>
                        <a:buNone/>
                        <a:tabLst/>
                      </a:pPr>
                      <a:r>
                        <a:rPr kumimoji="0" lang="en-GB" sz="1400" b="1" i="1" u="none" strike="noStrike" cap="none" normalizeH="0" baseline="0" dirty="0" err="1" smtClean="0">
                          <a:ln>
                            <a:noFill/>
                          </a:ln>
                          <a:solidFill>
                            <a:schemeClr val="lt1"/>
                          </a:solidFill>
                          <a:effectLst/>
                          <a:latin typeface="+mn-lt"/>
                          <a:cs typeface="Arial" charset="0"/>
                        </a:rPr>
                        <a:t>Hướng</a:t>
                      </a:r>
                      <a:r>
                        <a:rPr kumimoji="0" lang="en-GB" sz="1400" b="1" i="1" u="none" strike="noStrike" cap="none" normalizeH="0" baseline="0" dirty="0" smtClean="0">
                          <a:ln>
                            <a:noFill/>
                          </a:ln>
                          <a:solidFill>
                            <a:schemeClr val="lt1"/>
                          </a:solidFill>
                          <a:effectLst/>
                          <a:latin typeface="+mn-lt"/>
                          <a:cs typeface="Arial" charset="0"/>
                        </a:rPr>
                        <a:t> </a:t>
                      </a:r>
                      <a:r>
                        <a:rPr kumimoji="0" lang="en-GB" sz="1400" b="1" i="1" u="none" strike="noStrike" cap="none" normalizeH="0" baseline="0" dirty="0" err="1" smtClean="0">
                          <a:ln>
                            <a:noFill/>
                          </a:ln>
                          <a:solidFill>
                            <a:schemeClr val="lt1"/>
                          </a:solidFill>
                          <a:effectLst/>
                          <a:latin typeface="+mn-lt"/>
                          <a:cs typeface="Arial" charset="0"/>
                        </a:rPr>
                        <a:t>dẫn</a:t>
                      </a:r>
                      <a:endParaRPr kumimoji="0" lang="en-GB" sz="1400" b="1" i="1" u="none" strike="noStrike" cap="none" normalizeH="0" baseline="0" dirty="0" smtClean="0">
                        <a:ln>
                          <a:noFill/>
                        </a:ln>
                        <a:solidFill>
                          <a:schemeClr val="lt1"/>
                        </a:solidFill>
                        <a:effectLst/>
                        <a:latin typeface="+mn-lt"/>
                        <a:cs typeface="Arial" charset="0"/>
                      </a:endParaRPr>
                    </a:p>
                  </a:txBody>
                  <a:tcPr marL="64800" marR="64800" marT="64799" marB="64799" horzOverflow="overflow">
                    <a:lnL w="28575"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695325" rtl="0" eaLnBrk="1" fontAlgn="base" latinLnBrk="0" hangingPunct="1">
                        <a:lnSpc>
                          <a:spcPct val="100000"/>
                        </a:lnSpc>
                        <a:spcBef>
                          <a:spcPct val="20000"/>
                        </a:spcBef>
                        <a:spcAft>
                          <a:spcPct val="20000"/>
                        </a:spcAft>
                        <a:buClrTx/>
                        <a:buSzPct val="90000"/>
                        <a:buFont typeface="Arial" panose="020B0604020202020204" pitchFamily="34" charset="0"/>
                        <a:buNone/>
                        <a:tabLst>
                          <a:tab pos="273050" algn="l"/>
                        </a:tabLst>
                        <a:defRPr/>
                      </a:pPr>
                      <a:r>
                        <a:rPr kumimoji="0" lang="en-GB" sz="1400" b="0" i="0" u="none" strike="noStrike" cap="none" normalizeH="0" baseline="0" dirty="0" err="1" smtClean="0">
                          <a:ln>
                            <a:noFill/>
                          </a:ln>
                          <a:solidFill>
                            <a:schemeClr val="tx1"/>
                          </a:solidFill>
                          <a:effectLst/>
                          <a:latin typeface="+mn-lt"/>
                          <a:cs typeface="Arial" charset="0"/>
                        </a:rPr>
                        <a:t>Mỗi</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nhóm</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bàn</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được</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giao</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thực</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hành</a:t>
                      </a:r>
                      <a:r>
                        <a:rPr kumimoji="0" lang="en-GB" sz="1400" b="0" i="0" u="none" strike="noStrike" cap="none" normalizeH="0" baseline="0" dirty="0" smtClean="0">
                          <a:ln>
                            <a:noFill/>
                          </a:ln>
                          <a:solidFill>
                            <a:schemeClr val="tx1"/>
                          </a:solidFill>
                          <a:effectLst/>
                          <a:latin typeface="+mn-lt"/>
                          <a:cs typeface="Arial" charset="0"/>
                        </a:rPr>
                        <a:t> </a:t>
                      </a:r>
                      <a:r>
                        <a:rPr kumimoji="0" lang="en-GB" sz="1400" b="1" i="1" u="none" strike="noStrike" cap="none" normalizeH="0" baseline="0" dirty="0" smtClean="0">
                          <a:ln>
                            <a:noFill/>
                          </a:ln>
                          <a:solidFill>
                            <a:schemeClr val="tx1"/>
                          </a:solidFill>
                          <a:effectLst/>
                          <a:latin typeface="+mn-lt"/>
                          <a:cs typeface="Arial" charset="0"/>
                        </a:rPr>
                        <a:t>2 </a:t>
                      </a:r>
                      <a:r>
                        <a:rPr kumimoji="0" lang="en-GB" sz="1400" b="1" i="1" u="none" strike="noStrike" cap="none" normalizeH="0" baseline="0" dirty="0" err="1" smtClean="0">
                          <a:ln>
                            <a:noFill/>
                          </a:ln>
                          <a:solidFill>
                            <a:schemeClr val="tx1"/>
                          </a:solidFill>
                          <a:effectLst/>
                          <a:latin typeface="+mn-lt"/>
                          <a:cs typeface="Arial" charset="0"/>
                        </a:rPr>
                        <a:t>chỉ</a:t>
                      </a:r>
                      <a:r>
                        <a:rPr kumimoji="0" lang="en-GB" sz="1400" b="1" i="1" u="none" strike="noStrike" cap="none" normalizeH="0" baseline="0" dirty="0" smtClean="0">
                          <a:ln>
                            <a:noFill/>
                          </a:ln>
                          <a:solidFill>
                            <a:schemeClr val="tx1"/>
                          </a:solidFill>
                          <a:effectLst/>
                          <a:latin typeface="+mn-lt"/>
                          <a:cs typeface="Arial" charset="0"/>
                        </a:rPr>
                        <a:t> </a:t>
                      </a:r>
                      <a:r>
                        <a:rPr kumimoji="0" lang="en-GB" sz="1400" b="1" i="1" u="none" strike="noStrike" cap="none" normalizeH="0" baseline="0" dirty="0" err="1" smtClean="0">
                          <a:ln>
                            <a:noFill/>
                          </a:ln>
                          <a:solidFill>
                            <a:schemeClr val="tx1"/>
                          </a:solidFill>
                          <a:effectLst/>
                          <a:latin typeface="+mn-lt"/>
                          <a:cs typeface="Arial" charset="0"/>
                        </a:rPr>
                        <a:t>số</a:t>
                      </a:r>
                      <a:r>
                        <a:rPr kumimoji="0" lang="en-GB" sz="1400" b="1" i="1" u="none" strike="noStrike" cap="none" normalizeH="0" baseline="0" dirty="0" smtClean="0">
                          <a:ln>
                            <a:noFill/>
                          </a:ln>
                          <a:solidFill>
                            <a:schemeClr val="tx1"/>
                          </a:solidFill>
                          <a:effectLst/>
                          <a:latin typeface="+mn-lt"/>
                          <a:cs typeface="Arial" charset="0"/>
                        </a:rPr>
                        <a:t> </a:t>
                      </a:r>
                      <a:r>
                        <a:rPr kumimoji="0" lang="en-GB" sz="1400" b="1" i="1" u="none" strike="noStrike" cap="none" normalizeH="0" baseline="0" dirty="0" err="1" smtClean="0">
                          <a:ln>
                            <a:noFill/>
                          </a:ln>
                          <a:solidFill>
                            <a:schemeClr val="tx1"/>
                          </a:solidFill>
                          <a:effectLst/>
                          <a:latin typeface="+mn-lt"/>
                          <a:cs typeface="Arial" charset="0"/>
                        </a:rPr>
                        <a:t>hoạt</a:t>
                      </a:r>
                      <a:r>
                        <a:rPr kumimoji="0" lang="en-GB" sz="1400" b="1" i="1" u="none" strike="noStrike" cap="none" normalizeH="0" baseline="0" dirty="0" smtClean="0">
                          <a:ln>
                            <a:noFill/>
                          </a:ln>
                          <a:solidFill>
                            <a:schemeClr val="tx1"/>
                          </a:solidFill>
                          <a:effectLst/>
                          <a:latin typeface="+mn-lt"/>
                          <a:cs typeface="Arial" charset="0"/>
                        </a:rPr>
                        <a:t> </a:t>
                      </a:r>
                      <a:r>
                        <a:rPr kumimoji="0" lang="en-GB" sz="1400" b="1" i="1" u="none" strike="noStrike" cap="none" normalizeH="0" baseline="0" dirty="0" err="1" smtClean="0">
                          <a:ln>
                            <a:noFill/>
                          </a:ln>
                          <a:solidFill>
                            <a:schemeClr val="tx1"/>
                          </a:solidFill>
                          <a:effectLst/>
                          <a:latin typeface="+mn-lt"/>
                          <a:cs typeface="Arial" charset="0"/>
                        </a:rPr>
                        <a:t>động</a:t>
                      </a:r>
                      <a:r>
                        <a:rPr kumimoji="0" lang="en-GB" sz="1400" b="1" i="1"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smtClean="0">
                          <a:ln>
                            <a:noFill/>
                          </a:ln>
                          <a:solidFill>
                            <a:schemeClr val="tx1"/>
                          </a:solidFill>
                          <a:effectLst/>
                          <a:latin typeface="+mn-lt"/>
                          <a:cs typeface="Arial" charset="0"/>
                        </a:rPr>
                        <a:t>(15 </a:t>
                      </a:r>
                      <a:r>
                        <a:rPr kumimoji="0" lang="en-GB" sz="1400" b="0" i="0" u="none" strike="noStrike" cap="none" normalizeH="0" baseline="0" dirty="0" err="1" smtClean="0">
                          <a:ln>
                            <a:noFill/>
                          </a:ln>
                          <a:solidFill>
                            <a:schemeClr val="tx1"/>
                          </a:solidFill>
                          <a:effectLst/>
                          <a:latin typeface="+mn-lt"/>
                          <a:cs typeface="Arial" charset="0"/>
                        </a:rPr>
                        <a:t>phút</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mỗi</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chỉ</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số</a:t>
                      </a:r>
                      <a:r>
                        <a:rPr kumimoji="0" lang="en-GB" sz="1400" b="0" i="0" u="none" strike="noStrike" cap="none" normalizeH="0" baseline="0" dirty="0" smtClean="0">
                          <a:ln>
                            <a:noFill/>
                          </a:ln>
                          <a:solidFill>
                            <a:schemeClr val="tx1"/>
                          </a:solidFill>
                          <a:effectLst/>
                          <a:latin typeface="+mn-lt"/>
                          <a:cs typeface="Arial" charset="0"/>
                        </a:rPr>
                        <a:t>) </a:t>
                      </a:r>
                      <a:r>
                        <a:rPr lang="en-GB" sz="1400" dirty="0" smtClean="0">
                          <a:solidFill>
                            <a:srgbClr val="000000"/>
                          </a:solidFill>
                        </a:rPr>
                        <a:t>15 </a:t>
                      </a:r>
                      <a:r>
                        <a:rPr lang="en-GB" sz="1400" dirty="0" err="1" smtClean="0">
                          <a:solidFill>
                            <a:srgbClr val="000000"/>
                          </a:solidFill>
                        </a:rPr>
                        <a:t>chỉ</a:t>
                      </a:r>
                      <a:r>
                        <a:rPr lang="en-GB" sz="1400" dirty="0" smtClean="0">
                          <a:solidFill>
                            <a:srgbClr val="000000"/>
                          </a:solidFill>
                        </a:rPr>
                        <a:t> </a:t>
                      </a:r>
                      <a:r>
                        <a:rPr lang="en-GB" sz="1400" dirty="0" err="1" smtClean="0">
                          <a:solidFill>
                            <a:srgbClr val="000000"/>
                          </a:solidFill>
                        </a:rPr>
                        <a:t>số</a:t>
                      </a:r>
                      <a:endParaRPr kumimoji="0" lang="en-GB" sz="1400" b="0" i="0" u="none" strike="noStrike" cap="none" normalizeH="0" baseline="0" dirty="0" smtClean="0">
                        <a:ln>
                          <a:noFill/>
                        </a:ln>
                        <a:solidFill>
                          <a:schemeClr val="tx1"/>
                        </a:solidFill>
                        <a:effectLst/>
                        <a:latin typeface="+mn-lt"/>
                        <a:cs typeface="Arial" charset="0"/>
                      </a:endParaRPr>
                    </a:p>
                    <a:p>
                      <a:pPr marL="0" marR="0" lvl="0" indent="0" algn="l" defTabSz="695325" rtl="0" eaLnBrk="1" fontAlgn="base" latinLnBrk="0" hangingPunct="1">
                        <a:lnSpc>
                          <a:spcPct val="100000"/>
                        </a:lnSpc>
                        <a:spcBef>
                          <a:spcPct val="20000"/>
                        </a:spcBef>
                        <a:spcAft>
                          <a:spcPct val="20000"/>
                        </a:spcAft>
                        <a:buClrTx/>
                        <a:buSzPct val="90000"/>
                        <a:buFont typeface="Arial" panose="020B0604020202020204" pitchFamily="34" charset="0"/>
                        <a:buNone/>
                        <a:tabLst>
                          <a:tab pos="273050" algn="l"/>
                        </a:tabLst>
                        <a:defRPr/>
                      </a:pPr>
                      <a:r>
                        <a:rPr kumimoji="0" lang="en-GB" sz="1400" b="0" i="0" u="none" strike="noStrike" cap="none" normalizeH="0" baseline="0" dirty="0" err="1" smtClean="0">
                          <a:ln>
                            <a:noFill/>
                          </a:ln>
                          <a:solidFill>
                            <a:schemeClr val="tx1"/>
                          </a:solidFill>
                          <a:effectLst/>
                          <a:latin typeface="+mn-lt"/>
                          <a:cs typeface="Arial" charset="0"/>
                        </a:rPr>
                        <a:t>Với</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mỗi</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chỉ</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số</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nhóm</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thảo</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luận</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các</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nội</a:t>
                      </a:r>
                      <a:r>
                        <a:rPr kumimoji="0" lang="en-GB" sz="1400" b="0" i="0" u="none" strike="noStrike" cap="none" normalizeH="0" baseline="0" dirty="0" smtClean="0">
                          <a:ln>
                            <a:noFill/>
                          </a:ln>
                          <a:solidFill>
                            <a:schemeClr val="tx1"/>
                          </a:solidFill>
                          <a:effectLst/>
                          <a:latin typeface="+mn-lt"/>
                          <a:cs typeface="Arial" charset="0"/>
                        </a:rPr>
                        <a:t> dung:</a:t>
                      </a:r>
                      <a:endParaRPr kumimoji="0" lang="en-GB" sz="1400" b="0" i="0" u="none" strike="noStrike" cap="none" normalizeH="0" baseline="0" dirty="0" smtClean="0">
                        <a:ln>
                          <a:noFill/>
                        </a:ln>
                        <a:solidFill>
                          <a:schemeClr val="tx1"/>
                        </a:solidFill>
                        <a:effectLst/>
                        <a:latin typeface="+mn-lt"/>
                        <a:cs typeface="Arial" charset="0"/>
                      </a:endParaRPr>
                    </a:p>
                    <a:p>
                      <a:pPr marL="285750" marR="0" lvl="0" indent="-285750" algn="l" defTabSz="695325" rtl="0" eaLnBrk="1" fontAlgn="base" latinLnBrk="0" hangingPunct="1">
                        <a:lnSpc>
                          <a:spcPct val="100000"/>
                        </a:lnSpc>
                        <a:spcBef>
                          <a:spcPct val="20000"/>
                        </a:spcBef>
                        <a:spcAft>
                          <a:spcPct val="20000"/>
                        </a:spcAft>
                        <a:buClrTx/>
                        <a:buSzPct val="90000"/>
                        <a:buFont typeface="Arial" panose="020B0604020202020204" pitchFamily="34" charset="0"/>
                        <a:buChar char="•"/>
                        <a:tabLst>
                          <a:tab pos="273050" algn="l"/>
                        </a:tabLst>
                        <a:defRPr/>
                      </a:pPr>
                      <a:r>
                        <a:rPr lang="en-GB" sz="1400" dirty="0" err="1" smtClean="0">
                          <a:solidFill>
                            <a:srgbClr val="000000"/>
                          </a:solidFill>
                        </a:rPr>
                        <a:t>Giải</a:t>
                      </a:r>
                      <a:r>
                        <a:rPr lang="en-GB" sz="1400" dirty="0" smtClean="0">
                          <a:solidFill>
                            <a:srgbClr val="000000"/>
                          </a:solidFill>
                        </a:rPr>
                        <a:t> </a:t>
                      </a:r>
                      <a:r>
                        <a:rPr lang="en-GB" sz="1400" dirty="0" err="1" smtClean="0">
                          <a:solidFill>
                            <a:srgbClr val="000000"/>
                          </a:solidFill>
                        </a:rPr>
                        <a:t>thích</a:t>
                      </a:r>
                      <a:r>
                        <a:rPr lang="en-GB" sz="1400" dirty="0" smtClean="0">
                          <a:solidFill>
                            <a:srgbClr val="000000"/>
                          </a:solidFill>
                        </a:rPr>
                        <a:t> </a:t>
                      </a:r>
                      <a:r>
                        <a:rPr lang="en-GB" sz="1400" dirty="0" err="1" smtClean="0">
                          <a:solidFill>
                            <a:srgbClr val="000000"/>
                          </a:solidFill>
                        </a:rPr>
                        <a:t>có</a:t>
                      </a:r>
                      <a:r>
                        <a:rPr lang="en-GB" sz="1400" dirty="0" smtClean="0">
                          <a:solidFill>
                            <a:srgbClr val="000000"/>
                          </a:solidFill>
                        </a:rPr>
                        <a:t> </a:t>
                      </a:r>
                      <a:r>
                        <a:rPr lang="en-GB" sz="1400" dirty="0" err="1" smtClean="0">
                          <a:solidFill>
                            <a:srgbClr val="000000"/>
                          </a:solidFill>
                        </a:rPr>
                        <a:t>thể</a:t>
                      </a:r>
                      <a:r>
                        <a:rPr lang="en-GB" sz="1400" dirty="0" smtClean="0">
                          <a:solidFill>
                            <a:srgbClr val="000000"/>
                          </a:solidFill>
                        </a:rPr>
                        <a:t> </a:t>
                      </a:r>
                      <a:r>
                        <a:rPr lang="en-GB" sz="1400" dirty="0" err="1" smtClean="0">
                          <a:solidFill>
                            <a:srgbClr val="000000"/>
                          </a:solidFill>
                        </a:rPr>
                        <a:t>thu</a:t>
                      </a:r>
                      <a:r>
                        <a:rPr lang="en-GB" sz="1400" dirty="0" smtClean="0">
                          <a:solidFill>
                            <a:srgbClr val="000000"/>
                          </a:solidFill>
                        </a:rPr>
                        <a:t> </a:t>
                      </a:r>
                      <a:r>
                        <a:rPr lang="en-GB" sz="1400" dirty="0" err="1" smtClean="0">
                          <a:solidFill>
                            <a:srgbClr val="000000"/>
                          </a:solidFill>
                        </a:rPr>
                        <a:t>thập</a:t>
                      </a:r>
                      <a:r>
                        <a:rPr lang="en-GB" sz="1400" dirty="0" smtClean="0">
                          <a:solidFill>
                            <a:srgbClr val="000000"/>
                          </a:solidFill>
                        </a:rPr>
                        <a:t> </a:t>
                      </a:r>
                      <a:r>
                        <a:rPr lang="en-GB" sz="1400" dirty="0" err="1" smtClean="0">
                          <a:solidFill>
                            <a:srgbClr val="000000"/>
                          </a:solidFill>
                        </a:rPr>
                        <a:t>dữ</a:t>
                      </a:r>
                      <a:r>
                        <a:rPr lang="en-GB" sz="1400" dirty="0" smtClean="0">
                          <a:solidFill>
                            <a:srgbClr val="000000"/>
                          </a:solidFill>
                        </a:rPr>
                        <a:t> </a:t>
                      </a:r>
                      <a:r>
                        <a:rPr lang="en-GB" sz="1400" dirty="0" err="1" smtClean="0">
                          <a:solidFill>
                            <a:srgbClr val="000000"/>
                          </a:solidFill>
                        </a:rPr>
                        <a:t>liệu</a:t>
                      </a:r>
                      <a:r>
                        <a:rPr lang="en-GB" sz="1400" dirty="0" smtClean="0">
                          <a:solidFill>
                            <a:srgbClr val="000000"/>
                          </a:solidFill>
                        </a:rPr>
                        <a:t> </a:t>
                      </a:r>
                      <a:r>
                        <a:rPr lang="en-GB" sz="1400" dirty="0" err="1" smtClean="0">
                          <a:solidFill>
                            <a:srgbClr val="000000"/>
                          </a:solidFill>
                        </a:rPr>
                        <a:t>từ</a:t>
                      </a:r>
                      <a:r>
                        <a:rPr lang="en-GB" sz="1400" dirty="0" smtClean="0">
                          <a:solidFill>
                            <a:srgbClr val="000000"/>
                          </a:solidFill>
                        </a:rPr>
                        <a:t> </a:t>
                      </a:r>
                      <a:r>
                        <a:rPr lang="en-GB" sz="1400" dirty="0" err="1" smtClean="0">
                          <a:solidFill>
                            <a:srgbClr val="000000"/>
                          </a:solidFill>
                        </a:rPr>
                        <a:t>bộ</a:t>
                      </a:r>
                      <a:r>
                        <a:rPr lang="en-GB" sz="1400" dirty="0" smtClean="0">
                          <a:solidFill>
                            <a:srgbClr val="000000"/>
                          </a:solidFill>
                        </a:rPr>
                        <a:t> </a:t>
                      </a:r>
                      <a:r>
                        <a:rPr lang="en-GB" sz="1400" dirty="0" err="1" smtClean="0">
                          <a:solidFill>
                            <a:srgbClr val="000000"/>
                          </a:solidFill>
                        </a:rPr>
                        <a:t>phận</a:t>
                      </a:r>
                      <a:r>
                        <a:rPr lang="en-GB" sz="1400" dirty="0" smtClean="0">
                          <a:solidFill>
                            <a:srgbClr val="000000"/>
                          </a:solidFill>
                        </a:rPr>
                        <a:t> </a:t>
                      </a:r>
                      <a:r>
                        <a:rPr lang="en-GB" sz="1400" dirty="0" err="1" smtClean="0">
                          <a:solidFill>
                            <a:srgbClr val="000000"/>
                          </a:solidFill>
                        </a:rPr>
                        <a:t>nào</a:t>
                      </a:r>
                      <a:r>
                        <a:rPr lang="en-GB" sz="1400" dirty="0" smtClean="0">
                          <a:solidFill>
                            <a:srgbClr val="000000"/>
                          </a:solidFill>
                        </a:rPr>
                        <a:t> </a:t>
                      </a:r>
                      <a:r>
                        <a:rPr lang="en-GB" sz="1400" dirty="0" err="1" smtClean="0">
                          <a:solidFill>
                            <a:srgbClr val="000000"/>
                          </a:solidFill>
                        </a:rPr>
                        <a:t>trong</a:t>
                      </a:r>
                      <a:r>
                        <a:rPr lang="en-GB" sz="1400" dirty="0" smtClean="0">
                          <a:solidFill>
                            <a:srgbClr val="000000"/>
                          </a:solidFill>
                        </a:rPr>
                        <a:t> </a:t>
                      </a:r>
                      <a:r>
                        <a:rPr lang="en-GB" sz="1400" dirty="0" err="1" smtClean="0">
                          <a:solidFill>
                            <a:srgbClr val="000000"/>
                          </a:solidFill>
                        </a:rPr>
                        <a:t>tổ</a:t>
                      </a:r>
                      <a:r>
                        <a:rPr lang="en-GB" sz="1400" dirty="0" smtClean="0">
                          <a:solidFill>
                            <a:srgbClr val="000000"/>
                          </a:solidFill>
                        </a:rPr>
                        <a:t> </a:t>
                      </a:r>
                      <a:r>
                        <a:rPr lang="en-GB" sz="1400" dirty="0" err="1" smtClean="0">
                          <a:solidFill>
                            <a:srgbClr val="000000"/>
                          </a:solidFill>
                        </a:rPr>
                        <a:t>chức</a:t>
                      </a:r>
                      <a:r>
                        <a:rPr lang="en-GB" sz="1400" dirty="0" smtClean="0">
                          <a:solidFill>
                            <a:srgbClr val="000000"/>
                          </a:solidFill>
                        </a:rPr>
                        <a:t> </a:t>
                      </a:r>
                      <a:r>
                        <a:rPr lang="en-GB" sz="1400" dirty="0" err="1" smtClean="0">
                          <a:solidFill>
                            <a:srgbClr val="000000"/>
                          </a:solidFill>
                        </a:rPr>
                        <a:t>của</a:t>
                      </a:r>
                      <a:r>
                        <a:rPr lang="en-GB" sz="1400" dirty="0" smtClean="0">
                          <a:solidFill>
                            <a:srgbClr val="000000"/>
                          </a:solidFill>
                        </a:rPr>
                        <a:t> </a:t>
                      </a:r>
                      <a:r>
                        <a:rPr lang="en-GB" sz="1400" dirty="0" err="1" smtClean="0">
                          <a:solidFill>
                            <a:srgbClr val="000000"/>
                          </a:solidFill>
                        </a:rPr>
                        <a:t>bạn</a:t>
                      </a:r>
                      <a:r>
                        <a:rPr kumimoji="0" lang="en-GB" sz="1400" b="0" i="0" u="none" strike="noStrike" cap="none" normalizeH="0" baseline="0" dirty="0" smtClean="0">
                          <a:ln>
                            <a:noFill/>
                          </a:ln>
                          <a:solidFill>
                            <a:schemeClr val="tx1"/>
                          </a:solidFill>
                          <a:effectLst/>
                          <a:latin typeface="+mn-lt"/>
                          <a:cs typeface="Arial" charset="0"/>
                        </a:rPr>
                        <a:t> </a:t>
                      </a:r>
                      <a:endParaRPr kumimoji="0" lang="en-GB" sz="1400" b="0" i="0" u="none" strike="noStrike" cap="none" normalizeH="0" baseline="0" dirty="0" smtClean="0">
                        <a:ln>
                          <a:noFill/>
                        </a:ln>
                        <a:solidFill>
                          <a:schemeClr val="tx1"/>
                        </a:solidFill>
                        <a:effectLst/>
                        <a:latin typeface="+mn-lt"/>
                        <a:cs typeface="Arial" charset="0"/>
                      </a:endParaRPr>
                    </a:p>
                    <a:p>
                      <a:pPr marL="285750" marR="0" lvl="0" indent="-285750" algn="l" defTabSz="695325" rtl="0" eaLnBrk="1" fontAlgn="base" latinLnBrk="0" hangingPunct="1">
                        <a:lnSpc>
                          <a:spcPct val="100000"/>
                        </a:lnSpc>
                        <a:spcBef>
                          <a:spcPct val="20000"/>
                        </a:spcBef>
                        <a:spcAft>
                          <a:spcPct val="20000"/>
                        </a:spcAft>
                        <a:buClrTx/>
                        <a:buSzPct val="90000"/>
                        <a:buFont typeface="Arial" panose="020B0604020202020204" pitchFamily="34" charset="0"/>
                        <a:buChar char="•"/>
                        <a:tabLst>
                          <a:tab pos="273050" algn="l"/>
                        </a:tabLst>
                        <a:defRPr/>
                      </a:pPr>
                      <a:r>
                        <a:rPr lang="en-GB" sz="1400" dirty="0" err="1" smtClean="0">
                          <a:solidFill>
                            <a:srgbClr val="000000"/>
                          </a:solidFill>
                        </a:rPr>
                        <a:t>Nêu</a:t>
                      </a:r>
                      <a:r>
                        <a:rPr lang="en-GB" sz="1400" baseline="0" dirty="0" smtClean="0">
                          <a:solidFill>
                            <a:srgbClr val="000000"/>
                          </a:solidFill>
                        </a:rPr>
                        <a:t> </a:t>
                      </a:r>
                      <a:r>
                        <a:rPr lang="en-GB" sz="1400" dirty="0" err="1" smtClean="0">
                          <a:solidFill>
                            <a:srgbClr val="000000"/>
                          </a:solidFill>
                        </a:rPr>
                        <a:t>những</a:t>
                      </a:r>
                      <a:r>
                        <a:rPr lang="en-GB" sz="1400" dirty="0" smtClean="0">
                          <a:solidFill>
                            <a:srgbClr val="000000"/>
                          </a:solidFill>
                        </a:rPr>
                        <a:t> </a:t>
                      </a:r>
                      <a:r>
                        <a:rPr lang="en-GB" sz="1400" dirty="0" err="1" smtClean="0">
                          <a:solidFill>
                            <a:srgbClr val="000000"/>
                          </a:solidFill>
                        </a:rPr>
                        <a:t>khó</a:t>
                      </a:r>
                      <a:r>
                        <a:rPr lang="en-GB" sz="1400" dirty="0" smtClean="0">
                          <a:solidFill>
                            <a:srgbClr val="000000"/>
                          </a:solidFill>
                        </a:rPr>
                        <a:t> </a:t>
                      </a:r>
                      <a:r>
                        <a:rPr lang="en-GB" sz="1400" dirty="0" err="1" smtClean="0">
                          <a:solidFill>
                            <a:srgbClr val="000000"/>
                          </a:solidFill>
                        </a:rPr>
                        <a:t>khăn</a:t>
                      </a:r>
                      <a:r>
                        <a:rPr lang="en-GB" sz="1400" dirty="0" smtClean="0">
                          <a:solidFill>
                            <a:srgbClr val="000000"/>
                          </a:solidFill>
                        </a:rPr>
                        <a:t> </a:t>
                      </a:r>
                      <a:r>
                        <a:rPr lang="en-GB" sz="1400" dirty="0" err="1" smtClean="0">
                          <a:solidFill>
                            <a:srgbClr val="000000"/>
                          </a:solidFill>
                        </a:rPr>
                        <a:t>có</a:t>
                      </a:r>
                      <a:r>
                        <a:rPr lang="en-GB" sz="1400" baseline="0" dirty="0" smtClean="0">
                          <a:solidFill>
                            <a:srgbClr val="000000"/>
                          </a:solidFill>
                        </a:rPr>
                        <a:t> </a:t>
                      </a:r>
                      <a:r>
                        <a:rPr lang="en-GB" sz="1400" baseline="0" dirty="0" err="1" smtClean="0">
                          <a:solidFill>
                            <a:srgbClr val="000000"/>
                          </a:solidFill>
                        </a:rPr>
                        <a:t>thể</a:t>
                      </a:r>
                      <a:r>
                        <a:rPr lang="en-GB" sz="1400" baseline="0" dirty="0" smtClean="0">
                          <a:solidFill>
                            <a:srgbClr val="000000"/>
                          </a:solidFill>
                        </a:rPr>
                        <a:t> </a:t>
                      </a:r>
                      <a:r>
                        <a:rPr lang="en-GB" sz="1400" baseline="0" dirty="0" err="1" smtClean="0">
                          <a:solidFill>
                            <a:srgbClr val="000000"/>
                          </a:solidFill>
                        </a:rPr>
                        <a:t>gặp</a:t>
                      </a:r>
                      <a:r>
                        <a:rPr lang="en-GB" sz="1400" baseline="0" dirty="0" smtClean="0">
                          <a:solidFill>
                            <a:srgbClr val="000000"/>
                          </a:solidFill>
                        </a:rPr>
                        <a:t> </a:t>
                      </a:r>
                      <a:r>
                        <a:rPr lang="en-GB" sz="1400" baseline="0" dirty="0" err="1" smtClean="0">
                          <a:solidFill>
                            <a:srgbClr val="000000"/>
                          </a:solidFill>
                        </a:rPr>
                        <a:t>phải</a:t>
                      </a:r>
                      <a:r>
                        <a:rPr lang="en-GB" sz="1400" dirty="0" smtClean="0">
                          <a:solidFill>
                            <a:srgbClr val="000000"/>
                          </a:solidFill>
                        </a:rPr>
                        <a:t> </a:t>
                      </a:r>
                    </a:p>
                    <a:p>
                      <a:pPr marL="285750" marR="0" lvl="0" indent="-285750" algn="l" defTabSz="695325" rtl="0" eaLnBrk="1" fontAlgn="base" latinLnBrk="0" hangingPunct="1">
                        <a:lnSpc>
                          <a:spcPct val="100000"/>
                        </a:lnSpc>
                        <a:spcBef>
                          <a:spcPct val="20000"/>
                        </a:spcBef>
                        <a:spcAft>
                          <a:spcPct val="20000"/>
                        </a:spcAft>
                        <a:buClrTx/>
                        <a:buSzPct val="90000"/>
                        <a:buFont typeface="Arial" panose="020B0604020202020204" pitchFamily="34" charset="0"/>
                        <a:buChar char="•"/>
                        <a:tabLst>
                          <a:tab pos="273050" algn="l"/>
                        </a:tabLst>
                        <a:defRPr/>
                      </a:pPr>
                      <a:r>
                        <a:rPr lang="en-GB" sz="1400" dirty="0" err="1" smtClean="0">
                          <a:solidFill>
                            <a:srgbClr val="000000"/>
                          </a:solidFill>
                        </a:rPr>
                        <a:t>Hướng</a:t>
                      </a:r>
                      <a:r>
                        <a:rPr lang="en-GB" sz="1400" dirty="0" smtClean="0">
                          <a:solidFill>
                            <a:srgbClr val="000000"/>
                          </a:solidFill>
                        </a:rPr>
                        <a:t> </a:t>
                      </a:r>
                      <a:r>
                        <a:rPr lang="en-GB" sz="1400" dirty="0" err="1" smtClean="0">
                          <a:solidFill>
                            <a:srgbClr val="000000"/>
                          </a:solidFill>
                        </a:rPr>
                        <a:t>dẫn</a:t>
                      </a:r>
                      <a:r>
                        <a:rPr lang="en-GB" sz="1400" dirty="0" smtClean="0">
                          <a:solidFill>
                            <a:srgbClr val="000000"/>
                          </a:solidFill>
                        </a:rPr>
                        <a:t> </a:t>
                      </a:r>
                      <a:r>
                        <a:rPr lang="en-GB" sz="1400" dirty="0" err="1" smtClean="0">
                          <a:solidFill>
                            <a:srgbClr val="000000"/>
                          </a:solidFill>
                        </a:rPr>
                        <a:t>có</a:t>
                      </a:r>
                      <a:r>
                        <a:rPr lang="en-GB" sz="1400" dirty="0" smtClean="0">
                          <a:solidFill>
                            <a:srgbClr val="000000"/>
                          </a:solidFill>
                        </a:rPr>
                        <a:t> </a:t>
                      </a:r>
                      <a:r>
                        <a:rPr lang="en-GB" sz="1400" dirty="0" err="1" smtClean="0">
                          <a:solidFill>
                            <a:srgbClr val="000000"/>
                          </a:solidFill>
                        </a:rPr>
                        <a:t>cung</a:t>
                      </a:r>
                      <a:r>
                        <a:rPr lang="en-GB" sz="1400" dirty="0" smtClean="0">
                          <a:solidFill>
                            <a:srgbClr val="000000"/>
                          </a:solidFill>
                        </a:rPr>
                        <a:t> </a:t>
                      </a:r>
                      <a:r>
                        <a:rPr lang="en-GB" sz="1400" dirty="0" err="1" smtClean="0">
                          <a:solidFill>
                            <a:srgbClr val="000000"/>
                          </a:solidFill>
                        </a:rPr>
                        <a:t>cấp</a:t>
                      </a:r>
                      <a:r>
                        <a:rPr lang="en-GB" sz="1400" dirty="0" smtClean="0">
                          <a:solidFill>
                            <a:srgbClr val="000000"/>
                          </a:solidFill>
                        </a:rPr>
                        <a:t> </a:t>
                      </a:r>
                      <a:r>
                        <a:rPr lang="en-GB" sz="1400" dirty="0" err="1" smtClean="0">
                          <a:solidFill>
                            <a:srgbClr val="000000"/>
                          </a:solidFill>
                        </a:rPr>
                        <a:t>cho</a:t>
                      </a:r>
                      <a:r>
                        <a:rPr lang="en-GB" sz="1400" dirty="0" smtClean="0">
                          <a:solidFill>
                            <a:srgbClr val="000000"/>
                          </a:solidFill>
                        </a:rPr>
                        <a:t> </a:t>
                      </a:r>
                      <a:r>
                        <a:rPr lang="en-GB" sz="1400" dirty="0" err="1" smtClean="0">
                          <a:solidFill>
                            <a:srgbClr val="000000"/>
                          </a:solidFill>
                        </a:rPr>
                        <a:t>bạn</a:t>
                      </a:r>
                      <a:r>
                        <a:rPr lang="en-GB" sz="1400" dirty="0" smtClean="0">
                          <a:solidFill>
                            <a:srgbClr val="000000"/>
                          </a:solidFill>
                        </a:rPr>
                        <a:t> </a:t>
                      </a:r>
                      <a:r>
                        <a:rPr lang="en-GB" sz="1400" dirty="0" err="1" smtClean="0">
                          <a:solidFill>
                            <a:srgbClr val="000000"/>
                          </a:solidFill>
                        </a:rPr>
                        <a:t>đủ</a:t>
                      </a:r>
                      <a:r>
                        <a:rPr lang="en-GB" sz="1400" dirty="0" smtClean="0">
                          <a:solidFill>
                            <a:srgbClr val="000000"/>
                          </a:solidFill>
                        </a:rPr>
                        <a:t> </a:t>
                      </a:r>
                      <a:r>
                        <a:rPr lang="en-GB" sz="1400" dirty="0" err="1" smtClean="0">
                          <a:solidFill>
                            <a:srgbClr val="000000"/>
                          </a:solidFill>
                        </a:rPr>
                        <a:t>thông</a:t>
                      </a:r>
                      <a:r>
                        <a:rPr lang="en-GB" sz="1400" dirty="0" smtClean="0">
                          <a:solidFill>
                            <a:srgbClr val="000000"/>
                          </a:solidFill>
                        </a:rPr>
                        <a:t> tin </a:t>
                      </a:r>
                      <a:r>
                        <a:rPr lang="en-GB" sz="1400" dirty="0" err="1" smtClean="0">
                          <a:solidFill>
                            <a:srgbClr val="000000"/>
                          </a:solidFill>
                        </a:rPr>
                        <a:t>không</a:t>
                      </a:r>
                      <a:r>
                        <a:rPr lang="en-GB" sz="1400" dirty="0" smtClean="0">
                          <a:solidFill>
                            <a:srgbClr val="000000"/>
                          </a:solidFill>
                        </a:rPr>
                        <a:t>? </a:t>
                      </a:r>
                      <a:r>
                        <a:rPr lang="en-GB" sz="1400" dirty="0" err="1" smtClean="0">
                          <a:solidFill>
                            <a:srgbClr val="000000"/>
                          </a:solidFill>
                        </a:rPr>
                        <a:t>Nếu</a:t>
                      </a:r>
                      <a:r>
                        <a:rPr lang="en-GB" sz="1400" dirty="0" smtClean="0">
                          <a:solidFill>
                            <a:srgbClr val="000000"/>
                          </a:solidFill>
                        </a:rPr>
                        <a:t> </a:t>
                      </a:r>
                      <a:r>
                        <a:rPr lang="en-GB" sz="1400" dirty="0" err="1" smtClean="0">
                          <a:solidFill>
                            <a:srgbClr val="000000"/>
                          </a:solidFill>
                        </a:rPr>
                        <a:t>không</a:t>
                      </a:r>
                      <a:r>
                        <a:rPr lang="en-GB" sz="1400" dirty="0" smtClean="0">
                          <a:solidFill>
                            <a:srgbClr val="000000"/>
                          </a:solidFill>
                        </a:rPr>
                        <a:t>, </a:t>
                      </a:r>
                      <a:r>
                        <a:rPr lang="en-GB" sz="1400" dirty="0" err="1" smtClean="0">
                          <a:solidFill>
                            <a:srgbClr val="000000"/>
                          </a:solidFill>
                        </a:rPr>
                        <a:t>hãy</a:t>
                      </a:r>
                      <a:r>
                        <a:rPr lang="en-GB" sz="1400" dirty="0" smtClean="0">
                          <a:solidFill>
                            <a:srgbClr val="000000"/>
                          </a:solidFill>
                        </a:rPr>
                        <a:t> </a:t>
                      </a:r>
                      <a:r>
                        <a:rPr lang="en-GB" sz="1400" dirty="0" err="1" smtClean="0">
                          <a:solidFill>
                            <a:srgbClr val="000000"/>
                          </a:solidFill>
                        </a:rPr>
                        <a:t>giải</a:t>
                      </a:r>
                      <a:r>
                        <a:rPr lang="en-GB" sz="1400" dirty="0" smtClean="0">
                          <a:solidFill>
                            <a:srgbClr val="000000"/>
                          </a:solidFill>
                        </a:rPr>
                        <a:t> </a:t>
                      </a:r>
                      <a:r>
                        <a:rPr lang="en-GB" sz="1400" dirty="0" err="1" smtClean="0">
                          <a:solidFill>
                            <a:srgbClr val="000000"/>
                          </a:solidFill>
                        </a:rPr>
                        <a:t>thích</a:t>
                      </a:r>
                      <a:r>
                        <a:rPr lang="en-GB" sz="1400" dirty="0" smtClean="0">
                          <a:solidFill>
                            <a:srgbClr val="000000"/>
                          </a:solidFill>
                        </a:rPr>
                        <a:t> </a:t>
                      </a:r>
                      <a:r>
                        <a:rPr lang="en-GB" sz="1400" dirty="0" err="1" smtClean="0">
                          <a:solidFill>
                            <a:srgbClr val="000000"/>
                          </a:solidFill>
                        </a:rPr>
                        <a:t>những</a:t>
                      </a:r>
                      <a:r>
                        <a:rPr lang="en-GB" sz="1400" dirty="0" smtClean="0">
                          <a:solidFill>
                            <a:srgbClr val="000000"/>
                          </a:solidFill>
                        </a:rPr>
                        <a:t> </a:t>
                      </a:r>
                      <a:r>
                        <a:rPr lang="en-GB" sz="1400" dirty="0" err="1" smtClean="0">
                          <a:solidFill>
                            <a:srgbClr val="000000"/>
                          </a:solidFill>
                        </a:rPr>
                        <a:t>vấn</a:t>
                      </a:r>
                      <a:r>
                        <a:rPr lang="en-GB" sz="1400" dirty="0" smtClean="0">
                          <a:solidFill>
                            <a:srgbClr val="000000"/>
                          </a:solidFill>
                        </a:rPr>
                        <a:t> </a:t>
                      </a:r>
                      <a:r>
                        <a:rPr lang="en-GB" sz="1400" dirty="0" err="1" smtClean="0">
                          <a:solidFill>
                            <a:srgbClr val="000000"/>
                          </a:solidFill>
                        </a:rPr>
                        <a:t>đề</a:t>
                      </a:r>
                      <a:r>
                        <a:rPr lang="en-GB" sz="1400" dirty="0" smtClean="0">
                          <a:solidFill>
                            <a:srgbClr val="000000"/>
                          </a:solidFill>
                        </a:rPr>
                        <a:t> </a:t>
                      </a:r>
                      <a:r>
                        <a:rPr lang="en-GB" sz="1400" dirty="0" err="1" smtClean="0">
                          <a:solidFill>
                            <a:srgbClr val="000000"/>
                          </a:solidFill>
                        </a:rPr>
                        <a:t>bạn</a:t>
                      </a:r>
                      <a:r>
                        <a:rPr lang="en-GB" sz="1400" dirty="0" smtClean="0">
                          <a:solidFill>
                            <a:srgbClr val="000000"/>
                          </a:solidFill>
                        </a:rPr>
                        <a:t> </a:t>
                      </a:r>
                      <a:r>
                        <a:rPr lang="en-GB" sz="1400" dirty="0" err="1" smtClean="0">
                          <a:solidFill>
                            <a:srgbClr val="000000"/>
                          </a:solidFill>
                        </a:rPr>
                        <a:t>muốn</a:t>
                      </a:r>
                      <a:r>
                        <a:rPr lang="en-GB" sz="1400" dirty="0" smtClean="0">
                          <a:solidFill>
                            <a:srgbClr val="000000"/>
                          </a:solidFill>
                        </a:rPr>
                        <a:t> </a:t>
                      </a:r>
                      <a:r>
                        <a:rPr lang="en-GB" sz="1400" dirty="0" err="1" smtClean="0">
                          <a:solidFill>
                            <a:srgbClr val="000000"/>
                          </a:solidFill>
                        </a:rPr>
                        <a:t>hiểu</a:t>
                      </a:r>
                      <a:r>
                        <a:rPr lang="en-GB" sz="1400" dirty="0" smtClean="0">
                          <a:solidFill>
                            <a:srgbClr val="000000"/>
                          </a:solidFill>
                        </a:rPr>
                        <a:t> </a:t>
                      </a:r>
                      <a:r>
                        <a:rPr lang="en-GB" sz="1400" dirty="0" err="1" smtClean="0">
                          <a:solidFill>
                            <a:srgbClr val="000000"/>
                          </a:solidFill>
                        </a:rPr>
                        <a:t>rõ</a:t>
                      </a:r>
                      <a:r>
                        <a:rPr lang="en-GB" sz="1400" dirty="0" smtClean="0">
                          <a:solidFill>
                            <a:srgbClr val="000000"/>
                          </a:solidFill>
                        </a:rPr>
                        <a:t> </a:t>
                      </a:r>
                      <a:r>
                        <a:rPr lang="en-GB" sz="1400" dirty="0" err="1" smtClean="0">
                          <a:solidFill>
                            <a:srgbClr val="000000"/>
                          </a:solidFill>
                        </a:rPr>
                        <a:t>hơn</a:t>
                      </a:r>
                      <a:r>
                        <a:rPr lang="en-GB" sz="1400" dirty="0" smtClean="0">
                          <a:solidFill>
                            <a:srgbClr val="000000"/>
                          </a:solidFill>
                        </a:rPr>
                        <a:t>/</a:t>
                      </a:r>
                      <a:r>
                        <a:rPr lang="en-GB" sz="1400" dirty="0" err="1" smtClean="0">
                          <a:solidFill>
                            <a:srgbClr val="000000"/>
                          </a:solidFill>
                        </a:rPr>
                        <a:t>nhận</a:t>
                      </a:r>
                      <a:r>
                        <a:rPr lang="en-GB" sz="1400" dirty="0" smtClean="0">
                          <a:solidFill>
                            <a:srgbClr val="000000"/>
                          </a:solidFill>
                        </a:rPr>
                        <a:t> </a:t>
                      </a:r>
                      <a:r>
                        <a:rPr lang="en-GB" sz="1400" dirty="0" err="1" smtClean="0">
                          <a:solidFill>
                            <a:srgbClr val="000000"/>
                          </a:solidFill>
                        </a:rPr>
                        <a:t>được</a:t>
                      </a:r>
                      <a:r>
                        <a:rPr lang="en-GB" sz="1400" dirty="0" smtClean="0">
                          <a:solidFill>
                            <a:srgbClr val="000000"/>
                          </a:solidFill>
                        </a:rPr>
                        <a:t> </a:t>
                      </a:r>
                      <a:r>
                        <a:rPr lang="en-GB" sz="1400" dirty="0" err="1" smtClean="0">
                          <a:solidFill>
                            <a:srgbClr val="000000"/>
                          </a:solidFill>
                        </a:rPr>
                        <a:t>ít</a:t>
                      </a:r>
                      <a:r>
                        <a:rPr lang="en-GB" sz="1400" dirty="0" smtClean="0">
                          <a:solidFill>
                            <a:srgbClr val="000000"/>
                          </a:solidFill>
                        </a:rPr>
                        <a:t> </a:t>
                      </a:r>
                      <a:r>
                        <a:rPr lang="en-GB" sz="1400" dirty="0" err="1" smtClean="0">
                          <a:solidFill>
                            <a:srgbClr val="000000"/>
                          </a:solidFill>
                        </a:rPr>
                        <a:t>hơn</a:t>
                      </a:r>
                      <a:r>
                        <a:rPr lang="en-GB" sz="1400" dirty="0" smtClean="0">
                          <a:solidFill>
                            <a:srgbClr val="000000"/>
                          </a:solidFill>
                        </a:rPr>
                        <a:t> </a:t>
                      </a:r>
                      <a:r>
                        <a:rPr lang="en-GB" sz="1400" dirty="0" err="1" smtClean="0">
                          <a:solidFill>
                            <a:srgbClr val="000000"/>
                          </a:solidFill>
                        </a:rPr>
                        <a:t>trong</a:t>
                      </a:r>
                      <a:r>
                        <a:rPr lang="en-GB" sz="1400" dirty="0" smtClean="0">
                          <a:solidFill>
                            <a:srgbClr val="000000"/>
                          </a:solidFill>
                        </a:rPr>
                        <a:t> </a:t>
                      </a:r>
                      <a:r>
                        <a:rPr lang="en-GB" sz="1400" dirty="0" err="1" smtClean="0">
                          <a:solidFill>
                            <a:srgbClr val="000000"/>
                          </a:solidFill>
                        </a:rPr>
                        <a:t>Hướng</a:t>
                      </a:r>
                      <a:r>
                        <a:rPr lang="en-GB" sz="1400" dirty="0" smtClean="0">
                          <a:solidFill>
                            <a:srgbClr val="000000"/>
                          </a:solidFill>
                        </a:rPr>
                        <a:t> </a:t>
                      </a:r>
                      <a:r>
                        <a:rPr lang="en-GB" sz="1400" dirty="0" err="1" smtClean="0">
                          <a:solidFill>
                            <a:srgbClr val="000000"/>
                          </a:solidFill>
                        </a:rPr>
                        <a:t>dẫn</a:t>
                      </a:r>
                      <a:endParaRPr lang="en-US" sz="1400" dirty="0" smtClean="0">
                        <a:solidFill>
                          <a:srgbClr val="000000"/>
                        </a:solidFill>
                      </a:endParaRPr>
                    </a:p>
                    <a:p>
                      <a:pPr marL="285750" marR="0" lvl="0" indent="-285750" algn="l" defTabSz="695325" rtl="0" eaLnBrk="1" fontAlgn="base" latinLnBrk="0" hangingPunct="1">
                        <a:lnSpc>
                          <a:spcPct val="100000"/>
                        </a:lnSpc>
                        <a:spcBef>
                          <a:spcPct val="20000"/>
                        </a:spcBef>
                        <a:spcAft>
                          <a:spcPct val="20000"/>
                        </a:spcAft>
                        <a:buClrTx/>
                        <a:buSzPct val="90000"/>
                        <a:buFont typeface="Arial" panose="020B0604020202020204" pitchFamily="34" charset="0"/>
                        <a:buChar char="•"/>
                        <a:tabLst>
                          <a:tab pos="273050" algn="l"/>
                        </a:tabLst>
                        <a:defRPr/>
                      </a:pPr>
                      <a:r>
                        <a:rPr kumimoji="0" lang="en-GB" sz="1400" b="0" i="0" u="none" strike="noStrike" cap="none" normalizeH="0" baseline="0" dirty="0" err="1" smtClean="0">
                          <a:ln>
                            <a:noFill/>
                          </a:ln>
                          <a:solidFill>
                            <a:schemeClr val="tx1"/>
                          </a:solidFill>
                          <a:effectLst/>
                          <a:latin typeface="+mn-lt"/>
                          <a:cs typeface="Arial" charset="0"/>
                        </a:rPr>
                        <a:t>Các</a:t>
                      </a:r>
                      <a:r>
                        <a:rPr kumimoji="0" lang="en-GB" sz="1400" b="0" i="0" u="none" strike="noStrike" cap="none" normalizeH="0" baseline="0" dirty="0" smtClean="0">
                          <a:ln>
                            <a:noFill/>
                          </a:ln>
                          <a:solidFill>
                            <a:schemeClr val="tx1"/>
                          </a:solidFill>
                          <a:effectLst/>
                          <a:latin typeface="+mn-lt"/>
                          <a:cs typeface="Arial" charset="0"/>
                        </a:rPr>
                        <a:t> ý </a:t>
                      </a:r>
                      <a:r>
                        <a:rPr kumimoji="0" lang="en-GB" sz="1400" b="0" i="0" u="none" strike="noStrike" cap="none" normalizeH="0" baseline="0" dirty="0" err="1" smtClean="0">
                          <a:ln>
                            <a:noFill/>
                          </a:ln>
                          <a:solidFill>
                            <a:schemeClr val="tx1"/>
                          </a:solidFill>
                          <a:effectLst/>
                          <a:latin typeface="+mn-lt"/>
                          <a:cs typeface="Arial" charset="0"/>
                        </a:rPr>
                        <a:t>kiến</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phản</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hồi</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khác</a:t>
                      </a:r>
                      <a:endParaRPr kumimoji="0" lang="en-GB" sz="1400" b="0" i="0" u="none" strike="noStrike" cap="none" normalizeH="0" baseline="0" dirty="0" smtClean="0">
                        <a:ln>
                          <a:noFill/>
                        </a:ln>
                        <a:solidFill>
                          <a:schemeClr val="tx1"/>
                        </a:solidFill>
                        <a:effectLst/>
                        <a:latin typeface="+mn-lt"/>
                        <a:cs typeface="Arial" charset="0"/>
                      </a:endParaRPr>
                    </a:p>
                  </a:txBody>
                  <a:tcPr marL="64800" marR="64800" marT="64799" marB="64799"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lt1"/>
                    </a:solidFill>
                  </a:tcPr>
                </a:tc>
              </a:tr>
              <a:tr h="502404">
                <a:tc>
                  <a:txBody>
                    <a:bodyPr/>
                    <a:lstStyle/>
                    <a:p>
                      <a:pPr marL="0" marR="0" lvl="0" indent="0" algn="l" defTabSz="695325" rtl="0" eaLnBrk="1" fontAlgn="base" latinLnBrk="0" hangingPunct="1">
                        <a:lnSpc>
                          <a:spcPct val="100000"/>
                        </a:lnSpc>
                        <a:spcBef>
                          <a:spcPct val="20000"/>
                        </a:spcBef>
                        <a:spcAft>
                          <a:spcPct val="20000"/>
                        </a:spcAft>
                        <a:buClr>
                          <a:schemeClr val="lt1"/>
                        </a:buClr>
                        <a:buSzPct val="90000"/>
                        <a:buFont typeface="Arial" charset="0"/>
                        <a:buNone/>
                        <a:tabLst/>
                      </a:pPr>
                      <a:r>
                        <a:rPr kumimoji="0" lang="en-GB" sz="1400" b="1" i="1" u="none" strike="noStrike" cap="none" normalizeH="0" baseline="0" dirty="0" err="1" smtClean="0">
                          <a:ln>
                            <a:noFill/>
                          </a:ln>
                          <a:solidFill>
                            <a:schemeClr val="lt1"/>
                          </a:solidFill>
                          <a:effectLst/>
                          <a:latin typeface="+mn-lt"/>
                          <a:cs typeface="Arial" charset="0"/>
                        </a:rPr>
                        <a:t>Thời</a:t>
                      </a:r>
                      <a:r>
                        <a:rPr kumimoji="0" lang="en-GB" sz="1400" b="1" i="1" u="none" strike="noStrike" cap="none" normalizeH="0" baseline="0" dirty="0" smtClean="0">
                          <a:ln>
                            <a:noFill/>
                          </a:ln>
                          <a:solidFill>
                            <a:schemeClr val="lt1"/>
                          </a:solidFill>
                          <a:effectLst/>
                          <a:latin typeface="+mn-lt"/>
                          <a:cs typeface="Arial" charset="0"/>
                        </a:rPr>
                        <a:t> </a:t>
                      </a:r>
                      <a:r>
                        <a:rPr kumimoji="0" lang="en-GB" sz="1400" b="1" i="1" u="none" strike="noStrike" cap="none" normalizeH="0" baseline="0" dirty="0" err="1" smtClean="0">
                          <a:ln>
                            <a:noFill/>
                          </a:ln>
                          <a:solidFill>
                            <a:schemeClr val="lt1"/>
                          </a:solidFill>
                          <a:effectLst/>
                          <a:latin typeface="+mn-lt"/>
                          <a:cs typeface="Arial" charset="0"/>
                        </a:rPr>
                        <a:t>gian</a:t>
                      </a:r>
                      <a:endParaRPr kumimoji="0" lang="en-GB" sz="1400" b="1" i="1" u="none" strike="noStrike" cap="none" normalizeH="0" baseline="0" dirty="0" smtClean="0">
                        <a:ln>
                          <a:noFill/>
                        </a:ln>
                        <a:solidFill>
                          <a:schemeClr val="lt1"/>
                        </a:solidFill>
                        <a:effectLst/>
                        <a:latin typeface="+mn-lt"/>
                        <a:cs typeface="Arial" charset="0"/>
                      </a:endParaRPr>
                    </a:p>
                  </a:txBody>
                  <a:tcPr marL="64800" marR="64800" marT="64799" marB="64799" horzOverflow="overflow">
                    <a:lnL w="28575"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accent1"/>
                    </a:solidFill>
                  </a:tcPr>
                </a:tc>
                <a:tc>
                  <a:txBody>
                    <a:bodyPr/>
                    <a:lstStyle/>
                    <a:p>
                      <a:pPr marL="285750" marR="0" lvl="0" indent="-285750" algn="l" defTabSz="695325" rtl="0" eaLnBrk="1" fontAlgn="base" latinLnBrk="0" hangingPunct="1">
                        <a:lnSpc>
                          <a:spcPct val="100000"/>
                        </a:lnSpc>
                        <a:spcBef>
                          <a:spcPct val="20000"/>
                        </a:spcBef>
                        <a:spcAft>
                          <a:spcPct val="20000"/>
                        </a:spcAft>
                        <a:buClrTx/>
                        <a:buSzPct val="90000"/>
                        <a:buFont typeface="Arial" panose="020B0604020202020204" pitchFamily="34" charset="0"/>
                        <a:buChar char="•"/>
                        <a:tabLst/>
                      </a:pPr>
                      <a:r>
                        <a:rPr kumimoji="0" lang="en-GB" sz="1400" b="0" i="0" u="none" strike="noStrike" cap="none" normalizeH="0" baseline="0" dirty="0" err="1" smtClean="0">
                          <a:ln>
                            <a:noFill/>
                          </a:ln>
                          <a:solidFill>
                            <a:schemeClr val="tx1"/>
                          </a:solidFill>
                          <a:effectLst/>
                          <a:latin typeface="+mn-lt"/>
                          <a:cs typeface="Arial" charset="0"/>
                        </a:rPr>
                        <a:t>Thảo</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luận</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trong</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vòng</a:t>
                      </a:r>
                      <a:r>
                        <a:rPr kumimoji="0" lang="en-GB" sz="1400" b="0" i="0" u="none" strike="noStrike" cap="none" normalizeH="0" baseline="0" dirty="0" smtClean="0">
                          <a:ln>
                            <a:noFill/>
                          </a:ln>
                          <a:solidFill>
                            <a:schemeClr val="tx1"/>
                          </a:solidFill>
                          <a:effectLst/>
                          <a:latin typeface="+mn-lt"/>
                          <a:cs typeface="Arial" charset="0"/>
                        </a:rPr>
                        <a:t> </a:t>
                      </a:r>
                      <a:r>
                        <a:rPr kumimoji="0" lang="en-GB" sz="1400" b="1" i="0" u="none" strike="noStrike" cap="none" normalizeH="0" baseline="0" dirty="0" smtClean="0">
                          <a:ln>
                            <a:noFill/>
                          </a:ln>
                          <a:solidFill>
                            <a:schemeClr val="tx1"/>
                          </a:solidFill>
                          <a:effectLst/>
                          <a:latin typeface="+mn-lt"/>
                          <a:cs typeface="Arial" charset="0"/>
                        </a:rPr>
                        <a:t>30 </a:t>
                      </a:r>
                      <a:r>
                        <a:rPr kumimoji="0" lang="en-GB" sz="1400" b="1" i="0" u="none" strike="noStrike" cap="none" normalizeH="0" baseline="0" dirty="0" err="1" smtClean="0">
                          <a:ln>
                            <a:noFill/>
                          </a:ln>
                          <a:solidFill>
                            <a:schemeClr val="tx1"/>
                          </a:solidFill>
                          <a:effectLst/>
                          <a:latin typeface="+mn-lt"/>
                          <a:cs typeface="Arial" charset="0"/>
                        </a:rPr>
                        <a:t>phút</a:t>
                      </a:r>
                      <a:r>
                        <a:rPr kumimoji="0" lang="en-GB" sz="1400" b="1" i="0" u="none" strike="noStrike" cap="none" normalizeH="0" baseline="0" dirty="0" smtClean="0">
                          <a:ln>
                            <a:noFill/>
                          </a:ln>
                          <a:solidFill>
                            <a:schemeClr val="tx1"/>
                          </a:solidFill>
                          <a:effectLst/>
                          <a:latin typeface="+mn-lt"/>
                          <a:cs typeface="Arial" charset="0"/>
                        </a:rPr>
                        <a:t> </a:t>
                      </a:r>
                      <a:endParaRPr kumimoji="0" lang="en-GB" sz="1400" b="1" i="0" u="none" strike="noStrike" cap="none" normalizeH="0" baseline="0" dirty="0" smtClean="0">
                        <a:ln>
                          <a:noFill/>
                        </a:ln>
                        <a:solidFill>
                          <a:schemeClr val="tx1"/>
                        </a:solidFill>
                        <a:effectLst/>
                        <a:latin typeface="+mn-lt"/>
                        <a:cs typeface="Arial" charset="0"/>
                      </a:endParaRPr>
                    </a:p>
                    <a:p>
                      <a:pPr marL="285750" marR="0" lvl="0" indent="-285750" algn="l" defTabSz="695325" rtl="0" eaLnBrk="1" fontAlgn="base" latinLnBrk="0" hangingPunct="1">
                        <a:lnSpc>
                          <a:spcPct val="100000"/>
                        </a:lnSpc>
                        <a:spcBef>
                          <a:spcPct val="20000"/>
                        </a:spcBef>
                        <a:spcAft>
                          <a:spcPct val="20000"/>
                        </a:spcAft>
                        <a:buClr>
                          <a:schemeClr val="accent1"/>
                        </a:buClr>
                        <a:buSzPct val="90000"/>
                        <a:buFont typeface="Arial" panose="020B0604020202020204" pitchFamily="34" charset="0"/>
                        <a:buChar char="•"/>
                        <a:tabLst/>
                      </a:pPr>
                      <a:r>
                        <a:rPr kumimoji="0" lang="en-GB" sz="1400" b="0" i="0" u="none" strike="noStrike" cap="none" normalizeH="0" baseline="0" dirty="0" smtClean="0">
                          <a:ln>
                            <a:noFill/>
                          </a:ln>
                          <a:solidFill>
                            <a:schemeClr val="tx1"/>
                          </a:solidFill>
                          <a:effectLst/>
                          <a:latin typeface="+mn-lt"/>
                          <a:cs typeface="Arial" charset="0"/>
                        </a:rPr>
                        <a:t>5 </a:t>
                      </a:r>
                      <a:r>
                        <a:rPr kumimoji="0" lang="en-GB" sz="1400" b="0" i="0" u="none" strike="noStrike" cap="none" normalizeH="0" baseline="0" dirty="0" err="1" smtClean="0">
                          <a:ln>
                            <a:noFill/>
                          </a:ln>
                          <a:solidFill>
                            <a:schemeClr val="tx1"/>
                          </a:solidFill>
                          <a:effectLst/>
                          <a:latin typeface="+mn-lt"/>
                          <a:cs typeface="Arial" charset="0"/>
                        </a:rPr>
                        <a:t>phút</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cho</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mỗi</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nhóm</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trình</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bày</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sau</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thảo</a:t>
                      </a:r>
                      <a:r>
                        <a:rPr kumimoji="0" lang="en-GB" sz="1400" b="0" i="0" u="none" strike="noStrike" cap="none" normalizeH="0" baseline="0" dirty="0" smtClean="0">
                          <a:ln>
                            <a:noFill/>
                          </a:ln>
                          <a:solidFill>
                            <a:schemeClr val="tx1"/>
                          </a:solidFill>
                          <a:effectLst/>
                          <a:latin typeface="+mn-lt"/>
                          <a:cs typeface="Arial" charset="0"/>
                        </a:rPr>
                        <a:t> </a:t>
                      </a:r>
                      <a:r>
                        <a:rPr kumimoji="0" lang="en-GB" sz="1400" b="0" i="0" u="none" strike="noStrike" cap="none" normalizeH="0" baseline="0" dirty="0" err="1" smtClean="0">
                          <a:ln>
                            <a:noFill/>
                          </a:ln>
                          <a:solidFill>
                            <a:schemeClr val="tx1"/>
                          </a:solidFill>
                          <a:effectLst/>
                          <a:latin typeface="+mn-lt"/>
                          <a:cs typeface="Arial" charset="0"/>
                        </a:rPr>
                        <a:t>luận</a:t>
                      </a:r>
                      <a:endParaRPr kumimoji="0" lang="en-GB" sz="1400" b="0" i="0" u="none" strike="noStrike" cap="none" normalizeH="0" baseline="0" dirty="0" smtClean="0">
                        <a:ln>
                          <a:noFill/>
                        </a:ln>
                        <a:solidFill>
                          <a:schemeClr val="tx1"/>
                        </a:solidFill>
                        <a:effectLst/>
                        <a:latin typeface="+mn-lt"/>
                        <a:cs typeface="Arial" charset="0"/>
                      </a:endParaRPr>
                    </a:p>
                  </a:txBody>
                  <a:tcPr marL="64800" marR="64800" marT="64799" marB="64799"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lt1"/>
                    </a:solidFill>
                  </a:tcPr>
                </a:tc>
              </a:tr>
            </a:tbl>
          </a:graphicData>
        </a:graphic>
      </p:graphicFrame>
      <p:sp>
        <p:nvSpPr>
          <p:cNvPr id="8" name="Slide Number Placeholder 7"/>
          <p:cNvSpPr>
            <a:spLocks noGrp="1"/>
          </p:cNvSpPr>
          <p:nvPr>
            <p:ph type="sldNum" sz="quarter" idx="4"/>
          </p:nvPr>
        </p:nvSpPr>
        <p:spPr/>
        <p:txBody>
          <a:bodyPr/>
          <a:lstStyle/>
          <a:p>
            <a:fld id="{9EBD5762-3BDC-484D-9503-7EA6D5A9A8CE}" type="slidenum">
              <a:rPr lang="en-GB" smtClean="0">
                <a:solidFill>
                  <a:srgbClr val="000000"/>
                </a:solidFill>
              </a:rPr>
              <a:pPr/>
              <a:t>38</a:t>
            </a:fld>
            <a:endParaRPr lang="en-GB" dirty="0">
              <a:solidFill>
                <a:srgbClr val="000000"/>
              </a:solidFill>
            </a:endParaRPr>
          </a:p>
        </p:txBody>
      </p:sp>
      <p:sp>
        <p:nvSpPr>
          <p:cNvPr id="10" name="Title 1"/>
          <p:cNvSpPr txBox="1">
            <a:spLocks/>
          </p:cNvSpPr>
          <p:nvPr/>
        </p:nvSpPr>
        <p:spPr>
          <a:xfrm>
            <a:off x="577850" y="686799"/>
            <a:ext cx="8769054" cy="38000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en-GB" sz="2000" dirty="0" err="1" smtClean="0">
                <a:solidFill>
                  <a:srgbClr val="000000"/>
                </a:solidFill>
                <a:latin typeface="+mn-lt"/>
              </a:rPr>
              <a:t>Thảo</a:t>
            </a:r>
            <a:r>
              <a:rPr lang="en-GB" sz="2000" dirty="0" smtClean="0">
                <a:solidFill>
                  <a:srgbClr val="000000"/>
                </a:solidFill>
                <a:latin typeface="+mn-lt"/>
              </a:rPr>
              <a:t> </a:t>
            </a:r>
            <a:r>
              <a:rPr lang="en-GB" sz="2000" dirty="0" err="1" smtClean="0">
                <a:solidFill>
                  <a:srgbClr val="000000"/>
                </a:solidFill>
                <a:latin typeface="+mn-lt"/>
              </a:rPr>
              <a:t>luận</a:t>
            </a:r>
            <a:r>
              <a:rPr lang="en-GB" sz="2000" dirty="0" smtClean="0">
                <a:solidFill>
                  <a:srgbClr val="000000"/>
                </a:solidFill>
                <a:latin typeface="+mn-lt"/>
              </a:rPr>
              <a:t> </a:t>
            </a:r>
            <a:r>
              <a:rPr lang="en-GB" sz="2000" dirty="0" err="1" smtClean="0">
                <a:solidFill>
                  <a:srgbClr val="000000"/>
                </a:solidFill>
                <a:latin typeface="+mn-lt"/>
              </a:rPr>
              <a:t>nhóm</a:t>
            </a:r>
            <a:endParaRPr lang="en-GB" sz="2000" dirty="0">
              <a:solidFill>
                <a:srgbClr val="000000"/>
              </a:solidFill>
              <a:latin typeface="+mn-lt"/>
            </a:endParaRPr>
          </a:p>
        </p:txBody>
      </p:sp>
      <p:sp>
        <p:nvSpPr>
          <p:cNvPr id="11" name="TextBox 10"/>
          <p:cNvSpPr txBox="1"/>
          <p:nvPr/>
        </p:nvSpPr>
        <p:spPr>
          <a:xfrm>
            <a:off x="457200" y="381000"/>
            <a:ext cx="2286000" cy="228600"/>
          </a:xfrm>
          <a:prstGeom prst="rect">
            <a:avLst/>
          </a:prstGeom>
          <a:noFill/>
        </p:spPr>
        <p:txBody>
          <a:bodyPr vert="horz" wrap="square" lIns="0" tIns="0" rIns="0" bIns="0" rtlCol="0">
            <a:noAutofit/>
          </a:bodyPr>
          <a:lstStyle/>
          <a:p>
            <a:pPr indent="-274320">
              <a:spcAft>
                <a:spcPts val="900"/>
              </a:spcAft>
            </a:pPr>
            <a:r>
              <a:rPr lang="en-GB" sz="900" b="1" i="1" dirty="0" smtClean="0">
                <a:solidFill>
                  <a:srgbClr val="A32020"/>
                </a:solidFill>
                <a:latin typeface="Georgia" pitchFamily="18" charset="0"/>
              </a:rPr>
              <a:t>Breakout Activity</a:t>
            </a:r>
          </a:p>
        </p:txBody>
      </p:sp>
      <p:sp>
        <p:nvSpPr>
          <p:cNvPr id="6" name="Date Placeholder 5"/>
          <p:cNvSpPr>
            <a:spLocks noGrp="1"/>
          </p:cNvSpPr>
          <p:nvPr>
            <p:ph type="dt" sz="half" idx="2"/>
          </p:nvPr>
        </p:nvSpPr>
        <p:spPr/>
        <p:txBody>
          <a:bodyPr/>
          <a:lstStyle/>
          <a:p>
            <a:r>
              <a:rPr lang="en-US" smtClean="0">
                <a:solidFill>
                  <a:srgbClr val="000000"/>
                </a:solidFill>
              </a:rPr>
              <a:t>May 2016</a:t>
            </a:r>
            <a:endParaRPr lang="en-GB" dirty="0">
              <a:solidFill>
                <a:srgbClr val="000000"/>
              </a:solidFill>
            </a:endParaRPr>
          </a:p>
        </p:txBody>
      </p:sp>
      <p:sp>
        <p:nvSpPr>
          <p:cNvPr id="9"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11237128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mtClean="0"/>
              <a:t>Hỏi đáp và Tổng kết</a:t>
            </a:r>
            <a:endParaRPr lang="en-US" dirty="0"/>
          </a:p>
        </p:txBody>
      </p:sp>
      <p:pic>
        <p:nvPicPr>
          <p:cNvPr id="12" name="Picture 11" descr="PwC_Swiz_Zurich_C_MB_48.bmp"/>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906000" cy="3526662"/>
          </a:xfrm>
          <a:prstGeom prst="rect">
            <a:avLst/>
          </a:prstGeom>
        </p:spPr>
      </p:pic>
      <p:sp>
        <p:nvSpPr>
          <p:cNvPr id="2" name="Slide Number Placeholder 1"/>
          <p:cNvSpPr>
            <a:spLocks noGrp="1"/>
          </p:cNvSpPr>
          <p:nvPr>
            <p:ph type="sldNum" sz="quarter" idx="12"/>
          </p:nvPr>
        </p:nvSpPr>
        <p:spPr/>
        <p:txBody>
          <a:bodyPr/>
          <a:lstStyle/>
          <a:p>
            <a:fld id="{4CE8D4CC-814A-4BA6-8CAD-A5D63F0C9F82}" type="slidenum">
              <a:rPr lang="en-GB" smtClean="0">
                <a:solidFill>
                  <a:srgbClr val="000000"/>
                </a:solidFill>
              </a:rPr>
              <a:pPr/>
              <a:t>39</a:t>
            </a:fld>
            <a:endParaRPr lang="en-GB">
              <a:solidFill>
                <a:srgbClr val="000000"/>
              </a:solidFill>
            </a:endParaRPr>
          </a:p>
        </p:txBody>
      </p:sp>
      <p:sp>
        <p:nvSpPr>
          <p:cNvPr id="4" name="Date Placeholder 3"/>
          <p:cNvSpPr>
            <a:spLocks noGrp="1"/>
          </p:cNvSpPr>
          <p:nvPr>
            <p:ph type="dt" sz="half" idx="10"/>
          </p:nvPr>
        </p:nvSpPr>
        <p:spPr/>
        <p:txBody>
          <a:bodyPr/>
          <a:lstStyle/>
          <a:p>
            <a:r>
              <a:rPr lang="en-US" smtClean="0">
                <a:solidFill>
                  <a:srgbClr val="000000"/>
                </a:solidFill>
              </a:rPr>
              <a:t>May 2016</a:t>
            </a:r>
            <a:endParaRPr lang="en-GB">
              <a:solidFill>
                <a:srgbClr val="000000"/>
              </a:solidFill>
            </a:endParaRPr>
          </a:p>
        </p:txBody>
      </p:sp>
      <p:sp>
        <p:nvSpPr>
          <p:cNvPr id="8"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1559439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tIns="46800" rIns="90000" bIns="46800"/>
          <a:lstStyle/>
          <a:p>
            <a:r>
              <a:rPr lang="en-GB" sz="2000" dirty="0" err="1" smtClean="0"/>
              <a:t>Yêu</a:t>
            </a:r>
            <a:r>
              <a:rPr lang="en-GB" sz="2000" dirty="0" smtClean="0"/>
              <a:t> </a:t>
            </a:r>
            <a:r>
              <a:rPr lang="en-GB" sz="2000" dirty="0" err="1" smtClean="0"/>
              <a:t>cầu</a:t>
            </a:r>
            <a:r>
              <a:rPr lang="en-GB" sz="2000" dirty="0" smtClean="0"/>
              <a:t> mong </a:t>
            </a:r>
            <a:r>
              <a:rPr lang="en-GB" sz="2000" dirty="0" err="1" smtClean="0"/>
              <a:t>đợi</a:t>
            </a:r>
            <a:r>
              <a:rPr lang="en-GB" sz="2000" dirty="0" smtClean="0"/>
              <a:t> </a:t>
            </a:r>
            <a:r>
              <a:rPr lang="en-GB" sz="2000" dirty="0" err="1" smtClean="0"/>
              <a:t>đối</a:t>
            </a:r>
            <a:r>
              <a:rPr lang="en-GB" sz="2000" dirty="0" smtClean="0"/>
              <a:t> </a:t>
            </a:r>
            <a:r>
              <a:rPr lang="en-GB" sz="2000" dirty="0" err="1" smtClean="0"/>
              <a:t>với</a:t>
            </a:r>
            <a:r>
              <a:rPr lang="en-GB" sz="2000" dirty="0" smtClean="0"/>
              <a:t> </a:t>
            </a:r>
            <a:r>
              <a:rPr lang="en-GB" sz="2000" dirty="0" err="1" smtClean="0"/>
              <a:t>những</a:t>
            </a:r>
            <a:r>
              <a:rPr lang="en-GB" sz="2000" dirty="0" smtClean="0"/>
              <a:t> </a:t>
            </a:r>
            <a:r>
              <a:rPr lang="en-GB" sz="2000" dirty="0" err="1" smtClean="0"/>
              <a:t>người</a:t>
            </a:r>
            <a:r>
              <a:rPr lang="en-GB" sz="2000" dirty="0" smtClean="0"/>
              <a:t> </a:t>
            </a:r>
            <a:r>
              <a:rPr lang="en-GB" sz="2000" dirty="0" err="1" smtClean="0"/>
              <a:t>tham</a:t>
            </a:r>
            <a:r>
              <a:rPr lang="en-GB" sz="2000" dirty="0" smtClean="0"/>
              <a:t> </a:t>
            </a:r>
            <a:r>
              <a:rPr lang="en-GB" sz="2000" dirty="0" err="1" smtClean="0"/>
              <a:t>gia</a:t>
            </a:r>
            <a:endParaRPr lang="en-GB" sz="2000" dirty="0"/>
          </a:p>
        </p:txBody>
      </p:sp>
      <p:sp>
        <p:nvSpPr>
          <p:cNvPr id="9" name="Slide Number Placeholder 8"/>
          <p:cNvSpPr>
            <a:spLocks noGrp="1"/>
          </p:cNvSpPr>
          <p:nvPr>
            <p:ph type="sldNum" sz="quarter" idx="18"/>
          </p:nvPr>
        </p:nvSpPr>
        <p:spPr/>
        <p:txBody>
          <a:bodyPr/>
          <a:lstStyle/>
          <a:p>
            <a:fld id="{704BF9C1-91F8-40E3-B9D9-9467646759BA}" type="slidenum">
              <a:rPr lang="en-GB" smtClean="0">
                <a:solidFill>
                  <a:srgbClr val="000000"/>
                </a:solidFill>
              </a:rPr>
              <a:pPr/>
              <a:t>4</a:t>
            </a:fld>
            <a:endParaRPr lang="en-GB">
              <a:solidFill>
                <a:srgbClr val="000000"/>
              </a:solidFill>
            </a:endParaRPr>
          </a:p>
        </p:txBody>
      </p:sp>
      <p:sp>
        <p:nvSpPr>
          <p:cNvPr id="12" name="Date Placeholder 11"/>
          <p:cNvSpPr>
            <a:spLocks noGrp="1"/>
          </p:cNvSpPr>
          <p:nvPr>
            <p:ph type="dt" sz="half" idx="16"/>
          </p:nvPr>
        </p:nvSpPr>
        <p:spPr/>
        <p:txBody>
          <a:bodyPr/>
          <a:lstStyle/>
          <a:p>
            <a:r>
              <a:rPr lang="en-US" smtClean="0">
                <a:solidFill>
                  <a:srgbClr val="000000"/>
                </a:solidFill>
              </a:rPr>
              <a:t>Tháng 05/2016</a:t>
            </a:r>
            <a:endParaRPr lang="en-GB">
              <a:solidFill>
                <a:srgbClr val="000000"/>
              </a:solidFill>
            </a:endParaRPr>
          </a:p>
        </p:txBody>
      </p:sp>
      <p:sp>
        <p:nvSpPr>
          <p:cNvPr id="14" name="Footer Placeholder 13"/>
          <p:cNvSpPr>
            <a:spLocks noGrp="1"/>
          </p:cNvSpPr>
          <p:nvPr>
            <p:ph type="ftr" sz="quarter" idx="17"/>
          </p:nvPr>
        </p:nvSpPr>
        <p:spPr/>
        <p:txBody>
          <a:bodyPr/>
          <a:lstStyle/>
          <a:p>
            <a:r>
              <a:rPr lang="vi-VN" smtClean="0">
                <a:solidFill>
                  <a:srgbClr val="000000"/>
                </a:solidFill>
              </a:rPr>
              <a:t>IFC/SSC – Báo cáo Môi trường và Xã hội (E&amp;S)</a:t>
            </a:r>
            <a:endParaRPr lang="en-GB" dirty="0">
              <a:solidFill>
                <a:srgbClr val="000000"/>
              </a:solidFill>
            </a:endParaRPr>
          </a:p>
        </p:txBody>
      </p:sp>
      <p:sp>
        <p:nvSpPr>
          <p:cNvPr id="6" name="Content Placeholder 2"/>
          <p:cNvSpPr>
            <a:spLocks noGrp="1"/>
          </p:cNvSpPr>
          <p:nvPr>
            <p:ph sz="quarter" idx="15"/>
          </p:nvPr>
        </p:nvSpPr>
        <p:spPr>
          <a:xfrm>
            <a:off x="711200" y="1333948"/>
            <a:ext cx="8356600" cy="4838252"/>
          </a:xfrm>
        </p:spPr>
        <p:txBody>
          <a:bodyPr/>
          <a:lstStyle/>
          <a:p>
            <a:pPr marL="68580" indent="-342900">
              <a:buFont typeface="Arial" panose="020B0604020202020204" pitchFamily="34" charset="0"/>
              <a:buChar char="•"/>
            </a:pPr>
            <a:r>
              <a:rPr lang="en-US" sz="1200" dirty="0" err="1" smtClean="0"/>
              <a:t>Hạn</a:t>
            </a:r>
            <a:r>
              <a:rPr lang="en-US" sz="1200" dirty="0" smtClean="0"/>
              <a:t> </a:t>
            </a:r>
            <a:r>
              <a:rPr lang="en-US" sz="1200" dirty="0" err="1" smtClean="0"/>
              <a:t>chế</a:t>
            </a:r>
            <a:r>
              <a:rPr lang="en-US" sz="1200" dirty="0" smtClean="0"/>
              <a:t> </a:t>
            </a:r>
            <a:r>
              <a:rPr lang="en-US" sz="1200" dirty="0" err="1" smtClean="0"/>
              <a:t>sử</a:t>
            </a:r>
            <a:r>
              <a:rPr lang="en-US" sz="1200" dirty="0" smtClean="0"/>
              <a:t> </a:t>
            </a:r>
            <a:r>
              <a:rPr lang="en-US" sz="1200" dirty="0" err="1" smtClean="0"/>
              <a:t>dụng</a:t>
            </a:r>
            <a:r>
              <a:rPr lang="en-US" sz="1200" dirty="0" smtClean="0"/>
              <a:t> </a:t>
            </a:r>
            <a:r>
              <a:rPr lang="en-US" sz="1200" dirty="0" err="1" smtClean="0"/>
              <a:t>thiết</a:t>
            </a:r>
            <a:r>
              <a:rPr lang="en-US" sz="1200" dirty="0" smtClean="0"/>
              <a:t> </a:t>
            </a:r>
            <a:r>
              <a:rPr lang="en-US" sz="1200" dirty="0" err="1" smtClean="0"/>
              <a:t>bị</a:t>
            </a:r>
            <a:r>
              <a:rPr lang="en-US" sz="1200" dirty="0" smtClean="0"/>
              <a:t> di </a:t>
            </a:r>
            <a:r>
              <a:rPr lang="en-US" sz="1200" dirty="0" err="1" smtClean="0"/>
              <a:t>động</a:t>
            </a:r>
            <a:r>
              <a:rPr lang="en-US" sz="1200" dirty="0" smtClean="0"/>
              <a:t> </a:t>
            </a:r>
            <a:r>
              <a:rPr lang="en-US" sz="1200" dirty="0" err="1" smtClean="0"/>
              <a:t>cho</a:t>
            </a:r>
            <a:r>
              <a:rPr lang="en-US" sz="1200" dirty="0" smtClean="0"/>
              <a:t> </a:t>
            </a:r>
            <a:r>
              <a:rPr lang="en-US" sz="1200" dirty="0" err="1" smtClean="0"/>
              <a:t>tới</a:t>
            </a:r>
            <a:r>
              <a:rPr lang="en-US" sz="1200" dirty="0" smtClean="0"/>
              <a:t> </a:t>
            </a:r>
            <a:r>
              <a:rPr lang="en-US" sz="1200" dirty="0" err="1" smtClean="0"/>
              <a:t>giờ</a:t>
            </a:r>
            <a:r>
              <a:rPr lang="en-US" sz="1200" dirty="0" smtClean="0"/>
              <a:t> </a:t>
            </a:r>
            <a:r>
              <a:rPr lang="en-US" sz="1200" dirty="0" err="1" smtClean="0"/>
              <a:t>giải</a:t>
            </a:r>
            <a:r>
              <a:rPr lang="en-US" sz="1200" dirty="0" smtClean="0"/>
              <a:t> </a:t>
            </a:r>
            <a:r>
              <a:rPr lang="en-US" sz="1200" dirty="0" err="1" smtClean="0"/>
              <a:t>lao</a:t>
            </a:r>
            <a:endParaRPr lang="en-US" sz="1200" dirty="0" smtClean="0"/>
          </a:p>
          <a:p>
            <a:pPr marL="68580" indent="-342900">
              <a:buFont typeface="Arial" panose="020B0604020202020204" pitchFamily="34" charset="0"/>
              <a:buChar char="•"/>
            </a:pPr>
            <a:r>
              <a:rPr lang="en-US" sz="1200" dirty="0" err="1" smtClean="0"/>
              <a:t>Tích</a:t>
            </a:r>
            <a:r>
              <a:rPr lang="en-US" sz="1200" dirty="0" smtClean="0"/>
              <a:t> </a:t>
            </a:r>
            <a:r>
              <a:rPr lang="en-US" sz="1200" dirty="0" err="1" smtClean="0"/>
              <a:t>cực</a:t>
            </a:r>
            <a:r>
              <a:rPr lang="en-US" sz="1200" dirty="0" smtClean="0"/>
              <a:t> </a:t>
            </a:r>
            <a:r>
              <a:rPr lang="en-US" sz="1200" dirty="0" err="1" smtClean="0"/>
              <a:t>tham</a:t>
            </a:r>
            <a:r>
              <a:rPr lang="en-US" sz="1200" dirty="0" smtClean="0"/>
              <a:t> </a:t>
            </a:r>
            <a:r>
              <a:rPr lang="en-US" sz="1200" dirty="0" err="1" smtClean="0"/>
              <a:t>gia</a:t>
            </a:r>
            <a:r>
              <a:rPr lang="en-US" sz="1200" dirty="0" smtClean="0"/>
              <a:t> </a:t>
            </a:r>
            <a:r>
              <a:rPr lang="en-US" sz="1200" dirty="0" err="1" smtClean="0"/>
              <a:t>vào</a:t>
            </a:r>
            <a:r>
              <a:rPr lang="en-US" sz="1200" dirty="0" smtClean="0"/>
              <a:t> </a:t>
            </a:r>
            <a:r>
              <a:rPr lang="en-US" sz="1200" dirty="0" err="1" smtClean="0"/>
              <a:t>phần</a:t>
            </a:r>
            <a:r>
              <a:rPr lang="en-US" sz="1200" dirty="0" smtClean="0"/>
              <a:t> </a:t>
            </a:r>
            <a:r>
              <a:rPr lang="en-US" sz="1200" dirty="0" err="1" smtClean="0"/>
              <a:t>hoạt</a:t>
            </a:r>
            <a:r>
              <a:rPr lang="en-US" sz="1200" dirty="0" smtClean="0"/>
              <a:t> </a:t>
            </a:r>
            <a:r>
              <a:rPr lang="en-US" sz="1200" dirty="0" err="1" smtClean="0"/>
              <a:t>động</a:t>
            </a:r>
            <a:r>
              <a:rPr lang="en-US" sz="1200" dirty="0" smtClean="0"/>
              <a:t> </a:t>
            </a:r>
            <a:r>
              <a:rPr lang="en-US" sz="1200" dirty="0" err="1" smtClean="0"/>
              <a:t>thực</a:t>
            </a:r>
            <a:r>
              <a:rPr lang="en-US" sz="1200" dirty="0" smtClean="0"/>
              <a:t> </a:t>
            </a:r>
            <a:r>
              <a:rPr lang="en-US" sz="1200" dirty="0" err="1" smtClean="0"/>
              <a:t>hành</a:t>
            </a:r>
            <a:r>
              <a:rPr lang="en-US" sz="1200" dirty="0" smtClean="0"/>
              <a:t> </a:t>
            </a:r>
            <a:r>
              <a:rPr lang="en-US" sz="1200" dirty="0" err="1" smtClean="0"/>
              <a:t>và</a:t>
            </a:r>
            <a:r>
              <a:rPr lang="en-US" sz="1200" dirty="0" smtClean="0"/>
              <a:t> </a:t>
            </a:r>
            <a:r>
              <a:rPr lang="en-US" sz="1200" dirty="0" err="1" smtClean="0"/>
              <a:t>thảo</a:t>
            </a:r>
            <a:r>
              <a:rPr lang="en-US" sz="1200" dirty="0" smtClean="0"/>
              <a:t> </a:t>
            </a:r>
            <a:r>
              <a:rPr lang="en-US" sz="1200" dirty="0" err="1" smtClean="0"/>
              <a:t>luận</a:t>
            </a:r>
            <a:endParaRPr lang="en-US" sz="1200" dirty="0" smtClean="0"/>
          </a:p>
          <a:p>
            <a:pPr marL="68580" indent="-342900">
              <a:buFont typeface="Arial" panose="020B0604020202020204" pitchFamily="34" charset="0"/>
              <a:buChar char="•"/>
            </a:pPr>
            <a:r>
              <a:rPr lang="en-US" sz="1200" dirty="0" err="1" smtClean="0"/>
              <a:t>Đóng</a:t>
            </a:r>
            <a:r>
              <a:rPr lang="en-US" sz="1200" dirty="0" smtClean="0"/>
              <a:t> </a:t>
            </a:r>
            <a:r>
              <a:rPr lang="en-US" sz="1200" dirty="0" err="1" smtClean="0"/>
              <a:t>góp</a:t>
            </a:r>
            <a:r>
              <a:rPr lang="en-US" sz="1200" dirty="0" smtClean="0"/>
              <a:t> ý </a:t>
            </a:r>
            <a:r>
              <a:rPr lang="en-US" sz="1200" dirty="0" err="1" smtClean="0"/>
              <a:t>kiến</a:t>
            </a:r>
            <a:r>
              <a:rPr lang="en-US" sz="1200" dirty="0" smtClean="0"/>
              <a:t> </a:t>
            </a:r>
            <a:r>
              <a:rPr lang="en-US" sz="1200" dirty="0" err="1" smtClean="0"/>
              <a:t>mang</a:t>
            </a:r>
            <a:r>
              <a:rPr lang="en-US" sz="1200" dirty="0" smtClean="0"/>
              <a:t> </a:t>
            </a:r>
            <a:r>
              <a:rPr lang="en-US" sz="1200" dirty="0" err="1" smtClean="0"/>
              <a:t>tính</a:t>
            </a:r>
            <a:r>
              <a:rPr lang="en-US" sz="1200" dirty="0" smtClean="0"/>
              <a:t> </a:t>
            </a:r>
            <a:r>
              <a:rPr lang="en-US" sz="1200" dirty="0" err="1" smtClean="0"/>
              <a:t>xây</a:t>
            </a:r>
            <a:r>
              <a:rPr lang="en-US" sz="1200" dirty="0" smtClean="0"/>
              <a:t> </a:t>
            </a:r>
            <a:r>
              <a:rPr lang="en-US" sz="1200" dirty="0" err="1" smtClean="0"/>
              <a:t>dựng</a:t>
            </a:r>
            <a:r>
              <a:rPr lang="en-US" sz="1200" dirty="0" smtClean="0"/>
              <a:t> </a:t>
            </a:r>
            <a:r>
              <a:rPr lang="en-US" sz="1200" dirty="0" err="1" smtClean="0"/>
              <a:t>đem</a:t>
            </a:r>
            <a:r>
              <a:rPr lang="en-US" sz="1200" dirty="0" smtClean="0"/>
              <a:t> </a:t>
            </a:r>
            <a:r>
              <a:rPr lang="en-US" sz="1200" dirty="0" err="1" smtClean="0"/>
              <a:t>lại</a:t>
            </a:r>
            <a:r>
              <a:rPr lang="en-US" sz="1200" dirty="0" smtClean="0"/>
              <a:t> </a:t>
            </a:r>
            <a:r>
              <a:rPr lang="en-US" sz="1200" dirty="0" err="1" smtClean="0"/>
              <a:t>kết</a:t>
            </a:r>
            <a:r>
              <a:rPr lang="en-US" sz="1200" dirty="0" smtClean="0"/>
              <a:t> </a:t>
            </a:r>
            <a:r>
              <a:rPr lang="en-US" sz="1200" dirty="0" err="1" smtClean="0"/>
              <a:t>quả</a:t>
            </a:r>
            <a:r>
              <a:rPr lang="en-US" sz="1200" dirty="0" smtClean="0"/>
              <a:t> </a:t>
            </a:r>
            <a:r>
              <a:rPr lang="en-US" sz="1200" dirty="0" err="1" smtClean="0"/>
              <a:t>tốt</a:t>
            </a:r>
            <a:r>
              <a:rPr lang="en-US" sz="1200" dirty="0" smtClean="0"/>
              <a:t> </a:t>
            </a:r>
            <a:r>
              <a:rPr lang="en-US" sz="1200" dirty="0" err="1" smtClean="0"/>
              <a:t>nhất</a:t>
            </a:r>
            <a:endParaRPr lang="en-US" sz="1200" dirty="0" smtClean="0"/>
          </a:p>
          <a:p>
            <a:pPr marL="68580" indent="-342900">
              <a:buFont typeface="Arial" panose="020B0604020202020204" pitchFamily="34" charset="0"/>
              <a:buChar char="•"/>
            </a:pPr>
            <a:endParaRPr lang="en-US" sz="1200" dirty="0"/>
          </a:p>
          <a:p>
            <a:pPr marL="68580" indent="-342900">
              <a:buFont typeface="Arial" panose="020B0604020202020204" pitchFamily="34" charset="0"/>
              <a:buChar char="•"/>
            </a:pPr>
            <a:endParaRPr lang="en-US" sz="1200" dirty="0" smtClean="0"/>
          </a:p>
        </p:txBody>
      </p:sp>
    </p:spTree>
    <p:extLst>
      <p:ext uri="{BB962C8B-B14F-4D97-AF65-F5344CB8AC3E}">
        <p14:creationId xmlns:p14="http://schemas.microsoft.com/office/powerpoint/2010/main" val="13403457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id" hidden="1"/>
          <p:cNvGrpSpPr/>
          <p:nvPr>
            <p:custDataLst>
              <p:tags r:id="rId1"/>
            </p:custDataLst>
          </p:nvPr>
        </p:nvGrpSpPr>
        <p:grpSpPr>
          <a:xfrm>
            <a:off x="522320" y="540572"/>
            <a:ext cx="8861367" cy="6043108"/>
            <a:chOff x="530352" y="612648"/>
            <a:chExt cx="8997696" cy="6848856"/>
          </a:xfrm>
        </p:grpSpPr>
        <p:grpSp>
          <p:nvGrpSpPr>
            <p:cNvPr id="4" name="Group 45" hidden="1"/>
            <p:cNvGrpSpPr/>
            <p:nvPr/>
          </p:nvGrpSpPr>
          <p:grpSpPr>
            <a:xfrm>
              <a:off x="530352" y="7159752"/>
              <a:ext cx="8997696" cy="301752"/>
              <a:chOff x="530352" y="7159752"/>
              <a:chExt cx="8997696" cy="301752"/>
            </a:xfrm>
          </p:grpSpPr>
          <p:sp>
            <p:nvSpPr>
              <p:cNvPr id="67"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68"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69"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grpSp>
        <p:sp>
          <p:nvSpPr>
            <p:cNvPr id="30" name="Title block" hidden="1"/>
            <p:cNvSpPr>
              <a:spLocks noChangeArrowheads="1"/>
            </p:cNvSpPr>
            <p:nvPr/>
          </p:nvSpPr>
          <p:spPr bwMode="gray">
            <a:xfrm>
              <a:off x="530352" y="1069848"/>
              <a:ext cx="1682496" cy="5788152"/>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31" name="Header block" hidden="1"/>
            <p:cNvSpPr>
              <a:spLocks noChangeArrowheads="1"/>
            </p:cNvSpPr>
            <p:nvPr/>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53579">
                <a:buSzPct val="90000"/>
                <a:defRPr/>
              </a:pPr>
              <a:endParaRPr lang="en-GB" sz="1300" dirty="0">
                <a:solidFill>
                  <a:srgbClr val="E0301E"/>
                </a:solidFill>
                <a:cs typeface="Arial" charset="0"/>
              </a:endParaRPr>
            </a:p>
          </p:txBody>
        </p:sp>
        <p:grpSp>
          <p:nvGrpSpPr>
            <p:cNvPr id="5" name="Group 600" hidden="1"/>
            <p:cNvGrpSpPr/>
            <p:nvPr/>
          </p:nvGrpSpPr>
          <p:grpSpPr>
            <a:xfrm>
              <a:off x="2359152" y="6016752"/>
              <a:ext cx="7159752" cy="841248"/>
              <a:chOff x="2359152" y="6016752"/>
              <a:chExt cx="7159752" cy="841248"/>
            </a:xfrm>
          </p:grpSpPr>
          <p:sp>
            <p:nvSpPr>
              <p:cNvPr id="63" name="Content block 604" hidden="1"/>
              <p:cNvSpPr>
                <a:spLocks noChangeArrowheads="1"/>
              </p:cNvSpPr>
              <p:nvPr/>
            </p:nvSpPr>
            <p:spPr bwMode="gray">
              <a:xfrm>
                <a:off x="7845552" y="6016752"/>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64" name="Content block 603" hidden="1"/>
              <p:cNvSpPr>
                <a:spLocks noChangeArrowheads="1"/>
              </p:cNvSpPr>
              <p:nvPr/>
            </p:nvSpPr>
            <p:spPr bwMode="gray">
              <a:xfrm>
                <a:off x="6016752" y="6016752"/>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65" name="Content block 602" hidden="1"/>
              <p:cNvSpPr>
                <a:spLocks noChangeArrowheads="1"/>
              </p:cNvSpPr>
              <p:nvPr/>
            </p:nvSpPr>
            <p:spPr bwMode="gray">
              <a:xfrm>
                <a:off x="4187952" y="6016752"/>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66" name="Content block 601" hidden="1"/>
              <p:cNvSpPr>
                <a:spLocks noChangeArrowheads="1"/>
              </p:cNvSpPr>
              <p:nvPr/>
            </p:nvSpPr>
            <p:spPr bwMode="gray">
              <a:xfrm>
                <a:off x="2359152" y="6016752"/>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grpSp>
        <p:grpSp>
          <p:nvGrpSpPr>
            <p:cNvPr id="6" name="Group 500" hidden="1"/>
            <p:cNvGrpSpPr/>
            <p:nvPr/>
          </p:nvGrpSpPr>
          <p:grpSpPr>
            <a:xfrm>
              <a:off x="2359152" y="5029200"/>
              <a:ext cx="7159752" cy="841248"/>
              <a:chOff x="2359152" y="5029200"/>
              <a:chExt cx="7159752" cy="841248"/>
            </a:xfrm>
          </p:grpSpPr>
          <p:sp>
            <p:nvSpPr>
              <p:cNvPr id="59" name="Content block 504" hidden="1"/>
              <p:cNvSpPr>
                <a:spLocks noChangeArrowheads="1"/>
              </p:cNvSpPr>
              <p:nvPr/>
            </p:nvSpPr>
            <p:spPr bwMode="gray">
              <a:xfrm>
                <a:off x="7845552" y="5029200"/>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60" name="Content block 503" hidden="1"/>
              <p:cNvSpPr>
                <a:spLocks noChangeArrowheads="1"/>
              </p:cNvSpPr>
              <p:nvPr/>
            </p:nvSpPr>
            <p:spPr bwMode="gray">
              <a:xfrm>
                <a:off x="6016752" y="5029200"/>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61" name="Content block 502" hidden="1"/>
              <p:cNvSpPr>
                <a:spLocks noChangeArrowheads="1"/>
              </p:cNvSpPr>
              <p:nvPr/>
            </p:nvSpPr>
            <p:spPr bwMode="gray">
              <a:xfrm>
                <a:off x="4187952" y="5029200"/>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62" name="Content block 501" hidden="1"/>
              <p:cNvSpPr>
                <a:spLocks noChangeArrowheads="1"/>
              </p:cNvSpPr>
              <p:nvPr/>
            </p:nvSpPr>
            <p:spPr bwMode="gray">
              <a:xfrm>
                <a:off x="2359152" y="5029200"/>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grpSp>
        <p:grpSp>
          <p:nvGrpSpPr>
            <p:cNvPr id="7" name="Group 400" hidden="1"/>
            <p:cNvGrpSpPr/>
            <p:nvPr/>
          </p:nvGrpSpPr>
          <p:grpSpPr>
            <a:xfrm>
              <a:off x="2359152" y="4041648"/>
              <a:ext cx="7159752" cy="841248"/>
              <a:chOff x="2359152" y="4041648"/>
              <a:chExt cx="7159752" cy="841248"/>
            </a:xfrm>
          </p:grpSpPr>
          <p:sp>
            <p:nvSpPr>
              <p:cNvPr id="55" name="Content block 404" hidden="1"/>
              <p:cNvSpPr>
                <a:spLocks noChangeArrowheads="1"/>
              </p:cNvSpPr>
              <p:nvPr/>
            </p:nvSpPr>
            <p:spPr bwMode="gray">
              <a:xfrm>
                <a:off x="7845552" y="4041648"/>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56" name="Content block 403" hidden="1"/>
              <p:cNvSpPr>
                <a:spLocks noChangeArrowheads="1"/>
              </p:cNvSpPr>
              <p:nvPr/>
            </p:nvSpPr>
            <p:spPr bwMode="gray">
              <a:xfrm>
                <a:off x="6016752" y="4041648"/>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57" name="Content block 402" hidden="1"/>
              <p:cNvSpPr>
                <a:spLocks noChangeArrowheads="1"/>
              </p:cNvSpPr>
              <p:nvPr/>
            </p:nvSpPr>
            <p:spPr bwMode="gray">
              <a:xfrm>
                <a:off x="4187952" y="4041648"/>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58" name="Content block 401" hidden="1"/>
              <p:cNvSpPr>
                <a:spLocks noChangeArrowheads="1"/>
              </p:cNvSpPr>
              <p:nvPr/>
            </p:nvSpPr>
            <p:spPr bwMode="gray">
              <a:xfrm>
                <a:off x="2359152" y="4041648"/>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grpSp>
        <p:grpSp>
          <p:nvGrpSpPr>
            <p:cNvPr id="8" name="Group 300" hidden="1"/>
            <p:cNvGrpSpPr/>
            <p:nvPr/>
          </p:nvGrpSpPr>
          <p:grpSpPr>
            <a:xfrm>
              <a:off x="2359152" y="3044952"/>
              <a:ext cx="7159752" cy="841248"/>
              <a:chOff x="2359152" y="3044952"/>
              <a:chExt cx="7159752" cy="841248"/>
            </a:xfrm>
          </p:grpSpPr>
          <p:sp>
            <p:nvSpPr>
              <p:cNvPr id="51" name="Content block 304" hidden="1"/>
              <p:cNvSpPr>
                <a:spLocks noChangeArrowheads="1"/>
              </p:cNvSpPr>
              <p:nvPr/>
            </p:nvSpPr>
            <p:spPr bwMode="gray">
              <a:xfrm>
                <a:off x="7845552" y="3044952"/>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52" name="Content block 303" hidden="1"/>
              <p:cNvSpPr>
                <a:spLocks noChangeArrowheads="1"/>
              </p:cNvSpPr>
              <p:nvPr/>
            </p:nvSpPr>
            <p:spPr bwMode="gray">
              <a:xfrm>
                <a:off x="6016752" y="3044952"/>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53" name="Content block 302" hidden="1"/>
              <p:cNvSpPr>
                <a:spLocks noChangeArrowheads="1"/>
              </p:cNvSpPr>
              <p:nvPr/>
            </p:nvSpPr>
            <p:spPr bwMode="gray">
              <a:xfrm>
                <a:off x="4187952" y="3044952"/>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54" name="Content block 301" hidden="1"/>
              <p:cNvSpPr>
                <a:spLocks noChangeArrowheads="1"/>
              </p:cNvSpPr>
              <p:nvPr/>
            </p:nvSpPr>
            <p:spPr bwMode="gray">
              <a:xfrm>
                <a:off x="2359152" y="3044952"/>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grpSp>
        <p:grpSp>
          <p:nvGrpSpPr>
            <p:cNvPr id="9" name="Group 200" hidden="1"/>
            <p:cNvGrpSpPr/>
            <p:nvPr/>
          </p:nvGrpSpPr>
          <p:grpSpPr>
            <a:xfrm>
              <a:off x="2359152" y="2057400"/>
              <a:ext cx="7159752" cy="841248"/>
              <a:chOff x="2359152" y="2057400"/>
              <a:chExt cx="7159752" cy="841248"/>
            </a:xfrm>
          </p:grpSpPr>
          <p:sp>
            <p:nvSpPr>
              <p:cNvPr id="47" name="Content block 204" hidden="1"/>
              <p:cNvSpPr>
                <a:spLocks noChangeArrowheads="1"/>
              </p:cNvSpPr>
              <p:nvPr/>
            </p:nvSpPr>
            <p:spPr bwMode="gray">
              <a:xfrm>
                <a:off x="7845552" y="2057400"/>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48" name="Content block 203" hidden="1"/>
              <p:cNvSpPr>
                <a:spLocks noChangeArrowheads="1"/>
              </p:cNvSpPr>
              <p:nvPr/>
            </p:nvSpPr>
            <p:spPr bwMode="gray">
              <a:xfrm>
                <a:off x="6016752" y="2057400"/>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49" name="Content block 202" hidden="1"/>
              <p:cNvSpPr>
                <a:spLocks noChangeArrowheads="1"/>
              </p:cNvSpPr>
              <p:nvPr/>
            </p:nvSpPr>
            <p:spPr bwMode="gray">
              <a:xfrm>
                <a:off x="4187952" y="2057400"/>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50" name="Content block 201" hidden="1"/>
              <p:cNvSpPr>
                <a:spLocks noChangeArrowheads="1"/>
              </p:cNvSpPr>
              <p:nvPr/>
            </p:nvSpPr>
            <p:spPr bwMode="gray">
              <a:xfrm>
                <a:off x="2359152" y="2057400"/>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grpSp>
        <p:grpSp>
          <p:nvGrpSpPr>
            <p:cNvPr id="10" name="Group 100" hidden="1"/>
            <p:cNvGrpSpPr/>
            <p:nvPr/>
          </p:nvGrpSpPr>
          <p:grpSpPr>
            <a:xfrm>
              <a:off x="2359152" y="1069848"/>
              <a:ext cx="7159752" cy="841248"/>
              <a:chOff x="2359152" y="1069848"/>
              <a:chExt cx="7159752" cy="841248"/>
            </a:xfrm>
          </p:grpSpPr>
          <p:sp>
            <p:nvSpPr>
              <p:cNvPr id="43" name="Content block 104" hidden="1"/>
              <p:cNvSpPr>
                <a:spLocks noChangeArrowheads="1"/>
              </p:cNvSpPr>
              <p:nvPr/>
            </p:nvSpPr>
            <p:spPr bwMode="gray">
              <a:xfrm>
                <a:off x="7845552" y="1069848"/>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44" name="Content block 103" hidden="1"/>
              <p:cNvSpPr>
                <a:spLocks noChangeArrowheads="1"/>
              </p:cNvSpPr>
              <p:nvPr/>
            </p:nvSpPr>
            <p:spPr bwMode="gray">
              <a:xfrm>
                <a:off x="6016752" y="1069848"/>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45" name="Content block 102" hidden="1"/>
              <p:cNvSpPr>
                <a:spLocks noChangeArrowheads="1"/>
              </p:cNvSpPr>
              <p:nvPr/>
            </p:nvSpPr>
            <p:spPr bwMode="gray">
              <a:xfrm>
                <a:off x="4187952" y="1069848"/>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sp>
            <p:nvSpPr>
              <p:cNvPr id="46" name="Content block 101" hidden="1"/>
              <p:cNvSpPr>
                <a:spLocks noChangeArrowheads="1"/>
              </p:cNvSpPr>
              <p:nvPr/>
            </p:nvSpPr>
            <p:spPr bwMode="gray">
              <a:xfrm>
                <a:off x="2359152" y="1069848"/>
                <a:ext cx="1673352" cy="841248"/>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58035">
                  <a:defRPr/>
                </a:pPr>
                <a:endParaRPr lang="en-GB" dirty="0">
                  <a:solidFill>
                    <a:srgbClr val="000000"/>
                  </a:solidFill>
                </a:endParaRPr>
              </a:p>
            </p:txBody>
          </p:sp>
        </p:grpSp>
      </p:grpSp>
      <p:sp>
        <p:nvSpPr>
          <p:cNvPr id="2" name="Title 1"/>
          <p:cNvSpPr>
            <a:spLocks noGrp="1"/>
          </p:cNvSpPr>
          <p:nvPr>
            <p:ph type="title"/>
          </p:nvPr>
        </p:nvSpPr>
        <p:spPr>
          <a:xfrm>
            <a:off x="3549650" y="685800"/>
            <a:ext cx="6203950" cy="914400"/>
          </a:xfrm>
        </p:spPr>
        <p:txBody>
          <a:bodyPr/>
          <a:lstStyle/>
          <a:p>
            <a:r>
              <a:rPr lang="en-GB" sz="2000" dirty="0" err="1" smtClean="0"/>
              <a:t>Cảm</a:t>
            </a:r>
            <a:r>
              <a:rPr lang="en-GB" sz="2000" dirty="0" smtClean="0"/>
              <a:t> </a:t>
            </a:r>
            <a:r>
              <a:rPr lang="en-GB" sz="2000" dirty="0" err="1" smtClean="0"/>
              <a:t>ơn</a:t>
            </a:r>
            <a:r>
              <a:rPr lang="en-GB" sz="2000" dirty="0" smtClean="0"/>
              <a:t> </a:t>
            </a:r>
            <a:r>
              <a:rPr lang="en-GB" sz="2000" dirty="0" err="1" smtClean="0"/>
              <a:t>Quí</a:t>
            </a:r>
            <a:r>
              <a:rPr lang="en-GB" sz="2000" dirty="0" smtClean="0"/>
              <a:t> </a:t>
            </a:r>
            <a:r>
              <a:rPr lang="en-GB" sz="2000" dirty="0" err="1" smtClean="0"/>
              <a:t>vị</a:t>
            </a:r>
            <a:r>
              <a:rPr lang="en-GB" sz="2000" dirty="0" smtClean="0"/>
              <a:t> </a:t>
            </a:r>
            <a:r>
              <a:rPr lang="en-GB" sz="2000" dirty="0" err="1" smtClean="0"/>
              <a:t>đã</a:t>
            </a:r>
            <a:r>
              <a:rPr lang="en-GB" sz="2000" dirty="0" smtClean="0"/>
              <a:t> </a:t>
            </a:r>
            <a:r>
              <a:rPr lang="en-GB" sz="2000" dirty="0" err="1" smtClean="0"/>
              <a:t>dành</a:t>
            </a:r>
            <a:r>
              <a:rPr lang="en-GB" sz="2000" dirty="0" smtClean="0"/>
              <a:t> </a:t>
            </a:r>
            <a:r>
              <a:rPr lang="en-GB" sz="2000" dirty="0" err="1" smtClean="0"/>
              <a:t>thời</a:t>
            </a:r>
            <a:r>
              <a:rPr lang="en-GB" sz="2000" dirty="0" smtClean="0"/>
              <a:t> </a:t>
            </a:r>
            <a:r>
              <a:rPr lang="en-GB" sz="2000" dirty="0" err="1" smtClean="0"/>
              <a:t>gian</a:t>
            </a:r>
            <a:r>
              <a:rPr lang="en-GB" sz="2000" dirty="0" smtClean="0"/>
              <a:t> </a:t>
            </a:r>
            <a:r>
              <a:rPr lang="en-GB" sz="2000" dirty="0" err="1" smtClean="0"/>
              <a:t>tham</a:t>
            </a:r>
            <a:r>
              <a:rPr lang="en-GB" sz="2000" dirty="0" smtClean="0"/>
              <a:t> </a:t>
            </a:r>
            <a:r>
              <a:rPr lang="en-GB" sz="2000" dirty="0" err="1" smtClean="0"/>
              <a:t>dự</a:t>
            </a:r>
            <a:r>
              <a:rPr lang="en-GB" sz="2000" dirty="0" smtClean="0"/>
              <a:t> </a:t>
            </a:r>
            <a:r>
              <a:rPr lang="en-GB" sz="2000" dirty="0" err="1" smtClean="0"/>
              <a:t>và</a:t>
            </a:r>
            <a:r>
              <a:rPr lang="en-GB" sz="2000" dirty="0" smtClean="0"/>
              <a:t> </a:t>
            </a:r>
            <a:r>
              <a:rPr lang="en-GB" sz="2000" dirty="0" err="1" smtClean="0"/>
              <a:t>vui</a:t>
            </a:r>
            <a:r>
              <a:rPr lang="en-GB" sz="2000" dirty="0" smtClean="0"/>
              <a:t> </a:t>
            </a:r>
            <a:r>
              <a:rPr lang="en-GB" sz="2000" dirty="0" err="1" smtClean="0"/>
              <a:t>vòng</a:t>
            </a:r>
            <a:r>
              <a:rPr lang="en-GB" sz="2000" dirty="0" smtClean="0"/>
              <a:t> </a:t>
            </a:r>
            <a:r>
              <a:rPr lang="en-GB" sz="2000" dirty="0" err="1" smtClean="0"/>
              <a:t>liên</a:t>
            </a:r>
            <a:r>
              <a:rPr lang="en-GB" sz="2000" dirty="0" smtClean="0"/>
              <a:t> </a:t>
            </a:r>
            <a:r>
              <a:rPr lang="en-GB" sz="2000" dirty="0" err="1" smtClean="0"/>
              <a:t>hệ</a:t>
            </a:r>
            <a:r>
              <a:rPr lang="en-GB" sz="2000" dirty="0" smtClean="0"/>
              <a:t> </a:t>
            </a:r>
            <a:r>
              <a:rPr lang="en-GB" sz="2000" dirty="0" err="1" smtClean="0"/>
              <a:t>với</a:t>
            </a:r>
            <a:r>
              <a:rPr lang="en-GB" sz="2000" dirty="0" smtClean="0"/>
              <a:t> </a:t>
            </a:r>
            <a:r>
              <a:rPr lang="en-GB" sz="2000" dirty="0" err="1" smtClean="0"/>
              <a:t>chúng</a:t>
            </a:r>
            <a:r>
              <a:rPr lang="en-GB" sz="2000" dirty="0" smtClean="0"/>
              <a:t> </a:t>
            </a:r>
            <a:r>
              <a:rPr lang="en-GB" sz="2000" dirty="0" err="1" smtClean="0"/>
              <a:t>tôi</a:t>
            </a:r>
            <a:r>
              <a:rPr lang="en-GB" sz="2000" dirty="0" smtClean="0"/>
              <a:t> </a:t>
            </a:r>
            <a:r>
              <a:rPr lang="en-GB" sz="2000" dirty="0" err="1" smtClean="0"/>
              <a:t>nếu</a:t>
            </a:r>
            <a:r>
              <a:rPr lang="en-GB" sz="2000" dirty="0" smtClean="0"/>
              <a:t> </a:t>
            </a:r>
            <a:r>
              <a:rPr lang="en-GB" sz="2000" dirty="0" err="1" smtClean="0"/>
              <a:t>cần</a:t>
            </a:r>
            <a:r>
              <a:rPr lang="en-GB" sz="2000" dirty="0" smtClean="0"/>
              <a:t> </a:t>
            </a:r>
            <a:r>
              <a:rPr lang="en-GB" sz="2000" dirty="0" err="1" smtClean="0"/>
              <a:t>thông</a:t>
            </a:r>
            <a:r>
              <a:rPr lang="en-GB" sz="2000" dirty="0" smtClean="0"/>
              <a:t> tin </a:t>
            </a:r>
            <a:r>
              <a:rPr lang="en-GB" sz="2000" dirty="0" err="1" smtClean="0"/>
              <a:t>thêm</a:t>
            </a:r>
            <a:endParaRPr lang="en-GB" sz="2000" dirty="0"/>
          </a:p>
        </p:txBody>
      </p:sp>
      <p:sp>
        <p:nvSpPr>
          <p:cNvPr id="11" name="TextBox 10"/>
          <p:cNvSpPr txBox="1"/>
          <p:nvPr/>
        </p:nvSpPr>
        <p:spPr>
          <a:xfrm>
            <a:off x="3549653" y="178133"/>
            <a:ext cx="3614639" cy="230521"/>
          </a:xfrm>
          <a:prstGeom prst="rect">
            <a:avLst/>
          </a:prstGeom>
          <a:noFill/>
          <a:ln>
            <a:noFill/>
          </a:ln>
        </p:spPr>
        <p:txBody>
          <a:bodyPr wrap="square" lIns="0" tIns="0" rIns="0" bIns="0" rtlCol="0">
            <a:noAutofit/>
          </a:bodyPr>
          <a:lstStyle/>
          <a:p>
            <a:endParaRPr lang="en-GB" b="1" i="1" dirty="0" smtClean="0">
              <a:solidFill>
                <a:srgbClr val="FF0000"/>
              </a:solidFill>
              <a:cs typeface="Arial" pitchFamily="34" charset="0"/>
            </a:endParaRPr>
          </a:p>
        </p:txBody>
      </p:sp>
      <p:sp>
        <p:nvSpPr>
          <p:cNvPr id="17" name="Rectangle 16"/>
          <p:cNvSpPr/>
          <p:nvPr/>
        </p:nvSpPr>
        <p:spPr bwMode="ltGray">
          <a:xfrm>
            <a:off x="0" y="293395"/>
            <a:ext cx="2667000" cy="46860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FFFFFF"/>
              </a:solidFill>
            </a:endParaRPr>
          </a:p>
        </p:txBody>
      </p:sp>
      <p:sp>
        <p:nvSpPr>
          <p:cNvPr id="398" name="Rectangle 397"/>
          <p:cNvSpPr/>
          <p:nvPr/>
        </p:nvSpPr>
        <p:spPr>
          <a:xfrm>
            <a:off x="5582775" y="4944064"/>
            <a:ext cx="3748306" cy="830997"/>
          </a:xfrm>
          <a:prstGeom prst="rect">
            <a:avLst/>
          </a:prstGeom>
        </p:spPr>
        <p:txBody>
          <a:bodyPr wrap="square">
            <a:spAutoFit/>
          </a:bodyPr>
          <a:lstStyle/>
          <a:p>
            <a:r>
              <a:rPr lang="en-GB" sz="800" smtClean="0">
                <a:solidFill>
                  <a:srgbClr val="000000"/>
                </a:solidFill>
              </a:rPr>
              <a:t>©2016 PricewaterhouseCoopers. </a:t>
            </a:r>
            <a:r>
              <a:rPr lang="en-GB" sz="800">
                <a:solidFill>
                  <a:srgbClr val="000000"/>
                </a:solidFill>
              </a:rPr>
              <a:t>Bảo lưu mọi quyền. Trong tài liệu này, </a:t>
            </a:r>
            <a:r>
              <a:rPr lang="en-GB" sz="800" smtClean="0">
                <a:solidFill>
                  <a:srgbClr val="000000"/>
                </a:solidFill>
              </a:rPr>
              <a:t>“PricewaterhouseCoopers“ và/hoặc “PwC” </a:t>
            </a:r>
            <a:r>
              <a:rPr lang="en-GB" sz="800">
                <a:solidFill>
                  <a:srgbClr val="000000"/>
                </a:solidFill>
              </a:rPr>
              <a:t>là </a:t>
            </a:r>
            <a:r>
              <a:rPr lang="en-GB" sz="800" smtClean="0">
                <a:solidFill>
                  <a:srgbClr val="000000"/>
                </a:solidFill>
              </a:rPr>
              <a:t>từng thành viên của </a:t>
            </a:r>
          </a:p>
          <a:p>
            <a:r>
              <a:rPr lang="en-GB" sz="800" smtClean="0">
                <a:solidFill>
                  <a:srgbClr val="000000"/>
                </a:solidFill>
              </a:rPr>
              <a:t>PricewaterhouseCoopers tại Malaysia, là thành viên của Công ty </a:t>
            </a:r>
            <a:r>
              <a:rPr lang="en-GB" sz="800">
                <a:solidFill>
                  <a:srgbClr val="000000"/>
                </a:solidFill>
              </a:rPr>
              <a:t>PricewaterhouseCoopers </a:t>
            </a:r>
            <a:r>
              <a:rPr lang="en-GB" sz="800" smtClean="0">
                <a:solidFill>
                  <a:srgbClr val="000000"/>
                </a:solidFill>
              </a:rPr>
              <a:t>International Limited, trong </a:t>
            </a:r>
            <a:r>
              <a:rPr lang="en-GB" sz="800">
                <a:solidFill>
                  <a:srgbClr val="000000"/>
                </a:solidFill>
              </a:rPr>
              <a:t>đó mỗi công ty thành viên là một pháp nhân độc lập và riêng biệt. </a:t>
            </a:r>
            <a:endParaRPr lang="en-US" sz="800">
              <a:solidFill>
                <a:srgbClr val="000000"/>
              </a:solidFill>
            </a:endParaRPr>
          </a:p>
          <a:p>
            <a:endParaRPr lang="en-GB" sz="800" dirty="0">
              <a:solidFill>
                <a:srgbClr val="000000"/>
              </a:solidFill>
            </a:endParaRPr>
          </a:p>
        </p:txBody>
      </p:sp>
      <p:grpSp>
        <p:nvGrpSpPr>
          <p:cNvPr id="12" name="Group 11"/>
          <p:cNvGrpSpPr/>
          <p:nvPr/>
        </p:nvGrpSpPr>
        <p:grpSpPr>
          <a:xfrm>
            <a:off x="1790602" y="1557303"/>
            <a:ext cx="3734161" cy="2895818"/>
            <a:chOff x="1790602" y="1557303"/>
            <a:chExt cx="3734161" cy="2895818"/>
          </a:xfrm>
        </p:grpSpPr>
        <p:grpSp>
          <p:nvGrpSpPr>
            <p:cNvPr id="22" name="Group 21"/>
            <p:cNvGrpSpPr/>
            <p:nvPr/>
          </p:nvGrpSpPr>
          <p:grpSpPr>
            <a:xfrm>
              <a:off x="1790602" y="1557303"/>
              <a:ext cx="3734161" cy="1367436"/>
              <a:chOff x="5638439" y="1224194"/>
              <a:chExt cx="3734161" cy="1367436"/>
            </a:xfrm>
          </p:grpSpPr>
          <p:sp>
            <p:nvSpPr>
              <p:cNvPr id="382" name="Content Placeholder 8"/>
              <p:cNvSpPr txBox="1">
                <a:spLocks/>
              </p:cNvSpPr>
              <p:nvPr/>
            </p:nvSpPr>
            <p:spPr>
              <a:xfrm rot="5400000">
                <a:off x="6821802" y="40831"/>
                <a:ext cx="1367436" cy="3734161"/>
              </a:xfrm>
              <a:prstGeom prst="rect">
                <a:avLst/>
              </a:prstGeom>
              <a:solidFill>
                <a:schemeClr val="accent3">
                  <a:lumMod val="75000"/>
                  <a:alpha val="80000"/>
                </a:schemeClr>
              </a:solidFill>
            </p:spPr>
            <p:txBody>
              <a:bodyPr vert="horz" wrap="square" lIns="101501" tIns="101501" rIns="101501" bIns="101501" rtlCol="0" anchor="t" anchorCtr="0">
                <a:noAutofit/>
              </a:bodyPr>
              <a:lstStyle/>
              <a:p>
                <a:endParaRPr lang="en-GB" sz="1500" b="1" i="1" dirty="0">
                  <a:solidFill>
                    <a:srgbClr val="FFFFFF"/>
                  </a:solidFill>
                </a:endParaRPr>
              </a:p>
            </p:txBody>
          </p:sp>
          <p:grpSp>
            <p:nvGrpSpPr>
              <p:cNvPr id="388" name="Group 387"/>
              <p:cNvGrpSpPr/>
              <p:nvPr/>
            </p:nvGrpSpPr>
            <p:grpSpPr>
              <a:xfrm>
                <a:off x="5826369" y="1470927"/>
                <a:ext cx="3165231" cy="925827"/>
                <a:chOff x="1066800" y="1969773"/>
                <a:chExt cx="3429000" cy="925827"/>
              </a:xfrm>
            </p:grpSpPr>
            <p:pic>
              <p:nvPicPr>
                <p:cNvPr id="389" name="Picture 388" descr="Andrew WK Chan 02"/>
                <p:cNvPicPr/>
                <p:nvPr/>
              </p:nvPicPr>
              <p:blipFill rotWithShape="1">
                <a:blip r:embed="rId4" cstate="email">
                  <a:extLst>
                    <a:ext uri="{28A0092B-C50C-407E-A947-70E740481C1C}">
                      <a14:useLocalDpi xmlns:a14="http://schemas.microsoft.com/office/drawing/2010/main"/>
                    </a:ext>
                  </a:extLst>
                </a:blip>
                <a:srcRect/>
                <a:stretch/>
              </p:blipFill>
              <p:spPr bwMode="auto">
                <a:xfrm>
                  <a:off x="1066800" y="1969773"/>
                  <a:ext cx="797506" cy="9193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90" name="TextBox 389"/>
                <p:cNvSpPr txBox="1"/>
                <p:nvPr/>
              </p:nvSpPr>
              <p:spPr>
                <a:xfrm>
                  <a:off x="1987019" y="1981200"/>
                  <a:ext cx="2508781" cy="914400"/>
                </a:xfrm>
                <a:prstGeom prst="rect">
                  <a:avLst/>
                </a:prstGeom>
                <a:noFill/>
              </p:spPr>
              <p:txBody>
                <a:bodyPr vert="horz" wrap="square" lIns="0" tIns="0" rIns="0" bIns="0" rtlCol="0" anchor="b">
                  <a:noAutofit/>
                </a:bodyPr>
                <a:lstStyle/>
                <a:p>
                  <a:pPr indent="-274320"/>
                  <a:r>
                    <a:rPr lang="en-GB" sz="1000" b="1" dirty="0" smtClean="0">
                      <a:solidFill>
                        <a:srgbClr val="FFFFFF"/>
                      </a:solidFill>
                    </a:rPr>
                    <a:t>Andrew WK Chan</a:t>
                  </a:r>
                </a:p>
                <a:p>
                  <a:pPr indent="-274320"/>
                  <a:r>
                    <a:rPr lang="en-GB" sz="1000" smtClean="0">
                      <a:solidFill>
                        <a:srgbClr val="FFFFFF"/>
                      </a:solidFill>
                    </a:rPr>
                    <a:t>Lãnh đạo Tư vấn Phát triển bền vững &amp; Biến đổi khí hậu, </a:t>
                  </a:r>
                  <a:endParaRPr lang="en-GB" sz="1000" dirty="0" smtClean="0">
                    <a:solidFill>
                      <a:srgbClr val="FFFFFF"/>
                    </a:solidFill>
                  </a:endParaRPr>
                </a:p>
                <a:p>
                  <a:pPr indent="-274320"/>
                  <a:r>
                    <a:rPr lang="en-GB" sz="1000" smtClean="0">
                      <a:solidFill>
                        <a:srgbClr val="FFFFFF"/>
                      </a:solidFill>
                    </a:rPr>
                    <a:t>PwC, Dịch vụ Tư vấn Đông Nam Á </a:t>
                  </a:r>
                  <a:endParaRPr lang="en-GB" sz="1000" dirty="0" smtClean="0">
                    <a:solidFill>
                      <a:srgbClr val="FFFFFF"/>
                    </a:solidFill>
                  </a:endParaRPr>
                </a:p>
              </p:txBody>
            </p:sp>
          </p:grpSp>
        </p:grpSp>
        <p:grpSp>
          <p:nvGrpSpPr>
            <p:cNvPr id="20" name="Group 19"/>
            <p:cNvGrpSpPr/>
            <p:nvPr/>
          </p:nvGrpSpPr>
          <p:grpSpPr>
            <a:xfrm>
              <a:off x="1790602" y="3085685"/>
              <a:ext cx="3734161" cy="1367436"/>
              <a:chOff x="5638439" y="2709679"/>
              <a:chExt cx="3734161" cy="1367436"/>
            </a:xfrm>
          </p:grpSpPr>
          <p:sp>
            <p:nvSpPr>
              <p:cNvPr id="383" name="Content Placeholder 8"/>
              <p:cNvSpPr txBox="1">
                <a:spLocks/>
              </p:cNvSpPr>
              <p:nvPr/>
            </p:nvSpPr>
            <p:spPr>
              <a:xfrm rot="5400000">
                <a:off x="6821802" y="1526316"/>
                <a:ext cx="1367436" cy="3734161"/>
              </a:xfrm>
              <a:prstGeom prst="rect">
                <a:avLst/>
              </a:prstGeom>
              <a:solidFill>
                <a:schemeClr val="tx2">
                  <a:alpha val="80000"/>
                </a:schemeClr>
              </a:solidFill>
            </p:spPr>
            <p:txBody>
              <a:bodyPr vert="horz" wrap="square" lIns="101501" tIns="101501" rIns="101501" bIns="101501" rtlCol="0" anchor="t" anchorCtr="0">
                <a:noAutofit/>
              </a:bodyPr>
              <a:lstStyle/>
              <a:p>
                <a:endParaRPr lang="en-GB" sz="1500" b="1" i="1" dirty="0">
                  <a:solidFill>
                    <a:srgbClr val="FFFFFF"/>
                  </a:solidFill>
                </a:endParaRPr>
              </a:p>
            </p:txBody>
          </p:sp>
          <p:sp>
            <p:nvSpPr>
              <p:cNvPr id="385" name="TextBox 384"/>
              <p:cNvSpPr txBox="1"/>
              <p:nvPr/>
            </p:nvSpPr>
            <p:spPr>
              <a:xfrm>
                <a:off x="6817667" y="3006539"/>
                <a:ext cx="2065873" cy="914400"/>
              </a:xfrm>
              <a:prstGeom prst="rect">
                <a:avLst/>
              </a:prstGeom>
              <a:noFill/>
            </p:spPr>
            <p:txBody>
              <a:bodyPr vert="horz" wrap="square" lIns="0" tIns="0" rIns="0" bIns="0" rtlCol="0" anchor="b">
                <a:noAutofit/>
              </a:bodyPr>
              <a:lstStyle/>
              <a:p>
                <a:pPr indent="-274320"/>
                <a:r>
                  <a:rPr lang="en-GB" sz="1000" b="1" dirty="0" smtClean="0">
                    <a:solidFill>
                      <a:srgbClr val="FFFFFF"/>
                    </a:solidFill>
                  </a:rPr>
                  <a:t>Elaine YL Chan</a:t>
                </a:r>
              </a:p>
              <a:p>
                <a:pPr indent="-274320"/>
                <a:r>
                  <a:rPr lang="en-GB" sz="1000" dirty="0" err="1" smtClean="0">
                    <a:solidFill>
                      <a:srgbClr val="FFFFFF"/>
                    </a:solidFill>
                  </a:rPr>
                  <a:t>Trưởng</a:t>
                </a:r>
                <a:r>
                  <a:rPr lang="en-GB" sz="1000" dirty="0" smtClean="0">
                    <a:solidFill>
                      <a:srgbClr val="FFFFFF"/>
                    </a:solidFill>
                  </a:rPr>
                  <a:t> </a:t>
                </a:r>
                <a:r>
                  <a:rPr lang="en-GB" sz="1000" dirty="0" err="1" smtClean="0">
                    <a:solidFill>
                      <a:srgbClr val="FFFFFF"/>
                    </a:solidFill>
                  </a:rPr>
                  <a:t>phòng</a:t>
                </a:r>
                <a:r>
                  <a:rPr lang="en-GB" sz="1000" dirty="0" smtClean="0">
                    <a:solidFill>
                      <a:srgbClr val="FFFFFF"/>
                    </a:solidFill>
                  </a:rPr>
                  <a:t>, </a:t>
                </a:r>
                <a:endParaRPr lang="en-GB" sz="1000" dirty="0" smtClean="0">
                  <a:solidFill>
                    <a:srgbClr val="FFFFFF"/>
                  </a:solidFill>
                </a:endParaRPr>
              </a:p>
              <a:p>
                <a:pPr indent="-274320"/>
                <a:r>
                  <a:rPr lang="en-GB" sz="1000" dirty="0">
                    <a:solidFill>
                      <a:srgbClr val="FFFFFF"/>
                    </a:solidFill>
                  </a:rPr>
                  <a:t>PwC, </a:t>
                </a:r>
                <a:r>
                  <a:rPr lang="en-GB" sz="1000" dirty="0" err="1">
                    <a:solidFill>
                      <a:srgbClr val="FFFFFF"/>
                    </a:solidFill>
                  </a:rPr>
                  <a:t>Dịch</a:t>
                </a:r>
                <a:r>
                  <a:rPr lang="en-GB" sz="1000" dirty="0">
                    <a:solidFill>
                      <a:srgbClr val="FFFFFF"/>
                    </a:solidFill>
                  </a:rPr>
                  <a:t> </a:t>
                </a:r>
                <a:r>
                  <a:rPr lang="en-GB" sz="1000" dirty="0" err="1">
                    <a:solidFill>
                      <a:srgbClr val="FFFFFF"/>
                    </a:solidFill>
                  </a:rPr>
                  <a:t>vụ</a:t>
                </a:r>
                <a:r>
                  <a:rPr lang="en-GB" sz="1000" dirty="0">
                    <a:solidFill>
                      <a:srgbClr val="FFFFFF"/>
                    </a:solidFill>
                  </a:rPr>
                  <a:t> </a:t>
                </a:r>
                <a:r>
                  <a:rPr lang="en-GB" sz="1000" dirty="0" err="1">
                    <a:solidFill>
                      <a:srgbClr val="FFFFFF"/>
                    </a:solidFill>
                  </a:rPr>
                  <a:t>Tư</a:t>
                </a:r>
                <a:r>
                  <a:rPr lang="en-GB" sz="1000" dirty="0">
                    <a:solidFill>
                      <a:srgbClr val="FFFFFF"/>
                    </a:solidFill>
                  </a:rPr>
                  <a:t> </a:t>
                </a:r>
                <a:r>
                  <a:rPr lang="en-GB" sz="1000" dirty="0" err="1">
                    <a:solidFill>
                      <a:srgbClr val="FFFFFF"/>
                    </a:solidFill>
                  </a:rPr>
                  <a:t>vấn</a:t>
                </a:r>
                <a:r>
                  <a:rPr lang="en-GB" sz="1000" dirty="0">
                    <a:solidFill>
                      <a:srgbClr val="FFFFFF"/>
                    </a:solidFill>
                  </a:rPr>
                  <a:t> </a:t>
                </a:r>
                <a:r>
                  <a:rPr lang="en-GB" sz="1000" dirty="0" err="1">
                    <a:solidFill>
                      <a:srgbClr val="FFFFFF"/>
                    </a:solidFill>
                  </a:rPr>
                  <a:t>Đông</a:t>
                </a:r>
                <a:r>
                  <a:rPr lang="en-GB" sz="1000" dirty="0">
                    <a:solidFill>
                      <a:srgbClr val="FFFFFF"/>
                    </a:solidFill>
                  </a:rPr>
                  <a:t> Nam Á </a:t>
                </a:r>
              </a:p>
            </p:txBody>
          </p:sp>
          <p:pic>
            <p:nvPicPr>
              <p:cNvPr id="39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95" r="7454" b="28739"/>
              <a:stretch/>
            </p:blipFill>
            <p:spPr bwMode="auto">
              <a:xfrm>
                <a:off x="5844716" y="2971800"/>
                <a:ext cx="782024" cy="9491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
        <p:nvSpPr>
          <p:cNvPr id="13" name="Date Placeholder 12"/>
          <p:cNvSpPr>
            <a:spLocks noGrp="1"/>
          </p:cNvSpPr>
          <p:nvPr>
            <p:ph type="dt" sz="half" idx="17"/>
          </p:nvPr>
        </p:nvSpPr>
        <p:spPr/>
        <p:txBody>
          <a:bodyPr/>
          <a:lstStyle/>
          <a:p>
            <a:r>
              <a:rPr lang="en-US" smtClean="0">
                <a:solidFill>
                  <a:srgbClr val="000000"/>
                </a:solidFill>
              </a:rPr>
              <a:t>May 2016</a:t>
            </a:r>
            <a:endParaRPr lang="en-GB">
              <a:solidFill>
                <a:srgbClr val="000000"/>
              </a:solidFill>
            </a:endParaRPr>
          </a:p>
        </p:txBody>
      </p:sp>
      <p:sp>
        <p:nvSpPr>
          <p:cNvPr id="15" name="Slide Number Placeholder 14"/>
          <p:cNvSpPr>
            <a:spLocks noGrp="1"/>
          </p:cNvSpPr>
          <p:nvPr>
            <p:ph type="sldNum" sz="quarter" idx="19"/>
          </p:nvPr>
        </p:nvSpPr>
        <p:spPr/>
        <p:txBody>
          <a:bodyPr/>
          <a:lstStyle/>
          <a:p>
            <a:fld id="{BE2FE03E-D46E-4C42-8933-C4A5CC209A0C}" type="slidenum">
              <a:rPr lang="en-GB" smtClean="0">
                <a:solidFill>
                  <a:srgbClr val="000000"/>
                </a:solidFill>
              </a:rPr>
              <a:pPr/>
              <a:t>40</a:t>
            </a:fld>
            <a:endParaRPr lang="en-GB">
              <a:solidFill>
                <a:srgbClr val="000000"/>
              </a:solidFill>
            </a:endParaRPr>
          </a:p>
        </p:txBody>
      </p:sp>
      <p:sp>
        <p:nvSpPr>
          <p:cNvPr id="73" name="Content Placeholder 8"/>
          <p:cNvSpPr txBox="1">
            <a:spLocks/>
          </p:cNvSpPr>
          <p:nvPr/>
        </p:nvSpPr>
        <p:spPr>
          <a:xfrm rot="5400000">
            <a:off x="6974562" y="1902323"/>
            <a:ext cx="1367436" cy="3734161"/>
          </a:xfrm>
          <a:prstGeom prst="rect">
            <a:avLst/>
          </a:prstGeom>
          <a:solidFill>
            <a:schemeClr val="accent2">
              <a:lumMod val="75000"/>
              <a:alpha val="80000"/>
            </a:schemeClr>
          </a:solidFill>
        </p:spPr>
        <p:txBody>
          <a:bodyPr vert="horz" wrap="square" lIns="101501" tIns="101501" rIns="101501" bIns="101501" rtlCol="0" anchor="t" anchorCtr="0">
            <a:noAutofit/>
          </a:bodyPr>
          <a:lstStyle/>
          <a:p>
            <a:endParaRPr lang="en-GB" sz="1500" b="1" i="1" dirty="0">
              <a:solidFill>
                <a:srgbClr val="FFFFFF"/>
              </a:solidFill>
            </a:endParaRPr>
          </a:p>
        </p:txBody>
      </p:sp>
      <p:sp>
        <p:nvSpPr>
          <p:cNvPr id="74" name="TextBox 73"/>
          <p:cNvSpPr txBox="1"/>
          <p:nvPr/>
        </p:nvSpPr>
        <p:spPr>
          <a:xfrm>
            <a:off x="6939039" y="3390900"/>
            <a:ext cx="2586321" cy="914400"/>
          </a:xfrm>
          <a:prstGeom prst="rect">
            <a:avLst/>
          </a:prstGeom>
          <a:noFill/>
        </p:spPr>
        <p:txBody>
          <a:bodyPr vert="horz" wrap="square" lIns="0" tIns="0" rIns="0" bIns="0" rtlCol="0" anchor="b">
            <a:noAutofit/>
          </a:bodyPr>
          <a:lstStyle/>
          <a:p>
            <a:pPr indent="-274320"/>
            <a:r>
              <a:rPr lang="en-GB" sz="1000" b="1" dirty="0" err="1" smtClean="0">
                <a:solidFill>
                  <a:srgbClr val="FFFFFF"/>
                </a:solidFill>
              </a:rPr>
              <a:t>Nguyễn</a:t>
            </a:r>
            <a:r>
              <a:rPr lang="en-GB" sz="1000" b="1" dirty="0" smtClean="0">
                <a:solidFill>
                  <a:srgbClr val="FFFFFF"/>
                </a:solidFill>
              </a:rPr>
              <a:t> </a:t>
            </a:r>
            <a:r>
              <a:rPr lang="en-GB" sz="1000" b="1" dirty="0" err="1" smtClean="0">
                <a:solidFill>
                  <a:srgbClr val="FFFFFF"/>
                </a:solidFill>
              </a:rPr>
              <a:t>Thái</a:t>
            </a:r>
            <a:r>
              <a:rPr lang="en-GB" sz="1000" b="1" dirty="0" smtClean="0">
                <a:solidFill>
                  <a:srgbClr val="FFFFFF"/>
                </a:solidFill>
              </a:rPr>
              <a:t> </a:t>
            </a:r>
            <a:r>
              <a:rPr lang="en-GB" sz="1000" b="1" dirty="0" err="1" smtClean="0">
                <a:solidFill>
                  <a:srgbClr val="FFFFFF"/>
                </a:solidFill>
              </a:rPr>
              <a:t>Lâm</a:t>
            </a:r>
            <a:endParaRPr lang="en-GB" sz="1000" b="1" dirty="0" smtClean="0">
              <a:solidFill>
                <a:srgbClr val="FFFFFF"/>
              </a:solidFill>
            </a:endParaRPr>
          </a:p>
          <a:p>
            <a:pPr indent="-274320"/>
            <a:r>
              <a:rPr lang="en-GB" sz="1000" dirty="0" err="1" smtClean="0">
                <a:solidFill>
                  <a:srgbClr val="FFFFFF"/>
                </a:solidFill>
              </a:rPr>
              <a:t>Trưởng</a:t>
            </a:r>
            <a:r>
              <a:rPr lang="en-GB" sz="1000" dirty="0" smtClean="0">
                <a:solidFill>
                  <a:srgbClr val="FFFFFF"/>
                </a:solidFill>
              </a:rPr>
              <a:t> </a:t>
            </a:r>
            <a:r>
              <a:rPr lang="en-GB" sz="1000" dirty="0" err="1" smtClean="0">
                <a:solidFill>
                  <a:srgbClr val="FFFFFF"/>
                </a:solidFill>
              </a:rPr>
              <a:t>phòng</a:t>
            </a:r>
            <a:r>
              <a:rPr lang="en-GB" sz="1000" dirty="0" smtClean="0">
                <a:solidFill>
                  <a:srgbClr val="FFFFFF"/>
                </a:solidFill>
              </a:rPr>
              <a:t>, </a:t>
            </a:r>
            <a:r>
              <a:rPr lang="en-GB" sz="1000" dirty="0" err="1" smtClean="0">
                <a:solidFill>
                  <a:srgbClr val="FFFFFF"/>
                </a:solidFill>
              </a:rPr>
              <a:t>Bộ</a:t>
            </a:r>
            <a:r>
              <a:rPr lang="en-GB" sz="1000" dirty="0" smtClean="0">
                <a:solidFill>
                  <a:srgbClr val="FFFFFF"/>
                </a:solidFill>
              </a:rPr>
              <a:t> </a:t>
            </a:r>
            <a:r>
              <a:rPr lang="en-GB" sz="1000" dirty="0" err="1" smtClean="0">
                <a:solidFill>
                  <a:srgbClr val="FFFFFF"/>
                </a:solidFill>
              </a:rPr>
              <a:t>phận</a:t>
            </a:r>
            <a:r>
              <a:rPr lang="en-GB" sz="1000" dirty="0" smtClean="0">
                <a:solidFill>
                  <a:srgbClr val="FFFFFF"/>
                </a:solidFill>
              </a:rPr>
              <a:t> </a:t>
            </a:r>
            <a:r>
              <a:rPr lang="en-GB" sz="1000" dirty="0" err="1" smtClean="0">
                <a:solidFill>
                  <a:srgbClr val="FFFFFF"/>
                </a:solidFill>
              </a:rPr>
              <a:t>Phát</a:t>
            </a:r>
            <a:r>
              <a:rPr lang="en-GB" sz="1000" dirty="0" smtClean="0">
                <a:solidFill>
                  <a:srgbClr val="FFFFFF"/>
                </a:solidFill>
              </a:rPr>
              <a:t> </a:t>
            </a:r>
            <a:r>
              <a:rPr lang="en-GB" sz="1000" dirty="0" err="1" smtClean="0">
                <a:solidFill>
                  <a:srgbClr val="FFFFFF"/>
                </a:solidFill>
              </a:rPr>
              <a:t>triển</a:t>
            </a:r>
            <a:r>
              <a:rPr lang="en-GB" sz="1000" dirty="0" smtClean="0">
                <a:solidFill>
                  <a:srgbClr val="FFFFFF"/>
                </a:solidFill>
              </a:rPr>
              <a:t> </a:t>
            </a:r>
            <a:r>
              <a:rPr lang="en-GB" sz="1000" dirty="0" err="1" smtClean="0">
                <a:solidFill>
                  <a:srgbClr val="FFFFFF"/>
                </a:solidFill>
              </a:rPr>
              <a:t>Bền</a:t>
            </a:r>
            <a:r>
              <a:rPr lang="en-GB" sz="1000" dirty="0" smtClean="0">
                <a:solidFill>
                  <a:srgbClr val="FFFFFF"/>
                </a:solidFill>
              </a:rPr>
              <a:t> </a:t>
            </a:r>
            <a:r>
              <a:rPr lang="en-GB" sz="1000" dirty="0" err="1" smtClean="0">
                <a:solidFill>
                  <a:srgbClr val="FFFFFF"/>
                </a:solidFill>
              </a:rPr>
              <a:t>vững</a:t>
            </a:r>
            <a:r>
              <a:rPr lang="en-GB" sz="1000" dirty="0" smtClean="0">
                <a:solidFill>
                  <a:srgbClr val="FFFFFF"/>
                </a:solidFill>
              </a:rPr>
              <a:t> PwC </a:t>
            </a:r>
            <a:r>
              <a:rPr lang="en-GB" sz="1000" dirty="0" smtClean="0">
                <a:solidFill>
                  <a:srgbClr val="FFFFFF"/>
                </a:solidFill>
              </a:rPr>
              <a:t>Consulting </a:t>
            </a:r>
            <a:r>
              <a:rPr lang="en-GB" sz="1000" dirty="0" err="1" smtClean="0">
                <a:solidFill>
                  <a:srgbClr val="FFFFFF"/>
                </a:solidFill>
              </a:rPr>
              <a:t>Việt</a:t>
            </a:r>
            <a:r>
              <a:rPr lang="en-GB" sz="1000" dirty="0" smtClean="0">
                <a:solidFill>
                  <a:srgbClr val="FFFFFF"/>
                </a:solidFill>
              </a:rPr>
              <a:t> Nam</a:t>
            </a:r>
            <a:endParaRPr lang="en-GB" sz="1000" dirty="0">
              <a:solidFill>
                <a:srgbClr val="FFFFFF"/>
              </a:solidFill>
            </a:endParaRPr>
          </a:p>
        </p:txBody>
      </p:sp>
      <p:sp>
        <p:nvSpPr>
          <p:cNvPr id="75" name="Content Placeholder 8"/>
          <p:cNvSpPr txBox="1">
            <a:spLocks/>
          </p:cNvSpPr>
          <p:nvPr/>
        </p:nvSpPr>
        <p:spPr>
          <a:xfrm rot="5400000">
            <a:off x="6974561" y="388884"/>
            <a:ext cx="1367436" cy="3734161"/>
          </a:xfrm>
          <a:prstGeom prst="rect">
            <a:avLst/>
          </a:prstGeom>
          <a:solidFill>
            <a:schemeClr val="accent1">
              <a:lumMod val="40000"/>
              <a:lumOff val="60000"/>
              <a:alpha val="80000"/>
            </a:schemeClr>
          </a:solidFill>
        </p:spPr>
        <p:txBody>
          <a:bodyPr vert="horz" wrap="square" lIns="101501" tIns="101501" rIns="101501" bIns="101501" rtlCol="0" anchor="t" anchorCtr="0">
            <a:noAutofit/>
          </a:bodyPr>
          <a:lstStyle/>
          <a:p>
            <a:endParaRPr lang="en-GB" sz="1500" b="1" i="1" dirty="0">
              <a:solidFill>
                <a:srgbClr val="FFFFFF"/>
              </a:solidFill>
            </a:endParaRPr>
          </a:p>
        </p:txBody>
      </p:sp>
      <p:pic>
        <p:nvPicPr>
          <p:cNvPr id="77" name="Picture 2" descr="C:\Users\Nguyen Thai Lam\Pictures\DSC_3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2148" y="3312203"/>
            <a:ext cx="774560" cy="984741"/>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p:cNvSpPr txBox="1"/>
          <p:nvPr/>
        </p:nvSpPr>
        <p:spPr>
          <a:xfrm>
            <a:off x="6939038" y="1798764"/>
            <a:ext cx="2389112" cy="914400"/>
          </a:xfrm>
          <a:prstGeom prst="rect">
            <a:avLst/>
          </a:prstGeom>
          <a:noFill/>
        </p:spPr>
        <p:txBody>
          <a:bodyPr vert="horz" wrap="square" lIns="0" tIns="0" rIns="0" bIns="0" rtlCol="0" anchor="b">
            <a:noAutofit/>
          </a:bodyPr>
          <a:lstStyle/>
          <a:p>
            <a:pPr indent="-274320"/>
            <a:r>
              <a:rPr lang="en-GB" sz="1000" b="1" dirty="0" smtClean="0">
                <a:solidFill>
                  <a:srgbClr val="FFFFFF"/>
                </a:solidFill>
                <a:latin typeface="Georgia"/>
              </a:rPr>
              <a:t>Natasha Yap</a:t>
            </a:r>
          </a:p>
          <a:p>
            <a:pPr indent="-274320"/>
            <a:r>
              <a:rPr lang="en-GB" sz="1000" dirty="0" err="1" smtClean="0">
                <a:solidFill>
                  <a:srgbClr val="FFFFFF"/>
                </a:solidFill>
              </a:rPr>
              <a:t>Phó</a:t>
            </a:r>
            <a:r>
              <a:rPr lang="en-GB" sz="1000" dirty="0" smtClean="0">
                <a:solidFill>
                  <a:srgbClr val="FFFFFF"/>
                </a:solidFill>
              </a:rPr>
              <a:t> </a:t>
            </a:r>
            <a:r>
              <a:rPr lang="en-GB" sz="1000" dirty="0" err="1" smtClean="0">
                <a:solidFill>
                  <a:srgbClr val="FFFFFF"/>
                </a:solidFill>
              </a:rPr>
              <a:t>Giám</a:t>
            </a:r>
            <a:r>
              <a:rPr lang="en-GB" sz="1000" dirty="0" smtClean="0">
                <a:solidFill>
                  <a:srgbClr val="FFFFFF"/>
                </a:solidFill>
              </a:rPr>
              <a:t> </a:t>
            </a:r>
            <a:r>
              <a:rPr lang="en-GB" sz="1000" dirty="0" err="1" smtClean="0">
                <a:solidFill>
                  <a:srgbClr val="FFFFFF"/>
                </a:solidFill>
              </a:rPr>
              <a:t>đốc</a:t>
            </a:r>
            <a:r>
              <a:rPr lang="en-GB" sz="1000" dirty="0" smtClean="0">
                <a:solidFill>
                  <a:srgbClr val="FFFFFF"/>
                </a:solidFill>
              </a:rPr>
              <a:t>, </a:t>
            </a:r>
            <a:endParaRPr lang="en-GB" sz="1000" dirty="0">
              <a:solidFill>
                <a:srgbClr val="FFFFFF"/>
              </a:solidFill>
            </a:endParaRPr>
          </a:p>
          <a:p>
            <a:pPr indent="-274320"/>
            <a:r>
              <a:rPr lang="en-GB" sz="1000" dirty="0">
                <a:solidFill>
                  <a:srgbClr val="FFFFFF"/>
                </a:solidFill>
              </a:rPr>
              <a:t>PwC, </a:t>
            </a:r>
            <a:r>
              <a:rPr lang="en-GB" sz="1000" dirty="0" err="1">
                <a:solidFill>
                  <a:srgbClr val="FFFFFF"/>
                </a:solidFill>
              </a:rPr>
              <a:t>Dịch</a:t>
            </a:r>
            <a:r>
              <a:rPr lang="en-GB" sz="1000" dirty="0">
                <a:solidFill>
                  <a:srgbClr val="FFFFFF"/>
                </a:solidFill>
              </a:rPr>
              <a:t> </a:t>
            </a:r>
            <a:r>
              <a:rPr lang="en-GB" sz="1000" dirty="0" err="1">
                <a:solidFill>
                  <a:srgbClr val="FFFFFF"/>
                </a:solidFill>
              </a:rPr>
              <a:t>vụ</a:t>
            </a:r>
            <a:r>
              <a:rPr lang="en-GB" sz="1000" dirty="0">
                <a:solidFill>
                  <a:srgbClr val="FFFFFF"/>
                </a:solidFill>
              </a:rPr>
              <a:t> </a:t>
            </a:r>
            <a:r>
              <a:rPr lang="en-GB" sz="1000" dirty="0" err="1">
                <a:solidFill>
                  <a:srgbClr val="FFFFFF"/>
                </a:solidFill>
              </a:rPr>
              <a:t>Tư</a:t>
            </a:r>
            <a:r>
              <a:rPr lang="en-GB" sz="1000" dirty="0">
                <a:solidFill>
                  <a:srgbClr val="FFFFFF"/>
                </a:solidFill>
              </a:rPr>
              <a:t> </a:t>
            </a:r>
            <a:r>
              <a:rPr lang="en-GB" sz="1000" dirty="0" err="1">
                <a:solidFill>
                  <a:srgbClr val="FFFFFF"/>
                </a:solidFill>
              </a:rPr>
              <a:t>vấn</a:t>
            </a:r>
            <a:r>
              <a:rPr lang="en-GB" sz="1000" dirty="0">
                <a:solidFill>
                  <a:srgbClr val="FFFFFF"/>
                </a:solidFill>
              </a:rPr>
              <a:t> </a:t>
            </a:r>
            <a:r>
              <a:rPr lang="en-GB" sz="1000" dirty="0" err="1">
                <a:solidFill>
                  <a:srgbClr val="FFFFFF"/>
                </a:solidFill>
              </a:rPr>
              <a:t>Đông</a:t>
            </a:r>
            <a:r>
              <a:rPr lang="en-GB" sz="1000" dirty="0">
                <a:solidFill>
                  <a:srgbClr val="FFFFFF"/>
                </a:solidFill>
              </a:rPr>
              <a:t> Nam Á </a:t>
            </a:r>
            <a:endParaRPr lang="en-GB" sz="1000" dirty="0">
              <a:solidFill>
                <a:srgbClr val="FFFFFF"/>
              </a:solidFill>
            </a:endParaRPr>
          </a:p>
        </p:txBody>
      </p:sp>
      <p:pic>
        <p:nvPicPr>
          <p:cNvPr id="79" name="Picture 78" descr="Natasha Yap P_05.jpg"/>
          <p:cNvPicPr>
            <a:picLocks noChangeAspect="1"/>
          </p:cNvPicPr>
          <p:nvPr/>
        </p:nvPicPr>
        <p:blipFill>
          <a:blip r:embed="rId7" cstate="screen"/>
          <a:srcRect/>
          <a:stretch>
            <a:fillRect/>
          </a:stretch>
        </p:blipFill>
        <p:spPr bwMode="gray">
          <a:xfrm>
            <a:off x="5918501" y="1726753"/>
            <a:ext cx="848207" cy="1073956"/>
          </a:xfrm>
          <a:prstGeom prst="rect">
            <a:avLst/>
          </a:prstGeom>
          <a:effectLst>
            <a:outerShdw blurRad="50800" dist="38100" dir="2700000" algn="tl" rotWithShape="0">
              <a:prstClr val="black">
                <a:alpha val="40000"/>
              </a:prstClr>
            </a:outerShdw>
          </a:effectLst>
        </p:spPr>
      </p:pic>
      <p:sp>
        <p:nvSpPr>
          <p:cNvPr id="80"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2575229965"/>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49" y="685800"/>
            <a:ext cx="6432551" cy="1352550"/>
          </a:xfrm>
        </p:spPr>
        <p:txBody>
          <a:bodyPr lIns="90000" tIns="46800" rIns="90000" bIns="46800"/>
          <a:lstStyle/>
          <a:p>
            <a:r>
              <a:rPr lang="en-US" sz="2000" smtClean="0">
                <a:solidFill>
                  <a:srgbClr val="000000"/>
                </a:solidFill>
              </a:rPr>
              <a:t>T</a:t>
            </a:r>
            <a:r>
              <a:rPr lang="vi-VN" sz="2000" smtClean="0">
                <a:solidFill>
                  <a:srgbClr val="000000"/>
                </a:solidFill>
              </a:rPr>
              <a:t>ổng </a:t>
            </a:r>
            <a:r>
              <a:rPr lang="vi-VN" sz="2000">
                <a:solidFill>
                  <a:srgbClr val="000000"/>
                </a:solidFill>
              </a:rPr>
              <a:t>lượng vật liệu </a:t>
            </a:r>
            <a:r>
              <a:rPr lang="en-US" sz="2000">
                <a:solidFill>
                  <a:srgbClr val="000000"/>
                </a:solidFill>
              </a:rPr>
              <a:t>thô </a:t>
            </a:r>
            <a:r>
              <a:rPr lang="vi-VN" sz="2000">
                <a:solidFill>
                  <a:srgbClr val="000000"/>
                </a:solidFill>
              </a:rPr>
              <a:t>được sử dụng để sản xuất và đóng gói các sản phẩm và dịch vụ chính của tổ chức trong </a:t>
            </a:r>
            <a:r>
              <a:rPr lang="en-US" sz="2000" smtClean="0">
                <a:solidFill>
                  <a:srgbClr val="000000"/>
                </a:solidFill>
              </a:rPr>
              <a:t>năm</a:t>
            </a:r>
            <a:endParaRPr lang="en-GB" sz="2000" dirty="0"/>
          </a:p>
        </p:txBody>
      </p:sp>
      <p:sp>
        <p:nvSpPr>
          <p:cNvPr id="9" name="Slide Number Placeholder 8"/>
          <p:cNvSpPr>
            <a:spLocks noGrp="1"/>
          </p:cNvSpPr>
          <p:nvPr>
            <p:ph type="sldNum" sz="quarter" idx="18"/>
          </p:nvPr>
        </p:nvSpPr>
        <p:spPr/>
        <p:txBody>
          <a:bodyPr/>
          <a:lstStyle/>
          <a:p>
            <a:fld id="{704BF9C1-91F8-40E3-B9D9-9467646759BA}" type="slidenum">
              <a:rPr lang="en-GB" smtClean="0">
                <a:solidFill>
                  <a:srgbClr val="000000"/>
                </a:solidFill>
              </a:rPr>
              <a:pPr/>
              <a:t>41</a:t>
            </a:fld>
            <a:endParaRPr lang="en-GB">
              <a:solidFill>
                <a:srgbClr val="000000"/>
              </a:solidFill>
            </a:endParaRPr>
          </a:p>
        </p:txBody>
      </p:sp>
      <p:sp>
        <p:nvSpPr>
          <p:cNvPr id="12" name="Date Placeholder 11"/>
          <p:cNvSpPr>
            <a:spLocks noGrp="1"/>
          </p:cNvSpPr>
          <p:nvPr>
            <p:ph type="dt" sz="half" idx="16"/>
          </p:nvPr>
        </p:nvSpPr>
        <p:spPr/>
        <p:txBody>
          <a:bodyPr/>
          <a:lstStyle/>
          <a:p>
            <a:r>
              <a:rPr lang="en-US" smtClean="0">
                <a:solidFill>
                  <a:srgbClr val="000000"/>
                </a:solidFill>
              </a:rPr>
              <a:t>May 2016</a:t>
            </a:r>
            <a:endParaRPr lang="en-GB" dirty="0">
              <a:solidFill>
                <a:srgbClr val="000000"/>
              </a:solidFill>
            </a:endParaRPr>
          </a:p>
        </p:txBody>
      </p:sp>
      <p:sp>
        <p:nvSpPr>
          <p:cNvPr id="11" name="Content Placeholder 2"/>
          <p:cNvSpPr txBox="1">
            <a:spLocks/>
          </p:cNvSpPr>
          <p:nvPr/>
        </p:nvSpPr>
        <p:spPr>
          <a:xfrm>
            <a:off x="577850" y="2057400"/>
            <a:ext cx="3971074" cy="4267200"/>
          </a:xfrm>
          <a:prstGeom prst="rect">
            <a:avLst/>
          </a:prstGeom>
        </p:spPr>
        <p:txBody>
          <a:bodyPr lIns="0" tIns="0" rIns="0" bIns="0"/>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745900" indent="-745900">
              <a:spcAft>
                <a:spcPts val="0"/>
              </a:spcAft>
              <a:buClr>
                <a:srgbClr val="000000"/>
              </a:buClr>
            </a:pPr>
            <a:r>
              <a:rPr lang="en-GB" sz="1100" b="1" i="1" dirty="0" err="1" smtClean="0">
                <a:solidFill>
                  <a:srgbClr val="000000"/>
                </a:solidFill>
                <a:latin typeface="Arial" panose="020B0604020202020204" pitchFamily="34" charset="0"/>
              </a:rPr>
              <a:t>Định</a:t>
            </a:r>
            <a:r>
              <a:rPr lang="en-GB" sz="1100" b="1" i="1" dirty="0" smtClean="0">
                <a:solidFill>
                  <a:srgbClr val="000000"/>
                </a:solidFill>
                <a:latin typeface="Arial" panose="020B0604020202020204" pitchFamily="34" charset="0"/>
              </a:rPr>
              <a:t> </a:t>
            </a:r>
            <a:r>
              <a:rPr lang="en-GB" sz="1100" b="1" i="1" dirty="0" err="1" smtClean="0">
                <a:solidFill>
                  <a:srgbClr val="000000"/>
                </a:solidFill>
                <a:latin typeface="Arial" panose="020B0604020202020204" pitchFamily="34" charset="0"/>
              </a:rPr>
              <a:t>nghĩa</a:t>
            </a:r>
            <a:r>
              <a:rPr lang="en-GB" sz="1100" b="1" i="1" dirty="0" smtClean="0">
                <a:solidFill>
                  <a:srgbClr val="000000"/>
                </a:solidFill>
                <a:latin typeface="Arial" panose="020B0604020202020204" pitchFamily="34" charset="0"/>
              </a:rPr>
              <a:t>: </a:t>
            </a:r>
            <a:endParaRPr lang="en-GB" sz="1100" b="1" i="1" dirty="0">
              <a:solidFill>
                <a:srgbClr val="000000"/>
              </a:solidFill>
              <a:latin typeface="Arial" panose="020B0604020202020204" pitchFamily="34" charset="0"/>
            </a:endParaRPr>
          </a:p>
          <a:p>
            <a:pPr indent="0">
              <a:spcAft>
                <a:spcPts val="0"/>
              </a:spcAft>
              <a:buClr>
                <a:srgbClr val="000000"/>
              </a:buClr>
            </a:pPr>
            <a:r>
              <a:rPr lang="en-US" sz="1100" dirty="0" smtClean="0">
                <a:solidFill>
                  <a:srgbClr val="000000"/>
                </a:solidFill>
                <a:latin typeface="Arial" panose="020B0604020202020204" pitchFamily="34" charset="0"/>
              </a:rPr>
              <a:t>T</a:t>
            </a:r>
            <a:r>
              <a:rPr lang="vi-VN" sz="1100" dirty="0" smtClean="0">
                <a:solidFill>
                  <a:srgbClr val="000000"/>
                </a:solidFill>
                <a:latin typeface="Arial" panose="020B0604020202020204" pitchFamily="34" charset="0"/>
              </a:rPr>
              <a:t>ổng </a:t>
            </a:r>
            <a:r>
              <a:rPr lang="vi-VN" sz="1100" dirty="0">
                <a:solidFill>
                  <a:srgbClr val="000000"/>
                </a:solidFill>
                <a:latin typeface="Arial" panose="020B0604020202020204" pitchFamily="34" charset="0"/>
              </a:rPr>
              <a:t>lượng vật liệu </a:t>
            </a:r>
            <a:r>
              <a:rPr lang="en-US" sz="1100" dirty="0" err="1">
                <a:solidFill>
                  <a:srgbClr val="000000"/>
                </a:solidFill>
                <a:latin typeface="Arial" panose="020B0604020202020204" pitchFamily="34" charset="0"/>
              </a:rPr>
              <a:t>thô</a:t>
            </a:r>
            <a:r>
              <a:rPr lang="en-US" sz="1100" dirty="0">
                <a:solidFill>
                  <a:srgbClr val="000000"/>
                </a:solidFill>
                <a:latin typeface="Arial" panose="020B0604020202020204" pitchFamily="34" charset="0"/>
              </a:rPr>
              <a:t> </a:t>
            </a:r>
            <a:r>
              <a:rPr lang="vi-VN" sz="1100" dirty="0">
                <a:solidFill>
                  <a:srgbClr val="000000"/>
                </a:solidFill>
                <a:latin typeface="Arial" panose="020B0604020202020204" pitchFamily="34" charset="0"/>
              </a:rPr>
              <a:t>được sử dụng để sản xuất và đóng gói các sản phẩm và dịch vụ chính của tổ chức trong giai đoạn báo cáo</a:t>
            </a:r>
            <a:endParaRPr lang="en-GB" sz="1100" dirty="0">
              <a:solidFill>
                <a:srgbClr val="000000"/>
              </a:solidFill>
              <a:latin typeface="Arial" panose="020B0604020202020204" pitchFamily="34" charset="0"/>
            </a:endParaRPr>
          </a:p>
          <a:p>
            <a:pPr indent="0">
              <a:spcAft>
                <a:spcPts val="0"/>
              </a:spcAft>
              <a:buClr>
                <a:srgbClr val="000000"/>
              </a:buClr>
            </a:pPr>
            <a:endParaRPr lang="en-GB" sz="1100" dirty="0">
              <a:solidFill>
                <a:srgbClr val="000000"/>
              </a:solidFill>
              <a:latin typeface="Arial" panose="020B0604020202020204" pitchFamily="34" charset="0"/>
            </a:endParaRPr>
          </a:p>
          <a:p>
            <a:pPr indent="0">
              <a:spcAft>
                <a:spcPts val="0"/>
              </a:spcAft>
              <a:buClr>
                <a:srgbClr val="000000"/>
              </a:buClr>
            </a:pPr>
            <a:r>
              <a:rPr lang="en-GB" sz="1100" b="1" i="1" dirty="0" err="1" smtClean="0">
                <a:solidFill>
                  <a:srgbClr val="000000"/>
                </a:solidFill>
                <a:latin typeface="Arial" panose="020B0604020202020204" pitchFamily="34" charset="0"/>
              </a:rPr>
              <a:t>Tính</a:t>
            </a:r>
            <a:r>
              <a:rPr lang="en-GB" sz="1100" b="1" i="1" dirty="0" smtClean="0">
                <a:solidFill>
                  <a:srgbClr val="000000"/>
                </a:solidFill>
                <a:latin typeface="Arial" panose="020B0604020202020204" pitchFamily="34" charset="0"/>
              </a:rPr>
              <a:t> </a:t>
            </a:r>
            <a:r>
              <a:rPr lang="en-GB" sz="1100" b="1" i="1" dirty="0" err="1" smtClean="0">
                <a:solidFill>
                  <a:srgbClr val="000000"/>
                </a:solidFill>
                <a:latin typeface="Arial" panose="020B0604020202020204" pitchFamily="34" charset="0"/>
              </a:rPr>
              <a:t>liên</a:t>
            </a:r>
            <a:r>
              <a:rPr lang="en-GB" sz="1100" b="1" i="1" dirty="0" smtClean="0">
                <a:solidFill>
                  <a:srgbClr val="000000"/>
                </a:solidFill>
                <a:latin typeface="Arial" panose="020B0604020202020204" pitchFamily="34" charset="0"/>
              </a:rPr>
              <a:t> </a:t>
            </a:r>
            <a:r>
              <a:rPr lang="en-GB" sz="1100" b="1" i="1" dirty="0" err="1" smtClean="0">
                <a:solidFill>
                  <a:srgbClr val="000000"/>
                </a:solidFill>
                <a:latin typeface="Arial" panose="020B0604020202020204" pitchFamily="34" charset="0"/>
              </a:rPr>
              <a:t>quan</a:t>
            </a:r>
            <a:r>
              <a:rPr lang="en-GB" sz="1100" b="1" i="1" dirty="0" smtClean="0">
                <a:solidFill>
                  <a:srgbClr val="000000"/>
                </a:solidFill>
                <a:latin typeface="Arial" panose="020B0604020202020204" pitchFamily="34" charset="0"/>
              </a:rPr>
              <a:t>: </a:t>
            </a:r>
            <a:endParaRPr lang="en-GB" sz="1100" b="1" i="1" dirty="0">
              <a:solidFill>
                <a:srgbClr val="000000"/>
              </a:solidFill>
              <a:latin typeface="Arial" panose="020B0604020202020204" pitchFamily="34" charset="0"/>
            </a:endParaRPr>
          </a:p>
          <a:p>
            <a:pPr marL="158265" indent="-158265">
              <a:buClr>
                <a:srgbClr val="000000"/>
              </a:buClr>
              <a:buFont typeface="Arial" panose="020B0604020202020204" pitchFamily="34" charset="0"/>
              <a:buChar char="•"/>
            </a:pPr>
            <a:r>
              <a:rPr lang="en-US" sz="1100" dirty="0">
                <a:solidFill>
                  <a:srgbClr val="000000"/>
                </a:solidFill>
                <a:latin typeface="Arial" panose="020B0604020202020204" pitchFamily="34" charset="0"/>
              </a:rPr>
              <a:t>M</a:t>
            </a:r>
            <a:r>
              <a:rPr lang="vi-VN" sz="1100" dirty="0">
                <a:solidFill>
                  <a:srgbClr val="000000"/>
                </a:solidFill>
                <a:latin typeface="Arial" panose="020B0604020202020204" pitchFamily="34" charset="0"/>
              </a:rPr>
              <a:t>ô tả đóng góp của tổ chức cho việc bảo vệ cơ sở nguồn lực toàn cầu và nỗ lực của tổ chức trong việc giảm cường độ vật liệu </a:t>
            </a:r>
            <a:endParaRPr lang="en-US" sz="1100" dirty="0" smtClean="0">
              <a:solidFill>
                <a:srgbClr val="000000"/>
              </a:solidFill>
              <a:latin typeface="Arial" panose="020B0604020202020204" pitchFamily="34" charset="0"/>
            </a:endParaRPr>
          </a:p>
          <a:p>
            <a:pPr marL="158265" indent="-158265">
              <a:buClr>
                <a:srgbClr val="000000"/>
              </a:buClr>
              <a:buFont typeface="Arial" panose="020B0604020202020204" pitchFamily="34" charset="0"/>
              <a:buChar char="•"/>
            </a:pPr>
            <a:r>
              <a:rPr lang="vi-VN" sz="1100" dirty="0" smtClean="0">
                <a:solidFill>
                  <a:srgbClr val="000000"/>
                </a:solidFill>
                <a:latin typeface="Arial" panose="020B0604020202020204" pitchFamily="34" charset="0"/>
              </a:rPr>
              <a:t>Theo </a:t>
            </a:r>
            <a:r>
              <a:rPr lang="vi-VN" sz="1100" dirty="0">
                <a:solidFill>
                  <a:srgbClr val="000000"/>
                </a:solidFill>
                <a:latin typeface="Arial" panose="020B0604020202020204" pitchFamily="34" charset="0"/>
              </a:rPr>
              <a:t>dõi việc tiêu thụ vật liệu tạo thuận lợi cho việc giám sát tính hiệu quả về vật liệu và chi phí của các dòng vật liệu</a:t>
            </a:r>
            <a:endParaRPr lang="en-GB" sz="1100" dirty="0">
              <a:solidFill>
                <a:srgbClr val="000000"/>
              </a:solidFill>
              <a:latin typeface="Arial" panose="020B0604020202020204" pitchFamily="34" charset="0"/>
            </a:endParaRPr>
          </a:p>
          <a:p>
            <a:pPr marL="158265" indent="-158265">
              <a:spcAft>
                <a:spcPts val="0"/>
              </a:spcAft>
              <a:buClr>
                <a:srgbClr val="000000"/>
              </a:buClr>
              <a:buFont typeface="Arial" panose="020B0604020202020204" pitchFamily="34" charset="0"/>
              <a:buChar char="•"/>
            </a:pPr>
            <a:endParaRPr lang="en-GB" sz="1100" b="1" i="1" dirty="0">
              <a:solidFill>
                <a:srgbClr val="000000"/>
              </a:solidFill>
              <a:latin typeface="Arial" panose="020B0604020202020204" pitchFamily="34" charset="0"/>
              <a:cs typeface="Arial" panose="020B0604020202020204" pitchFamily="34" charset="0"/>
            </a:endParaRPr>
          </a:p>
          <a:p>
            <a:pPr marL="0" lvl="1" indent="0">
              <a:spcAft>
                <a:spcPts val="0"/>
              </a:spcAft>
              <a:buClr>
                <a:srgbClr val="000000"/>
              </a:buClr>
              <a:buFont typeface="Georgia" pitchFamily="18" charset="0"/>
              <a:buNone/>
            </a:pPr>
            <a:r>
              <a:rPr lang="en-GB" sz="1100" b="1" i="1" dirty="0" err="1" smtClean="0">
                <a:solidFill>
                  <a:srgbClr val="000000"/>
                </a:solidFill>
                <a:latin typeface="Arial" panose="020B0604020202020204" pitchFamily="34" charset="0"/>
                <a:cs typeface="Arial" panose="020B0604020202020204" pitchFamily="34" charset="0"/>
              </a:rPr>
              <a:t>Báo</a:t>
            </a:r>
            <a:r>
              <a:rPr lang="en-GB" sz="1100" b="1" i="1" dirty="0" smtClean="0">
                <a:solidFill>
                  <a:srgbClr val="000000"/>
                </a:solidFill>
                <a:latin typeface="Arial" panose="020B0604020202020204" pitchFamily="34" charset="0"/>
                <a:cs typeface="Arial" panose="020B0604020202020204" pitchFamily="34" charset="0"/>
              </a:rPr>
              <a:t> </a:t>
            </a:r>
            <a:r>
              <a:rPr lang="en-GB" sz="1100" b="1" i="1" dirty="0" err="1" smtClean="0">
                <a:solidFill>
                  <a:srgbClr val="000000"/>
                </a:solidFill>
                <a:latin typeface="Arial" panose="020B0604020202020204" pitchFamily="34" charset="0"/>
                <a:cs typeface="Arial" panose="020B0604020202020204" pitchFamily="34" charset="0"/>
              </a:rPr>
              <a:t>cáo</a:t>
            </a:r>
            <a:r>
              <a:rPr lang="en-GB" sz="1100" b="1" i="1" dirty="0" smtClean="0">
                <a:solidFill>
                  <a:srgbClr val="000000"/>
                </a:solidFill>
                <a:latin typeface="Arial" panose="020B0604020202020204" pitchFamily="34" charset="0"/>
                <a:cs typeface="Arial" panose="020B0604020202020204" pitchFamily="34" charset="0"/>
              </a:rPr>
              <a:t> </a:t>
            </a:r>
            <a:r>
              <a:rPr lang="en-GB" sz="1100" b="1" i="1" dirty="0" err="1" smtClean="0">
                <a:solidFill>
                  <a:srgbClr val="000000"/>
                </a:solidFill>
                <a:latin typeface="Arial" panose="020B0604020202020204" pitchFamily="34" charset="0"/>
                <a:cs typeface="Arial" panose="020B0604020202020204" pitchFamily="34" charset="0"/>
              </a:rPr>
              <a:t>thông</a:t>
            </a:r>
            <a:r>
              <a:rPr lang="en-GB" sz="1100" b="1" i="1" dirty="0" smtClean="0">
                <a:solidFill>
                  <a:srgbClr val="000000"/>
                </a:solidFill>
                <a:latin typeface="Arial" panose="020B0604020202020204" pitchFamily="34" charset="0"/>
                <a:cs typeface="Arial" panose="020B0604020202020204" pitchFamily="34" charset="0"/>
              </a:rPr>
              <a:t> tin </a:t>
            </a:r>
            <a:r>
              <a:rPr lang="en-GB" sz="1100" b="1" i="1" dirty="0" err="1" smtClean="0">
                <a:solidFill>
                  <a:srgbClr val="000000"/>
                </a:solidFill>
                <a:latin typeface="Arial" panose="020B0604020202020204" pitchFamily="34" charset="0"/>
                <a:cs typeface="Arial" panose="020B0604020202020204" pitchFamily="34" charset="0"/>
              </a:rPr>
              <a:t>gì</a:t>
            </a:r>
            <a:endParaRPr lang="en-GB" sz="1100" b="1" i="1" dirty="0">
              <a:solidFill>
                <a:srgbClr val="000000"/>
              </a:solidFill>
              <a:latin typeface="Arial" panose="020B0604020202020204" pitchFamily="34" charset="0"/>
              <a:cs typeface="Arial" panose="020B0604020202020204" pitchFamily="34" charset="0"/>
            </a:endParaRPr>
          </a:p>
          <a:p>
            <a:pPr marL="169989" lvl="1" indent="-169989">
              <a:lnSpc>
                <a:spcPts val="1662"/>
              </a:lnSpc>
              <a:spcAft>
                <a:spcPts val="0"/>
              </a:spcAft>
              <a:buClr>
                <a:srgbClr val="000000"/>
              </a:buClr>
              <a:buFont typeface="Arial"/>
              <a:buChar char="•"/>
            </a:pPr>
            <a:r>
              <a:rPr lang="vi-VN" sz="1100" dirty="0">
                <a:solidFill>
                  <a:srgbClr val="000000"/>
                </a:solidFill>
                <a:latin typeface="Arial" panose="020B0604020202020204" pitchFamily="34" charset="0"/>
                <a:cs typeface="Arial" panose="020B0604020202020204" pitchFamily="34" charset="0"/>
              </a:rPr>
              <a:t>Báo cáo </a:t>
            </a:r>
            <a:r>
              <a:rPr lang="vi-VN" sz="1100" b="1" dirty="0">
                <a:solidFill>
                  <a:srgbClr val="000000"/>
                </a:solidFill>
                <a:latin typeface="Arial" panose="020B0604020202020204" pitchFamily="34" charset="0"/>
                <a:cs typeface="Arial" panose="020B0604020202020204" pitchFamily="34" charset="0"/>
              </a:rPr>
              <a:t>tổng trọng lượng hoặc khối lượng </a:t>
            </a:r>
            <a:r>
              <a:rPr lang="vi-VN" sz="1100" dirty="0">
                <a:solidFill>
                  <a:srgbClr val="000000"/>
                </a:solidFill>
                <a:latin typeface="Arial" panose="020B0604020202020204" pitchFamily="34" charset="0"/>
                <a:cs typeface="Arial" panose="020B0604020202020204" pitchFamily="34" charset="0"/>
              </a:rPr>
              <a:t>vật liệu được sử dụng để </a:t>
            </a:r>
            <a:r>
              <a:rPr lang="vi-VN" sz="1100" b="1" dirty="0">
                <a:solidFill>
                  <a:srgbClr val="000000"/>
                </a:solidFill>
                <a:latin typeface="Arial" panose="020B0604020202020204" pitchFamily="34" charset="0"/>
                <a:cs typeface="Arial" panose="020B0604020202020204" pitchFamily="34" charset="0"/>
              </a:rPr>
              <a:t>sản xuất </a:t>
            </a:r>
            <a:r>
              <a:rPr lang="vi-VN" sz="1100" dirty="0">
                <a:solidFill>
                  <a:srgbClr val="000000"/>
                </a:solidFill>
                <a:latin typeface="Arial" panose="020B0604020202020204" pitchFamily="34" charset="0"/>
                <a:cs typeface="Arial" panose="020B0604020202020204" pitchFamily="34" charset="0"/>
              </a:rPr>
              <a:t>và </a:t>
            </a:r>
            <a:r>
              <a:rPr lang="vi-VN" sz="1100" b="1" dirty="0">
                <a:solidFill>
                  <a:srgbClr val="000000"/>
                </a:solidFill>
                <a:latin typeface="Arial" panose="020B0604020202020204" pitchFamily="34" charset="0"/>
                <a:cs typeface="Arial" panose="020B0604020202020204" pitchFamily="34" charset="0"/>
              </a:rPr>
              <a:t>đóng gói</a:t>
            </a:r>
            <a:r>
              <a:rPr lang="vi-VN" sz="1100" dirty="0">
                <a:solidFill>
                  <a:srgbClr val="000000"/>
                </a:solidFill>
                <a:latin typeface="Arial" panose="020B0604020202020204" pitchFamily="34" charset="0"/>
                <a:cs typeface="Arial" panose="020B0604020202020204" pitchFamily="34" charset="0"/>
              </a:rPr>
              <a:t> các sản phẩm và dịch vụ chính của tổ chức trong giai đoạn báo cáo, theo</a:t>
            </a:r>
            <a:r>
              <a:rPr lang="en-US" sz="1100" dirty="0">
                <a:solidFill>
                  <a:srgbClr val="000000"/>
                </a:solidFill>
                <a:latin typeface="Arial" panose="020B0604020202020204" pitchFamily="34" charset="0"/>
                <a:cs typeface="Arial" panose="020B0604020202020204" pitchFamily="34" charset="0"/>
              </a:rPr>
              <a:t>:</a:t>
            </a:r>
            <a:endParaRPr lang="en-GB" sz="1100" dirty="0">
              <a:solidFill>
                <a:srgbClr val="000000"/>
              </a:solidFill>
              <a:latin typeface="Arial" panose="020B0604020202020204" pitchFamily="34" charset="0"/>
              <a:cs typeface="Arial" panose="020B0604020202020204" pitchFamily="34" charset="0"/>
            </a:endParaRPr>
          </a:p>
          <a:p>
            <a:pPr lvl="2">
              <a:lnSpc>
                <a:spcPts val="1662"/>
              </a:lnSpc>
              <a:spcAft>
                <a:spcPts val="0"/>
              </a:spcAft>
              <a:buClr>
                <a:srgbClr val="000000"/>
              </a:buClr>
              <a:buFont typeface="Georgia" pitchFamily="18" charset="0"/>
              <a:buChar char="−"/>
            </a:pPr>
            <a:r>
              <a:rPr lang="vi-VN" sz="1100" dirty="0">
                <a:solidFill>
                  <a:srgbClr val="000000"/>
                </a:solidFill>
                <a:latin typeface="Arial" panose="020B0604020202020204" pitchFamily="34" charset="0"/>
                <a:cs typeface="Arial" panose="020B0604020202020204" pitchFamily="34" charset="0"/>
              </a:rPr>
              <a:t>Vật liệu không thể tái chế được sử dụng</a:t>
            </a:r>
          </a:p>
          <a:p>
            <a:pPr lvl="2">
              <a:lnSpc>
                <a:spcPts val="1662"/>
              </a:lnSpc>
              <a:spcAft>
                <a:spcPts val="0"/>
              </a:spcAft>
              <a:buClr>
                <a:srgbClr val="000000"/>
              </a:buClr>
              <a:buFont typeface="Georgia" pitchFamily="18" charset="0"/>
              <a:buChar char="−"/>
            </a:pPr>
            <a:r>
              <a:rPr lang="vi-VN" sz="1100" dirty="0">
                <a:solidFill>
                  <a:srgbClr val="000000"/>
                </a:solidFill>
                <a:latin typeface="Arial" panose="020B0604020202020204" pitchFamily="34" charset="0"/>
                <a:cs typeface="Arial" panose="020B0604020202020204" pitchFamily="34" charset="0"/>
              </a:rPr>
              <a:t>Vật liệu có thể tái chế được sử dụng</a:t>
            </a:r>
          </a:p>
          <a:p>
            <a:pPr marL="0" lvl="1" indent="0">
              <a:spcAft>
                <a:spcPts val="0"/>
              </a:spcAft>
              <a:buClr>
                <a:srgbClr val="000000"/>
              </a:buClr>
              <a:buFont typeface="Georgia" pitchFamily="18" charset="0"/>
              <a:buNone/>
            </a:pPr>
            <a:endParaRPr lang="en-GB" sz="1100" b="1" i="1"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endParaRPr lang="en-GB" sz="1100" b="1" i="1"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dirty="0" err="1" smtClean="0">
                <a:solidFill>
                  <a:srgbClr val="000000"/>
                </a:solidFill>
                <a:latin typeface="Arial" panose="020B0604020202020204" pitchFamily="34" charset="0"/>
              </a:rPr>
              <a:t>Tham</a:t>
            </a:r>
            <a:r>
              <a:rPr lang="en-GB" sz="1100" b="1" i="1" dirty="0" smtClean="0">
                <a:solidFill>
                  <a:srgbClr val="000000"/>
                </a:solidFill>
                <a:latin typeface="Arial" panose="020B0604020202020204" pitchFamily="34" charset="0"/>
              </a:rPr>
              <a:t> </a:t>
            </a:r>
            <a:r>
              <a:rPr lang="en-GB" sz="1100" b="1" i="1" dirty="0" err="1" smtClean="0">
                <a:solidFill>
                  <a:srgbClr val="000000"/>
                </a:solidFill>
                <a:latin typeface="Arial" panose="020B0604020202020204" pitchFamily="34" charset="0"/>
              </a:rPr>
              <a:t>chiếu</a:t>
            </a:r>
            <a:r>
              <a:rPr lang="en-GB" sz="1100" b="1" i="1" dirty="0" smtClean="0">
                <a:solidFill>
                  <a:srgbClr val="000000"/>
                </a:solidFill>
                <a:latin typeface="Arial" panose="020B0604020202020204" pitchFamily="34" charset="0"/>
              </a:rPr>
              <a:t>: </a:t>
            </a:r>
            <a:r>
              <a:rPr lang="en-GB" sz="1100" dirty="0" err="1" smtClean="0">
                <a:solidFill>
                  <a:srgbClr val="000000"/>
                </a:solidFill>
                <a:latin typeface="Arial" panose="020B0604020202020204" pitchFamily="34" charset="0"/>
              </a:rPr>
              <a:t>Trang</a:t>
            </a:r>
            <a:r>
              <a:rPr lang="en-GB" sz="1100" dirty="0" smtClean="0">
                <a:solidFill>
                  <a:srgbClr val="000000"/>
                </a:solidFill>
                <a:latin typeface="Arial" panose="020B0604020202020204" pitchFamily="34" charset="0"/>
              </a:rPr>
              <a:t> 17 </a:t>
            </a:r>
            <a:r>
              <a:rPr lang="vi-VN" sz="1100" dirty="0" smtClean="0">
                <a:solidFill>
                  <a:srgbClr val="000000"/>
                </a:solidFill>
                <a:latin typeface="Arial" panose="020B0604020202020204" pitchFamily="34" charset="0"/>
              </a:rPr>
              <a:t>của Hướng dẫn</a:t>
            </a:r>
            <a:endParaRPr lang="en-GB" sz="1100" dirty="0">
              <a:solidFill>
                <a:srgbClr val="000000"/>
              </a:solidFill>
              <a:latin typeface="Arial" panose="020B0604020202020204" pitchFamily="34" charset="0"/>
            </a:endParaRPr>
          </a:p>
          <a:p>
            <a:pPr lvl="1">
              <a:spcAft>
                <a:spcPts val="0"/>
              </a:spcAft>
              <a:buClr>
                <a:srgbClr val="000000"/>
              </a:buClr>
              <a:buFont typeface="Arial"/>
              <a:buChar char="•"/>
            </a:pPr>
            <a:endParaRPr lang="en-US" sz="1100" dirty="0">
              <a:solidFill>
                <a:srgbClr val="000000"/>
              </a:solidFill>
              <a:latin typeface="Arial" panose="020B0604020202020204" pitchFamily="34" charset="0"/>
              <a:cs typeface="Arial" panose="020B0604020202020204" pitchFamily="34" charset="0"/>
            </a:endParaRPr>
          </a:p>
          <a:p>
            <a:pPr lvl="1">
              <a:spcAft>
                <a:spcPts val="0"/>
              </a:spcAft>
              <a:buClr>
                <a:srgbClr val="000000"/>
              </a:buClr>
              <a:buFont typeface="Arial"/>
              <a:buChar char="•"/>
            </a:pPr>
            <a:endParaRPr lang="en-US" sz="1100" dirty="0">
              <a:solidFill>
                <a:srgbClr val="000000"/>
              </a:solidFill>
              <a:latin typeface="Arial" panose="020B0604020202020204" pitchFamily="34" charset="0"/>
              <a:cs typeface="Arial" panose="020B0604020202020204" pitchFamily="34" charset="0"/>
            </a:endParaRPr>
          </a:p>
        </p:txBody>
      </p:sp>
      <p:graphicFrame>
        <p:nvGraphicFramePr>
          <p:cNvPr id="15" name="Table 14"/>
          <p:cNvGraphicFramePr>
            <a:graphicFrameLocks noGrp="1"/>
          </p:cNvGraphicFramePr>
          <p:nvPr>
            <p:extLst/>
          </p:nvPr>
        </p:nvGraphicFramePr>
        <p:xfrm>
          <a:off x="7136842" y="416781"/>
          <a:ext cx="2171255" cy="984738"/>
        </p:xfrm>
        <a:graphic>
          <a:graphicData uri="http://schemas.openxmlformats.org/drawingml/2006/table">
            <a:tbl>
              <a:tblPr firstRow="1" bandRow="1">
                <a:tableStyleId>{5C22544A-7EE6-4342-B048-85BDC9FD1C3A}</a:tableStyleId>
              </a:tblPr>
              <a:tblGrid>
                <a:gridCol w="1327193"/>
                <a:gridCol w="844062"/>
              </a:tblGrid>
              <a:tr h="328246">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6" name="Rectangle 15"/>
          <p:cNvSpPr/>
          <p:nvPr/>
        </p:nvSpPr>
        <p:spPr>
          <a:xfrm>
            <a:off x="8458200" y="838200"/>
            <a:ext cx="749300"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smtClean="0">
                <a:solidFill>
                  <a:srgbClr val="000000"/>
                </a:solidFill>
              </a:rPr>
              <a:t>Vật liệu</a:t>
            </a:r>
            <a:endParaRPr lang="en-GB" sz="1000" b="1" dirty="0">
              <a:solidFill>
                <a:srgbClr val="000000"/>
              </a:solidFill>
            </a:endParaRPr>
          </a:p>
        </p:txBody>
      </p:sp>
      <p:sp>
        <p:nvSpPr>
          <p:cNvPr id="17" name="Hexagon 16"/>
          <p:cNvSpPr/>
          <p:nvPr/>
        </p:nvSpPr>
        <p:spPr bwMode="ltGray">
          <a:xfrm>
            <a:off x="8458201" y="1143000"/>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G4-EN1</a:t>
            </a:r>
          </a:p>
        </p:txBody>
      </p:sp>
      <p:sp>
        <p:nvSpPr>
          <p:cNvPr id="19" name="Date Placeholder 5"/>
          <p:cNvSpPr txBox="1">
            <a:spLocks/>
          </p:cNvSpPr>
          <p:nvPr/>
        </p:nvSpPr>
        <p:spPr>
          <a:xfrm>
            <a:off x="7677150" y="6324600"/>
            <a:ext cx="1651000" cy="152400"/>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solidFill>
                  <a:srgbClr val="000000"/>
                </a:solidFill>
              </a:rPr>
              <a:t>May 2016</a:t>
            </a:r>
            <a:endParaRPr lang="en-GB" dirty="0">
              <a:solidFill>
                <a:srgbClr val="000000"/>
              </a:solidFill>
            </a:endParaRPr>
          </a:p>
        </p:txBody>
      </p:sp>
      <p:sp>
        <p:nvSpPr>
          <p:cNvPr id="20" name="Slide Number Placeholder 4"/>
          <p:cNvSpPr txBox="1">
            <a:spLocks/>
          </p:cNvSpPr>
          <p:nvPr/>
        </p:nvSpPr>
        <p:spPr>
          <a:xfrm>
            <a:off x="7801102" y="6475334"/>
            <a:ext cx="1527048" cy="140677"/>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923"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EBD5762-3BDC-484D-9503-7EA6D5A9A8CE}" type="slidenum">
              <a:rPr lang="en-US" sz="1000" smtClean="0">
                <a:solidFill>
                  <a:srgbClr val="000000"/>
                </a:solidFill>
              </a:rPr>
              <a:pPr>
                <a:defRPr/>
              </a:pPr>
              <a:t>41</a:t>
            </a:fld>
            <a:endParaRPr lang="en-US" sz="1000" dirty="0">
              <a:solidFill>
                <a:srgbClr val="000000"/>
              </a:solidFill>
            </a:endParaRPr>
          </a:p>
        </p:txBody>
      </p:sp>
      <p:sp>
        <p:nvSpPr>
          <p:cNvPr id="21" name="Date Placeholder 5"/>
          <p:cNvSpPr txBox="1">
            <a:spLocks/>
          </p:cNvSpPr>
          <p:nvPr/>
        </p:nvSpPr>
        <p:spPr>
          <a:xfrm>
            <a:off x="577850" y="6481763"/>
            <a:ext cx="1651000" cy="152400"/>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smtClean="0">
                <a:solidFill>
                  <a:srgbClr val="000000"/>
                </a:solidFill>
              </a:rPr>
              <a:t>PwC</a:t>
            </a:r>
            <a:endParaRPr lang="en-GB" dirty="0">
              <a:solidFill>
                <a:srgbClr val="000000"/>
              </a:solidFill>
            </a:endParaRPr>
          </a:p>
        </p:txBody>
      </p:sp>
      <p:sp>
        <p:nvSpPr>
          <p:cNvPr id="22" name="Rectangle 21"/>
          <p:cNvSpPr/>
          <p:nvPr/>
        </p:nvSpPr>
        <p:spPr bwMode="ltGray">
          <a:xfrm>
            <a:off x="5189940" y="2076450"/>
            <a:ext cx="4017560" cy="10286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000" b="1" smtClean="0">
                <a:solidFill>
                  <a:srgbClr val="000000"/>
                </a:solidFill>
                <a:cs typeface="Arial" panose="020B0604020202020204" pitchFamily="34" charset="0"/>
              </a:rPr>
              <a:t>Nguồn </a:t>
            </a:r>
            <a:r>
              <a:rPr lang="en-GB" sz="1000" b="1">
                <a:solidFill>
                  <a:srgbClr val="000000"/>
                </a:solidFill>
                <a:cs typeface="Arial" panose="020B0604020202020204" pitchFamily="34" charset="0"/>
              </a:rPr>
              <a:t>của các văn bản pháp </a:t>
            </a:r>
            <a:r>
              <a:rPr lang="en-GB" sz="1000" b="1" smtClean="0">
                <a:solidFill>
                  <a:srgbClr val="000000"/>
                </a:solidFill>
                <a:cs typeface="Arial" panose="020B0604020202020204" pitchFamily="34" charset="0"/>
              </a:rPr>
              <a:t>quy:</a:t>
            </a:r>
            <a:endParaRPr lang="en-GB" sz="1000" b="1" dirty="0">
              <a:solidFill>
                <a:srgbClr val="000000"/>
              </a:solidFill>
              <a:cs typeface="Arial" panose="020B0604020202020204" pitchFamily="34" charset="0"/>
            </a:endParaRPr>
          </a:p>
          <a:p>
            <a:pPr marL="158265" indent="-158265">
              <a:buFont typeface="Arial"/>
              <a:buChar char="•"/>
            </a:pPr>
            <a:r>
              <a:rPr lang="vi-VN" sz="1000" smtClean="0">
                <a:solidFill>
                  <a:srgbClr val="000000"/>
                </a:solidFill>
                <a:cs typeface="Arial" panose="020B0604020202020204" pitchFamily="34" charset="0"/>
              </a:rPr>
              <a:t>Luật </a:t>
            </a:r>
            <a:r>
              <a:rPr lang="vi-VN" sz="1000">
                <a:solidFill>
                  <a:srgbClr val="000000"/>
                </a:solidFill>
                <a:cs typeface="Arial" panose="020B0604020202020204" pitchFamily="34" charset="0"/>
              </a:rPr>
              <a:t>Bảo vệ môi trường số 55/2014/QH13</a:t>
            </a:r>
            <a:endParaRPr lang="en-GB" sz="1000" dirty="0">
              <a:solidFill>
                <a:srgbClr val="000000"/>
              </a:solidFill>
              <a:cs typeface="Arial" panose="020B0604020202020204" pitchFamily="34" charset="0"/>
            </a:endParaRPr>
          </a:p>
          <a:p>
            <a:pPr marL="158265" indent="-158265">
              <a:buFont typeface="Arial"/>
              <a:buChar char="•"/>
            </a:pPr>
            <a:r>
              <a:rPr lang="vi-VN" sz="1000" smtClean="0">
                <a:solidFill>
                  <a:srgbClr val="000000"/>
                </a:solidFill>
                <a:cs typeface="Arial" panose="020B0604020202020204" pitchFamily="34" charset="0"/>
              </a:rPr>
              <a:t>Thông </a:t>
            </a:r>
            <a:r>
              <a:rPr lang="vi-VN" sz="1000">
                <a:solidFill>
                  <a:srgbClr val="000000"/>
                </a:solidFill>
                <a:cs typeface="Arial" panose="020B0604020202020204" pitchFamily="34" charset="0"/>
              </a:rPr>
              <a:t>tư số 27/2015/TT-BTNMT ngày 29 tháng 5 năm 2015 về đánh giá tác động môi trường chiến lược, kế hoạch bảo vệ môi </a:t>
            </a:r>
            <a:r>
              <a:rPr lang="vi-VN" sz="1000" smtClean="0">
                <a:solidFill>
                  <a:srgbClr val="000000"/>
                </a:solidFill>
                <a:cs typeface="Arial" panose="020B0604020202020204" pitchFamily="34" charset="0"/>
              </a:rPr>
              <a:t>trường</a:t>
            </a:r>
            <a:endParaRPr lang="en-GB" sz="1000" dirty="0">
              <a:solidFill>
                <a:srgbClr val="000000"/>
              </a:solidFill>
              <a:cs typeface="Arial" panose="020B0604020202020204" pitchFamily="34" charset="0"/>
            </a:endParaRPr>
          </a:p>
          <a:p>
            <a:pPr marL="158265" indent="-158265">
              <a:buFont typeface="Arial"/>
              <a:buChar char="•"/>
            </a:pPr>
            <a:r>
              <a:rPr lang="vi-VN" sz="1000" smtClean="0">
                <a:solidFill>
                  <a:srgbClr val="000000"/>
                </a:solidFill>
                <a:cs typeface="Arial" panose="020B0604020202020204" pitchFamily="34" charset="0"/>
              </a:rPr>
              <a:t>Quyết </a:t>
            </a:r>
            <a:r>
              <a:rPr lang="vi-VN" sz="1000">
                <a:solidFill>
                  <a:srgbClr val="000000"/>
                </a:solidFill>
                <a:cs typeface="Arial" panose="020B0604020202020204" pitchFamily="34" charset="0"/>
              </a:rPr>
              <a:t>định số 35/2015/TT-BCT ngày 27 tháng 10 năm 2015 về bảo vệ môi trường ngành công </a:t>
            </a:r>
            <a:r>
              <a:rPr lang="vi-VN" sz="1000" smtClean="0">
                <a:solidFill>
                  <a:srgbClr val="000000"/>
                </a:solidFill>
                <a:cs typeface="Arial" panose="020B0604020202020204" pitchFamily="34" charset="0"/>
              </a:rPr>
              <a:t>thương</a:t>
            </a:r>
            <a:endParaRPr lang="en-GB" sz="1000" dirty="0">
              <a:solidFill>
                <a:srgbClr val="000000"/>
              </a:solidFill>
              <a:cs typeface="Arial" panose="020B0604020202020204" pitchFamily="34" charset="0"/>
            </a:endParaRPr>
          </a:p>
        </p:txBody>
      </p:sp>
      <p:sp>
        <p:nvSpPr>
          <p:cNvPr id="23" name="TextBox 22"/>
          <p:cNvSpPr txBox="1"/>
          <p:nvPr/>
        </p:nvSpPr>
        <p:spPr>
          <a:xfrm>
            <a:off x="5185929" y="3543299"/>
            <a:ext cx="4106126" cy="2857501"/>
          </a:xfrm>
          <a:prstGeom prst="rect">
            <a:avLst/>
          </a:prstGeom>
          <a:noFill/>
        </p:spPr>
        <p:txBody>
          <a:bodyPr vert="horz" wrap="square" lIns="0" tIns="0" rIns="0" bIns="0" rtlCol="0">
            <a:noAutofit/>
          </a:bodyPr>
          <a:lstStyle/>
          <a:p>
            <a:pPr indent="-95250"/>
            <a:r>
              <a:rPr lang="en-GB" sz="1100" b="1" i="1" smtClean="0">
                <a:solidFill>
                  <a:srgbClr val="000000"/>
                </a:solidFill>
              </a:rPr>
              <a:t>Qui </a:t>
            </a:r>
            <a:r>
              <a:rPr lang="en-GB" sz="1100" b="1" i="1">
                <a:solidFill>
                  <a:srgbClr val="000000"/>
                </a:solidFill>
              </a:rPr>
              <a:t>trình công bố thông tin theo chỉ </a:t>
            </a:r>
            <a:r>
              <a:rPr lang="en-GB" sz="1100" b="1" i="1" smtClean="0">
                <a:solidFill>
                  <a:srgbClr val="000000"/>
                </a:solidFill>
              </a:rPr>
              <a:t>số</a:t>
            </a:r>
            <a:endParaRPr lang="en-GB" sz="1100" b="1" i="1" dirty="0" smtClean="0">
              <a:solidFill>
                <a:srgbClr val="000000"/>
              </a:solidFill>
            </a:endParaRPr>
          </a:p>
          <a:p>
            <a:pPr indent="-95250"/>
            <a:endParaRPr lang="en-GB" sz="1100" b="1" i="1" dirty="0">
              <a:solidFill>
                <a:srgbClr val="000000"/>
              </a:solidFill>
            </a:endParaRPr>
          </a:p>
          <a:p>
            <a:pPr marL="177800" lvl="1" indent="-177800">
              <a:buFont typeface="+mj-lt"/>
              <a:buAutoNum type="arabicPeriod"/>
            </a:pPr>
            <a:r>
              <a:rPr lang="vi-VN" sz="1100" smtClean="0">
                <a:solidFill>
                  <a:srgbClr val="000000"/>
                </a:solidFill>
              </a:rPr>
              <a:t>Căn </a:t>
            </a:r>
            <a:r>
              <a:rPr lang="vi-VN" sz="1100">
                <a:solidFill>
                  <a:srgbClr val="000000"/>
                </a:solidFill>
              </a:rPr>
              <a:t>cứ vào các sản phẩm và dịch vụ chính của tổ chức, xác định, ví dụ, các vật liệu thô, vật liệu qui trình kèm theo, hàng hóa hoặc bộ phận bán sản xuất hoặc và vật liệu cho các mục đích đóng gói được sử </a:t>
            </a:r>
            <a:r>
              <a:rPr lang="vi-VN" sz="1100" smtClean="0">
                <a:solidFill>
                  <a:srgbClr val="000000"/>
                </a:solidFill>
              </a:rPr>
              <a:t>dụng</a:t>
            </a:r>
            <a:r>
              <a:rPr lang="en-US" sz="1100" smtClean="0">
                <a:solidFill>
                  <a:srgbClr val="000000"/>
                </a:solidFill>
              </a:rPr>
              <a:t>. </a:t>
            </a:r>
            <a:endParaRPr lang="en-GB" sz="1100" dirty="0">
              <a:solidFill>
                <a:srgbClr val="000000"/>
              </a:solidFill>
            </a:endParaRPr>
          </a:p>
          <a:p>
            <a:pPr marL="177800" lvl="1" indent="-177800">
              <a:buFont typeface="+mj-lt"/>
              <a:buAutoNum type="arabicPeriod"/>
            </a:pPr>
            <a:endParaRPr lang="en-GB" sz="1100" dirty="0" smtClean="0">
              <a:solidFill>
                <a:srgbClr val="000000"/>
              </a:solidFill>
            </a:endParaRPr>
          </a:p>
          <a:p>
            <a:pPr marL="177800" lvl="1" indent="-177800">
              <a:buFont typeface="+mj-lt"/>
              <a:buAutoNum type="arabicPeriod"/>
            </a:pPr>
            <a:r>
              <a:rPr lang="vi-VN" sz="1100" smtClean="0">
                <a:solidFill>
                  <a:srgbClr val="000000"/>
                </a:solidFill>
              </a:rPr>
              <a:t>Đối </a:t>
            </a:r>
            <a:r>
              <a:rPr lang="vi-VN" sz="1100">
                <a:solidFill>
                  <a:srgbClr val="000000"/>
                </a:solidFill>
              </a:rPr>
              <a:t>với mỗi loại vật liệu, xác định vật liệu </a:t>
            </a:r>
            <a:r>
              <a:rPr lang="vi-VN" sz="1100" smtClean="0">
                <a:solidFill>
                  <a:srgbClr val="000000"/>
                </a:solidFill>
              </a:rPr>
              <a:t>đó</a:t>
            </a:r>
            <a:r>
              <a:rPr lang="en-GB" sz="1100" smtClean="0">
                <a:solidFill>
                  <a:srgbClr val="000000"/>
                </a:solidFill>
              </a:rPr>
              <a:t>:</a:t>
            </a:r>
            <a:endParaRPr lang="en-GB" sz="1100" dirty="0">
              <a:solidFill>
                <a:srgbClr val="000000"/>
              </a:solidFill>
            </a:endParaRPr>
          </a:p>
          <a:p>
            <a:pPr marL="447675" lvl="1" indent="-180975">
              <a:buFont typeface="Arial" panose="020B0604020202020204" pitchFamily="34" charset="0"/>
              <a:buChar char="•"/>
              <a:tabLst>
                <a:tab pos="447675" algn="l"/>
              </a:tabLst>
            </a:pPr>
            <a:r>
              <a:rPr lang="vi-VN" sz="1100" smtClean="0">
                <a:solidFill>
                  <a:srgbClr val="000000"/>
                </a:solidFill>
              </a:rPr>
              <a:t>được </a:t>
            </a:r>
            <a:r>
              <a:rPr lang="vi-VN" sz="1100">
                <a:solidFill>
                  <a:srgbClr val="000000"/>
                </a:solidFill>
              </a:rPr>
              <a:t>mua từ nhà cung cấp bên ngoài hay từ nguồn cung cấp nội bộ; </a:t>
            </a:r>
            <a:r>
              <a:rPr lang="en-US" sz="1100" smtClean="0">
                <a:solidFill>
                  <a:srgbClr val="000000"/>
                </a:solidFill>
              </a:rPr>
              <a:t>và</a:t>
            </a:r>
            <a:endParaRPr lang="en-GB" sz="1100" dirty="0">
              <a:solidFill>
                <a:srgbClr val="000000"/>
              </a:solidFill>
            </a:endParaRPr>
          </a:p>
          <a:p>
            <a:pPr marL="447675" lvl="1" indent="-180975">
              <a:buFont typeface="Arial" panose="020B0604020202020204" pitchFamily="34" charset="0"/>
              <a:buChar char="•"/>
              <a:tabLst>
                <a:tab pos="447675" algn="l"/>
              </a:tabLst>
            </a:pPr>
            <a:r>
              <a:rPr lang="vi-VN" sz="1100" smtClean="0">
                <a:solidFill>
                  <a:srgbClr val="000000"/>
                </a:solidFill>
              </a:rPr>
              <a:t>được </a:t>
            </a:r>
            <a:r>
              <a:rPr lang="vi-VN" sz="1100">
                <a:solidFill>
                  <a:srgbClr val="000000"/>
                </a:solidFill>
              </a:rPr>
              <a:t>lấy từ các nguồn không thể tái tạo hay có thể tái </a:t>
            </a:r>
            <a:r>
              <a:rPr lang="vi-VN" sz="1100" smtClean="0">
                <a:solidFill>
                  <a:srgbClr val="000000"/>
                </a:solidFill>
              </a:rPr>
              <a:t>tạo</a:t>
            </a:r>
            <a:r>
              <a:rPr lang="en-GB" sz="1100" smtClean="0">
                <a:solidFill>
                  <a:srgbClr val="000000"/>
                </a:solidFill>
              </a:rPr>
              <a:t>.</a:t>
            </a:r>
          </a:p>
          <a:p>
            <a:pPr marL="177800" lvl="1" indent="-177800">
              <a:buFont typeface="+mj-lt"/>
              <a:buAutoNum type="arabicPeriod" startAt="3"/>
            </a:pPr>
            <a:endParaRPr lang="en-GB" sz="1100" dirty="0" smtClean="0">
              <a:solidFill>
                <a:srgbClr val="000000"/>
              </a:solidFill>
            </a:endParaRPr>
          </a:p>
          <a:p>
            <a:pPr marL="177800" lvl="1" indent="-177800">
              <a:buFont typeface="+mj-lt"/>
              <a:buAutoNum type="arabicPeriod" startAt="3"/>
            </a:pPr>
            <a:r>
              <a:rPr lang="vi-VN" sz="1100">
                <a:solidFill>
                  <a:srgbClr val="000000"/>
                </a:solidFill>
              </a:rPr>
              <a:t>Nêu rõ </a:t>
            </a:r>
            <a:r>
              <a:rPr lang="en-US" sz="1100">
                <a:solidFill>
                  <a:srgbClr val="000000"/>
                </a:solidFill>
              </a:rPr>
              <a:t>nếu toàn bộ </a:t>
            </a:r>
            <a:r>
              <a:rPr lang="vi-VN" sz="1100">
                <a:solidFill>
                  <a:srgbClr val="000000"/>
                </a:solidFill>
              </a:rPr>
              <a:t>dữ liệu này</a:t>
            </a:r>
            <a:r>
              <a:rPr lang="en-US" sz="1100">
                <a:solidFill>
                  <a:srgbClr val="000000"/>
                </a:solidFill>
              </a:rPr>
              <a:t>:</a:t>
            </a:r>
            <a:endParaRPr lang="en-GB" sz="1100" dirty="0">
              <a:solidFill>
                <a:srgbClr val="000000"/>
              </a:solidFill>
            </a:endParaRPr>
          </a:p>
          <a:p>
            <a:pPr marL="447675" lvl="1" indent="-180975">
              <a:buFont typeface="Arial" panose="020B0604020202020204" pitchFamily="34" charset="0"/>
              <a:buChar char="•"/>
              <a:tabLst>
                <a:tab pos="447675" algn="l"/>
              </a:tabLst>
            </a:pPr>
            <a:r>
              <a:rPr lang="en-US" sz="1100">
                <a:solidFill>
                  <a:srgbClr val="000000"/>
                </a:solidFill>
              </a:rPr>
              <a:t>C</a:t>
            </a:r>
            <a:r>
              <a:rPr lang="vi-VN" sz="1100">
                <a:solidFill>
                  <a:srgbClr val="000000"/>
                </a:solidFill>
              </a:rPr>
              <a:t>ó nguồn gốc từ các phép đo trực tiếp hay không</a:t>
            </a:r>
            <a:r>
              <a:rPr lang="en-US" sz="1100">
                <a:solidFill>
                  <a:srgbClr val="000000"/>
                </a:solidFill>
              </a:rPr>
              <a:t>, hay </a:t>
            </a:r>
            <a:r>
              <a:rPr lang="en-GB" sz="1100">
                <a:solidFill>
                  <a:srgbClr val="000000"/>
                </a:solidFill>
              </a:rPr>
              <a:t> </a:t>
            </a:r>
            <a:endParaRPr lang="en-GB" sz="1100" dirty="0">
              <a:solidFill>
                <a:srgbClr val="000000"/>
              </a:solidFill>
            </a:endParaRPr>
          </a:p>
          <a:p>
            <a:pPr marL="447675" lvl="1" indent="-180975">
              <a:buFont typeface="Arial" panose="020B0604020202020204" pitchFamily="34" charset="0"/>
              <a:buChar char="•"/>
              <a:tabLst>
                <a:tab pos="447675" algn="l"/>
              </a:tabLst>
            </a:pPr>
            <a:r>
              <a:rPr lang="en-GB" sz="1100">
                <a:solidFill>
                  <a:srgbClr val="000000"/>
                </a:solidFill>
              </a:rPr>
              <a:t>Nếu được ước tính, </a:t>
            </a:r>
            <a:r>
              <a:rPr lang="vi-VN" sz="1100">
                <a:solidFill>
                  <a:srgbClr val="000000"/>
                </a:solidFill>
              </a:rPr>
              <a:t>nêu rõ các phương pháp được sử dụng</a:t>
            </a:r>
            <a:endParaRPr lang="en-GB" sz="1100" dirty="0">
              <a:solidFill>
                <a:srgbClr val="000000"/>
              </a:solidFill>
            </a:endParaRPr>
          </a:p>
          <a:p>
            <a:pPr indent="-274320">
              <a:spcAft>
                <a:spcPts val="900"/>
              </a:spcAft>
            </a:pPr>
            <a:endParaRPr lang="en-US" sz="1100" dirty="0" err="1" smtClean="0">
              <a:solidFill>
                <a:srgbClr val="000000"/>
              </a:solidFill>
            </a:endParaRPr>
          </a:p>
        </p:txBody>
      </p:sp>
      <p:sp>
        <p:nvSpPr>
          <p:cNvPr id="24"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30920536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8"/>
          </p:nvPr>
        </p:nvSpPr>
        <p:spPr/>
        <p:txBody>
          <a:bodyPr/>
          <a:lstStyle/>
          <a:p>
            <a:fld id="{704BF9C1-91F8-40E3-B9D9-9467646759BA}" type="slidenum">
              <a:rPr lang="en-GB" smtClean="0">
                <a:solidFill>
                  <a:srgbClr val="000000"/>
                </a:solidFill>
              </a:rPr>
              <a:pPr/>
              <a:t>42</a:t>
            </a:fld>
            <a:endParaRPr lang="en-GB">
              <a:solidFill>
                <a:srgbClr val="000000"/>
              </a:solidFill>
            </a:endParaRPr>
          </a:p>
        </p:txBody>
      </p:sp>
      <p:sp>
        <p:nvSpPr>
          <p:cNvPr id="12" name="Date Placeholder 11"/>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25" name="TextBox 24"/>
          <p:cNvSpPr txBox="1"/>
          <p:nvPr/>
        </p:nvSpPr>
        <p:spPr>
          <a:xfrm>
            <a:off x="6922477" y="2444261"/>
            <a:ext cx="1477108" cy="281354"/>
          </a:xfrm>
          <a:prstGeom prst="rect">
            <a:avLst/>
          </a:prstGeom>
          <a:noFill/>
        </p:spPr>
        <p:txBody>
          <a:bodyPr vert="horz" wrap="square" lIns="0" tIns="0" rIns="0" bIns="0" rtlCol="0">
            <a:noAutofit/>
          </a:bodyPr>
          <a:lstStyle/>
          <a:p>
            <a:pPr indent="-253225">
              <a:spcAft>
                <a:spcPts val="831"/>
              </a:spcAft>
            </a:pPr>
            <a:endParaRPr lang="en-GB" sz="1846" dirty="0" err="1">
              <a:solidFill>
                <a:srgbClr val="000000"/>
              </a:solidFill>
            </a:endParaRPr>
          </a:p>
        </p:txBody>
      </p:sp>
      <p:sp>
        <p:nvSpPr>
          <p:cNvPr id="28" name="Title 1"/>
          <p:cNvSpPr>
            <a:spLocks noGrp="1"/>
          </p:cNvSpPr>
          <p:nvPr>
            <p:ph type="title"/>
          </p:nvPr>
        </p:nvSpPr>
        <p:spPr>
          <a:xfrm>
            <a:off x="577849" y="685800"/>
            <a:ext cx="8750301" cy="1143000"/>
          </a:xfrm>
        </p:spPr>
        <p:txBody>
          <a:bodyPr lIns="90000" tIns="46800" rIns="90000" bIns="46800"/>
          <a:lstStyle/>
          <a:p>
            <a:r>
              <a:rPr lang="en-US" sz="2000" dirty="0" smtClean="0">
                <a:solidFill>
                  <a:srgbClr val="000000"/>
                </a:solidFill>
              </a:rPr>
              <a:t>T</a:t>
            </a:r>
            <a:r>
              <a:rPr lang="vi-VN" sz="2000" dirty="0">
                <a:solidFill>
                  <a:srgbClr val="000000"/>
                </a:solidFill>
              </a:rPr>
              <a:t>ổng lượng vật liệu </a:t>
            </a:r>
            <a:r>
              <a:rPr lang="en-US" sz="2000" dirty="0" err="1">
                <a:solidFill>
                  <a:srgbClr val="000000"/>
                </a:solidFill>
              </a:rPr>
              <a:t>thô</a:t>
            </a:r>
            <a:r>
              <a:rPr lang="en-US" sz="2000" dirty="0">
                <a:solidFill>
                  <a:srgbClr val="000000"/>
                </a:solidFill>
              </a:rPr>
              <a:t> </a:t>
            </a:r>
            <a:r>
              <a:rPr lang="vi-VN" sz="2000" dirty="0">
                <a:solidFill>
                  <a:srgbClr val="000000"/>
                </a:solidFill>
              </a:rPr>
              <a:t>được sử dụng để sản xuất và đóng gói các sản phẩm và dịch vụ chính của tổ chức trong </a:t>
            </a:r>
            <a:r>
              <a:rPr lang="en-US" sz="2000" dirty="0" err="1" smtClean="0">
                <a:solidFill>
                  <a:srgbClr val="000000"/>
                </a:solidFill>
              </a:rPr>
              <a:t>năm</a:t>
            </a:r>
            <a:r>
              <a:rPr lang="en-GB" sz="2000" dirty="0" smtClean="0"/>
              <a:t> </a:t>
            </a:r>
            <a:r>
              <a:rPr lang="en-GB" sz="1800" b="0" dirty="0" smtClean="0"/>
              <a:t>(</a:t>
            </a:r>
            <a:r>
              <a:rPr lang="en-GB" sz="1800" b="0" dirty="0" err="1" smtClean="0"/>
              <a:t>tiếp</a:t>
            </a:r>
            <a:r>
              <a:rPr lang="en-GB" sz="1800" b="0" dirty="0" smtClean="0"/>
              <a:t>)</a:t>
            </a:r>
            <a:endParaRPr lang="en-GB" sz="2000" b="0" dirty="0"/>
          </a:p>
        </p:txBody>
      </p:sp>
      <p:sp>
        <p:nvSpPr>
          <p:cNvPr id="2" name="TextBox 1"/>
          <p:cNvSpPr txBox="1"/>
          <p:nvPr/>
        </p:nvSpPr>
        <p:spPr>
          <a:xfrm>
            <a:off x="566180" y="6189467"/>
            <a:ext cx="4038600" cy="124216"/>
          </a:xfrm>
          <a:prstGeom prst="rect">
            <a:avLst/>
          </a:prstGeom>
          <a:noFill/>
        </p:spPr>
        <p:txBody>
          <a:bodyPr vert="horz" wrap="square" lIns="0" tIns="0" rIns="0" bIns="0" rtlCol="0" anchor="b">
            <a:noAutofit/>
          </a:bodyPr>
          <a:lstStyle/>
          <a:p>
            <a:pPr indent="-274320">
              <a:spcAft>
                <a:spcPts val="900"/>
              </a:spcAft>
            </a:pPr>
            <a:r>
              <a:rPr lang="en-GB" sz="800" smtClean="0">
                <a:solidFill>
                  <a:srgbClr val="000000"/>
                </a:solidFill>
              </a:rPr>
              <a:t>Nguồn: Báo cáo Trách nhiệm Doanh nghiệp Woolworths 2015</a:t>
            </a:r>
            <a:endParaRPr lang="en-GB" sz="800" dirty="0" smtClean="0">
              <a:solidFill>
                <a:srgbClr val="000000"/>
              </a:solidFill>
            </a:endParaRPr>
          </a:p>
        </p:txBody>
      </p:sp>
      <p:graphicFrame>
        <p:nvGraphicFramePr>
          <p:cNvPr id="27" name="Chart 26"/>
          <p:cNvGraphicFramePr>
            <a:graphicFrameLocks/>
          </p:cNvGraphicFramePr>
          <p:nvPr>
            <p:extLst/>
          </p:nvPr>
        </p:nvGraphicFramePr>
        <p:xfrm>
          <a:off x="967983" y="2315998"/>
          <a:ext cx="3583675" cy="3504511"/>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p:cNvSpPr txBox="1"/>
          <p:nvPr/>
        </p:nvSpPr>
        <p:spPr>
          <a:xfrm>
            <a:off x="873369" y="2229125"/>
            <a:ext cx="3305908" cy="433324"/>
          </a:xfrm>
          <a:prstGeom prst="rect">
            <a:avLst/>
          </a:prstGeom>
          <a:noFill/>
        </p:spPr>
        <p:txBody>
          <a:bodyPr wrap="square" rtlCol="0">
            <a:spAutoFit/>
          </a:bodyPr>
          <a:lstStyle/>
          <a:p>
            <a:r>
              <a:rPr lang="en-US" sz="1108" b="1" smtClean="0">
                <a:solidFill>
                  <a:srgbClr val="000000"/>
                </a:solidFill>
              </a:rPr>
              <a:t>C</a:t>
            </a:r>
            <a:r>
              <a:rPr lang="vi-VN" sz="1108" b="1" smtClean="0">
                <a:solidFill>
                  <a:srgbClr val="000000"/>
                </a:solidFill>
              </a:rPr>
              <a:t>ác </a:t>
            </a:r>
            <a:r>
              <a:rPr lang="vi-VN" sz="1108" b="1">
                <a:solidFill>
                  <a:srgbClr val="000000"/>
                </a:solidFill>
              </a:rPr>
              <a:t>loại bao bì được sử dụng ở các siêu thị tại </a:t>
            </a:r>
            <a:r>
              <a:rPr lang="vi-VN" sz="1108" b="1" smtClean="0">
                <a:solidFill>
                  <a:srgbClr val="000000"/>
                </a:solidFill>
              </a:rPr>
              <a:t>Australia</a:t>
            </a:r>
            <a:endParaRPr lang="en-GB" sz="1108" b="1" dirty="0">
              <a:solidFill>
                <a:srgbClr val="000000"/>
              </a:solidFill>
            </a:endParaRPr>
          </a:p>
        </p:txBody>
      </p:sp>
      <p:sp>
        <p:nvSpPr>
          <p:cNvPr id="30" name="Rectangle 29"/>
          <p:cNvSpPr/>
          <p:nvPr/>
        </p:nvSpPr>
        <p:spPr>
          <a:xfrm>
            <a:off x="4604780" y="2815902"/>
            <a:ext cx="3211597" cy="2292935"/>
          </a:xfrm>
          <a:prstGeom prst="rect">
            <a:avLst/>
          </a:prstGeom>
        </p:spPr>
        <p:txBody>
          <a:bodyPr wrap="square">
            <a:spAutoFit/>
          </a:bodyPr>
          <a:lstStyle/>
          <a:p>
            <a:pPr algn="just"/>
            <a:r>
              <a:rPr lang="en-GB" sz="1100" i="1" dirty="0" smtClean="0">
                <a:solidFill>
                  <a:srgbClr val="000000"/>
                </a:solidFill>
              </a:rPr>
              <a:t>“</a:t>
            </a:r>
            <a:r>
              <a:rPr lang="en-US" sz="1100" i="1" dirty="0">
                <a:solidFill>
                  <a:srgbClr val="000000"/>
                </a:solidFill>
              </a:rPr>
              <a:t>Woolworths </a:t>
            </a:r>
            <a:r>
              <a:rPr lang="en-US" sz="1100" i="1" dirty="0" err="1">
                <a:solidFill>
                  <a:srgbClr val="000000"/>
                </a:solidFill>
              </a:rPr>
              <a:t>đã</a:t>
            </a:r>
            <a:r>
              <a:rPr lang="en-US" sz="1100" i="1" dirty="0">
                <a:solidFill>
                  <a:srgbClr val="000000"/>
                </a:solidFill>
              </a:rPr>
              <a:t> </a:t>
            </a:r>
            <a:r>
              <a:rPr lang="en-US" sz="1100" i="1" dirty="0" err="1">
                <a:solidFill>
                  <a:srgbClr val="000000"/>
                </a:solidFill>
              </a:rPr>
              <a:t>rà</a:t>
            </a:r>
            <a:r>
              <a:rPr lang="en-US" sz="1100" i="1" dirty="0">
                <a:solidFill>
                  <a:srgbClr val="000000"/>
                </a:solidFill>
              </a:rPr>
              <a:t> </a:t>
            </a:r>
            <a:r>
              <a:rPr lang="en-US" sz="1100" i="1" dirty="0" err="1">
                <a:solidFill>
                  <a:srgbClr val="000000"/>
                </a:solidFill>
              </a:rPr>
              <a:t>soát</a:t>
            </a:r>
            <a:r>
              <a:rPr lang="en-US" sz="1100" i="1" dirty="0">
                <a:solidFill>
                  <a:srgbClr val="000000"/>
                </a:solidFill>
              </a:rPr>
              <a:t> </a:t>
            </a:r>
            <a:r>
              <a:rPr lang="en-US" sz="1100" i="1" dirty="0" err="1">
                <a:solidFill>
                  <a:srgbClr val="000000"/>
                </a:solidFill>
              </a:rPr>
              <a:t>vật</a:t>
            </a:r>
            <a:r>
              <a:rPr lang="en-US" sz="1100" i="1" dirty="0">
                <a:solidFill>
                  <a:srgbClr val="000000"/>
                </a:solidFill>
              </a:rPr>
              <a:t> </a:t>
            </a:r>
            <a:r>
              <a:rPr lang="en-US" sz="1100" i="1" dirty="0" err="1">
                <a:solidFill>
                  <a:srgbClr val="000000"/>
                </a:solidFill>
              </a:rPr>
              <a:t>liệu</a:t>
            </a:r>
            <a:r>
              <a:rPr lang="en-US" sz="1100" i="1" dirty="0">
                <a:solidFill>
                  <a:srgbClr val="000000"/>
                </a:solidFill>
              </a:rPr>
              <a:t> </a:t>
            </a:r>
            <a:r>
              <a:rPr lang="en-US" sz="1100" i="1" dirty="0" err="1">
                <a:solidFill>
                  <a:srgbClr val="000000"/>
                </a:solidFill>
              </a:rPr>
              <a:t>đóng</a:t>
            </a:r>
            <a:r>
              <a:rPr lang="en-US" sz="1100" i="1" dirty="0">
                <a:solidFill>
                  <a:srgbClr val="000000"/>
                </a:solidFill>
              </a:rPr>
              <a:t> </a:t>
            </a:r>
            <a:r>
              <a:rPr lang="en-US" sz="1100" i="1" dirty="0" err="1">
                <a:solidFill>
                  <a:srgbClr val="000000"/>
                </a:solidFill>
              </a:rPr>
              <a:t>gói</a:t>
            </a:r>
            <a:r>
              <a:rPr lang="en-US" sz="1100" i="1" dirty="0">
                <a:solidFill>
                  <a:srgbClr val="000000"/>
                </a:solidFill>
              </a:rPr>
              <a:t> </a:t>
            </a:r>
            <a:r>
              <a:rPr lang="en-US" sz="1100" i="1" dirty="0" err="1">
                <a:solidFill>
                  <a:srgbClr val="000000"/>
                </a:solidFill>
              </a:rPr>
              <a:t>của</a:t>
            </a:r>
            <a:r>
              <a:rPr lang="en-US" sz="1100" i="1" dirty="0">
                <a:solidFill>
                  <a:srgbClr val="000000"/>
                </a:solidFill>
              </a:rPr>
              <a:t> </a:t>
            </a:r>
            <a:r>
              <a:rPr lang="en-US" sz="1100" i="1" dirty="0" err="1">
                <a:solidFill>
                  <a:srgbClr val="000000"/>
                </a:solidFill>
              </a:rPr>
              <a:t>hơn</a:t>
            </a:r>
            <a:r>
              <a:rPr lang="en-US" sz="1100" i="1" dirty="0">
                <a:solidFill>
                  <a:srgbClr val="000000"/>
                </a:solidFill>
              </a:rPr>
              <a:t> 3.000 </a:t>
            </a:r>
            <a:r>
              <a:rPr lang="en-US" sz="1100" i="1" dirty="0" err="1">
                <a:solidFill>
                  <a:srgbClr val="000000"/>
                </a:solidFill>
              </a:rPr>
              <a:t>sản</a:t>
            </a:r>
            <a:r>
              <a:rPr lang="en-US" sz="1100" i="1" dirty="0">
                <a:solidFill>
                  <a:srgbClr val="000000"/>
                </a:solidFill>
              </a:rPr>
              <a:t> </a:t>
            </a:r>
            <a:r>
              <a:rPr lang="en-US" sz="1100" i="1" dirty="0" err="1">
                <a:solidFill>
                  <a:srgbClr val="000000"/>
                </a:solidFill>
              </a:rPr>
              <a:t>phẩm</a:t>
            </a:r>
            <a:r>
              <a:rPr lang="en-US" sz="1100" i="1" dirty="0">
                <a:solidFill>
                  <a:srgbClr val="000000"/>
                </a:solidFill>
              </a:rPr>
              <a:t> Own Brand. </a:t>
            </a:r>
            <a:r>
              <a:rPr lang="en-US" sz="1100" i="1" dirty="0" err="1">
                <a:solidFill>
                  <a:srgbClr val="000000"/>
                </a:solidFill>
              </a:rPr>
              <a:t>Các</a:t>
            </a:r>
            <a:r>
              <a:rPr lang="en-US" sz="1100" i="1" dirty="0">
                <a:solidFill>
                  <a:srgbClr val="000000"/>
                </a:solidFill>
              </a:rPr>
              <a:t> </a:t>
            </a:r>
            <a:r>
              <a:rPr lang="en-US" sz="1100" i="1" dirty="0" err="1">
                <a:solidFill>
                  <a:srgbClr val="000000"/>
                </a:solidFill>
              </a:rPr>
              <a:t>sản</a:t>
            </a:r>
            <a:r>
              <a:rPr lang="en-US" sz="1100" i="1" dirty="0">
                <a:solidFill>
                  <a:srgbClr val="000000"/>
                </a:solidFill>
              </a:rPr>
              <a:t> </a:t>
            </a:r>
            <a:r>
              <a:rPr lang="en-US" sz="1100" i="1" dirty="0" err="1">
                <a:solidFill>
                  <a:srgbClr val="000000"/>
                </a:solidFill>
              </a:rPr>
              <a:t>phẩm</a:t>
            </a:r>
            <a:r>
              <a:rPr lang="en-US" sz="1100" i="1" dirty="0">
                <a:solidFill>
                  <a:srgbClr val="000000"/>
                </a:solidFill>
              </a:rPr>
              <a:t> </a:t>
            </a:r>
            <a:r>
              <a:rPr lang="en-US" sz="1100" i="1" dirty="0" err="1">
                <a:solidFill>
                  <a:srgbClr val="000000"/>
                </a:solidFill>
              </a:rPr>
              <a:t>này</a:t>
            </a:r>
            <a:r>
              <a:rPr lang="en-US" sz="1100" i="1" dirty="0">
                <a:solidFill>
                  <a:srgbClr val="000000"/>
                </a:solidFill>
              </a:rPr>
              <a:t> </a:t>
            </a:r>
            <a:r>
              <a:rPr lang="en-US" sz="1100" i="1" dirty="0" err="1">
                <a:solidFill>
                  <a:srgbClr val="000000"/>
                </a:solidFill>
              </a:rPr>
              <a:t>chiếm</a:t>
            </a:r>
            <a:r>
              <a:rPr lang="en-US" sz="1100" i="1" dirty="0">
                <a:solidFill>
                  <a:srgbClr val="000000"/>
                </a:solidFill>
              </a:rPr>
              <a:t> </a:t>
            </a:r>
            <a:r>
              <a:rPr lang="en-US" sz="1100" i="1" dirty="0" err="1">
                <a:solidFill>
                  <a:srgbClr val="000000"/>
                </a:solidFill>
              </a:rPr>
              <a:t>hơn</a:t>
            </a:r>
            <a:r>
              <a:rPr lang="en-US" sz="1100" i="1" dirty="0">
                <a:solidFill>
                  <a:srgbClr val="000000"/>
                </a:solidFill>
              </a:rPr>
              <a:t> 34% </a:t>
            </a:r>
            <a:r>
              <a:rPr lang="en-US" sz="1100" i="1" dirty="0" err="1">
                <a:solidFill>
                  <a:srgbClr val="000000"/>
                </a:solidFill>
              </a:rPr>
              <a:t>doanh</a:t>
            </a:r>
            <a:r>
              <a:rPr lang="en-US" sz="1100" i="1" dirty="0">
                <a:solidFill>
                  <a:srgbClr val="000000"/>
                </a:solidFill>
              </a:rPr>
              <a:t> </a:t>
            </a:r>
            <a:r>
              <a:rPr lang="en-US" sz="1100" i="1" dirty="0" err="1">
                <a:solidFill>
                  <a:srgbClr val="000000"/>
                </a:solidFill>
              </a:rPr>
              <a:t>thu</a:t>
            </a:r>
            <a:r>
              <a:rPr lang="en-US" sz="1100" i="1" dirty="0">
                <a:solidFill>
                  <a:srgbClr val="000000"/>
                </a:solidFill>
              </a:rPr>
              <a:t> </a:t>
            </a:r>
            <a:r>
              <a:rPr lang="en-US" sz="1100" i="1" dirty="0" err="1">
                <a:solidFill>
                  <a:srgbClr val="000000"/>
                </a:solidFill>
              </a:rPr>
              <a:t>của</a:t>
            </a:r>
            <a:r>
              <a:rPr lang="en-US" sz="1100" i="1" dirty="0">
                <a:solidFill>
                  <a:srgbClr val="000000"/>
                </a:solidFill>
              </a:rPr>
              <a:t> Own Brand </a:t>
            </a:r>
            <a:r>
              <a:rPr lang="en-US" sz="1100" i="1" dirty="0" err="1">
                <a:solidFill>
                  <a:srgbClr val="000000"/>
                </a:solidFill>
              </a:rPr>
              <a:t>và</a:t>
            </a:r>
            <a:r>
              <a:rPr lang="en-US" sz="1100" i="1" dirty="0">
                <a:solidFill>
                  <a:srgbClr val="000000"/>
                </a:solidFill>
              </a:rPr>
              <a:t> </a:t>
            </a:r>
            <a:r>
              <a:rPr lang="en-US" sz="1100" i="1" dirty="0" err="1">
                <a:solidFill>
                  <a:srgbClr val="000000"/>
                </a:solidFill>
              </a:rPr>
              <a:t>yêu</a:t>
            </a:r>
            <a:r>
              <a:rPr lang="en-US" sz="1100" i="1" dirty="0">
                <a:solidFill>
                  <a:srgbClr val="000000"/>
                </a:solidFill>
              </a:rPr>
              <a:t> </a:t>
            </a:r>
            <a:r>
              <a:rPr lang="en-US" sz="1100" i="1" dirty="0" err="1">
                <a:solidFill>
                  <a:srgbClr val="000000"/>
                </a:solidFill>
              </a:rPr>
              <a:t>cầu</a:t>
            </a:r>
            <a:r>
              <a:rPr lang="en-US" sz="1100" i="1" dirty="0">
                <a:solidFill>
                  <a:srgbClr val="000000"/>
                </a:solidFill>
              </a:rPr>
              <a:t> </a:t>
            </a:r>
            <a:r>
              <a:rPr lang="en-US" sz="1100" i="1" dirty="0" err="1">
                <a:solidFill>
                  <a:srgbClr val="000000"/>
                </a:solidFill>
              </a:rPr>
              <a:t>sử</a:t>
            </a:r>
            <a:r>
              <a:rPr lang="en-US" sz="1100" i="1" dirty="0">
                <a:solidFill>
                  <a:srgbClr val="000000"/>
                </a:solidFill>
              </a:rPr>
              <a:t> </a:t>
            </a:r>
            <a:r>
              <a:rPr lang="en-US" sz="1100" i="1" dirty="0" err="1">
                <a:solidFill>
                  <a:srgbClr val="000000"/>
                </a:solidFill>
              </a:rPr>
              <a:t>dụng</a:t>
            </a:r>
            <a:r>
              <a:rPr lang="en-US" sz="1100" i="1" dirty="0">
                <a:solidFill>
                  <a:srgbClr val="000000"/>
                </a:solidFill>
              </a:rPr>
              <a:t> </a:t>
            </a:r>
            <a:r>
              <a:rPr lang="en-US" sz="1100" b="1" i="1" dirty="0" err="1" smtClean="0">
                <a:solidFill>
                  <a:srgbClr val="000000"/>
                </a:solidFill>
              </a:rPr>
              <a:t>hơn</a:t>
            </a:r>
            <a:r>
              <a:rPr lang="en-US" sz="1100" b="1" i="1" dirty="0" smtClean="0">
                <a:solidFill>
                  <a:srgbClr val="000000"/>
                </a:solidFill>
              </a:rPr>
              <a:t> </a:t>
            </a:r>
            <a:r>
              <a:rPr lang="en-US" sz="1100" b="1" i="1" dirty="0">
                <a:solidFill>
                  <a:srgbClr val="000000"/>
                </a:solidFill>
              </a:rPr>
              <a:t>32.300 </a:t>
            </a:r>
            <a:r>
              <a:rPr lang="en-US" sz="1100" b="1" i="1" dirty="0" err="1">
                <a:solidFill>
                  <a:srgbClr val="000000"/>
                </a:solidFill>
              </a:rPr>
              <a:t>tấn</a:t>
            </a:r>
            <a:r>
              <a:rPr lang="en-US" sz="1100" b="1" i="1" dirty="0">
                <a:solidFill>
                  <a:srgbClr val="000000"/>
                </a:solidFill>
              </a:rPr>
              <a:t> </a:t>
            </a:r>
            <a:r>
              <a:rPr lang="en-US" sz="1100" b="1" i="1" dirty="0" err="1">
                <a:solidFill>
                  <a:srgbClr val="000000"/>
                </a:solidFill>
              </a:rPr>
              <a:t>vật</a:t>
            </a:r>
            <a:r>
              <a:rPr lang="en-US" sz="1100" b="1" i="1" dirty="0">
                <a:solidFill>
                  <a:srgbClr val="000000"/>
                </a:solidFill>
              </a:rPr>
              <a:t> </a:t>
            </a:r>
            <a:r>
              <a:rPr lang="en-US" sz="1100" b="1" i="1" dirty="0" err="1">
                <a:solidFill>
                  <a:srgbClr val="000000"/>
                </a:solidFill>
              </a:rPr>
              <a:t>liệu</a:t>
            </a:r>
            <a:r>
              <a:rPr lang="en-US" sz="1100" b="1" i="1" dirty="0">
                <a:solidFill>
                  <a:srgbClr val="000000"/>
                </a:solidFill>
              </a:rPr>
              <a:t> </a:t>
            </a:r>
            <a:r>
              <a:rPr lang="en-US" sz="1100" b="1" i="1" dirty="0" err="1">
                <a:solidFill>
                  <a:srgbClr val="000000"/>
                </a:solidFill>
              </a:rPr>
              <a:t>đóng</a:t>
            </a:r>
            <a:r>
              <a:rPr lang="en-US" sz="1100" b="1" i="1" dirty="0">
                <a:solidFill>
                  <a:srgbClr val="000000"/>
                </a:solidFill>
              </a:rPr>
              <a:t> </a:t>
            </a:r>
            <a:r>
              <a:rPr lang="en-US" sz="1100" b="1" i="1" dirty="0" err="1">
                <a:solidFill>
                  <a:srgbClr val="000000"/>
                </a:solidFill>
              </a:rPr>
              <a:t>gói</a:t>
            </a:r>
            <a:r>
              <a:rPr lang="en-US" sz="1100" b="1" i="1" dirty="0">
                <a:solidFill>
                  <a:srgbClr val="000000"/>
                </a:solidFill>
              </a:rPr>
              <a:t>. Polyethylene </a:t>
            </a:r>
            <a:r>
              <a:rPr lang="en-US" sz="1100" b="1" i="1" dirty="0" err="1">
                <a:solidFill>
                  <a:srgbClr val="000000"/>
                </a:solidFill>
              </a:rPr>
              <a:t>Mật</a:t>
            </a:r>
            <a:r>
              <a:rPr lang="en-US" sz="1100" b="1" i="1" dirty="0">
                <a:solidFill>
                  <a:srgbClr val="000000"/>
                </a:solidFill>
              </a:rPr>
              <a:t> </a:t>
            </a:r>
            <a:r>
              <a:rPr lang="en-US" sz="1100" b="1" i="1" dirty="0" err="1">
                <a:solidFill>
                  <a:srgbClr val="000000"/>
                </a:solidFill>
              </a:rPr>
              <a:t>độ</a:t>
            </a:r>
            <a:r>
              <a:rPr lang="en-US" sz="1100" b="1" i="1" dirty="0">
                <a:solidFill>
                  <a:srgbClr val="000000"/>
                </a:solidFill>
              </a:rPr>
              <a:t> </a:t>
            </a:r>
            <a:r>
              <a:rPr lang="en-US" sz="1100" b="1" i="1" dirty="0" err="1">
                <a:solidFill>
                  <a:srgbClr val="000000"/>
                </a:solidFill>
              </a:rPr>
              <a:t>lớn</a:t>
            </a:r>
            <a:r>
              <a:rPr lang="en-US" sz="1100" b="1" i="1" dirty="0">
                <a:solidFill>
                  <a:srgbClr val="000000"/>
                </a:solidFill>
              </a:rPr>
              <a:t> (HDPE</a:t>
            </a:r>
            <a:r>
              <a:rPr lang="en-US" sz="1100" b="1" i="1" dirty="0" smtClean="0">
                <a:solidFill>
                  <a:srgbClr val="000000"/>
                </a:solidFill>
              </a:rPr>
              <a:t>)</a:t>
            </a:r>
            <a:r>
              <a:rPr lang="en-US" sz="1100" i="1" dirty="0">
                <a:solidFill>
                  <a:srgbClr val="000000"/>
                </a:solidFill>
              </a:rPr>
              <a:t> </a:t>
            </a:r>
            <a:r>
              <a:rPr lang="en-US" sz="1100" i="1" dirty="0" err="1">
                <a:solidFill>
                  <a:srgbClr val="000000"/>
                </a:solidFill>
              </a:rPr>
              <a:t>tiếp</a:t>
            </a:r>
            <a:r>
              <a:rPr lang="en-US" sz="1100" i="1" dirty="0">
                <a:solidFill>
                  <a:srgbClr val="000000"/>
                </a:solidFill>
              </a:rPr>
              <a:t> </a:t>
            </a:r>
            <a:r>
              <a:rPr lang="en-US" sz="1100" i="1" dirty="0" err="1">
                <a:solidFill>
                  <a:srgbClr val="000000"/>
                </a:solidFill>
              </a:rPr>
              <a:t>tục</a:t>
            </a:r>
            <a:r>
              <a:rPr lang="en-US" sz="1100" i="1" dirty="0">
                <a:solidFill>
                  <a:srgbClr val="000000"/>
                </a:solidFill>
              </a:rPr>
              <a:t> </a:t>
            </a:r>
            <a:r>
              <a:rPr lang="en-US" sz="1100" i="1" dirty="0" err="1">
                <a:solidFill>
                  <a:srgbClr val="000000"/>
                </a:solidFill>
              </a:rPr>
              <a:t>là</a:t>
            </a:r>
            <a:r>
              <a:rPr lang="en-US" sz="1100" i="1" dirty="0">
                <a:solidFill>
                  <a:srgbClr val="000000"/>
                </a:solidFill>
              </a:rPr>
              <a:t> </a:t>
            </a:r>
            <a:r>
              <a:rPr lang="en-US" sz="1100" i="1" dirty="0" err="1">
                <a:solidFill>
                  <a:srgbClr val="000000"/>
                </a:solidFill>
              </a:rPr>
              <a:t>vật</a:t>
            </a:r>
            <a:r>
              <a:rPr lang="en-US" sz="1100" i="1" dirty="0">
                <a:solidFill>
                  <a:srgbClr val="000000"/>
                </a:solidFill>
              </a:rPr>
              <a:t> </a:t>
            </a:r>
            <a:r>
              <a:rPr lang="en-US" sz="1100" i="1" dirty="0" err="1">
                <a:solidFill>
                  <a:srgbClr val="000000"/>
                </a:solidFill>
              </a:rPr>
              <a:t>liệu</a:t>
            </a:r>
            <a:r>
              <a:rPr lang="en-US" sz="1100" i="1" dirty="0">
                <a:solidFill>
                  <a:srgbClr val="000000"/>
                </a:solidFill>
              </a:rPr>
              <a:t> </a:t>
            </a:r>
            <a:r>
              <a:rPr lang="en-US" sz="1100" i="1" dirty="0" err="1">
                <a:solidFill>
                  <a:srgbClr val="000000"/>
                </a:solidFill>
              </a:rPr>
              <a:t>phổ</a:t>
            </a:r>
            <a:r>
              <a:rPr lang="en-US" sz="1100" i="1" dirty="0">
                <a:solidFill>
                  <a:srgbClr val="000000"/>
                </a:solidFill>
              </a:rPr>
              <a:t> </a:t>
            </a:r>
            <a:r>
              <a:rPr lang="en-US" sz="1100" i="1" dirty="0" err="1">
                <a:solidFill>
                  <a:srgbClr val="000000"/>
                </a:solidFill>
              </a:rPr>
              <a:t>biến</a:t>
            </a:r>
            <a:r>
              <a:rPr lang="en-US" sz="1100" i="1" dirty="0">
                <a:solidFill>
                  <a:srgbClr val="000000"/>
                </a:solidFill>
              </a:rPr>
              <a:t> </a:t>
            </a:r>
            <a:r>
              <a:rPr lang="en-US" sz="1100" i="1" dirty="0" err="1">
                <a:solidFill>
                  <a:srgbClr val="000000"/>
                </a:solidFill>
              </a:rPr>
              <a:t>nhất</a:t>
            </a:r>
            <a:r>
              <a:rPr lang="en-US" sz="1100" i="1" dirty="0">
                <a:solidFill>
                  <a:srgbClr val="000000"/>
                </a:solidFill>
              </a:rPr>
              <a:t>, </a:t>
            </a:r>
            <a:r>
              <a:rPr lang="en-US" sz="1100" i="1" dirty="0" err="1">
                <a:solidFill>
                  <a:srgbClr val="000000"/>
                </a:solidFill>
              </a:rPr>
              <a:t>được</a:t>
            </a:r>
            <a:r>
              <a:rPr lang="en-US" sz="1100" i="1" dirty="0">
                <a:solidFill>
                  <a:srgbClr val="000000"/>
                </a:solidFill>
              </a:rPr>
              <a:t> </a:t>
            </a:r>
            <a:r>
              <a:rPr lang="en-US" sz="1100" i="1" dirty="0" err="1">
                <a:solidFill>
                  <a:srgbClr val="000000"/>
                </a:solidFill>
              </a:rPr>
              <a:t>sử</a:t>
            </a:r>
            <a:r>
              <a:rPr lang="en-US" sz="1100" i="1" dirty="0">
                <a:solidFill>
                  <a:srgbClr val="000000"/>
                </a:solidFill>
              </a:rPr>
              <a:t> </a:t>
            </a:r>
            <a:r>
              <a:rPr lang="en-US" sz="1100" i="1" dirty="0" err="1">
                <a:solidFill>
                  <a:srgbClr val="000000"/>
                </a:solidFill>
              </a:rPr>
              <a:t>dụng</a:t>
            </a:r>
            <a:r>
              <a:rPr lang="en-US" sz="1100" i="1" dirty="0">
                <a:solidFill>
                  <a:srgbClr val="000000"/>
                </a:solidFill>
              </a:rPr>
              <a:t> </a:t>
            </a:r>
            <a:r>
              <a:rPr lang="en-US" sz="1100" i="1" dirty="0" err="1">
                <a:solidFill>
                  <a:srgbClr val="000000"/>
                </a:solidFill>
              </a:rPr>
              <a:t>trong</a:t>
            </a:r>
            <a:r>
              <a:rPr lang="en-US" sz="1100" i="1" dirty="0">
                <a:solidFill>
                  <a:srgbClr val="000000"/>
                </a:solidFill>
              </a:rPr>
              <a:t> </a:t>
            </a:r>
            <a:r>
              <a:rPr lang="en-US" sz="1100" i="1" dirty="0" err="1">
                <a:solidFill>
                  <a:srgbClr val="000000"/>
                </a:solidFill>
              </a:rPr>
              <a:t>hộp</a:t>
            </a:r>
            <a:r>
              <a:rPr lang="en-US" sz="1100" i="1" dirty="0">
                <a:solidFill>
                  <a:srgbClr val="000000"/>
                </a:solidFill>
              </a:rPr>
              <a:t> </a:t>
            </a:r>
            <a:r>
              <a:rPr lang="en-US" sz="1100" i="1" dirty="0" err="1">
                <a:solidFill>
                  <a:srgbClr val="000000"/>
                </a:solidFill>
              </a:rPr>
              <a:t>sữa</a:t>
            </a:r>
            <a:r>
              <a:rPr lang="en-US" sz="1100" i="1" dirty="0">
                <a:solidFill>
                  <a:srgbClr val="000000"/>
                </a:solidFill>
              </a:rPr>
              <a:t> </a:t>
            </a:r>
            <a:r>
              <a:rPr lang="en-US" sz="1100" i="1" dirty="0" err="1">
                <a:solidFill>
                  <a:srgbClr val="000000"/>
                </a:solidFill>
              </a:rPr>
              <a:t>hai</a:t>
            </a:r>
            <a:r>
              <a:rPr lang="en-US" sz="1100" i="1" dirty="0">
                <a:solidFill>
                  <a:srgbClr val="000000"/>
                </a:solidFill>
              </a:rPr>
              <a:t> </a:t>
            </a:r>
            <a:r>
              <a:rPr lang="en-US" sz="1100" i="1" dirty="0" err="1">
                <a:solidFill>
                  <a:srgbClr val="000000"/>
                </a:solidFill>
              </a:rPr>
              <a:t>và</a:t>
            </a:r>
            <a:r>
              <a:rPr lang="en-US" sz="1100" i="1" dirty="0">
                <a:solidFill>
                  <a:srgbClr val="000000"/>
                </a:solidFill>
              </a:rPr>
              <a:t> </a:t>
            </a:r>
            <a:r>
              <a:rPr lang="en-US" sz="1100" i="1" dirty="0" err="1">
                <a:solidFill>
                  <a:srgbClr val="000000"/>
                </a:solidFill>
              </a:rPr>
              <a:t>ba</a:t>
            </a:r>
            <a:r>
              <a:rPr lang="en-US" sz="1100" i="1" dirty="0">
                <a:solidFill>
                  <a:srgbClr val="000000"/>
                </a:solidFill>
              </a:rPr>
              <a:t> </a:t>
            </a:r>
            <a:r>
              <a:rPr lang="en-US" sz="1100" i="1" dirty="0" err="1">
                <a:solidFill>
                  <a:srgbClr val="000000"/>
                </a:solidFill>
              </a:rPr>
              <a:t>lít</a:t>
            </a:r>
            <a:r>
              <a:rPr lang="en-US" sz="1100" i="1" dirty="0">
                <a:solidFill>
                  <a:srgbClr val="000000"/>
                </a:solidFill>
              </a:rPr>
              <a:t>. </a:t>
            </a:r>
            <a:r>
              <a:rPr lang="en-US" sz="1100" i="1" dirty="0" err="1">
                <a:solidFill>
                  <a:srgbClr val="000000"/>
                </a:solidFill>
              </a:rPr>
              <a:t>Tiếp</a:t>
            </a:r>
            <a:r>
              <a:rPr lang="en-US" sz="1100" i="1" dirty="0">
                <a:solidFill>
                  <a:srgbClr val="000000"/>
                </a:solidFill>
              </a:rPr>
              <a:t> </a:t>
            </a:r>
            <a:r>
              <a:rPr lang="en-US" sz="1100" i="1" dirty="0" err="1">
                <a:solidFill>
                  <a:srgbClr val="000000"/>
                </a:solidFill>
              </a:rPr>
              <a:t>theo</a:t>
            </a:r>
            <a:r>
              <a:rPr lang="en-US" sz="1100" i="1" dirty="0">
                <a:solidFill>
                  <a:srgbClr val="000000"/>
                </a:solidFill>
              </a:rPr>
              <a:t>, </a:t>
            </a:r>
            <a:r>
              <a:rPr lang="en-US" sz="1100" i="1" dirty="0" err="1">
                <a:solidFill>
                  <a:srgbClr val="000000"/>
                </a:solidFill>
              </a:rPr>
              <a:t>các-tông</a:t>
            </a:r>
            <a:r>
              <a:rPr lang="en-US" sz="1100" i="1" dirty="0">
                <a:solidFill>
                  <a:srgbClr val="000000"/>
                </a:solidFill>
              </a:rPr>
              <a:t> </a:t>
            </a:r>
            <a:r>
              <a:rPr lang="en-US" sz="1100" i="1" dirty="0" err="1">
                <a:solidFill>
                  <a:srgbClr val="000000"/>
                </a:solidFill>
              </a:rPr>
              <a:t>và</a:t>
            </a:r>
            <a:r>
              <a:rPr lang="en-US" sz="1100" i="1" dirty="0">
                <a:solidFill>
                  <a:srgbClr val="000000"/>
                </a:solidFill>
              </a:rPr>
              <a:t> </a:t>
            </a:r>
            <a:r>
              <a:rPr lang="en-US" sz="1100" i="1" dirty="0" err="1">
                <a:solidFill>
                  <a:srgbClr val="000000"/>
                </a:solidFill>
              </a:rPr>
              <a:t>giấy</a:t>
            </a:r>
            <a:r>
              <a:rPr lang="en-US" sz="1100" i="1" dirty="0">
                <a:solidFill>
                  <a:srgbClr val="000000"/>
                </a:solidFill>
              </a:rPr>
              <a:t> </a:t>
            </a:r>
            <a:r>
              <a:rPr lang="en-US" sz="1100" i="1" dirty="0" err="1">
                <a:solidFill>
                  <a:srgbClr val="000000"/>
                </a:solidFill>
              </a:rPr>
              <a:t>là</a:t>
            </a:r>
            <a:r>
              <a:rPr lang="en-US" sz="1100" i="1" dirty="0">
                <a:solidFill>
                  <a:srgbClr val="000000"/>
                </a:solidFill>
              </a:rPr>
              <a:t> </a:t>
            </a:r>
            <a:r>
              <a:rPr lang="en-US" sz="1100" i="1" dirty="0" err="1">
                <a:solidFill>
                  <a:srgbClr val="000000"/>
                </a:solidFill>
              </a:rPr>
              <a:t>những</a:t>
            </a:r>
            <a:r>
              <a:rPr lang="en-US" sz="1100" i="1" dirty="0">
                <a:solidFill>
                  <a:srgbClr val="000000"/>
                </a:solidFill>
              </a:rPr>
              <a:t> </a:t>
            </a:r>
            <a:r>
              <a:rPr lang="en-US" sz="1100" i="1" dirty="0" err="1">
                <a:solidFill>
                  <a:srgbClr val="000000"/>
                </a:solidFill>
              </a:rPr>
              <a:t>vật</a:t>
            </a:r>
            <a:r>
              <a:rPr lang="en-US" sz="1100" i="1" dirty="0">
                <a:solidFill>
                  <a:srgbClr val="000000"/>
                </a:solidFill>
              </a:rPr>
              <a:t> </a:t>
            </a:r>
            <a:r>
              <a:rPr lang="en-US" sz="1100" i="1" dirty="0" err="1">
                <a:solidFill>
                  <a:srgbClr val="000000"/>
                </a:solidFill>
              </a:rPr>
              <a:t>liệu</a:t>
            </a:r>
            <a:r>
              <a:rPr lang="en-US" sz="1100" i="1" dirty="0">
                <a:solidFill>
                  <a:srgbClr val="000000"/>
                </a:solidFill>
              </a:rPr>
              <a:t> </a:t>
            </a:r>
            <a:r>
              <a:rPr lang="en-US" sz="1100" i="1" dirty="0" err="1">
                <a:solidFill>
                  <a:srgbClr val="000000"/>
                </a:solidFill>
              </a:rPr>
              <a:t>đóng</a:t>
            </a:r>
            <a:r>
              <a:rPr lang="en-US" sz="1100" i="1" dirty="0">
                <a:solidFill>
                  <a:srgbClr val="000000"/>
                </a:solidFill>
              </a:rPr>
              <a:t> </a:t>
            </a:r>
            <a:r>
              <a:rPr lang="en-US" sz="1100" i="1" dirty="0" err="1">
                <a:solidFill>
                  <a:srgbClr val="000000"/>
                </a:solidFill>
              </a:rPr>
              <a:t>gói</a:t>
            </a:r>
            <a:r>
              <a:rPr lang="en-US" sz="1100" i="1" dirty="0">
                <a:solidFill>
                  <a:srgbClr val="000000"/>
                </a:solidFill>
              </a:rPr>
              <a:t> </a:t>
            </a:r>
            <a:r>
              <a:rPr lang="en-US" sz="1100" i="1" dirty="0" err="1">
                <a:solidFill>
                  <a:srgbClr val="000000"/>
                </a:solidFill>
              </a:rPr>
              <a:t>thường</a:t>
            </a:r>
            <a:r>
              <a:rPr lang="en-US" sz="1100" i="1" dirty="0">
                <a:solidFill>
                  <a:srgbClr val="000000"/>
                </a:solidFill>
              </a:rPr>
              <a:t> </a:t>
            </a:r>
            <a:r>
              <a:rPr lang="en-US" sz="1100" i="1" dirty="0" err="1">
                <a:solidFill>
                  <a:srgbClr val="000000"/>
                </a:solidFill>
              </a:rPr>
              <a:t>được</a:t>
            </a:r>
            <a:r>
              <a:rPr lang="en-US" sz="1100" i="1" dirty="0">
                <a:solidFill>
                  <a:srgbClr val="000000"/>
                </a:solidFill>
              </a:rPr>
              <a:t> </a:t>
            </a:r>
            <a:r>
              <a:rPr lang="en-US" sz="1100" i="1" dirty="0" err="1">
                <a:solidFill>
                  <a:srgbClr val="000000"/>
                </a:solidFill>
              </a:rPr>
              <a:t>sử</a:t>
            </a:r>
            <a:r>
              <a:rPr lang="en-US" sz="1100" i="1" dirty="0">
                <a:solidFill>
                  <a:srgbClr val="000000"/>
                </a:solidFill>
              </a:rPr>
              <a:t> </a:t>
            </a:r>
            <a:r>
              <a:rPr lang="en-US" sz="1100" i="1" dirty="0" err="1">
                <a:solidFill>
                  <a:srgbClr val="000000"/>
                </a:solidFill>
              </a:rPr>
              <a:t>dụng</a:t>
            </a:r>
            <a:r>
              <a:rPr lang="en-US" sz="1100" i="1" dirty="0">
                <a:solidFill>
                  <a:srgbClr val="000000"/>
                </a:solidFill>
              </a:rPr>
              <a:t> </a:t>
            </a:r>
            <a:r>
              <a:rPr lang="en-US" sz="1100" i="1" dirty="0" err="1">
                <a:solidFill>
                  <a:srgbClr val="000000"/>
                </a:solidFill>
              </a:rPr>
              <a:t>nhất</a:t>
            </a:r>
            <a:r>
              <a:rPr lang="en-US" sz="1100" i="1" dirty="0">
                <a:solidFill>
                  <a:srgbClr val="000000"/>
                </a:solidFill>
              </a:rPr>
              <a:t>, </a:t>
            </a:r>
            <a:r>
              <a:rPr lang="en-US" sz="1100" i="1" dirty="0" err="1">
                <a:solidFill>
                  <a:srgbClr val="000000"/>
                </a:solidFill>
              </a:rPr>
              <a:t>dùng</a:t>
            </a:r>
            <a:r>
              <a:rPr lang="en-US" sz="1100" i="1" dirty="0">
                <a:solidFill>
                  <a:srgbClr val="000000"/>
                </a:solidFill>
              </a:rPr>
              <a:t> </a:t>
            </a:r>
            <a:r>
              <a:rPr lang="en-US" sz="1100" i="1" dirty="0" err="1">
                <a:solidFill>
                  <a:srgbClr val="000000"/>
                </a:solidFill>
              </a:rPr>
              <a:t>để</a:t>
            </a:r>
            <a:r>
              <a:rPr lang="en-US" sz="1100" i="1" dirty="0">
                <a:solidFill>
                  <a:srgbClr val="000000"/>
                </a:solidFill>
              </a:rPr>
              <a:t> </a:t>
            </a:r>
            <a:r>
              <a:rPr lang="en-US" sz="1100" i="1" dirty="0" err="1">
                <a:solidFill>
                  <a:srgbClr val="000000"/>
                </a:solidFill>
              </a:rPr>
              <a:t>làm</a:t>
            </a:r>
            <a:r>
              <a:rPr lang="en-US" sz="1100" i="1" dirty="0">
                <a:solidFill>
                  <a:srgbClr val="000000"/>
                </a:solidFill>
              </a:rPr>
              <a:t> </a:t>
            </a:r>
            <a:r>
              <a:rPr lang="en-US" sz="1100" i="1" dirty="0" err="1">
                <a:solidFill>
                  <a:srgbClr val="000000"/>
                </a:solidFill>
              </a:rPr>
              <a:t>hộp</a:t>
            </a:r>
            <a:r>
              <a:rPr lang="en-US" sz="1100" i="1" dirty="0">
                <a:solidFill>
                  <a:srgbClr val="000000"/>
                </a:solidFill>
              </a:rPr>
              <a:t>  </a:t>
            </a:r>
            <a:r>
              <a:rPr lang="en-US" sz="1100" i="1" dirty="0" err="1">
                <a:solidFill>
                  <a:srgbClr val="000000"/>
                </a:solidFill>
              </a:rPr>
              <a:t>bìa</a:t>
            </a:r>
            <a:r>
              <a:rPr lang="en-US" sz="1100" i="1" dirty="0">
                <a:solidFill>
                  <a:srgbClr val="000000"/>
                </a:solidFill>
              </a:rPr>
              <a:t> </a:t>
            </a:r>
            <a:r>
              <a:rPr lang="en-US" sz="1100" i="1" dirty="0" err="1">
                <a:solidFill>
                  <a:srgbClr val="000000"/>
                </a:solidFill>
              </a:rPr>
              <a:t>cứng</a:t>
            </a:r>
            <a:r>
              <a:rPr lang="en-US" sz="1100" i="1" dirty="0">
                <a:solidFill>
                  <a:srgbClr val="000000"/>
                </a:solidFill>
              </a:rPr>
              <a:t> </a:t>
            </a:r>
            <a:r>
              <a:rPr lang="en-US" sz="1100" i="1" dirty="0" err="1">
                <a:solidFill>
                  <a:srgbClr val="000000"/>
                </a:solidFill>
              </a:rPr>
              <a:t>đựng</a:t>
            </a:r>
            <a:r>
              <a:rPr lang="en-US" sz="1100" i="1" dirty="0">
                <a:solidFill>
                  <a:srgbClr val="000000"/>
                </a:solidFill>
              </a:rPr>
              <a:t> </a:t>
            </a:r>
            <a:r>
              <a:rPr lang="en-US" sz="1100" i="1" dirty="0" err="1">
                <a:solidFill>
                  <a:srgbClr val="000000"/>
                </a:solidFill>
              </a:rPr>
              <a:t>trứng</a:t>
            </a:r>
            <a:r>
              <a:rPr lang="en-US" sz="1100" i="1" dirty="0">
                <a:solidFill>
                  <a:srgbClr val="000000"/>
                </a:solidFill>
              </a:rPr>
              <a:t> </a:t>
            </a:r>
            <a:r>
              <a:rPr lang="en-US" sz="1100" i="1" dirty="0" err="1">
                <a:solidFill>
                  <a:srgbClr val="000000"/>
                </a:solidFill>
              </a:rPr>
              <a:t>và</a:t>
            </a:r>
            <a:r>
              <a:rPr lang="en-US" sz="1100" i="1" dirty="0">
                <a:solidFill>
                  <a:srgbClr val="000000"/>
                </a:solidFill>
              </a:rPr>
              <a:t> </a:t>
            </a:r>
            <a:r>
              <a:rPr lang="en-US" sz="1100" i="1" dirty="0" err="1"/>
              <a:t>hộp</a:t>
            </a:r>
            <a:r>
              <a:rPr lang="en-US" sz="1100" i="1" dirty="0"/>
              <a:t> </a:t>
            </a:r>
            <a:r>
              <a:rPr lang="en-US" sz="1100" i="1" dirty="0" err="1"/>
              <a:t>đựng</a:t>
            </a:r>
            <a:r>
              <a:rPr lang="en-US" sz="1100" i="1" dirty="0"/>
              <a:t> </a:t>
            </a:r>
            <a:r>
              <a:rPr lang="en-US" sz="1100" i="1" dirty="0" err="1"/>
              <a:t>đậu</a:t>
            </a:r>
            <a:r>
              <a:rPr lang="en-US" sz="1100" i="1" dirty="0"/>
              <a:t> </a:t>
            </a:r>
            <a:r>
              <a:rPr lang="en-US" sz="1100" i="1" dirty="0" err="1"/>
              <a:t>đông</a:t>
            </a:r>
            <a:r>
              <a:rPr lang="en-US" sz="1100" i="1" dirty="0"/>
              <a:t> </a:t>
            </a:r>
            <a:r>
              <a:rPr lang="en-US" sz="1100" i="1" dirty="0" err="1"/>
              <a:t>lạnh</a:t>
            </a:r>
            <a:r>
              <a:rPr lang="en-US" sz="1100" i="1" dirty="0"/>
              <a:t> (</a:t>
            </a:r>
            <a:r>
              <a:rPr lang="en-US" sz="1100" i="1" dirty="0" err="1"/>
              <a:t>Homebrand</a:t>
            </a:r>
            <a:r>
              <a:rPr lang="en-US" sz="1100" i="1" dirty="0"/>
              <a:t> </a:t>
            </a:r>
            <a:r>
              <a:rPr lang="en-US" sz="1100" i="1" dirty="0" err="1"/>
              <a:t>đông</a:t>
            </a:r>
            <a:r>
              <a:rPr lang="en-US" sz="1100" i="1" dirty="0"/>
              <a:t> </a:t>
            </a:r>
            <a:r>
              <a:rPr lang="en-US" sz="1100" i="1" dirty="0" err="1"/>
              <a:t>lạnh</a:t>
            </a:r>
            <a:r>
              <a:rPr lang="en-US" sz="1100" i="1" dirty="0"/>
              <a:t>). </a:t>
            </a:r>
            <a:r>
              <a:rPr lang="en-US" sz="1100" i="1" dirty="0" err="1"/>
              <a:t>Khoảng</a:t>
            </a:r>
            <a:r>
              <a:rPr lang="en-US" sz="1100" i="1" dirty="0"/>
              <a:t> 19,5% </a:t>
            </a:r>
            <a:r>
              <a:rPr lang="en-US" sz="1100" b="1" i="1" dirty="0" err="1"/>
              <a:t>bao</a:t>
            </a:r>
            <a:r>
              <a:rPr lang="en-US" sz="1100" b="1" i="1" dirty="0"/>
              <a:t> </a:t>
            </a:r>
            <a:r>
              <a:rPr lang="en-US" sz="1100" b="1" i="1" dirty="0" err="1"/>
              <a:t>bì</a:t>
            </a:r>
            <a:r>
              <a:rPr lang="en-US" sz="1100" b="1" i="1" dirty="0"/>
              <a:t> </a:t>
            </a:r>
            <a:r>
              <a:rPr lang="en-US" sz="1100" b="1" i="1" dirty="0" err="1"/>
              <a:t>được</a:t>
            </a:r>
            <a:r>
              <a:rPr lang="en-US" sz="1100" b="1" i="1" dirty="0"/>
              <a:t> </a:t>
            </a:r>
            <a:r>
              <a:rPr lang="en-US" sz="1100" b="1" i="1" dirty="0" err="1"/>
              <a:t>sử</a:t>
            </a:r>
            <a:r>
              <a:rPr lang="en-US" sz="1100" b="1" i="1" dirty="0"/>
              <a:t> </a:t>
            </a:r>
            <a:r>
              <a:rPr lang="en-US" sz="1100" b="1" i="1" dirty="0" err="1"/>
              <a:t>dụng</a:t>
            </a:r>
            <a:r>
              <a:rPr lang="en-US" sz="1100" b="1" i="1" dirty="0"/>
              <a:t> </a:t>
            </a:r>
            <a:r>
              <a:rPr lang="en-US" sz="1100" b="1" i="1" dirty="0" err="1"/>
              <a:t>chứa</a:t>
            </a:r>
            <a:r>
              <a:rPr lang="en-US" sz="1100" b="1" i="1" dirty="0"/>
              <a:t> </a:t>
            </a:r>
            <a:r>
              <a:rPr lang="en-US" sz="1100" b="1" i="1" dirty="0" err="1" smtClean="0"/>
              <a:t>các</a:t>
            </a:r>
            <a:r>
              <a:rPr lang="en-US" sz="1100" b="1" i="1" dirty="0" smtClean="0"/>
              <a:t> </a:t>
            </a:r>
            <a:r>
              <a:rPr lang="en-US" sz="1100" b="1" i="1" dirty="0" err="1" smtClean="0"/>
              <a:t>sản</a:t>
            </a:r>
            <a:r>
              <a:rPr lang="en-US" sz="1100" b="1" i="1" dirty="0" smtClean="0"/>
              <a:t> </a:t>
            </a:r>
            <a:r>
              <a:rPr lang="en-US" sz="1100" b="1" i="1" dirty="0" err="1"/>
              <a:t>phẩm</a:t>
            </a:r>
            <a:r>
              <a:rPr lang="en-US" sz="1100" b="1" i="1" dirty="0"/>
              <a:t> </a:t>
            </a:r>
            <a:r>
              <a:rPr lang="en-US" sz="1100" b="1" i="1" dirty="0" err="1"/>
              <a:t>tái</a:t>
            </a:r>
            <a:r>
              <a:rPr lang="en-US" sz="1100" b="1" i="1" dirty="0"/>
              <a:t> </a:t>
            </a:r>
            <a:r>
              <a:rPr lang="en-US" sz="1100" b="1" i="1" dirty="0" err="1"/>
              <a:t>chế</a:t>
            </a:r>
            <a:r>
              <a:rPr lang="en-US" sz="1100" b="1" i="1" dirty="0"/>
              <a:t> </a:t>
            </a:r>
            <a:r>
              <a:rPr lang="en-US" sz="1100" b="1" i="1" dirty="0" err="1"/>
              <a:t>đã</a:t>
            </a:r>
            <a:r>
              <a:rPr lang="en-US" sz="1100" b="1" i="1" dirty="0"/>
              <a:t> qua </a:t>
            </a:r>
            <a:r>
              <a:rPr lang="en-US" sz="1100" b="1" i="1" dirty="0" err="1"/>
              <a:t>sử</a:t>
            </a:r>
            <a:r>
              <a:rPr lang="en-US" sz="1100" b="1" i="1" dirty="0"/>
              <a:t> </a:t>
            </a:r>
            <a:r>
              <a:rPr lang="en-US" sz="1100" b="1" i="1" dirty="0" err="1"/>
              <a:t>dụng</a:t>
            </a:r>
            <a:r>
              <a:rPr lang="en-GB" sz="1100" i="1" dirty="0" smtClean="0"/>
              <a:t>.”</a:t>
            </a:r>
            <a:endParaRPr lang="en-GB" sz="1100" i="1" dirty="0"/>
          </a:p>
        </p:txBody>
      </p:sp>
      <p:sp>
        <p:nvSpPr>
          <p:cNvPr id="31" name="Rectangle 30"/>
          <p:cNvSpPr/>
          <p:nvPr/>
        </p:nvSpPr>
        <p:spPr bwMode="ltGray">
          <a:xfrm>
            <a:off x="4604780" y="3383858"/>
            <a:ext cx="3141258" cy="280982"/>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err="1">
              <a:solidFill>
                <a:srgbClr val="FFFFFF"/>
              </a:solidFill>
            </a:endParaRPr>
          </a:p>
        </p:txBody>
      </p:sp>
      <p:sp>
        <p:nvSpPr>
          <p:cNvPr id="33" name="TextBox 32"/>
          <p:cNvSpPr txBox="1"/>
          <p:nvPr/>
        </p:nvSpPr>
        <p:spPr>
          <a:xfrm>
            <a:off x="8047893" y="3333837"/>
            <a:ext cx="1055077" cy="517194"/>
          </a:xfrm>
          <a:prstGeom prst="rect">
            <a:avLst/>
          </a:prstGeom>
          <a:noFill/>
        </p:spPr>
        <p:txBody>
          <a:bodyPr vert="horz" wrap="square" lIns="0" tIns="0" rIns="0" bIns="0" rtlCol="0">
            <a:noAutofit/>
          </a:bodyPr>
          <a:lstStyle/>
          <a:p>
            <a:pPr indent="-253225">
              <a:spcAft>
                <a:spcPts val="831"/>
              </a:spcAft>
            </a:pPr>
            <a:r>
              <a:rPr lang="en-GB" sz="1100" b="1" smtClean="0">
                <a:solidFill>
                  <a:srgbClr val="000000"/>
                </a:solidFill>
              </a:rPr>
              <a:t>Chỉ ra tổng khối lượng vật liệu đóng gói đã được sử dụng</a:t>
            </a:r>
            <a:endParaRPr lang="en-GB" sz="1100" b="1" dirty="0">
              <a:solidFill>
                <a:srgbClr val="000000"/>
              </a:solidFill>
            </a:endParaRPr>
          </a:p>
        </p:txBody>
      </p:sp>
      <p:cxnSp>
        <p:nvCxnSpPr>
          <p:cNvPr id="34" name="Straight Connector 33"/>
          <p:cNvCxnSpPr/>
          <p:nvPr/>
        </p:nvCxnSpPr>
        <p:spPr>
          <a:xfrm>
            <a:off x="7981026" y="3383858"/>
            <a:ext cx="0" cy="607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1" idx="3"/>
          </p:cNvCxnSpPr>
          <p:nvPr/>
        </p:nvCxnSpPr>
        <p:spPr>
          <a:xfrm>
            <a:off x="7746038" y="3524349"/>
            <a:ext cx="234988" cy="130587"/>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ltGray">
          <a:xfrm>
            <a:off x="4639949" y="4505246"/>
            <a:ext cx="3141258" cy="541539"/>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err="1">
              <a:solidFill>
                <a:srgbClr val="FFFFFF"/>
              </a:solidFill>
            </a:endParaRPr>
          </a:p>
        </p:txBody>
      </p:sp>
      <p:cxnSp>
        <p:nvCxnSpPr>
          <p:cNvPr id="37" name="Elbow Connector 36"/>
          <p:cNvCxnSpPr/>
          <p:nvPr/>
        </p:nvCxnSpPr>
        <p:spPr>
          <a:xfrm>
            <a:off x="4294477" y="5087391"/>
            <a:ext cx="166154" cy="134343"/>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639949" y="5152547"/>
            <a:ext cx="3057730" cy="492369"/>
          </a:xfrm>
          <a:prstGeom prst="rect">
            <a:avLst/>
          </a:prstGeom>
          <a:noFill/>
        </p:spPr>
        <p:txBody>
          <a:bodyPr vert="horz" wrap="square" lIns="0" tIns="0" rIns="0" bIns="0" rtlCol="0">
            <a:noAutofit/>
          </a:bodyPr>
          <a:lstStyle/>
          <a:p>
            <a:pPr indent="-253225">
              <a:spcAft>
                <a:spcPts val="831"/>
              </a:spcAft>
            </a:pPr>
            <a:r>
              <a:rPr lang="en-GB" sz="1100" b="1" smtClean="0">
                <a:solidFill>
                  <a:srgbClr val="000000"/>
                </a:solidFill>
              </a:rPr>
              <a:t>Cung cấp chi tiết các loại vật liệu đã sử dụng để đóng gói</a:t>
            </a:r>
            <a:endParaRPr lang="en-GB" sz="1100" b="1" dirty="0">
              <a:solidFill>
                <a:srgbClr val="000000"/>
              </a:solidFill>
            </a:endParaRPr>
          </a:p>
        </p:txBody>
      </p:sp>
      <p:cxnSp>
        <p:nvCxnSpPr>
          <p:cNvPr id="39" name="Straight Connector 38"/>
          <p:cNvCxnSpPr/>
          <p:nvPr/>
        </p:nvCxnSpPr>
        <p:spPr>
          <a:xfrm>
            <a:off x="4466309" y="2815902"/>
            <a:ext cx="0" cy="2723252"/>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047893" y="4484078"/>
            <a:ext cx="984738" cy="492369"/>
          </a:xfrm>
          <a:prstGeom prst="rect">
            <a:avLst/>
          </a:prstGeom>
          <a:noFill/>
        </p:spPr>
        <p:txBody>
          <a:bodyPr vert="horz" wrap="square" lIns="0" tIns="0" rIns="0" bIns="0" rtlCol="0">
            <a:noAutofit/>
          </a:bodyPr>
          <a:lstStyle/>
          <a:p>
            <a:pPr indent="-253225">
              <a:spcAft>
                <a:spcPts val="831"/>
              </a:spcAft>
            </a:pPr>
            <a:r>
              <a:rPr lang="en-GB" sz="1100" b="1" smtClean="0">
                <a:solidFill>
                  <a:srgbClr val="000000"/>
                </a:solidFill>
              </a:rPr>
              <a:t>Công bố các vật liệu tái chế đã sử dụng</a:t>
            </a:r>
            <a:endParaRPr lang="en-GB" sz="1100" b="1" dirty="0">
              <a:solidFill>
                <a:srgbClr val="000000"/>
              </a:solidFill>
            </a:endParaRPr>
          </a:p>
        </p:txBody>
      </p:sp>
      <p:cxnSp>
        <p:nvCxnSpPr>
          <p:cNvPr id="41" name="Straight Connector 40"/>
          <p:cNvCxnSpPr/>
          <p:nvPr/>
        </p:nvCxnSpPr>
        <p:spPr>
          <a:xfrm>
            <a:off x="8001526" y="4505246"/>
            <a:ext cx="0" cy="60785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flipV="1">
            <a:off x="7766540" y="4751429"/>
            <a:ext cx="232615" cy="113262"/>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922477" y="2444261"/>
            <a:ext cx="1477108" cy="281354"/>
          </a:xfrm>
          <a:prstGeom prst="rect">
            <a:avLst/>
          </a:prstGeom>
          <a:noFill/>
        </p:spPr>
        <p:txBody>
          <a:bodyPr vert="horz" wrap="square" lIns="0" tIns="0" rIns="0" bIns="0" rtlCol="0">
            <a:noAutofit/>
          </a:bodyPr>
          <a:lstStyle/>
          <a:p>
            <a:pPr indent="-253225">
              <a:spcAft>
                <a:spcPts val="831"/>
              </a:spcAft>
            </a:pPr>
            <a:endParaRPr lang="en-GB" sz="1846" dirty="0" err="1">
              <a:solidFill>
                <a:srgbClr val="000000"/>
              </a:solidFill>
            </a:endParaRPr>
          </a:p>
        </p:txBody>
      </p:sp>
      <p:graphicFrame>
        <p:nvGraphicFramePr>
          <p:cNvPr id="44" name="Chart 43"/>
          <p:cNvGraphicFramePr>
            <a:graphicFrameLocks/>
          </p:cNvGraphicFramePr>
          <p:nvPr>
            <p:extLst/>
          </p:nvPr>
        </p:nvGraphicFramePr>
        <p:xfrm>
          <a:off x="685800" y="2725614"/>
          <a:ext cx="3608677" cy="2919301"/>
        </p:xfrm>
        <a:graphic>
          <a:graphicData uri="http://schemas.openxmlformats.org/drawingml/2006/chart">
            <c:chart xmlns:c="http://schemas.openxmlformats.org/drawingml/2006/chart" xmlns:r="http://schemas.openxmlformats.org/officeDocument/2006/relationships" r:id="rId3"/>
          </a:graphicData>
        </a:graphic>
      </p:graphicFrame>
      <p:sp>
        <p:nvSpPr>
          <p:cNvPr id="45" name="Content Placeholder 2"/>
          <p:cNvSpPr>
            <a:spLocks noGrp="1"/>
          </p:cNvSpPr>
          <p:nvPr>
            <p:ph sz="quarter" idx="15"/>
          </p:nvPr>
        </p:nvSpPr>
        <p:spPr>
          <a:xfrm>
            <a:off x="578675" y="1707631"/>
            <a:ext cx="7431604" cy="4456148"/>
          </a:xfrm>
        </p:spPr>
        <p:txBody>
          <a:bodyPr/>
          <a:lstStyle/>
          <a:p>
            <a:pPr>
              <a:spcAft>
                <a:spcPts val="0"/>
              </a:spcAft>
            </a:pPr>
            <a:r>
              <a:rPr lang="en-US" sz="1100" b="1" dirty="0" err="1" smtClean="0"/>
              <a:t>Ví</a:t>
            </a:r>
            <a:r>
              <a:rPr lang="en-US" sz="1100" b="1" dirty="0" smtClean="0"/>
              <a:t> </a:t>
            </a:r>
            <a:r>
              <a:rPr lang="en-US" sz="1100" b="1" dirty="0" err="1" smtClean="0"/>
              <a:t>dụ</a:t>
            </a:r>
            <a:endParaRPr lang="en-US" sz="1100" b="1" dirty="0"/>
          </a:p>
          <a:p>
            <a:pPr>
              <a:spcAft>
                <a:spcPts val="0"/>
              </a:spcAft>
            </a:pPr>
            <a:r>
              <a:rPr lang="vi-VN" sz="1100" dirty="0" smtClean="0"/>
              <a:t>Một </a:t>
            </a:r>
            <a:r>
              <a:rPr lang="vi-VN" sz="1100" dirty="0"/>
              <a:t>công ty bán lẻ lớn của Australia báo cáo về vật liệu thô được sử dụng để đóng gói. </a:t>
            </a:r>
            <a:endParaRPr lang="en-US" sz="1100" dirty="0" smtClean="0"/>
          </a:p>
          <a:p>
            <a:endParaRPr lang="en-GB" dirty="0"/>
          </a:p>
          <a:p>
            <a:endParaRPr lang="en-US" dirty="0"/>
          </a:p>
        </p:txBody>
      </p:sp>
      <p:sp>
        <p:nvSpPr>
          <p:cNvPr id="26"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7456712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43</a:t>
            </a:fld>
            <a:endParaRPr lang="en-GB">
              <a:solidFill>
                <a:srgbClr val="000000"/>
              </a:solidFill>
            </a:endParaRPr>
          </a:p>
        </p:txBody>
      </p:sp>
      <p:sp>
        <p:nvSpPr>
          <p:cNvPr id="9" name="Title 1"/>
          <p:cNvSpPr>
            <a:spLocks noGrp="1"/>
          </p:cNvSpPr>
          <p:nvPr>
            <p:ph type="title"/>
          </p:nvPr>
        </p:nvSpPr>
        <p:spPr>
          <a:xfrm>
            <a:off x="577850" y="685800"/>
            <a:ext cx="8750300" cy="762000"/>
          </a:xfrm>
        </p:spPr>
        <p:txBody>
          <a:bodyPr lIns="90000" tIns="46800" rIns="90000" bIns="46800"/>
          <a:lstStyle/>
          <a:p>
            <a:r>
              <a:rPr lang="en-GB" sz="2000" smtClean="0">
                <a:solidFill>
                  <a:srgbClr val="000000"/>
                </a:solidFill>
              </a:rPr>
              <a:t>T</a:t>
            </a:r>
            <a:r>
              <a:rPr lang="vi-VN" sz="2000">
                <a:solidFill>
                  <a:srgbClr val="000000"/>
                </a:solidFill>
              </a:rPr>
              <a:t>ỷ lệ phần trăm vật liệu </a:t>
            </a:r>
            <a:r>
              <a:rPr lang="vi-VN" sz="2000" smtClean="0">
                <a:solidFill>
                  <a:srgbClr val="000000"/>
                </a:solidFill>
              </a:rPr>
              <a:t>được </a:t>
            </a:r>
            <a:r>
              <a:rPr lang="vi-VN" sz="2000">
                <a:solidFill>
                  <a:srgbClr val="000000"/>
                </a:solidFill>
              </a:rPr>
              <a:t>tái chế để sản xuất các </a:t>
            </a:r>
            <a:r>
              <a:rPr lang="en-US" sz="2000" smtClean="0">
                <a:solidFill>
                  <a:srgbClr val="000000"/>
                </a:solidFill>
              </a:rPr>
              <a:t/>
            </a:r>
            <a:br>
              <a:rPr lang="en-US" sz="2000" smtClean="0">
                <a:solidFill>
                  <a:srgbClr val="000000"/>
                </a:solidFill>
              </a:rPr>
            </a:br>
            <a:r>
              <a:rPr lang="vi-VN" sz="2000" smtClean="0">
                <a:solidFill>
                  <a:srgbClr val="000000"/>
                </a:solidFill>
              </a:rPr>
              <a:t>sản </a:t>
            </a:r>
            <a:r>
              <a:rPr lang="vi-VN" sz="2000">
                <a:solidFill>
                  <a:srgbClr val="000000"/>
                </a:solidFill>
              </a:rPr>
              <a:t>phẩm và dịch vụ của tổ </a:t>
            </a:r>
            <a:r>
              <a:rPr lang="vi-VN" sz="2000" smtClean="0">
                <a:solidFill>
                  <a:srgbClr val="000000"/>
                </a:solidFill>
              </a:rPr>
              <a:t>chức</a:t>
            </a:r>
            <a:endParaRPr lang="en-GB" sz="2000" dirty="0"/>
          </a:p>
        </p:txBody>
      </p:sp>
      <p:sp>
        <p:nvSpPr>
          <p:cNvPr id="11" name="Content Placeholder 2"/>
          <p:cNvSpPr txBox="1">
            <a:spLocks/>
          </p:cNvSpPr>
          <p:nvPr/>
        </p:nvSpPr>
        <p:spPr>
          <a:xfrm>
            <a:off x="838200" y="1600200"/>
            <a:ext cx="3971074" cy="4724400"/>
          </a:xfrm>
          <a:prstGeom prst="rect">
            <a:avLst/>
          </a:prstGeom>
        </p:spPr>
        <p:txBody>
          <a:bodyPr lIns="0" tIns="0" rIns="0" bIns="0"/>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745900" indent="-745900">
              <a:buClr>
                <a:srgbClr val="000000"/>
              </a:buClr>
            </a:pPr>
            <a:r>
              <a:rPr lang="en-GB" sz="1100" b="1" i="1" dirty="0" err="1" smtClean="0">
                <a:solidFill>
                  <a:srgbClr val="000000"/>
                </a:solidFill>
                <a:latin typeface="Arial" panose="020B0604020202020204" pitchFamily="34" charset="0"/>
              </a:rPr>
              <a:t>Định</a:t>
            </a:r>
            <a:r>
              <a:rPr lang="en-GB" sz="1100" b="1" i="1" dirty="0" smtClean="0">
                <a:solidFill>
                  <a:srgbClr val="000000"/>
                </a:solidFill>
                <a:latin typeface="Arial" panose="020B0604020202020204" pitchFamily="34" charset="0"/>
              </a:rPr>
              <a:t> </a:t>
            </a:r>
            <a:r>
              <a:rPr lang="en-GB" sz="1100" b="1" i="1" dirty="0" err="1" smtClean="0">
                <a:solidFill>
                  <a:srgbClr val="000000"/>
                </a:solidFill>
                <a:latin typeface="Arial" panose="020B0604020202020204" pitchFamily="34" charset="0"/>
              </a:rPr>
              <a:t>nghĩa</a:t>
            </a:r>
            <a:r>
              <a:rPr lang="en-GB" sz="1100" b="1" i="1" dirty="0" smtClean="0">
                <a:solidFill>
                  <a:srgbClr val="000000"/>
                </a:solidFill>
                <a:latin typeface="Arial" panose="020B0604020202020204" pitchFamily="34" charset="0"/>
              </a:rPr>
              <a:t>: </a:t>
            </a:r>
          </a:p>
          <a:p>
            <a:pPr indent="0">
              <a:buClr>
                <a:srgbClr val="000000"/>
              </a:buClr>
            </a:pPr>
            <a:r>
              <a:rPr lang="en-GB" sz="1100" dirty="0" smtClean="0">
                <a:solidFill>
                  <a:srgbClr val="000000"/>
                </a:solidFill>
                <a:latin typeface="Arial" panose="020B0604020202020204" pitchFamily="34" charset="0"/>
              </a:rPr>
              <a:t>T</a:t>
            </a:r>
            <a:r>
              <a:rPr lang="vi-VN" sz="1100" dirty="0" smtClean="0">
                <a:solidFill>
                  <a:srgbClr val="000000"/>
                </a:solidFill>
                <a:latin typeface="Arial" panose="020B0604020202020204" pitchFamily="34" charset="0"/>
              </a:rPr>
              <a:t>ỷ lệ phần trăm vật liệu đầu vào được tái chế để sản xuất các sản phẩm và dịch vụ của tổ chức</a:t>
            </a:r>
            <a:endParaRPr lang="en-GB" sz="1100" dirty="0" smtClean="0">
              <a:solidFill>
                <a:srgbClr val="000000"/>
              </a:solidFill>
              <a:latin typeface="Arial" panose="020B0604020202020204" pitchFamily="34" charset="0"/>
            </a:endParaRPr>
          </a:p>
          <a:p>
            <a:pPr indent="0">
              <a:buClr>
                <a:srgbClr val="000000"/>
              </a:buClr>
            </a:pPr>
            <a:endParaRPr lang="en-GB" sz="1100" dirty="0" smtClean="0">
              <a:solidFill>
                <a:srgbClr val="000000"/>
              </a:solidFill>
              <a:latin typeface="Arial" panose="020B0604020202020204" pitchFamily="34" charset="0"/>
            </a:endParaRPr>
          </a:p>
          <a:p>
            <a:pPr indent="0">
              <a:buClr>
                <a:srgbClr val="000000"/>
              </a:buClr>
            </a:pPr>
            <a:r>
              <a:rPr lang="en-GB" sz="1100" b="1" i="1" dirty="0" err="1" smtClean="0">
                <a:solidFill>
                  <a:srgbClr val="000000"/>
                </a:solidFill>
                <a:latin typeface="Arial" panose="020B0604020202020204" pitchFamily="34" charset="0"/>
              </a:rPr>
              <a:t>Tính</a:t>
            </a:r>
            <a:r>
              <a:rPr lang="en-GB" sz="1100" b="1" i="1" dirty="0" smtClean="0">
                <a:solidFill>
                  <a:srgbClr val="000000"/>
                </a:solidFill>
                <a:latin typeface="Arial" panose="020B0604020202020204" pitchFamily="34" charset="0"/>
              </a:rPr>
              <a:t> </a:t>
            </a:r>
            <a:r>
              <a:rPr lang="en-GB" sz="1100" b="1" i="1" dirty="0" err="1" smtClean="0">
                <a:solidFill>
                  <a:srgbClr val="000000"/>
                </a:solidFill>
                <a:latin typeface="Arial" panose="020B0604020202020204" pitchFamily="34" charset="0"/>
              </a:rPr>
              <a:t>liên</a:t>
            </a:r>
            <a:r>
              <a:rPr lang="en-GB" sz="1100" b="1" i="1" dirty="0" smtClean="0">
                <a:solidFill>
                  <a:srgbClr val="000000"/>
                </a:solidFill>
                <a:latin typeface="Arial" panose="020B0604020202020204" pitchFamily="34" charset="0"/>
              </a:rPr>
              <a:t> </a:t>
            </a:r>
            <a:r>
              <a:rPr lang="en-GB" sz="1100" b="1" i="1" dirty="0" err="1" smtClean="0">
                <a:solidFill>
                  <a:srgbClr val="000000"/>
                </a:solidFill>
                <a:latin typeface="Arial" panose="020B0604020202020204" pitchFamily="34" charset="0"/>
              </a:rPr>
              <a:t>quan</a:t>
            </a:r>
            <a:r>
              <a:rPr lang="en-GB" sz="1100" b="1" i="1" dirty="0" smtClean="0">
                <a:solidFill>
                  <a:srgbClr val="000000"/>
                </a:solidFill>
                <a:latin typeface="Arial" panose="020B0604020202020204" pitchFamily="34" charset="0"/>
              </a:rPr>
              <a:t>: </a:t>
            </a:r>
            <a:endParaRPr lang="en-GB" sz="1100" b="1" i="1" dirty="0">
              <a:solidFill>
                <a:srgbClr val="000000"/>
              </a:solidFill>
              <a:latin typeface="Arial" panose="020B0604020202020204" pitchFamily="34" charset="0"/>
            </a:endParaRPr>
          </a:p>
          <a:p>
            <a:pPr marL="171450" indent="-171450">
              <a:buClr>
                <a:srgbClr val="000000"/>
              </a:buClr>
              <a:buFont typeface="Arial" panose="020B0604020202020204" pitchFamily="34" charset="0"/>
              <a:buChar char="•"/>
            </a:pPr>
            <a:r>
              <a:rPr lang="vi-VN" sz="1100" dirty="0" smtClean="0">
                <a:solidFill>
                  <a:srgbClr val="000000"/>
                </a:solidFill>
                <a:latin typeface="Arial" panose="020B0604020202020204" pitchFamily="34" charset="0"/>
              </a:rPr>
              <a:t>Chỉ </a:t>
            </a:r>
            <a:r>
              <a:rPr lang="vi-VN" sz="1100" dirty="0">
                <a:solidFill>
                  <a:srgbClr val="000000"/>
                </a:solidFill>
                <a:latin typeface="Arial" panose="020B0604020202020204" pitchFamily="34" charset="0"/>
              </a:rPr>
              <a:t>số này nhằm xác định khả năng sử dụng vật liệu</a:t>
            </a:r>
            <a:r>
              <a:rPr lang="en-US" sz="1100" dirty="0">
                <a:solidFill>
                  <a:srgbClr val="000000"/>
                </a:solidFill>
                <a:latin typeface="Arial" panose="020B0604020202020204" pitchFamily="34" charset="0"/>
              </a:rPr>
              <a:t> qua</a:t>
            </a:r>
            <a:r>
              <a:rPr lang="vi-VN" sz="1100" dirty="0">
                <a:solidFill>
                  <a:srgbClr val="000000"/>
                </a:solidFill>
                <a:latin typeface="Arial" panose="020B0604020202020204" pitchFamily="34" charset="0"/>
              </a:rPr>
              <a:t> tái chế của tổ chức</a:t>
            </a:r>
            <a:r>
              <a:rPr lang="en-US" sz="1100" dirty="0">
                <a:solidFill>
                  <a:srgbClr val="000000"/>
                </a:solidFill>
                <a:latin typeface="Arial" panose="020B0604020202020204" pitchFamily="34" charset="0"/>
              </a:rPr>
              <a:t>. </a:t>
            </a:r>
          </a:p>
          <a:p>
            <a:pPr marL="171450" indent="-171450">
              <a:buClr>
                <a:srgbClr val="000000"/>
              </a:buClr>
              <a:buFont typeface="Arial" panose="020B0604020202020204" pitchFamily="34" charset="0"/>
              <a:buChar char="•"/>
            </a:pPr>
            <a:r>
              <a:rPr lang="vi-VN" sz="1100" dirty="0">
                <a:solidFill>
                  <a:srgbClr val="000000"/>
                </a:solidFill>
                <a:latin typeface="Arial" panose="020B0604020202020204" pitchFamily="34" charset="0"/>
              </a:rPr>
              <a:t>Việc sử dụng những vật liệu này giúp làm giảm nhu cầu đối với vật liệu </a:t>
            </a:r>
            <a:r>
              <a:rPr lang="en-US" sz="1100" dirty="0" err="1">
                <a:solidFill>
                  <a:srgbClr val="000000"/>
                </a:solidFill>
                <a:latin typeface="Arial" panose="020B0604020202020204" pitchFamily="34" charset="0"/>
              </a:rPr>
              <a:t>thô</a:t>
            </a:r>
            <a:r>
              <a:rPr lang="en-US" sz="1100" dirty="0">
                <a:solidFill>
                  <a:srgbClr val="000000"/>
                </a:solidFill>
                <a:latin typeface="Arial" panose="020B0604020202020204" pitchFamily="34" charset="0"/>
              </a:rPr>
              <a:t> </a:t>
            </a:r>
            <a:r>
              <a:rPr lang="vi-VN" sz="1100" dirty="0">
                <a:solidFill>
                  <a:srgbClr val="000000"/>
                </a:solidFill>
                <a:latin typeface="Arial" panose="020B0604020202020204" pitchFamily="34" charset="0"/>
              </a:rPr>
              <a:t>và</a:t>
            </a:r>
            <a:r>
              <a:rPr lang="en-US" sz="1100" dirty="0">
                <a:solidFill>
                  <a:srgbClr val="000000"/>
                </a:solidFill>
                <a:latin typeface="Arial" panose="020B0604020202020204" pitchFamily="34" charset="0"/>
              </a:rPr>
              <a:t> </a:t>
            </a:r>
            <a:r>
              <a:rPr lang="vi-VN" sz="1100" dirty="0">
                <a:solidFill>
                  <a:srgbClr val="000000"/>
                </a:solidFill>
                <a:latin typeface="Arial" panose="020B0604020202020204" pitchFamily="34" charset="0"/>
              </a:rPr>
              <a:t>góp phần bảo vệ </a:t>
            </a:r>
            <a:r>
              <a:rPr lang="en-US" sz="1100" dirty="0" err="1">
                <a:solidFill>
                  <a:srgbClr val="000000"/>
                </a:solidFill>
                <a:latin typeface="Arial" panose="020B0604020202020204" pitchFamily="34" charset="0"/>
              </a:rPr>
              <a:t>nguồn</a:t>
            </a:r>
            <a:r>
              <a:rPr lang="en-US" sz="1100" dirty="0">
                <a:solidFill>
                  <a:srgbClr val="000000"/>
                </a:solidFill>
                <a:latin typeface="Arial" panose="020B0604020202020204" pitchFamily="34" charset="0"/>
              </a:rPr>
              <a:t> </a:t>
            </a:r>
            <a:r>
              <a:rPr lang="en-US" sz="1100" dirty="0" err="1">
                <a:solidFill>
                  <a:srgbClr val="000000"/>
                </a:solidFill>
                <a:latin typeface="Arial" panose="020B0604020202020204" pitchFamily="34" charset="0"/>
              </a:rPr>
              <a:t>vật</a:t>
            </a:r>
            <a:r>
              <a:rPr lang="en-US" sz="1100" dirty="0">
                <a:solidFill>
                  <a:srgbClr val="000000"/>
                </a:solidFill>
                <a:latin typeface="Arial" panose="020B0604020202020204" pitchFamily="34" charset="0"/>
              </a:rPr>
              <a:t> </a:t>
            </a:r>
            <a:r>
              <a:rPr lang="en-US" sz="1100" dirty="0" err="1">
                <a:solidFill>
                  <a:srgbClr val="000000"/>
                </a:solidFill>
                <a:latin typeface="Arial" panose="020B0604020202020204" pitchFamily="34" charset="0"/>
              </a:rPr>
              <a:t>liệu</a:t>
            </a:r>
            <a:r>
              <a:rPr lang="en-US" sz="1100" dirty="0">
                <a:solidFill>
                  <a:srgbClr val="000000"/>
                </a:solidFill>
                <a:latin typeface="Arial" panose="020B0604020202020204" pitchFamily="34" charset="0"/>
              </a:rPr>
              <a:t> </a:t>
            </a:r>
            <a:r>
              <a:rPr lang="en-US" sz="1100" dirty="0" err="1">
                <a:solidFill>
                  <a:srgbClr val="000000"/>
                </a:solidFill>
                <a:latin typeface="Arial" panose="020B0604020202020204" pitchFamily="34" charset="0"/>
              </a:rPr>
              <a:t>thô</a:t>
            </a:r>
            <a:r>
              <a:rPr lang="en-US" sz="1100" dirty="0">
                <a:solidFill>
                  <a:srgbClr val="000000"/>
                </a:solidFill>
                <a:latin typeface="Arial" panose="020B0604020202020204" pitchFamily="34" charset="0"/>
              </a:rPr>
              <a:t> </a:t>
            </a:r>
            <a:r>
              <a:rPr lang="vi-VN" sz="1100" dirty="0">
                <a:solidFill>
                  <a:srgbClr val="000000"/>
                </a:solidFill>
                <a:latin typeface="Arial" panose="020B0604020202020204" pitchFamily="34" charset="0"/>
              </a:rPr>
              <a:t>toàn cầu</a:t>
            </a:r>
            <a:endParaRPr lang="en-US" sz="1100" dirty="0">
              <a:solidFill>
                <a:srgbClr val="000000"/>
              </a:solidFill>
              <a:latin typeface="Arial" panose="020B0604020202020204" pitchFamily="34" charset="0"/>
            </a:endParaRPr>
          </a:p>
          <a:p>
            <a:pPr marL="171450" indent="-171450">
              <a:buClr>
                <a:srgbClr val="000000"/>
              </a:buClr>
              <a:buFont typeface="Arial" panose="020B0604020202020204" pitchFamily="34" charset="0"/>
              <a:buChar char="•"/>
            </a:pPr>
            <a:endParaRPr lang="en-GB" sz="1100" b="1" i="1" dirty="0">
              <a:solidFill>
                <a:srgbClr val="000000"/>
              </a:solidFill>
              <a:latin typeface="Arial" panose="020B0604020202020204" pitchFamily="34" charset="0"/>
              <a:cs typeface="Arial" panose="020B0604020202020204" pitchFamily="34" charset="0"/>
            </a:endParaRPr>
          </a:p>
          <a:p>
            <a:pPr marL="0" lvl="1" indent="0">
              <a:spcAft>
                <a:spcPts val="0"/>
              </a:spcAft>
              <a:buClr>
                <a:srgbClr val="000000"/>
              </a:buClr>
              <a:buFont typeface="Georgia" pitchFamily="18" charset="0"/>
              <a:buNone/>
            </a:pPr>
            <a:r>
              <a:rPr lang="en-GB" sz="1100" b="1" i="1" dirty="0" err="1" smtClean="0">
                <a:solidFill>
                  <a:srgbClr val="000000"/>
                </a:solidFill>
                <a:latin typeface="Arial" panose="020B0604020202020204" pitchFamily="34" charset="0"/>
                <a:cs typeface="Arial" panose="020B0604020202020204" pitchFamily="34" charset="0"/>
              </a:rPr>
              <a:t>Công</a:t>
            </a:r>
            <a:r>
              <a:rPr lang="en-GB" sz="1100" b="1" i="1" dirty="0" smtClean="0">
                <a:solidFill>
                  <a:srgbClr val="000000"/>
                </a:solidFill>
                <a:latin typeface="Arial" panose="020B0604020202020204" pitchFamily="34" charset="0"/>
                <a:cs typeface="Arial" panose="020B0604020202020204" pitchFamily="34" charset="0"/>
              </a:rPr>
              <a:t> </a:t>
            </a:r>
            <a:r>
              <a:rPr lang="en-GB" sz="1100" b="1" i="1" dirty="0" err="1" smtClean="0">
                <a:solidFill>
                  <a:srgbClr val="000000"/>
                </a:solidFill>
                <a:latin typeface="Arial" panose="020B0604020202020204" pitchFamily="34" charset="0"/>
                <a:cs typeface="Arial" panose="020B0604020202020204" pitchFamily="34" charset="0"/>
              </a:rPr>
              <a:t>bố</a:t>
            </a:r>
            <a:r>
              <a:rPr lang="en-GB" sz="1100" b="1" i="1" dirty="0" smtClean="0">
                <a:solidFill>
                  <a:srgbClr val="000000"/>
                </a:solidFill>
                <a:latin typeface="Arial" panose="020B0604020202020204" pitchFamily="34" charset="0"/>
                <a:cs typeface="Arial" panose="020B0604020202020204" pitchFamily="34" charset="0"/>
              </a:rPr>
              <a:t> </a:t>
            </a:r>
            <a:r>
              <a:rPr lang="en-GB" sz="1100" b="1" i="1" dirty="0" err="1" smtClean="0">
                <a:solidFill>
                  <a:srgbClr val="000000"/>
                </a:solidFill>
                <a:latin typeface="Arial" panose="020B0604020202020204" pitchFamily="34" charset="0"/>
                <a:cs typeface="Arial" panose="020B0604020202020204" pitchFamily="34" charset="0"/>
              </a:rPr>
              <a:t>thông</a:t>
            </a:r>
            <a:r>
              <a:rPr lang="en-GB" sz="1100" b="1" i="1" dirty="0" smtClean="0">
                <a:solidFill>
                  <a:srgbClr val="000000"/>
                </a:solidFill>
                <a:latin typeface="Arial" panose="020B0604020202020204" pitchFamily="34" charset="0"/>
                <a:cs typeface="Arial" panose="020B0604020202020204" pitchFamily="34" charset="0"/>
              </a:rPr>
              <a:t> tin </a:t>
            </a:r>
            <a:r>
              <a:rPr lang="en-GB" sz="1100" b="1" i="1" dirty="0" err="1" smtClean="0">
                <a:solidFill>
                  <a:srgbClr val="000000"/>
                </a:solidFill>
                <a:latin typeface="Arial" panose="020B0604020202020204" pitchFamily="34" charset="0"/>
                <a:cs typeface="Arial" panose="020B0604020202020204" pitchFamily="34" charset="0"/>
              </a:rPr>
              <a:t>gì</a:t>
            </a:r>
            <a:endParaRPr lang="en-GB" sz="1100" b="1" i="1" dirty="0">
              <a:solidFill>
                <a:srgbClr val="000000"/>
              </a:solidFill>
              <a:latin typeface="Arial" panose="020B0604020202020204" pitchFamily="34" charset="0"/>
              <a:cs typeface="Arial" panose="020B0604020202020204" pitchFamily="34" charset="0"/>
            </a:endParaRPr>
          </a:p>
          <a:p>
            <a:pPr>
              <a:buClr>
                <a:srgbClr val="000000"/>
              </a:buClr>
              <a:buFont typeface="Arial" panose="020B0604020202020204" pitchFamily="34" charset="0"/>
              <a:buChar char="•"/>
            </a:pPr>
            <a:r>
              <a:rPr lang="vi-VN" sz="1100" dirty="0" smtClean="0">
                <a:solidFill>
                  <a:srgbClr val="000000"/>
                </a:solidFill>
                <a:latin typeface="Arial" panose="020B0604020202020204" pitchFamily="34" charset="0"/>
              </a:rPr>
              <a:t>Báo </a:t>
            </a:r>
            <a:r>
              <a:rPr lang="vi-VN" sz="1100" dirty="0">
                <a:solidFill>
                  <a:srgbClr val="000000"/>
                </a:solidFill>
                <a:latin typeface="Arial" panose="020B0604020202020204" pitchFamily="34" charset="0"/>
              </a:rPr>
              <a:t>cáo </a:t>
            </a:r>
            <a:r>
              <a:rPr lang="vi-VN" sz="1100" b="1" dirty="0">
                <a:solidFill>
                  <a:srgbClr val="000000"/>
                </a:solidFill>
                <a:latin typeface="Arial" panose="020B0604020202020204" pitchFamily="34" charset="0"/>
              </a:rPr>
              <a:t>tỷ lệ phần trăm vật liệu đầu vào được tái chế </a:t>
            </a:r>
            <a:r>
              <a:rPr lang="vi-VN" sz="1100" dirty="0">
                <a:solidFill>
                  <a:srgbClr val="000000"/>
                </a:solidFill>
                <a:latin typeface="Arial" panose="020B0604020202020204" pitchFamily="34" charset="0"/>
              </a:rPr>
              <a:t>để </a:t>
            </a:r>
            <a:r>
              <a:rPr lang="vi-VN" sz="1100" b="1" dirty="0">
                <a:solidFill>
                  <a:srgbClr val="000000"/>
                </a:solidFill>
                <a:latin typeface="Arial" panose="020B0604020202020204" pitchFamily="34" charset="0"/>
              </a:rPr>
              <a:t>sản xuất</a:t>
            </a:r>
            <a:r>
              <a:rPr lang="vi-VN" sz="1100" dirty="0">
                <a:solidFill>
                  <a:srgbClr val="000000"/>
                </a:solidFill>
                <a:latin typeface="Arial" panose="020B0604020202020204" pitchFamily="34" charset="0"/>
              </a:rPr>
              <a:t> các sản phẩm và dịch vụ chính của tổ chức</a:t>
            </a:r>
            <a:endParaRPr lang="en-GB" sz="1100" b="1" i="1" dirty="0">
              <a:solidFill>
                <a:srgbClr val="000000"/>
              </a:solidFill>
              <a:latin typeface="Arial" panose="020B0604020202020204" pitchFamily="34" charset="0"/>
            </a:endParaRPr>
          </a:p>
          <a:p>
            <a:pPr>
              <a:buClr>
                <a:srgbClr val="000000"/>
              </a:buClr>
              <a:buFont typeface="Arial" panose="020B0604020202020204" pitchFamily="34" charset="0"/>
              <a:buChar char="•"/>
            </a:pPr>
            <a:endParaRPr lang="en-GB" sz="1100" b="1" i="1" dirty="0" smtClean="0">
              <a:solidFill>
                <a:srgbClr val="000000"/>
              </a:solidFill>
              <a:latin typeface="Arial" panose="020B0604020202020204" pitchFamily="34" charset="0"/>
            </a:endParaRPr>
          </a:p>
          <a:p>
            <a:pPr>
              <a:buClr>
                <a:srgbClr val="000000"/>
              </a:buClr>
              <a:buFont typeface="Arial" panose="020B0604020202020204" pitchFamily="34" charset="0"/>
              <a:buChar char="•"/>
            </a:pPr>
            <a:endParaRPr lang="en-GB" sz="1100" b="1" i="1" dirty="0">
              <a:solidFill>
                <a:srgbClr val="000000"/>
              </a:solidFill>
              <a:latin typeface="Arial" panose="020B0604020202020204" pitchFamily="34" charset="0"/>
            </a:endParaRPr>
          </a:p>
          <a:p>
            <a:pPr indent="0">
              <a:buClr>
                <a:srgbClr val="000000"/>
              </a:buClr>
            </a:pPr>
            <a:endParaRPr lang="en-GB" sz="1100" b="1" i="1" dirty="0" smtClean="0">
              <a:solidFill>
                <a:srgbClr val="000000"/>
              </a:solidFill>
              <a:latin typeface="Arial" panose="020B0604020202020204" pitchFamily="34" charset="0"/>
            </a:endParaRPr>
          </a:p>
          <a:p>
            <a:pPr marL="0" lvl="1" indent="0">
              <a:lnSpc>
                <a:spcPts val="1662"/>
              </a:lnSpc>
              <a:buClr>
                <a:srgbClr val="000000"/>
              </a:buClr>
              <a:buFont typeface="Georgia" pitchFamily="18" charset="0"/>
              <a:buNone/>
            </a:pPr>
            <a:r>
              <a:rPr lang="en-GB" sz="1100" b="1" i="1" dirty="0" err="1" smtClean="0">
                <a:solidFill>
                  <a:srgbClr val="000000"/>
                </a:solidFill>
                <a:latin typeface="Arial" panose="020B0604020202020204" pitchFamily="34" charset="0"/>
              </a:rPr>
              <a:t>Tham</a:t>
            </a:r>
            <a:r>
              <a:rPr lang="en-GB" sz="1100" b="1" i="1" dirty="0" smtClean="0">
                <a:solidFill>
                  <a:srgbClr val="000000"/>
                </a:solidFill>
                <a:latin typeface="Arial" panose="020B0604020202020204" pitchFamily="34" charset="0"/>
              </a:rPr>
              <a:t> </a:t>
            </a:r>
            <a:r>
              <a:rPr lang="en-GB" sz="1100" b="1" i="1" dirty="0" err="1" smtClean="0">
                <a:solidFill>
                  <a:srgbClr val="000000"/>
                </a:solidFill>
                <a:latin typeface="Arial" panose="020B0604020202020204" pitchFamily="34" charset="0"/>
              </a:rPr>
              <a:t>chiếu</a:t>
            </a:r>
            <a:r>
              <a:rPr lang="en-GB" sz="1100" b="1" i="1" dirty="0" smtClean="0">
                <a:solidFill>
                  <a:srgbClr val="000000"/>
                </a:solidFill>
                <a:latin typeface="Arial" panose="020B0604020202020204" pitchFamily="34" charset="0"/>
              </a:rPr>
              <a:t>: </a:t>
            </a:r>
            <a:r>
              <a:rPr lang="en-GB" sz="1100" dirty="0" err="1" smtClean="0">
                <a:solidFill>
                  <a:srgbClr val="000000"/>
                </a:solidFill>
                <a:latin typeface="Arial" panose="020B0604020202020204" pitchFamily="34" charset="0"/>
              </a:rPr>
              <a:t>Trang</a:t>
            </a:r>
            <a:r>
              <a:rPr lang="en-GB" sz="1100" dirty="0" smtClean="0">
                <a:solidFill>
                  <a:srgbClr val="000000"/>
                </a:solidFill>
                <a:latin typeface="Arial" panose="020B0604020202020204" pitchFamily="34" charset="0"/>
              </a:rPr>
              <a:t> 18 </a:t>
            </a:r>
            <a:r>
              <a:rPr lang="en-GB" sz="1100" dirty="0" err="1" smtClean="0">
                <a:solidFill>
                  <a:srgbClr val="000000"/>
                </a:solidFill>
                <a:latin typeface="Arial" panose="020B0604020202020204" pitchFamily="34" charset="0"/>
              </a:rPr>
              <a:t>của</a:t>
            </a:r>
            <a:r>
              <a:rPr lang="en-GB" sz="1100" dirty="0" smtClean="0">
                <a:solidFill>
                  <a:srgbClr val="000000"/>
                </a:solidFill>
                <a:latin typeface="Arial" panose="020B0604020202020204" pitchFamily="34" charset="0"/>
              </a:rPr>
              <a:t> </a:t>
            </a:r>
            <a:r>
              <a:rPr lang="en-GB" sz="1100" dirty="0" err="1" smtClean="0">
                <a:solidFill>
                  <a:srgbClr val="000000"/>
                </a:solidFill>
                <a:latin typeface="Arial" panose="020B0604020202020204" pitchFamily="34" charset="0"/>
              </a:rPr>
              <a:t>Hướng</a:t>
            </a:r>
            <a:r>
              <a:rPr lang="en-GB" sz="1100" dirty="0" smtClean="0">
                <a:solidFill>
                  <a:srgbClr val="000000"/>
                </a:solidFill>
                <a:latin typeface="Arial" panose="020B0604020202020204" pitchFamily="34" charset="0"/>
              </a:rPr>
              <a:t> </a:t>
            </a:r>
            <a:r>
              <a:rPr lang="en-GB" sz="1100" dirty="0" err="1" smtClean="0">
                <a:solidFill>
                  <a:srgbClr val="000000"/>
                </a:solidFill>
                <a:latin typeface="Arial" panose="020B0604020202020204" pitchFamily="34" charset="0"/>
              </a:rPr>
              <a:t>dẫn</a:t>
            </a:r>
            <a:endParaRPr lang="en-GB" sz="1100" dirty="0">
              <a:solidFill>
                <a:srgbClr val="000000"/>
              </a:solidFill>
              <a:latin typeface="Arial" panose="020B0604020202020204" pitchFamily="34" charset="0"/>
            </a:endParaRPr>
          </a:p>
          <a:p>
            <a:pPr lvl="1">
              <a:lnSpc>
                <a:spcPts val="1662"/>
              </a:lnSpc>
              <a:buClr>
                <a:srgbClr val="000000"/>
              </a:buClr>
              <a:buFont typeface="Arial"/>
              <a:buChar char="•"/>
            </a:pPr>
            <a:endParaRPr lang="en-US" sz="1100" dirty="0">
              <a:solidFill>
                <a:srgbClr val="000000"/>
              </a:solidFill>
              <a:latin typeface="Arial" panose="020B0604020202020204" pitchFamily="34" charset="0"/>
              <a:cs typeface="Arial" panose="020B0604020202020204" pitchFamily="34" charset="0"/>
            </a:endParaRPr>
          </a:p>
          <a:p>
            <a:pPr lvl="1">
              <a:lnSpc>
                <a:spcPts val="1662"/>
              </a:lnSpc>
              <a:buClr>
                <a:srgbClr val="000000"/>
              </a:buClr>
              <a:buFont typeface="Arial"/>
              <a:buChar char="•"/>
            </a:pPr>
            <a:endParaRPr lang="en-US" sz="1100" dirty="0">
              <a:solidFill>
                <a:srgbClr val="000000"/>
              </a:solidFill>
              <a:latin typeface="Arial" panose="020B0604020202020204" pitchFamily="34" charset="0"/>
              <a:cs typeface="Arial" panose="020B0604020202020204" pitchFamily="34" charset="0"/>
            </a:endParaRPr>
          </a:p>
        </p:txBody>
      </p:sp>
      <p:sp>
        <p:nvSpPr>
          <p:cNvPr id="12" name="Rectangle 11"/>
          <p:cNvSpPr/>
          <p:nvPr/>
        </p:nvSpPr>
        <p:spPr bwMode="ltGray">
          <a:xfrm>
            <a:off x="5310590" y="1676400"/>
            <a:ext cx="4017560" cy="110008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100" b="1" smtClean="0">
                <a:solidFill>
                  <a:srgbClr val="000000"/>
                </a:solidFill>
                <a:cs typeface="Arial" panose="020B0604020202020204" pitchFamily="34" charset="0"/>
              </a:rPr>
              <a:t>Nguồn của các văn bản pháp quy:</a:t>
            </a:r>
            <a:endParaRPr lang="en-GB" sz="1100" b="1" dirty="0">
              <a:solidFill>
                <a:srgbClr val="000000"/>
              </a:solidFill>
              <a:cs typeface="Arial" panose="020B0604020202020204" pitchFamily="34" charset="0"/>
            </a:endParaRPr>
          </a:p>
          <a:p>
            <a:pPr marL="285750" indent="-285750">
              <a:buFont typeface="Arial" panose="020B0604020202020204" pitchFamily="34" charset="0"/>
              <a:buChar char="•"/>
            </a:pPr>
            <a:r>
              <a:rPr lang="vi-VN" sz="1100" smtClean="0">
                <a:solidFill>
                  <a:srgbClr val="000000"/>
                </a:solidFill>
              </a:rPr>
              <a:t>Luật </a:t>
            </a:r>
            <a:r>
              <a:rPr lang="vi-VN" sz="1100">
                <a:solidFill>
                  <a:srgbClr val="000000"/>
                </a:solidFill>
              </a:rPr>
              <a:t>Bảo vệ môi trường năm 2015 số </a:t>
            </a:r>
            <a:r>
              <a:rPr lang="vi-VN" sz="1100" smtClean="0">
                <a:solidFill>
                  <a:srgbClr val="000000"/>
                </a:solidFill>
              </a:rPr>
              <a:t>55/2014/QH13</a:t>
            </a:r>
            <a:endParaRPr lang="en-GB" sz="1100" dirty="0">
              <a:solidFill>
                <a:srgbClr val="000000"/>
              </a:solidFill>
            </a:endParaRPr>
          </a:p>
          <a:p>
            <a:pPr marL="285750" indent="-285750">
              <a:buFont typeface="Arial" panose="020B0604020202020204" pitchFamily="34" charset="0"/>
              <a:buChar char="•"/>
            </a:pPr>
            <a:r>
              <a:rPr lang="vi-VN" sz="1100">
                <a:solidFill>
                  <a:srgbClr val="000000"/>
                </a:solidFill>
              </a:rPr>
              <a:t>Nghị định số 38/2015/NĐ-CP ngày 24 tháng 4 năm 2015 về quản lý chất thải và phế liệu</a:t>
            </a:r>
            <a:endParaRPr lang="en-GB" sz="1100" dirty="0">
              <a:solidFill>
                <a:srgbClr val="000000"/>
              </a:solidFill>
            </a:endParaRPr>
          </a:p>
          <a:p>
            <a:pPr marL="285750" indent="-285750">
              <a:buFont typeface="Arial" panose="020B0604020202020204" pitchFamily="34" charset="0"/>
              <a:buChar char="•"/>
            </a:pPr>
            <a:r>
              <a:rPr lang="vi-VN" sz="1100">
                <a:solidFill>
                  <a:srgbClr val="000000"/>
                </a:solidFill>
              </a:rPr>
              <a:t>Quyết định số 35/2015/TT-BCT ngày 27 tháng 10 năm 2015 về bảo vệ môi trường ngành công thương</a:t>
            </a:r>
            <a:endParaRPr lang="en-GB" sz="1100" dirty="0">
              <a:solidFill>
                <a:srgbClr val="000000"/>
              </a:solidFill>
            </a:endParaRPr>
          </a:p>
        </p:txBody>
      </p:sp>
      <p:graphicFrame>
        <p:nvGraphicFramePr>
          <p:cNvPr id="13" name="Table 12"/>
          <p:cNvGraphicFramePr>
            <a:graphicFrameLocks noGrp="1"/>
          </p:cNvGraphicFramePr>
          <p:nvPr>
            <p:extLst/>
          </p:nvPr>
        </p:nvGraphicFramePr>
        <p:xfrm>
          <a:off x="7136842" y="416781"/>
          <a:ext cx="2171255" cy="984738"/>
        </p:xfrm>
        <a:graphic>
          <a:graphicData uri="http://schemas.openxmlformats.org/drawingml/2006/table">
            <a:tbl>
              <a:tblPr firstRow="1" bandRow="1">
                <a:tableStyleId>{5C22544A-7EE6-4342-B048-85BDC9FD1C3A}</a:tableStyleId>
              </a:tblPr>
              <a:tblGrid>
                <a:gridCol w="1327193"/>
                <a:gridCol w="844062"/>
              </a:tblGrid>
              <a:tr h="328246">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extBox 1"/>
          <p:cNvSpPr txBox="1"/>
          <p:nvPr/>
        </p:nvSpPr>
        <p:spPr>
          <a:xfrm>
            <a:off x="5310590" y="3157489"/>
            <a:ext cx="4017560" cy="1457422"/>
          </a:xfrm>
          <a:prstGeom prst="rect">
            <a:avLst/>
          </a:prstGeom>
          <a:noFill/>
        </p:spPr>
        <p:txBody>
          <a:bodyPr vert="horz" wrap="square" lIns="0" tIns="0" rIns="0" bIns="0" rtlCol="0">
            <a:noAutofit/>
          </a:bodyPr>
          <a:lstStyle/>
          <a:p>
            <a:r>
              <a:rPr lang="en-GB" sz="1100" b="1" smtClean="0">
                <a:solidFill>
                  <a:srgbClr val="000000"/>
                </a:solidFill>
              </a:rPr>
              <a:t>Qui trình công bố thông tin theo chỉ số:</a:t>
            </a:r>
            <a:endParaRPr lang="en-GB" sz="1100" b="1" dirty="0" smtClean="0">
              <a:solidFill>
                <a:srgbClr val="000000"/>
              </a:solidFill>
            </a:endParaRPr>
          </a:p>
          <a:p>
            <a:endParaRPr lang="en-GB" sz="1100" b="1" dirty="0">
              <a:solidFill>
                <a:srgbClr val="000000"/>
              </a:solidFill>
            </a:endParaRPr>
          </a:p>
          <a:p>
            <a:pPr marL="177800" lvl="1" indent="-177800">
              <a:buFont typeface="+mj-lt"/>
              <a:buAutoNum type="arabicPeriod"/>
            </a:pPr>
            <a:r>
              <a:rPr lang="vi-VN" sz="1100" smtClean="0">
                <a:solidFill>
                  <a:srgbClr val="000000"/>
                </a:solidFill>
              </a:rPr>
              <a:t>Xác </a:t>
            </a:r>
            <a:r>
              <a:rPr lang="vi-VN" sz="1100">
                <a:solidFill>
                  <a:srgbClr val="000000"/>
                </a:solidFill>
              </a:rPr>
              <a:t>định tổng trọng lượng hoặc khối lượng vật liệu đã sử dụng trong năm.</a:t>
            </a:r>
          </a:p>
          <a:p>
            <a:pPr marL="177800" lvl="1" indent="-177800">
              <a:buFont typeface="+mj-lt"/>
              <a:buAutoNum type="arabicPeriod"/>
            </a:pPr>
            <a:r>
              <a:rPr lang="vi-VN" sz="1100">
                <a:solidFill>
                  <a:srgbClr val="000000"/>
                </a:solidFill>
              </a:rPr>
              <a:t>Đối với từng loại vật liệu, xác định tổng trọng lượng hoặc khối lượng vật liệu đầu vào được tái chế.</a:t>
            </a:r>
          </a:p>
          <a:p>
            <a:pPr marL="177800" lvl="1" indent="-177800">
              <a:buFont typeface="+mj-lt"/>
              <a:buAutoNum type="arabicPeriod"/>
            </a:pPr>
            <a:r>
              <a:rPr lang="vi-VN" sz="1100">
                <a:solidFill>
                  <a:srgbClr val="000000"/>
                </a:solidFill>
              </a:rPr>
              <a:t>Nếu các số đo trọng lượng và khối lượng vật liệu được thể hiện bằng các đơn vị khác nhau, phải chuẩn hóa các đơn vị</a:t>
            </a:r>
          </a:p>
          <a:p>
            <a:pPr marL="177800" lvl="1" indent="-177800">
              <a:buFont typeface="+mj-lt"/>
              <a:buAutoNum type="arabicPeriod"/>
            </a:pPr>
            <a:r>
              <a:rPr lang="vi-VN" sz="1100">
                <a:solidFill>
                  <a:srgbClr val="000000"/>
                </a:solidFill>
              </a:rPr>
              <a:t>Xác định tỉ lệ phần trăm của vật liệu đầu vào được tái chế.</a:t>
            </a:r>
          </a:p>
          <a:p>
            <a:pPr marL="177800" lvl="1" indent="-177800">
              <a:buFont typeface="+mj-lt"/>
              <a:buAutoNum type="arabicPeriod"/>
            </a:pPr>
            <a:endParaRPr lang="en-GB" sz="1100" smtClean="0">
              <a:solidFill>
                <a:srgbClr val="000000"/>
              </a:solidFill>
            </a:endParaRPr>
          </a:p>
          <a:p>
            <a:pPr indent="-274320">
              <a:spcAft>
                <a:spcPts val="900"/>
              </a:spcAft>
            </a:pPr>
            <a:endParaRPr lang="en-US" sz="2000" dirty="0" err="1" smtClean="0">
              <a:solidFill>
                <a:srgbClr val="000000"/>
              </a:solidFill>
            </a:endParaRPr>
          </a:p>
        </p:txBody>
      </p:sp>
      <p:sp>
        <p:nvSpPr>
          <p:cNvPr id="14" name="Rectangle 13"/>
          <p:cNvSpPr/>
          <p:nvPr/>
        </p:nvSpPr>
        <p:spPr>
          <a:xfrm>
            <a:off x="8458200" y="838200"/>
            <a:ext cx="749300" cy="152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smtClean="0">
                <a:solidFill>
                  <a:srgbClr val="000000"/>
                </a:solidFill>
              </a:rPr>
              <a:t>Vật liệu</a:t>
            </a:r>
            <a:endParaRPr lang="en-GB" sz="1000" b="1" dirty="0">
              <a:solidFill>
                <a:srgbClr val="000000"/>
              </a:solidFill>
            </a:endParaRPr>
          </a:p>
        </p:txBody>
      </p:sp>
      <p:sp>
        <p:nvSpPr>
          <p:cNvPr id="15" name="Hexagon 14"/>
          <p:cNvSpPr/>
          <p:nvPr/>
        </p:nvSpPr>
        <p:spPr bwMode="ltGray">
          <a:xfrm>
            <a:off x="8458201" y="1143000"/>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G4-EN2</a:t>
            </a:r>
          </a:p>
        </p:txBody>
      </p:sp>
      <p:sp>
        <p:nvSpPr>
          <p:cNvPr id="16"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15559747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44</a:t>
            </a:fld>
            <a:endParaRPr lang="en-GB">
              <a:solidFill>
                <a:srgbClr val="000000"/>
              </a:solidFill>
            </a:endParaRPr>
          </a:p>
        </p:txBody>
      </p:sp>
      <p:sp>
        <p:nvSpPr>
          <p:cNvPr id="7" name="Title 1"/>
          <p:cNvSpPr txBox="1">
            <a:spLocks/>
          </p:cNvSpPr>
          <p:nvPr/>
        </p:nvSpPr>
        <p:spPr>
          <a:xfrm>
            <a:off x="711200" y="685800"/>
            <a:ext cx="8966200"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solidFill>
                  <a:srgbClr val="000000"/>
                </a:solidFill>
                <a:latin typeface="Arial" panose="020B0604020202020204" pitchFamily="34" charset="0"/>
              </a:rPr>
              <a:t>Tỷ </a:t>
            </a:r>
            <a:r>
              <a:rPr lang="vi-VN" sz="2000">
                <a:solidFill>
                  <a:srgbClr val="000000"/>
                </a:solidFill>
                <a:latin typeface="Arial" panose="020B0604020202020204" pitchFamily="34" charset="0"/>
              </a:rPr>
              <a:t>lệ phần trăm vật liệu được tái chế để sản xuất các </a:t>
            </a:r>
            <a:r>
              <a:rPr lang="vi-VN" sz="2000" smtClean="0">
                <a:solidFill>
                  <a:srgbClr val="000000"/>
                </a:solidFill>
                <a:latin typeface="Arial" panose="020B0604020202020204" pitchFamily="34" charset="0"/>
              </a:rPr>
              <a:t>sản </a:t>
            </a:r>
            <a:r>
              <a:rPr lang="vi-VN" sz="2000">
                <a:solidFill>
                  <a:srgbClr val="000000"/>
                </a:solidFill>
                <a:latin typeface="Arial" panose="020B0604020202020204" pitchFamily="34" charset="0"/>
              </a:rPr>
              <a:t>phẩm và dịch vụ </a:t>
            </a:r>
            <a:endParaRPr lang="en-US" sz="2000" smtClean="0">
              <a:solidFill>
                <a:srgbClr val="000000"/>
              </a:solidFill>
              <a:latin typeface="Arial" panose="020B0604020202020204" pitchFamily="34" charset="0"/>
            </a:endParaRPr>
          </a:p>
          <a:p>
            <a:r>
              <a:rPr lang="vi-VN" sz="2000" smtClean="0">
                <a:solidFill>
                  <a:srgbClr val="000000"/>
                </a:solidFill>
                <a:latin typeface="Arial" panose="020B0604020202020204" pitchFamily="34" charset="0"/>
              </a:rPr>
              <a:t>của </a:t>
            </a:r>
            <a:r>
              <a:rPr lang="vi-VN" sz="2000">
                <a:solidFill>
                  <a:srgbClr val="000000"/>
                </a:solidFill>
                <a:latin typeface="Arial" panose="020B0604020202020204" pitchFamily="34" charset="0"/>
              </a:rPr>
              <a:t>tổ </a:t>
            </a:r>
            <a:r>
              <a:rPr lang="vi-VN" sz="2000" smtClean="0">
                <a:solidFill>
                  <a:srgbClr val="000000"/>
                </a:solidFill>
                <a:latin typeface="Arial" panose="020B0604020202020204" pitchFamily="34" charset="0"/>
              </a:rPr>
              <a:t>chức</a:t>
            </a:r>
            <a:r>
              <a:rPr lang="en-US" sz="2000" smtClean="0">
                <a:solidFill>
                  <a:srgbClr val="000000"/>
                </a:solidFill>
                <a:latin typeface="Arial" panose="020B0604020202020204" pitchFamily="34" charset="0"/>
              </a:rPr>
              <a:t> </a:t>
            </a:r>
            <a:r>
              <a:rPr lang="en-US" sz="1800" b="0" smtClean="0">
                <a:solidFill>
                  <a:srgbClr val="000000"/>
                </a:solidFill>
                <a:latin typeface="Arial" panose="020B0604020202020204" pitchFamily="34" charset="0"/>
              </a:rPr>
              <a:t>(tiếp)</a:t>
            </a:r>
            <a:endParaRPr lang="en-US" sz="1800" b="0" dirty="0" smtClean="0">
              <a:solidFill>
                <a:srgbClr val="000000"/>
              </a:solidFill>
              <a:latin typeface="Arial" panose="020B0604020202020204" pitchFamily="34" charset="0"/>
            </a:endParaRPr>
          </a:p>
        </p:txBody>
      </p:sp>
      <p:sp>
        <p:nvSpPr>
          <p:cNvPr id="10" name="TextBox 9"/>
          <p:cNvSpPr txBox="1"/>
          <p:nvPr/>
        </p:nvSpPr>
        <p:spPr>
          <a:xfrm>
            <a:off x="767617" y="1879024"/>
            <a:ext cx="8616950" cy="381000"/>
          </a:xfrm>
          <a:prstGeom prst="rect">
            <a:avLst/>
          </a:prstGeom>
          <a:noFill/>
        </p:spPr>
        <p:txBody>
          <a:bodyPr wrap="square" lIns="0" tIns="0" rIns="0" bIns="0" rtlCol="0">
            <a:noAutofit/>
          </a:bodyPr>
          <a:lstStyle/>
          <a:p>
            <a:r>
              <a:rPr lang="en-US" sz="1400" b="1" smtClean="0">
                <a:solidFill>
                  <a:srgbClr val="000000"/>
                </a:solidFill>
                <a:cs typeface="Times New Roman" pitchFamily="18" charset="0"/>
              </a:rPr>
              <a:t>Ví dụ</a:t>
            </a:r>
          </a:p>
          <a:p>
            <a:r>
              <a:rPr lang="vi-VN" sz="1400" smtClean="0">
                <a:solidFill>
                  <a:srgbClr val="000000"/>
                </a:solidFill>
                <a:cs typeface="Times New Roman" pitchFamily="18" charset="0"/>
              </a:rPr>
              <a:t>Một </a:t>
            </a:r>
            <a:r>
              <a:rPr lang="vi-VN" sz="1400">
                <a:solidFill>
                  <a:srgbClr val="000000"/>
                </a:solidFill>
                <a:cs typeface="Times New Roman" pitchFamily="18" charset="0"/>
              </a:rPr>
              <a:t>công ty hàng tiêu dùng nhanh tại Malaysia công bố nguyên liệu tái chế được sử dụng làm vật liệu đầu vào qua các năm </a:t>
            </a:r>
          </a:p>
        </p:txBody>
      </p:sp>
      <p:sp>
        <p:nvSpPr>
          <p:cNvPr id="11" name="TextBox 10"/>
          <p:cNvSpPr txBox="1"/>
          <p:nvPr/>
        </p:nvSpPr>
        <p:spPr>
          <a:xfrm>
            <a:off x="588564" y="6172200"/>
            <a:ext cx="5252177" cy="152400"/>
          </a:xfrm>
          <a:prstGeom prst="rect">
            <a:avLst/>
          </a:prstGeom>
          <a:solidFill>
            <a:schemeClr val="bg1"/>
          </a:solidFill>
        </p:spPr>
        <p:txBody>
          <a:bodyPr wrap="square" lIns="0" tIns="0" rIns="0" bIns="0" rtlCol="0" anchor="b">
            <a:noAutofit/>
          </a:bodyPr>
          <a:lstStyle/>
          <a:p>
            <a:pPr indent="-274320">
              <a:spcAft>
                <a:spcPts val="900"/>
              </a:spcAft>
            </a:pPr>
            <a:r>
              <a:rPr lang="en-GB" sz="800" i="1" smtClean="0">
                <a:solidFill>
                  <a:srgbClr val="000000"/>
                </a:solidFill>
              </a:rPr>
              <a:t>Nguồn: Báo cáo </a:t>
            </a:r>
            <a:r>
              <a:rPr lang="en-GB" sz="800" i="1" smtClean="0">
                <a:solidFill>
                  <a:srgbClr val="000000"/>
                </a:solidFill>
                <a:cs typeface="Times New Roman" pitchFamily="18" charset="0"/>
              </a:rPr>
              <a:t>Nestl</a:t>
            </a:r>
            <a:r>
              <a:rPr lang="en-GB" sz="800" smtClean="0">
                <a:solidFill>
                  <a:srgbClr val="000000"/>
                </a:solidFill>
                <a:cs typeface="Times New Roman" panose="02020603050405020304" pitchFamily="18" charset="0"/>
              </a:rPr>
              <a:t>é</a:t>
            </a:r>
            <a:r>
              <a:rPr lang="en-GB" sz="800" i="1" smtClean="0">
                <a:solidFill>
                  <a:srgbClr val="000000"/>
                </a:solidFill>
                <a:cs typeface="Times New Roman" pitchFamily="18" charset="0"/>
              </a:rPr>
              <a:t> và Xã hội 2015</a:t>
            </a:r>
            <a:endParaRPr lang="en-GB" sz="800" i="1" dirty="0" smtClean="0">
              <a:solidFill>
                <a:srgbClr val="000000"/>
              </a:solidFill>
            </a:endParaRPr>
          </a:p>
        </p:txBody>
      </p:sp>
      <p:cxnSp>
        <p:nvCxnSpPr>
          <p:cNvPr id="18" name="Straight Connector 17"/>
          <p:cNvCxnSpPr/>
          <p:nvPr/>
        </p:nvCxnSpPr>
        <p:spPr>
          <a:xfrm>
            <a:off x="1342292" y="4812724"/>
            <a:ext cx="37338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nvPr>
        </p:nvGraphicFramePr>
        <p:xfrm>
          <a:off x="722570" y="2590800"/>
          <a:ext cx="7934922" cy="1799967"/>
        </p:xfrm>
        <a:graphic>
          <a:graphicData uri="http://schemas.openxmlformats.org/drawingml/2006/table">
            <a:tbl>
              <a:tblPr firstRow="1" bandRow="1">
                <a:tableStyleId>{72833802-FEF1-4C79-8D5D-14CF1EAF98D9}</a:tableStyleId>
              </a:tblPr>
              <a:tblGrid>
                <a:gridCol w="3096250"/>
                <a:gridCol w="1488823"/>
                <a:gridCol w="1612891"/>
                <a:gridCol w="1736958"/>
              </a:tblGrid>
              <a:tr h="400302">
                <a:tc>
                  <a:txBody>
                    <a:bodyPr/>
                    <a:lstStyle/>
                    <a:p>
                      <a:r>
                        <a:rPr lang="en-GB" sz="800" smtClean="0">
                          <a:latin typeface="Arial" panose="020B0604020202020204" pitchFamily="34" charset="0"/>
                        </a:rPr>
                        <a:t>Gi</a:t>
                      </a:r>
                      <a:r>
                        <a:rPr lang="en-GB" sz="800" baseline="0" smtClean="0">
                          <a:latin typeface="Arial" panose="020B0604020202020204" pitchFamily="34" charset="0"/>
                        </a:rPr>
                        <a:t>ai đoạn</a:t>
                      </a:r>
                      <a:endParaRPr lang="en-GB" sz="800" dirty="0">
                        <a:latin typeface="Arial" panose="020B0604020202020204" pitchFamily="34" charset="0"/>
                        <a:cs typeface="Times New Roman" pitchFamily="18" charset="0"/>
                      </a:endParaRPr>
                    </a:p>
                  </a:txBody>
                  <a:tcPr marL="36000" marR="36000" marT="36000" marB="36000"/>
                </a:tc>
                <a:tc>
                  <a:txBody>
                    <a:bodyPr/>
                    <a:lstStyle/>
                    <a:p>
                      <a:pPr algn="ctr"/>
                      <a:r>
                        <a:rPr lang="en-GB" sz="800" dirty="0" smtClean="0">
                          <a:latin typeface="Arial" panose="020B0604020202020204" pitchFamily="34" charset="0"/>
                        </a:rPr>
                        <a:t>2013</a:t>
                      </a:r>
                      <a:endParaRPr lang="en-GB" sz="800" dirty="0">
                        <a:latin typeface="Arial" panose="020B0604020202020204" pitchFamily="34" charset="0"/>
                        <a:cs typeface="Times New Roman" pitchFamily="18" charset="0"/>
                      </a:endParaRPr>
                    </a:p>
                  </a:txBody>
                  <a:tcPr marL="36000" marR="36000" marT="36000" marB="36000"/>
                </a:tc>
                <a:tc>
                  <a:txBody>
                    <a:bodyPr/>
                    <a:lstStyle/>
                    <a:p>
                      <a:pPr algn="ctr"/>
                      <a:r>
                        <a:rPr lang="en-GB" sz="800" dirty="0" smtClean="0">
                          <a:latin typeface="Arial" panose="020B0604020202020204" pitchFamily="34" charset="0"/>
                        </a:rPr>
                        <a:t>2014</a:t>
                      </a:r>
                      <a:endParaRPr lang="en-GB" sz="800" dirty="0">
                        <a:latin typeface="Arial" panose="020B0604020202020204" pitchFamily="34" charset="0"/>
                        <a:cs typeface="Times New Roman" pitchFamily="18" charset="0"/>
                      </a:endParaRPr>
                    </a:p>
                  </a:txBody>
                  <a:tcPr marL="36000" marR="36000" marT="36000" marB="36000"/>
                </a:tc>
                <a:tc>
                  <a:txBody>
                    <a:bodyPr/>
                    <a:lstStyle/>
                    <a:p>
                      <a:pPr algn="ctr"/>
                      <a:r>
                        <a:rPr lang="en-GB" sz="800" dirty="0" smtClean="0">
                          <a:latin typeface="Arial" panose="020B0604020202020204" pitchFamily="34" charset="0"/>
                        </a:rPr>
                        <a:t>2015</a:t>
                      </a:r>
                      <a:endParaRPr lang="en-GB" sz="800" dirty="0">
                        <a:latin typeface="Arial" panose="020B0604020202020204" pitchFamily="34" charset="0"/>
                        <a:cs typeface="Times New Roman" pitchFamily="18" charset="0"/>
                      </a:endParaRPr>
                    </a:p>
                  </a:txBody>
                  <a:tcPr marL="36000" marR="36000" marT="36000" marB="36000"/>
                </a:tc>
              </a:tr>
              <a:tr h="344381">
                <a:tc>
                  <a:txBody>
                    <a:bodyPr/>
                    <a:lstStyle/>
                    <a:p>
                      <a:r>
                        <a:rPr lang="vi-VN" sz="800" smtClean="0">
                          <a:latin typeface="Arial" panose="020B0604020202020204" pitchFamily="34" charset="0"/>
                        </a:rPr>
                        <a:t>Khối lượng sản xuất ( tấn )</a:t>
                      </a:r>
                    </a:p>
                  </a:txBody>
                  <a:tcPr marL="36000" marR="36000" marT="36000" marB="36000"/>
                </a:tc>
                <a:tc>
                  <a:txBody>
                    <a:bodyPr/>
                    <a:lstStyle/>
                    <a:p>
                      <a:pPr algn="ctr"/>
                      <a:r>
                        <a:rPr lang="en-GB" sz="800" dirty="0" smtClean="0">
                          <a:latin typeface="Arial" panose="020B0604020202020204" pitchFamily="34" charset="0"/>
                        </a:rPr>
                        <a:t>399,168</a:t>
                      </a:r>
                      <a:endParaRPr lang="en-GB" sz="800" dirty="0">
                        <a:solidFill>
                          <a:srgbClr val="FF0000"/>
                        </a:solidFill>
                        <a:latin typeface="Arial" panose="020B0604020202020204" pitchFamily="34" charset="0"/>
                        <a:cs typeface="Times New Roman" pitchFamily="18" charset="0"/>
                      </a:endParaRPr>
                    </a:p>
                  </a:txBody>
                  <a:tcPr marL="36000" marR="36000" marT="36000" marB="36000"/>
                </a:tc>
                <a:tc>
                  <a:txBody>
                    <a:bodyPr/>
                    <a:lstStyle/>
                    <a:p>
                      <a:pPr algn="ctr"/>
                      <a:r>
                        <a:rPr lang="en-GB" sz="800" dirty="0" smtClean="0">
                          <a:latin typeface="Arial" panose="020B0604020202020204" pitchFamily="34" charset="0"/>
                        </a:rPr>
                        <a:t>381,886</a:t>
                      </a:r>
                      <a:endParaRPr lang="en-GB" sz="800" dirty="0">
                        <a:solidFill>
                          <a:srgbClr val="FF0000"/>
                        </a:solidFill>
                        <a:latin typeface="Arial" panose="020B0604020202020204" pitchFamily="34" charset="0"/>
                        <a:cs typeface="Times New Roman" pitchFamily="18" charset="0"/>
                      </a:endParaRPr>
                    </a:p>
                  </a:txBody>
                  <a:tcPr marL="36000" marR="36000" marT="36000" marB="36000"/>
                </a:tc>
                <a:tc>
                  <a:txBody>
                    <a:bodyPr/>
                    <a:lstStyle/>
                    <a:p>
                      <a:pPr algn="ctr"/>
                      <a:r>
                        <a:rPr lang="en-GB" sz="800" dirty="0" smtClean="0">
                          <a:latin typeface="Arial" panose="020B0604020202020204" pitchFamily="34" charset="0"/>
                        </a:rPr>
                        <a:t>386,390</a:t>
                      </a:r>
                      <a:endParaRPr lang="en-GB" sz="800" dirty="0">
                        <a:solidFill>
                          <a:srgbClr val="FF0000"/>
                        </a:solidFill>
                        <a:latin typeface="Arial" panose="020B0604020202020204" pitchFamily="34" charset="0"/>
                        <a:cs typeface="Times New Roman" pitchFamily="18" charset="0"/>
                      </a:endParaRPr>
                    </a:p>
                  </a:txBody>
                  <a:tcPr marL="36000" marR="36000" marT="36000" marB="36000"/>
                </a:tc>
              </a:tr>
              <a:tr h="1055284">
                <a:tc>
                  <a:txBody>
                    <a:bodyPr/>
                    <a:lstStyle/>
                    <a:p>
                      <a:r>
                        <a:rPr lang="vi-VN" sz="800" smtClean="0">
                          <a:latin typeface="Arial" panose="020B0604020202020204" pitchFamily="34" charset="0"/>
                        </a:rPr>
                        <a:t>Vật liệu sử dụng</a:t>
                      </a:r>
                    </a:p>
                    <a:p>
                      <a:r>
                        <a:rPr lang="vi-VN" sz="800" smtClean="0">
                          <a:latin typeface="Arial" panose="020B0604020202020204" pitchFamily="34" charset="0"/>
                        </a:rPr>
                        <a:t>Vật liệu không tái tạo (tấn) </a:t>
                      </a:r>
                    </a:p>
                    <a:p>
                      <a:r>
                        <a:rPr lang="vi-VN" sz="800" smtClean="0">
                          <a:latin typeface="Arial" panose="020B0604020202020204" pitchFamily="34" charset="0"/>
                        </a:rPr>
                        <a:t>Vật liệu trực tiếp (tấn) </a:t>
                      </a:r>
                    </a:p>
                    <a:p>
                      <a:r>
                        <a:rPr lang="vi-VN" sz="800" smtClean="0">
                          <a:latin typeface="Arial" panose="020B0604020202020204" pitchFamily="34" charset="0"/>
                        </a:rPr>
                        <a:t>Tổng trọng lượng của vật liệu sử dụng (tấn) </a:t>
                      </a:r>
                    </a:p>
                    <a:p>
                      <a:r>
                        <a:rPr lang="vi-VN" sz="800" smtClean="0">
                          <a:latin typeface="Arial" panose="020B0604020202020204" pitchFamily="34" charset="0"/>
                        </a:rPr>
                        <a:t>Vật liệu tái chế (tấn) </a:t>
                      </a:r>
                    </a:p>
                    <a:p>
                      <a:r>
                        <a:rPr lang="vi-VN" sz="800" smtClean="0">
                          <a:latin typeface="Arial" panose="020B0604020202020204" pitchFamily="34" charset="0"/>
                        </a:rPr>
                        <a:t>Tỷ lệ phần trăm của các vật liệu tái chế (%)</a:t>
                      </a:r>
                    </a:p>
                  </a:txBody>
                  <a:tcPr marL="36000" marR="36000" marT="36000" marB="36000"/>
                </a:tc>
                <a:tc>
                  <a:txBody>
                    <a:bodyPr/>
                    <a:lstStyle/>
                    <a:p>
                      <a:pPr algn="ctr"/>
                      <a:endParaRPr lang="en-GB" sz="800" dirty="0" smtClean="0">
                        <a:latin typeface="Arial" panose="020B0604020202020204" pitchFamily="34" charset="0"/>
                      </a:endParaRPr>
                    </a:p>
                    <a:p>
                      <a:pPr algn="ctr"/>
                      <a:r>
                        <a:rPr lang="en-GB" sz="800" dirty="0" smtClean="0">
                          <a:latin typeface="Arial" panose="020B0604020202020204" pitchFamily="34" charset="0"/>
                        </a:rPr>
                        <a:t>783</a:t>
                      </a:r>
                    </a:p>
                    <a:p>
                      <a:pPr algn="ctr"/>
                      <a:r>
                        <a:rPr lang="en-GB" sz="800" dirty="0" smtClean="0">
                          <a:latin typeface="Arial" panose="020B0604020202020204" pitchFamily="34" charset="0"/>
                        </a:rPr>
                        <a:t>411,681</a:t>
                      </a:r>
                    </a:p>
                    <a:p>
                      <a:pPr algn="ctr"/>
                      <a:r>
                        <a:rPr lang="en-GB" sz="800" dirty="0" smtClean="0">
                          <a:latin typeface="Arial" panose="020B0604020202020204" pitchFamily="34" charset="0"/>
                        </a:rPr>
                        <a:t>413,663</a:t>
                      </a:r>
                    </a:p>
                    <a:p>
                      <a:pPr algn="ctr"/>
                      <a:r>
                        <a:rPr lang="en-GB" sz="800" dirty="0" smtClean="0">
                          <a:latin typeface="Arial" panose="020B0604020202020204" pitchFamily="34" charset="0"/>
                        </a:rPr>
                        <a:t>15,414</a:t>
                      </a:r>
                    </a:p>
                    <a:p>
                      <a:pPr algn="ctr"/>
                      <a:r>
                        <a:rPr lang="en-GB" sz="800" dirty="0" smtClean="0">
                          <a:latin typeface="Arial" panose="020B0604020202020204" pitchFamily="34" charset="0"/>
                        </a:rPr>
                        <a:t>3.73%</a:t>
                      </a:r>
                      <a:endParaRPr lang="en-GB" sz="800" dirty="0">
                        <a:solidFill>
                          <a:srgbClr val="FF0000"/>
                        </a:solidFill>
                        <a:latin typeface="Arial" panose="020B0604020202020204" pitchFamily="34" charset="0"/>
                        <a:cs typeface="Times New Roman" pitchFamily="18" charset="0"/>
                      </a:endParaRPr>
                    </a:p>
                  </a:txBody>
                  <a:tcPr marL="36000" marR="36000" marT="36000" marB="36000"/>
                </a:tc>
                <a:tc>
                  <a:txBody>
                    <a:bodyPr/>
                    <a:lstStyle/>
                    <a:p>
                      <a:pPr algn="ctr"/>
                      <a:endParaRPr lang="en-GB" sz="800" dirty="0" smtClean="0">
                        <a:latin typeface="Arial" panose="020B0604020202020204" pitchFamily="34" charset="0"/>
                      </a:endParaRPr>
                    </a:p>
                    <a:p>
                      <a:pPr algn="ctr"/>
                      <a:r>
                        <a:rPr lang="en-GB" sz="800" dirty="0" smtClean="0">
                          <a:latin typeface="Arial" panose="020B0604020202020204" pitchFamily="34" charset="0"/>
                        </a:rPr>
                        <a:t>590</a:t>
                      </a:r>
                    </a:p>
                    <a:p>
                      <a:pPr algn="ctr"/>
                      <a:r>
                        <a:rPr lang="en-GB" sz="800" dirty="0" smtClean="0">
                          <a:latin typeface="Arial" panose="020B0604020202020204" pitchFamily="34" charset="0"/>
                        </a:rPr>
                        <a:t>374,913</a:t>
                      </a:r>
                    </a:p>
                    <a:p>
                      <a:pPr algn="ctr"/>
                      <a:r>
                        <a:rPr lang="en-GB" sz="800" dirty="0" smtClean="0">
                          <a:latin typeface="Arial" panose="020B0604020202020204" pitchFamily="34" charset="0"/>
                        </a:rPr>
                        <a:t>376,576</a:t>
                      </a:r>
                    </a:p>
                    <a:p>
                      <a:pPr algn="ctr"/>
                      <a:r>
                        <a:rPr lang="en-GB" sz="800" dirty="0" smtClean="0">
                          <a:latin typeface="Arial" panose="020B0604020202020204" pitchFamily="34" charset="0"/>
                        </a:rPr>
                        <a:t>13,180</a:t>
                      </a:r>
                    </a:p>
                    <a:p>
                      <a:pPr algn="ctr"/>
                      <a:r>
                        <a:rPr lang="en-GB" sz="800" dirty="0" smtClean="0">
                          <a:latin typeface="Arial" panose="020B0604020202020204" pitchFamily="34" charset="0"/>
                        </a:rPr>
                        <a:t>3.50%</a:t>
                      </a:r>
                      <a:endParaRPr lang="en-GB" sz="800" dirty="0">
                        <a:solidFill>
                          <a:srgbClr val="FF0000"/>
                        </a:solidFill>
                        <a:latin typeface="Arial" panose="020B0604020202020204" pitchFamily="34" charset="0"/>
                        <a:cs typeface="Times New Roman" pitchFamily="18" charset="0"/>
                      </a:endParaRPr>
                    </a:p>
                  </a:txBody>
                  <a:tcPr marL="36000" marR="36000" marT="36000" marB="36000"/>
                </a:tc>
                <a:tc>
                  <a:txBody>
                    <a:bodyPr/>
                    <a:lstStyle/>
                    <a:p>
                      <a:pPr algn="ctr"/>
                      <a:endParaRPr lang="en-GB" sz="800" dirty="0" smtClean="0">
                        <a:latin typeface="Arial" panose="020B0604020202020204" pitchFamily="34" charset="0"/>
                      </a:endParaRPr>
                    </a:p>
                    <a:p>
                      <a:pPr algn="ctr"/>
                      <a:r>
                        <a:rPr lang="en-GB" sz="800" dirty="0" smtClean="0">
                          <a:latin typeface="Arial" panose="020B0604020202020204" pitchFamily="34" charset="0"/>
                        </a:rPr>
                        <a:t>546</a:t>
                      </a:r>
                    </a:p>
                    <a:p>
                      <a:pPr algn="ctr"/>
                      <a:r>
                        <a:rPr lang="en-GB" sz="800" dirty="0" smtClean="0">
                          <a:latin typeface="Arial" panose="020B0604020202020204" pitchFamily="34" charset="0"/>
                        </a:rPr>
                        <a:t>397,042</a:t>
                      </a:r>
                    </a:p>
                    <a:p>
                      <a:pPr algn="ctr"/>
                      <a:r>
                        <a:rPr lang="en-GB" sz="800" dirty="0" smtClean="0">
                          <a:latin typeface="Arial" panose="020B0604020202020204" pitchFamily="34" charset="0"/>
                        </a:rPr>
                        <a:t>398,520</a:t>
                      </a:r>
                    </a:p>
                    <a:p>
                      <a:pPr algn="ctr"/>
                      <a:r>
                        <a:rPr lang="en-GB" sz="800" dirty="0" smtClean="0">
                          <a:latin typeface="Arial" panose="020B0604020202020204" pitchFamily="34" charset="0"/>
                        </a:rPr>
                        <a:t>13,540</a:t>
                      </a:r>
                    </a:p>
                    <a:p>
                      <a:pPr algn="ctr"/>
                      <a:r>
                        <a:rPr lang="en-GB" sz="800" dirty="0" smtClean="0">
                          <a:latin typeface="Arial" panose="020B0604020202020204" pitchFamily="34" charset="0"/>
                        </a:rPr>
                        <a:t>3.40%</a:t>
                      </a:r>
                      <a:endParaRPr lang="en-GB" sz="800" dirty="0">
                        <a:solidFill>
                          <a:srgbClr val="FF0000"/>
                        </a:solidFill>
                        <a:latin typeface="Arial" panose="020B0604020202020204" pitchFamily="34" charset="0"/>
                        <a:cs typeface="Times New Roman" pitchFamily="18" charset="0"/>
                      </a:endParaRPr>
                    </a:p>
                  </a:txBody>
                  <a:tcPr marL="36000" marR="36000" marT="36000" marB="36000"/>
                </a:tc>
              </a:tr>
            </a:tbl>
          </a:graphicData>
        </a:graphic>
      </p:graphicFrame>
      <p:sp>
        <p:nvSpPr>
          <p:cNvPr id="12" name="Rectangle 11"/>
          <p:cNvSpPr/>
          <p:nvPr/>
        </p:nvSpPr>
        <p:spPr bwMode="ltGray">
          <a:xfrm>
            <a:off x="719992" y="3763241"/>
            <a:ext cx="7924800" cy="486641"/>
          </a:xfrm>
          <a:prstGeom prst="rect">
            <a:avLst/>
          </a:prstGeom>
          <a:noFill/>
          <a:ln w="31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rgbClr val="FFFFFF"/>
              </a:solidFill>
            </a:endParaRPr>
          </a:p>
        </p:txBody>
      </p:sp>
      <p:cxnSp>
        <p:nvCxnSpPr>
          <p:cNvPr id="15" name="Elbow Connector 14"/>
          <p:cNvCxnSpPr/>
          <p:nvPr/>
        </p:nvCxnSpPr>
        <p:spPr>
          <a:xfrm rot="5400000">
            <a:off x="2203871" y="4455103"/>
            <a:ext cx="562842" cy="152400"/>
          </a:xfrm>
          <a:prstGeom prst="bentConnector3">
            <a:avLst>
              <a:gd name="adj1" fmla="val 50000"/>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42292" y="4965124"/>
            <a:ext cx="3733800" cy="495302"/>
          </a:xfrm>
          <a:prstGeom prst="rect">
            <a:avLst/>
          </a:prstGeom>
          <a:noFill/>
        </p:spPr>
        <p:txBody>
          <a:bodyPr vert="horz" wrap="square" lIns="0" tIns="0" rIns="0" bIns="0" rtlCol="0">
            <a:noAutofit/>
          </a:bodyPr>
          <a:lstStyle/>
          <a:p>
            <a:pPr indent="-253225">
              <a:spcAft>
                <a:spcPts val="831"/>
              </a:spcAft>
            </a:pPr>
            <a:r>
              <a:rPr lang="en-GB" sz="1100" b="1" smtClean="0">
                <a:solidFill>
                  <a:srgbClr val="000000"/>
                </a:solidFill>
              </a:rPr>
              <a:t>Cung cấp tổng trọng lượng và tỷ lệ phần trăm của các vật liệu tái chế đã sử dụng để sản xuất</a:t>
            </a:r>
            <a:endParaRPr lang="en-GB" sz="1100" b="1" dirty="0">
              <a:solidFill>
                <a:srgbClr val="000000"/>
              </a:solidFill>
            </a:endParaRPr>
          </a:p>
        </p:txBody>
      </p:sp>
      <p:sp>
        <p:nvSpPr>
          <p:cNvPr id="13"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38126439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45</a:t>
            </a:fld>
            <a:endParaRPr lang="en-GB">
              <a:solidFill>
                <a:srgbClr val="000000"/>
              </a:solidFill>
            </a:endParaRPr>
          </a:p>
        </p:txBody>
      </p:sp>
      <p:sp>
        <p:nvSpPr>
          <p:cNvPr id="7" name="Title 1"/>
          <p:cNvSpPr txBox="1">
            <a:spLocks/>
          </p:cNvSpPr>
          <p:nvPr/>
        </p:nvSpPr>
        <p:spPr>
          <a:xfrm>
            <a:off x="574548" y="685800"/>
            <a:ext cx="10769600"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a:solidFill>
                  <a:srgbClr val="000000"/>
                </a:solidFill>
                <a:latin typeface="Arial" panose="020B0604020202020204" pitchFamily="34" charset="0"/>
              </a:rPr>
              <a:t>Tiêu thụ năng lượng –</a:t>
            </a:r>
            <a:r>
              <a:rPr lang="en-US" sz="2000">
                <a:solidFill>
                  <a:srgbClr val="000000"/>
                </a:solidFill>
                <a:latin typeface="Arial" panose="020B0604020202020204" pitchFamily="34" charset="0"/>
              </a:rPr>
              <a:t> </a:t>
            </a:r>
            <a:r>
              <a:rPr lang="vi-VN" sz="2000">
                <a:solidFill>
                  <a:srgbClr val="000000"/>
                </a:solidFill>
                <a:latin typeface="Arial" panose="020B0604020202020204" pitchFamily="34" charset="0"/>
              </a:rPr>
              <a:t>Gián tiếp</a:t>
            </a:r>
            <a:endParaRPr lang="en-US" sz="2000">
              <a:solidFill>
                <a:srgbClr val="000000"/>
              </a:solidFill>
              <a:latin typeface="Arial" panose="020B0604020202020204" pitchFamily="34" charset="0"/>
            </a:endParaRPr>
          </a:p>
          <a:p>
            <a:endParaRPr lang="en-US" sz="2000" b="0" dirty="0">
              <a:solidFill>
                <a:srgbClr val="000000"/>
              </a:solidFill>
              <a:latin typeface="Arial" panose="020B0604020202020204" pitchFamily="34" charset="0"/>
            </a:endParaRPr>
          </a:p>
        </p:txBody>
      </p:sp>
      <p:sp>
        <p:nvSpPr>
          <p:cNvPr id="12" name="Content Placeholder 2"/>
          <p:cNvSpPr txBox="1">
            <a:spLocks/>
          </p:cNvSpPr>
          <p:nvPr/>
        </p:nvSpPr>
        <p:spPr>
          <a:xfrm>
            <a:off x="577850" y="1556657"/>
            <a:ext cx="3971074" cy="4724400"/>
          </a:xfrm>
          <a:prstGeom prst="rect">
            <a:avLst/>
          </a:prstGeom>
        </p:spPr>
        <p:txBody>
          <a:bodyPr lIns="0" tIns="0" rIns="0" bIns="0"/>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745900" indent="-745900">
              <a:spcAft>
                <a:spcPts val="0"/>
              </a:spcAft>
              <a:buClr>
                <a:srgbClr val="000000"/>
              </a:buClr>
            </a:pPr>
            <a:r>
              <a:rPr lang="en-GB" sz="1100" b="1" i="1" smtClean="0">
                <a:solidFill>
                  <a:srgbClr val="000000"/>
                </a:solidFill>
                <a:latin typeface="Arial" panose="020B0604020202020204" pitchFamily="34" charset="0"/>
              </a:rPr>
              <a:t>Định nghĩa: </a:t>
            </a:r>
            <a:endParaRPr lang="en-GB" sz="1100" b="1" i="1" dirty="0">
              <a:solidFill>
                <a:srgbClr val="000000"/>
              </a:solidFill>
              <a:latin typeface="Arial" panose="020B0604020202020204" pitchFamily="34" charset="0"/>
            </a:endParaRPr>
          </a:p>
          <a:p>
            <a:pPr indent="0">
              <a:spcAft>
                <a:spcPts val="0"/>
              </a:spcAft>
              <a:buClr>
                <a:srgbClr val="000000"/>
              </a:buClr>
            </a:pPr>
            <a:r>
              <a:rPr lang="en-GB" sz="1100">
                <a:solidFill>
                  <a:srgbClr val="000000"/>
                </a:solidFill>
                <a:latin typeface="Arial" panose="020B0604020202020204" pitchFamily="34" charset="0"/>
              </a:rPr>
              <a:t>Mức tiêu thụ năng lượng thượng nguồn hay cuối nguồn cho các mục đích hoạt động bên ngoài tổ chức. </a:t>
            </a:r>
            <a:endParaRPr lang="en-GB" sz="1100" dirty="0" smtClean="0">
              <a:solidFill>
                <a:srgbClr val="000000"/>
              </a:solidFill>
              <a:latin typeface="Arial" panose="020B0604020202020204" pitchFamily="34" charset="0"/>
            </a:endParaRPr>
          </a:p>
          <a:p>
            <a:pPr indent="0">
              <a:spcAft>
                <a:spcPts val="0"/>
              </a:spcAft>
              <a:buClr>
                <a:srgbClr val="000000"/>
              </a:buClr>
            </a:pPr>
            <a:endParaRPr lang="en-GB" sz="1100" dirty="0" smtClean="0">
              <a:solidFill>
                <a:srgbClr val="000000"/>
              </a:solidFill>
              <a:latin typeface="Arial" panose="020B0604020202020204" pitchFamily="34" charset="0"/>
            </a:endParaRPr>
          </a:p>
          <a:p>
            <a:pPr indent="0">
              <a:spcAft>
                <a:spcPts val="0"/>
              </a:spcAft>
              <a:buClr>
                <a:srgbClr val="000000"/>
              </a:buClr>
            </a:pPr>
            <a:r>
              <a:rPr lang="en-GB" sz="1100" b="1" i="1" smtClean="0">
                <a:solidFill>
                  <a:srgbClr val="000000"/>
                </a:solidFill>
                <a:latin typeface="Arial" panose="020B0604020202020204" pitchFamily="34" charset="0"/>
              </a:rPr>
              <a:t>Tính liên quan: </a:t>
            </a:r>
            <a:endParaRPr lang="en-GB" sz="1100" b="1" i="1" dirty="0">
              <a:solidFill>
                <a:srgbClr val="000000"/>
              </a:solidFill>
              <a:latin typeface="Arial" panose="020B0604020202020204" pitchFamily="34" charset="0"/>
            </a:endParaRPr>
          </a:p>
          <a:p>
            <a:pPr marL="171450" indent="-171450">
              <a:spcAft>
                <a:spcPts val="0"/>
              </a:spcAft>
              <a:buClr>
                <a:srgbClr val="000000"/>
              </a:buClr>
              <a:buFont typeface="Arial" panose="020B0604020202020204" pitchFamily="34" charset="0"/>
              <a:buChar char="•"/>
            </a:pPr>
            <a:r>
              <a:rPr lang="vi-VN" sz="1100" smtClean="0">
                <a:solidFill>
                  <a:srgbClr val="000000"/>
                </a:solidFill>
                <a:latin typeface="Arial" panose="020B0604020202020204" pitchFamily="34" charset="0"/>
              </a:rPr>
              <a:t>Chỉ </a:t>
            </a:r>
            <a:r>
              <a:rPr lang="vi-VN" sz="1100">
                <a:solidFill>
                  <a:srgbClr val="000000"/>
                </a:solidFill>
                <a:latin typeface="Arial" panose="020B0604020202020204" pitchFamily="34" charset="0"/>
              </a:rPr>
              <a:t>số ngày xác định lượng năng lượng tiêu thụ trực tiếp bên ngoài tổ chức</a:t>
            </a:r>
          </a:p>
          <a:p>
            <a:pPr marL="171450" indent="-171450">
              <a:spcAft>
                <a:spcPts val="0"/>
              </a:spcAft>
              <a:buClr>
                <a:srgbClr val="000000"/>
              </a:buClr>
              <a:buFont typeface="Arial" panose="020B0604020202020204" pitchFamily="34" charset="0"/>
              <a:buChar char="•"/>
            </a:pPr>
            <a:r>
              <a:rPr lang="vi-VN" sz="1100">
                <a:solidFill>
                  <a:srgbClr val="000000"/>
                </a:solidFill>
                <a:latin typeface="Arial" panose="020B0604020202020204" pitchFamily="34" charset="0"/>
              </a:rPr>
              <a:t>Lượng hóa mức tiêu thụ năng lượng bên ngoài của tổ chức, cung cấp cơ sở cho việc tính toán một số lượng phát thải khí nhà kính gián tiếp khác có liên quan</a:t>
            </a:r>
          </a:p>
          <a:p>
            <a:pPr marL="171450" indent="-171450">
              <a:spcAft>
                <a:spcPts val="0"/>
              </a:spcAft>
              <a:buClr>
                <a:srgbClr val="000000"/>
              </a:buClr>
              <a:buFont typeface="Arial" panose="020B0604020202020204" pitchFamily="34" charset="0"/>
              <a:buChar char="•"/>
            </a:pPr>
            <a:endParaRPr lang="en-GB" sz="1100" b="1" i="1" dirty="0">
              <a:solidFill>
                <a:srgbClr val="000000"/>
              </a:solidFill>
              <a:latin typeface="Arial" panose="020B0604020202020204" pitchFamily="34" charset="0"/>
              <a:cs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cs typeface="Arial" panose="020B0604020202020204" pitchFamily="34" charset="0"/>
              </a:rPr>
              <a:t>Báo cáo thông tin gì</a:t>
            </a:r>
            <a:endParaRPr lang="en-GB" sz="1100" b="1" i="1" dirty="0">
              <a:solidFill>
                <a:srgbClr val="000000"/>
              </a:solidFill>
              <a:latin typeface="Arial" panose="020B0604020202020204" pitchFamily="34" charset="0"/>
              <a:cs typeface="Arial" panose="020B0604020202020204" pitchFamily="34" charset="0"/>
            </a:endParaRPr>
          </a:p>
          <a:p>
            <a:pPr marL="180975" indent="-180975">
              <a:spcAft>
                <a:spcPts val="0"/>
              </a:spcAft>
              <a:buClr>
                <a:srgbClr val="000000"/>
              </a:buClr>
              <a:buFont typeface="+mj-lt"/>
              <a:buAutoNum type="alphaLcPeriod"/>
            </a:pPr>
            <a:r>
              <a:rPr lang="vi-VN" sz="1100">
                <a:solidFill>
                  <a:prstClr val="black"/>
                </a:solidFill>
                <a:latin typeface="Arial" panose="020B0604020202020204" pitchFamily="34" charset="0"/>
              </a:rPr>
              <a:t>Báo cáo năng lượng tiêu thụ ngoài tổ chức, theo đơn vị Jun hoặc các bội số.</a:t>
            </a:r>
          </a:p>
          <a:p>
            <a:pPr marL="180975" indent="-180975">
              <a:spcAft>
                <a:spcPts val="0"/>
              </a:spcAft>
              <a:buClr>
                <a:srgbClr val="000000"/>
              </a:buClr>
              <a:buFont typeface="+mj-lt"/>
              <a:buAutoNum type="alphaLcPeriod"/>
            </a:pPr>
            <a:r>
              <a:rPr lang="vi-VN" sz="1100">
                <a:solidFill>
                  <a:prstClr val="black"/>
                </a:solidFill>
                <a:latin typeface="Arial" panose="020B0604020202020204" pitchFamily="34" charset="0"/>
              </a:rPr>
              <a:t>Báo cáo các tiêu chuẩn, phương pháp và giả thiết được sử dụng.</a:t>
            </a:r>
          </a:p>
          <a:p>
            <a:pPr marL="180975" indent="-180975">
              <a:spcAft>
                <a:spcPts val="0"/>
              </a:spcAft>
              <a:buClr>
                <a:srgbClr val="000000"/>
              </a:buClr>
              <a:buFont typeface="+mj-lt"/>
              <a:buAutoNum type="alphaLcPeriod"/>
            </a:pPr>
            <a:r>
              <a:rPr lang="vi-VN" sz="1100">
                <a:solidFill>
                  <a:prstClr val="black"/>
                </a:solidFill>
                <a:latin typeface="Arial" panose="020B0604020202020204" pitchFamily="34" charset="0"/>
              </a:rPr>
              <a:t>Báo cáo nguồn gốc chuyển đổi hệ số được sử dụng.</a:t>
            </a:r>
          </a:p>
          <a:p>
            <a:pPr>
              <a:spcAft>
                <a:spcPts val="0"/>
              </a:spcAft>
              <a:buClr>
                <a:srgbClr val="000000"/>
              </a:buClr>
              <a:buFont typeface="Arial" panose="020B0604020202020204" pitchFamily="34" charset="0"/>
              <a:buChar char="•"/>
            </a:pPr>
            <a:endParaRPr lang="en-GB" sz="1100" b="1" i="1" dirty="0">
              <a:solidFill>
                <a:srgbClr val="000000"/>
              </a:solidFill>
              <a:latin typeface="Arial" panose="020B0604020202020204" pitchFamily="34" charset="0"/>
            </a:endParaRPr>
          </a:p>
          <a:p>
            <a:pPr indent="0">
              <a:spcAft>
                <a:spcPts val="0"/>
              </a:spcAft>
              <a:buClr>
                <a:srgbClr val="000000"/>
              </a:buClr>
            </a:pPr>
            <a:endParaRPr lang="en-GB" sz="1100" b="1" i="1"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rPr>
              <a:t>Tham chiếu: </a:t>
            </a:r>
            <a:r>
              <a:rPr lang="en-GB" sz="1100" smtClean="0">
                <a:solidFill>
                  <a:srgbClr val="000000"/>
                </a:solidFill>
                <a:latin typeface="Arial" panose="020B0604020202020204" pitchFamily="34" charset="0"/>
              </a:rPr>
              <a:t>Trang 20 </a:t>
            </a:r>
            <a:r>
              <a:rPr lang="vi-VN" sz="1100" smtClean="0">
                <a:solidFill>
                  <a:srgbClr val="000000"/>
                </a:solidFill>
                <a:latin typeface="Arial" panose="020B0604020202020204" pitchFamily="34" charset="0"/>
              </a:rPr>
              <a:t>của Hướng dẫn</a:t>
            </a:r>
            <a:endParaRPr lang="en-GB" sz="1100" dirty="0">
              <a:solidFill>
                <a:srgbClr val="000000"/>
              </a:solidFill>
              <a:latin typeface="Arial" panose="020B0604020202020204" pitchFamily="34" charset="0"/>
            </a:endParaRPr>
          </a:p>
          <a:p>
            <a:pPr lvl="1">
              <a:spcAft>
                <a:spcPts val="0"/>
              </a:spcAft>
              <a:buClr>
                <a:srgbClr val="000000"/>
              </a:buClr>
              <a:buFont typeface="Arial"/>
              <a:buChar char="•"/>
            </a:pPr>
            <a:endParaRPr lang="en-US" sz="1100" dirty="0">
              <a:solidFill>
                <a:srgbClr val="000000"/>
              </a:solidFill>
              <a:latin typeface="Arial" panose="020B0604020202020204" pitchFamily="34" charset="0"/>
              <a:cs typeface="Arial" panose="020B0604020202020204" pitchFamily="34" charset="0"/>
            </a:endParaRPr>
          </a:p>
          <a:p>
            <a:pPr lvl="1">
              <a:spcAft>
                <a:spcPts val="0"/>
              </a:spcAft>
              <a:buClr>
                <a:srgbClr val="000000"/>
              </a:buClr>
              <a:buFont typeface="Arial"/>
              <a:buChar char="•"/>
            </a:pPr>
            <a:endParaRPr lang="en-US" sz="1100" dirty="0">
              <a:solidFill>
                <a:srgbClr val="000000"/>
              </a:solidFill>
              <a:latin typeface="Arial" panose="020B0604020202020204" pitchFamily="34" charset="0"/>
              <a:cs typeface="Arial" panose="020B0604020202020204" pitchFamily="34" charset="0"/>
            </a:endParaRPr>
          </a:p>
        </p:txBody>
      </p:sp>
      <p:sp>
        <p:nvSpPr>
          <p:cNvPr id="13" name="Rectangle 12"/>
          <p:cNvSpPr/>
          <p:nvPr/>
        </p:nvSpPr>
        <p:spPr bwMode="ltGray">
          <a:xfrm>
            <a:off x="5035550" y="1524000"/>
            <a:ext cx="4292600" cy="12192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050" b="1" smtClean="0">
                <a:solidFill>
                  <a:srgbClr val="000000"/>
                </a:solidFill>
                <a:cs typeface="Arial" panose="020B0604020202020204" pitchFamily="34" charset="0"/>
              </a:rPr>
              <a:t>Nguồn của văn bản pháp quy:</a:t>
            </a:r>
            <a:endParaRPr lang="en-GB" sz="1050" b="1" dirty="0">
              <a:solidFill>
                <a:srgbClr val="000000"/>
              </a:solidFill>
              <a:cs typeface="Arial" panose="020B0604020202020204" pitchFamily="34" charset="0"/>
            </a:endParaRPr>
          </a:p>
          <a:p>
            <a:pPr marL="285750" indent="-285750">
              <a:buFont typeface="Arial" panose="020B0604020202020204" pitchFamily="34" charset="0"/>
              <a:buChar char="•"/>
            </a:pPr>
            <a:r>
              <a:rPr lang="vi-VN" sz="1050">
                <a:solidFill>
                  <a:srgbClr val="000000"/>
                </a:solidFill>
              </a:rPr>
              <a:t>Luật số 50/2010/QH12 về Sử dụng Năng lượng tiết kiệm và hiệu quả </a:t>
            </a:r>
            <a:endParaRPr lang="en-GB" sz="1050">
              <a:solidFill>
                <a:srgbClr val="000000"/>
              </a:solidFill>
            </a:endParaRPr>
          </a:p>
          <a:p>
            <a:pPr marL="285750" indent="-285750">
              <a:buFont typeface="Arial" panose="020B0604020202020204" pitchFamily="34" charset="0"/>
              <a:buChar char="•"/>
            </a:pPr>
            <a:r>
              <a:rPr lang="vi-VN" sz="1050">
                <a:solidFill>
                  <a:srgbClr val="000000"/>
                </a:solidFill>
              </a:rPr>
              <a:t>Nghị định số 21/2011/ND-CP qui định chi tiết Luật Sử dung Năng lượng tiết kiệm và hiệu quả</a:t>
            </a:r>
            <a:endParaRPr lang="en-GB" sz="1050">
              <a:solidFill>
                <a:srgbClr val="000000"/>
              </a:solidFill>
            </a:endParaRPr>
          </a:p>
          <a:p>
            <a:pPr marL="285750" indent="-285750">
              <a:buFont typeface="Arial" panose="020B0604020202020204" pitchFamily="34" charset="0"/>
              <a:buChar char="•"/>
            </a:pPr>
            <a:r>
              <a:rPr lang="en-GB" sz="1050">
                <a:solidFill>
                  <a:srgbClr val="000000"/>
                </a:solidFill>
              </a:rPr>
              <a:t>Thông tư số 09/2012/TT-BCT về thực hiện kế hoạch sử dụng năng lượng tiết kiệm và hiệu quả và kiểm toán năng lượng</a:t>
            </a:r>
            <a:r>
              <a:rPr lang="en-US" sz="1050">
                <a:solidFill>
                  <a:srgbClr val="000000"/>
                </a:solidFill>
              </a:rPr>
              <a:t> </a:t>
            </a:r>
            <a:endParaRPr lang="en-GB" sz="1050" dirty="0">
              <a:solidFill>
                <a:srgbClr val="000000"/>
              </a:solidFill>
            </a:endParaRPr>
          </a:p>
        </p:txBody>
      </p:sp>
      <p:graphicFrame>
        <p:nvGraphicFramePr>
          <p:cNvPr id="17" name="Table 16"/>
          <p:cNvGraphicFramePr>
            <a:graphicFrameLocks noGrp="1"/>
          </p:cNvGraphicFramePr>
          <p:nvPr>
            <p:extLst/>
          </p:nvPr>
        </p:nvGraphicFramePr>
        <p:xfrm>
          <a:off x="7156895" y="381000"/>
          <a:ext cx="2171255" cy="984738"/>
        </p:xfrm>
        <a:graphic>
          <a:graphicData uri="http://schemas.openxmlformats.org/drawingml/2006/table">
            <a:tbl>
              <a:tblPr firstRow="1" bandRow="1">
                <a:tableStyleId>{5C22544A-7EE6-4342-B048-85BDC9FD1C3A}</a:tableStyleId>
              </a:tblPr>
              <a:tblGrid>
                <a:gridCol w="1327193"/>
                <a:gridCol w="844062"/>
              </a:tblGrid>
              <a:tr h="328246">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Rectangle 17"/>
          <p:cNvSpPr/>
          <p:nvPr/>
        </p:nvSpPr>
        <p:spPr>
          <a:xfrm>
            <a:off x="8522143" y="784638"/>
            <a:ext cx="685800" cy="1640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b="1" smtClean="0">
                <a:solidFill>
                  <a:srgbClr val="000000"/>
                </a:solidFill>
              </a:rPr>
              <a:t>Năng lượng</a:t>
            </a:r>
            <a:endParaRPr lang="en-GB" sz="900" b="1" dirty="0">
              <a:solidFill>
                <a:srgbClr val="000000"/>
              </a:solidFill>
            </a:endParaRPr>
          </a:p>
        </p:txBody>
      </p:sp>
      <p:sp>
        <p:nvSpPr>
          <p:cNvPr id="19" name="Hexagon 18"/>
          <p:cNvSpPr/>
          <p:nvPr/>
        </p:nvSpPr>
        <p:spPr bwMode="ltGray">
          <a:xfrm>
            <a:off x="8502650" y="1117038"/>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G4-EN4</a:t>
            </a:r>
          </a:p>
        </p:txBody>
      </p:sp>
      <p:sp>
        <p:nvSpPr>
          <p:cNvPr id="11"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23366264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46</a:t>
            </a:fld>
            <a:endParaRPr lang="en-GB">
              <a:solidFill>
                <a:srgbClr val="000000"/>
              </a:solidFill>
            </a:endParaRPr>
          </a:p>
        </p:txBody>
      </p:sp>
      <p:sp>
        <p:nvSpPr>
          <p:cNvPr id="7" name="Title 1"/>
          <p:cNvSpPr txBox="1">
            <a:spLocks/>
          </p:cNvSpPr>
          <p:nvPr/>
        </p:nvSpPr>
        <p:spPr>
          <a:xfrm>
            <a:off x="574548" y="685800"/>
            <a:ext cx="10769600"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solidFill>
                  <a:srgbClr val="000000"/>
                </a:solidFill>
                <a:latin typeface="Arial" panose="020B0604020202020204" pitchFamily="34" charset="0"/>
              </a:rPr>
              <a:t>Tiêu thụ năng lượng –</a:t>
            </a:r>
            <a:r>
              <a:rPr lang="en-US" sz="2000" smtClean="0">
                <a:solidFill>
                  <a:srgbClr val="000000"/>
                </a:solidFill>
                <a:latin typeface="Arial" panose="020B0604020202020204" pitchFamily="34" charset="0"/>
              </a:rPr>
              <a:t> </a:t>
            </a:r>
            <a:r>
              <a:rPr lang="vi-VN" sz="2000" smtClean="0">
                <a:solidFill>
                  <a:srgbClr val="000000"/>
                </a:solidFill>
                <a:latin typeface="Arial" panose="020B0604020202020204" pitchFamily="34" charset="0"/>
              </a:rPr>
              <a:t>Gián tiếp</a:t>
            </a:r>
            <a:endParaRPr lang="en-US" sz="2000" smtClean="0">
              <a:solidFill>
                <a:srgbClr val="000000"/>
              </a:solidFill>
              <a:latin typeface="Arial" panose="020B0604020202020204" pitchFamily="34" charset="0"/>
            </a:endParaRPr>
          </a:p>
          <a:p>
            <a:endParaRPr lang="en-US" sz="2000" b="0" dirty="0">
              <a:solidFill>
                <a:srgbClr val="000000"/>
              </a:solidFill>
              <a:latin typeface="Arial" panose="020B0604020202020204" pitchFamily="34" charset="0"/>
            </a:endParaRPr>
          </a:p>
        </p:txBody>
      </p:sp>
      <p:graphicFrame>
        <p:nvGraphicFramePr>
          <p:cNvPr id="17" name="Table 16"/>
          <p:cNvGraphicFramePr>
            <a:graphicFrameLocks noGrp="1"/>
          </p:cNvGraphicFramePr>
          <p:nvPr>
            <p:extLst/>
          </p:nvPr>
        </p:nvGraphicFramePr>
        <p:xfrm>
          <a:off x="7156895" y="381000"/>
          <a:ext cx="2171255" cy="984738"/>
        </p:xfrm>
        <a:graphic>
          <a:graphicData uri="http://schemas.openxmlformats.org/drawingml/2006/table">
            <a:tbl>
              <a:tblPr firstRow="1" bandRow="1">
                <a:tableStyleId>{5C22544A-7EE6-4342-B048-85BDC9FD1C3A}</a:tableStyleId>
              </a:tblPr>
              <a:tblGrid>
                <a:gridCol w="1327193"/>
                <a:gridCol w="844062"/>
              </a:tblGrid>
              <a:tr h="328246">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Rectangle 17"/>
          <p:cNvSpPr/>
          <p:nvPr/>
        </p:nvSpPr>
        <p:spPr>
          <a:xfrm>
            <a:off x="8522143" y="784638"/>
            <a:ext cx="685800" cy="1640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b="1" smtClean="0">
                <a:solidFill>
                  <a:srgbClr val="000000"/>
                </a:solidFill>
              </a:rPr>
              <a:t>Năng lượng</a:t>
            </a:r>
            <a:endParaRPr lang="en-GB" sz="900" b="1" dirty="0">
              <a:solidFill>
                <a:srgbClr val="000000"/>
              </a:solidFill>
            </a:endParaRPr>
          </a:p>
        </p:txBody>
      </p:sp>
      <p:sp>
        <p:nvSpPr>
          <p:cNvPr id="19" name="Hexagon 18"/>
          <p:cNvSpPr/>
          <p:nvPr/>
        </p:nvSpPr>
        <p:spPr bwMode="ltGray">
          <a:xfrm>
            <a:off x="8502650" y="1117038"/>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G4-EN4</a:t>
            </a:r>
          </a:p>
        </p:txBody>
      </p:sp>
      <p:sp>
        <p:nvSpPr>
          <p:cNvPr id="11" name="Content Placeholder 2"/>
          <p:cNvSpPr>
            <a:spLocks noGrp="1"/>
          </p:cNvSpPr>
          <p:nvPr>
            <p:ph sz="quarter" idx="15"/>
          </p:nvPr>
        </p:nvSpPr>
        <p:spPr>
          <a:xfrm>
            <a:off x="574548" y="1504098"/>
            <a:ext cx="3912263" cy="553302"/>
          </a:xfrm>
        </p:spPr>
        <p:txBody>
          <a:bodyPr/>
          <a:lstStyle/>
          <a:p>
            <a:pPr lvl="0" algn="just">
              <a:spcAft>
                <a:spcPts val="0"/>
              </a:spcAft>
            </a:pPr>
            <a:r>
              <a:rPr lang="en-GB" sz="1100" b="1" i="1" dirty="0" smtClean="0">
                <a:cs typeface="Times New Roman" pitchFamily="18" charset="0"/>
              </a:rPr>
              <a:t>Qui </a:t>
            </a:r>
            <a:r>
              <a:rPr lang="en-GB" sz="1100" b="1" i="1" dirty="0" err="1" smtClean="0">
                <a:cs typeface="Times New Roman" pitchFamily="18" charset="0"/>
              </a:rPr>
              <a:t>trình</a:t>
            </a:r>
            <a:r>
              <a:rPr lang="en-GB" sz="1100" b="1" i="1" dirty="0" smtClean="0">
                <a:cs typeface="Times New Roman" pitchFamily="18" charset="0"/>
              </a:rPr>
              <a:t> </a:t>
            </a:r>
            <a:r>
              <a:rPr lang="en-GB" sz="1100" b="1" i="1" dirty="0" err="1" smtClean="0">
                <a:cs typeface="Times New Roman" pitchFamily="18" charset="0"/>
              </a:rPr>
              <a:t>công</a:t>
            </a:r>
            <a:r>
              <a:rPr lang="en-GB" sz="1100" b="1" i="1" dirty="0" smtClean="0">
                <a:cs typeface="Times New Roman" pitchFamily="18" charset="0"/>
              </a:rPr>
              <a:t> </a:t>
            </a:r>
            <a:r>
              <a:rPr lang="en-GB" sz="1100" b="1" i="1" dirty="0" err="1" smtClean="0">
                <a:cs typeface="Times New Roman" pitchFamily="18" charset="0"/>
              </a:rPr>
              <a:t>bố</a:t>
            </a:r>
            <a:r>
              <a:rPr lang="en-GB" sz="1100" b="1" i="1" dirty="0" smtClean="0">
                <a:cs typeface="Times New Roman" pitchFamily="18" charset="0"/>
              </a:rPr>
              <a:t> </a:t>
            </a:r>
            <a:r>
              <a:rPr lang="en-GB" sz="1100" b="1" i="1" dirty="0" err="1" smtClean="0">
                <a:cs typeface="Times New Roman" pitchFamily="18" charset="0"/>
              </a:rPr>
              <a:t>thông</a:t>
            </a:r>
            <a:r>
              <a:rPr lang="en-GB" sz="1100" b="1" i="1" dirty="0" smtClean="0">
                <a:cs typeface="Times New Roman" pitchFamily="18" charset="0"/>
              </a:rPr>
              <a:t> tin </a:t>
            </a:r>
            <a:r>
              <a:rPr lang="en-GB" sz="1100" b="1" i="1" dirty="0" err="1" smtClean="0">
                <a:cs typeface="Times New Roman" pitchFamily="18" charset="0"/>
              </a:rPr>
              <a:t>theo</a:t>
            </a:r>
            <a:r>
              <a:rPr lang="en-GB" sz="1100" b="1" i="1" dirty="0" smtClean="0">
                <a:cs typeface="Times New Roman" pitchFamily="18" charset="0"/>
              </a:rPr>
              <a:t> </a:t>
            </a:r>
            <a:r>
              <a:rPr lang="en-GB" sz="1100" b="1" i="1" dirty="0" err="1" smtClean="0">
                <a:cs typeface="Times New Roman" pitchFamily="18" charset="0"/>
              </a:rPr>
              <a:t>chỉ</a:t>
            </a:r>
            <a:r>
              <a:rPr lang="en-GB" sz="1100" b="1" i="1" dirty="0" smtClean="0">
                <a:cs typeface="Times New Roman" pitchFamily="18" charset="0"/>
              </a:rPr>
              <a:t> </a:t>
            </a:r>
            <a:r>
              <a:rPr lang="en-GB" sz="1100" b="1" i="1" dirty="0" err="1" smtClean="0">
                <a:cs typeface="Times New Roman" pitchFamily="18" charset="0"/>
              </a:rPr>
              <a:t>số</a:t>
            </a:r>
            <a:r>
              <a:rPr lang="en-GB" sz="1100" b="1" i="1" dirty="0" smtClean="0">
                <a:cs typeface="Times New Roman" pitchFamily="18" charset="0"/>
              </a:rPr>
              <a:t>:</a:t>
            </a:r>
            <a:endParaRPr lang="en-GB" sz="1100" b="1" i="1" dirty="0">
              <a:cs typeface="Times New Roman" pitchFamily="18" charset="0"/>
            </a:endParaRPr>
          </a:p>
          <a:p>
            <a:pPr marL="180975" indent="-180975" algn="just">
              <a:spcAft>
                <a:spcPts val="0"/>
              </a:spcAft>
              <a:buFont typeface="+mj-lt"/>
              <a:buAutoNum type="arabicPeriod"/>
            </a:pPr>
            <a:r>
              <a:rPr lang="en-GB" sz="1100" dirty="0" err="1" smtClean="0">
                <a:cs typeface="Times New Roman" pitchFamily="18" charset="0"/>
              </a:rPr>
              <a:t>Xác</a:t>
            </a:r>
            <a:r>
              <a:rPr lang="en-GB" sz="1100" dirty="0" smtClean="0">
                <a:cs typeface="Times New Roman" pitchFamily="18" charset="0"/>
              </a:rPr>
              <a:t> </a:t>
            </a:r>
            <a:r>
              <a:rPr lang="en-GB" sz="1100" dirty="0" err="1" smtClean="0">
                <a:cs typeface="Times New Roman" pitchFamily="18" charset="0"/>
              </a:rPr>
              <a:t>định</a:t>
            </a:r>
            <a:r>
              <a:rPr lang="en-GB" sz="1100" dirty="0" smtClean="0">
                <a:cs typeface="Times New Roman" pitchFamily="18" charset="0"/>
              </a:rPr>
              <a:t> </a:t>
            </a:r>
            <a:r>
              <a:rPr lang="en-GB" sz="1100" dirty="0" err="1" smtClean="0">
                <a:cs typeface="Times New Roman" pitchFamily="18" charset="0"/>
              </a:rPr>
              <a:t>m</a:t>
            </a:r>
            <a:r>
              <a:rPr lang="en-GB" sz="1100" dirty="0" err="1" smtClean="0"/>
              <a:t>ức</a:t>
            </a:r>
            <a:r>
              <a:rPr lang="en-GB" sz="1100" dirty="0" smtClean="0"/>
              <a:t> </a:t>
            </a:r>
            <a:r>
              <a:rPr lang="en-GB" sz="1100" dirty="0" err="1"/>
              <a:t>tiêu</a:t>
            </a:r>
            <a:r>
              <a:rPr lang="en-GB" sz="1100" dirty="0"/>
              <a:t> </a:t>
            </a:r>
            <a:r>
              <a:rPr lang="en-GB" sz="1100" dirty="0" err="1"/>
              <a:t>thụ</a:t>
            </a:r>
            <a:r>
              <a:rPr lang="en-GB" sz="1100" dirty="0"/>
              <a:t> </a:t>
            </a:r>
            <a:r>
              <a:rPr lang="en-GB" sz="1100" dirty="0" err="1"/>
              <a:t>năng</a:t>
            </a:r>
            <a:r>
              <a:rPr lang="en-GB" sz="1100" dirty="0"/>
              <a:t> </a:t>
            </a:r>
            <a:r>
              <a:rPr lang="en-GB" sz="1100" dirty="0" err="1"/>
              <a:t>lượng</a:t>
            </a:r>
            <a:r>
              <a:rPr lang="en-GB" sz="1100" dirty="0"/>
              <a:t> </a:t>
            </a:r>
            <a:r>
              <a:rPr lang="en-GB" sz="1100" dirty="0" err="1"/>
              <a:t>thượng</a:t>
            </a:r>
            <a:r>
              <a:rPr lang="en-GB" sz="1100" dirty="0"/>
              <a:t> </a:t>
            </a:r>
            <a:r>
              <a:rPr lang="en-GB" sz="1100" dirty="0" err="1"/>
              <a:t>nguồn</a:t>
            </a:r>
            <a:r>
              <a:rPr lang="en-GB" sz="1100" dirty="0"/>
              <a:t> hay </a:t>
            </a:r>
            <a:r>
              <a:rPr lang="en-GB" sz="1100" dirty="0" err="1" smtClean="0"/>
              <a:t>hạ</a:t>
            </a:r>
            <a:r>
              <a:rPr lang="en-GB" sz="1100" dirty="0" smtClean="0"/>
              <a:t> </a:t>
            </a:r>
            <a:r>
              <a:rPr lang="en-GB" sz="1100" dirty="0" err="1" smtClean="0"/>
              <a:t>lưu</a:t>
            </a:r>
            <a:r>
              <a:rPr lang="en-GB" sz="1100" dirty="0" smtClean="0"/>
              <a:t> </a:t>
            </a:r>
            <a:r>
              <a:rPr lang="en-GB" sz="1100" dirty="0" err="1" smtClean="0"/>
              <a:t>trong</a:t>
            </a:r>
            <a:r>
              <a:rPr lang="en-GB" sz="1100" dirty="0" smtClean="0"/>
              <a:t> </a:t>
            </a:r>
            <a:r>
              <a:rPr lang="en-GB" sz="1100" dirty="0" err="1" smtClean="0"/>
              <a:t>các</a:t>
            </a:r>
            <a:r>
              <a:rPr lang="en-GB" sz="1100" dirty="0" smtClean="0"/>
              <a:t> </a:t>
            </a:r>
            <a:r>
              <a:rPr lang="en-GB" sz="1100" dirty="0" err="1" smtClean="0"/>
              <a:t>danh</a:t>
            </a:r>
            <a:r>
              <a:rPr lang="en-GB" sz="1100" dirty="0" smtClean="0"/>
              <a:t> </a:t>
            </a:r>
            <a:r>
              <a:rPr lang="en-GB" sz="1100" dirty="0" err="1" smtClean="0"/>
              <a:t>mục</a:t>
            </a:r>
            <a:r>
              <a:rPr lang="en-GB" sz="1100" dirty="0" smtClean="0"/>
              <a:t> </a:t>
            </a:r>
            <a:r>
              <a:rPr lang="en-GB" sz="1100" dirty="0" err="1" smtClean="0"/>
              <a:t>và</a:t>
            </a:r>
            <a:r>
              <a:rPr lang="en-GB" sz="1100" dirty="0" smtClean="0"/>
              <a:t> </a:t>
            </a:r>
            <a:r>
              <a:rPr lang="en-GB" sz="1100" dirty="0" err="1" smtClean="0"/>
              <a:t>các</a:t>
            </a:r>
            <a:r>
              <a:rPr lang="en-GB" sz="1100" dirty="0" smtClean="0"/>
              <a:t> </a:t>
            </a:r>
            <a:r>
              <a:rPr lang="en-GB" sz="1100" dirty="0" err="1" smtClean="0"/>
              <a:t>hoạt</a:t>
            </a:r>
            <a:r>
              <a:rPr lang="en-GB" sz="1100" dirty="0" smtClean="0"/>
              <a:t> </a:t>
            </a:r>
            <a:r>
              <a:rPr lang="en-GB" sz="1100" dirty="0" err="1" smtClean="0"/>
              <a:t>động</a:t>
            </a:r>
            <a:r>
              <a:rPr lang="en-GB" sz="1100" dirty="0" smtClean="0"/>
              <a:t> </a:t>
            </a:r>
            <a:r>
              <a:rPr lang="en-GB" sz="1100" dirty="0" err="1" smtClean="0"/>
              <a:t>sau</a:t>
            </a:r>
            <a:endParaRPr lang="en-GB" sz="1100" dirty="0" smtClean="0"/>
          </a:p>
          <a:p>
            <a:pPr indent="0" algn="just">
              <a:spcAft>
                <a:spcPts val="0"/>
              </a:spcAft>
            </a:pPr>
            <a:r>
              <a:rPr lang="en-GB" sz="1100" dirty="0">
                <a:cs typeface="Times New Roman" pitchFamily="18" charset="0"/>
              </a:rPr>
              <a:t/>
            </a:r>
            <a:br>
              <a:rPr lang="en-GB" sz="1100" dirty="0">
                <a:cs typeface="Times New Roman" pitchFamily="18" charset="0"/>
              </a:rPr>
            </a:br>
            <a:endParaRPr lang="en-GB" sz="1100" dirty="0">
              <a:cs typeface="Times New Roman" pitchFamily="18" charset="0"/>
            </a:endParaRPr>
          </a:p>
          <a:p>
            <a:pPr marL="180975" indent="-180975" algn="just">
              <a:spcAft>
                <a:spcPts val="0"/>
              </a:spcAft>
              <a:buFont typeface="+mj-lt"/>
              <a:buAutoNum type="arabicPeriod"/>
            </a:pPr>
            <a:endParaRPr lang="en-GB" sz="1100" dirty="0">
              <a:cs typeface="Times New Roman" pitchFamily="18" charset="0"/>
            </a:endParaRPr>
          </a:p>
          <a:p>
            <a:pPr marL="180975" indent="-180975" algn="just">
              <a:spcAft>
                <a:spcPts val="0"/>
              </a:spcAft>
              <a:buFont typeface="+mj-lt"/>
              <a:buAutoNum type="arabicPeriod"/>
            </a:pPr>
            <a:endParaRPr lang="en-GB" sz="1100" dirty="0">
              <a:cs typeface="Times New Roman" pitchFamily="18" charset="0"/>
            </a:endParaRPr>
          </a:p>
          <a:p>
            <a:pPr marL="180975" indent="-180975" algn="just">
              <a:spcAft>
                <a:spcPts val="0"/>
              </a:spcAft>
              <a:buFont typeface="+mj-lt"/>
              <a:buAutoNum type="arabicPeriod"/>
            </a:pPr>
            <a:endParaRPr lang="en-GB" sz="1100" dirty="0">
              <a:cs typeface="Times New Roman" pitchFamily="18" charset="0"/>
            </a:endParaRPr>
          </a:p>
          <a:p>
            <a:pPr marL="180975" indent="-180975" algn="just">
              <a:spcAft>
                <a:spcPts val="0"/>
              </a:spcAft>
              <a:buFont typeface="+mj-lt"/>
              <a:buAutoNum type="arabicPeriod"/>
            </a:pPr>
            <a:endParaRPr lang="en-GB" sz="1100" dirty="0">
              <a:cs typeface="Times New Roman" pitchFamily="18" charset="0"/>
            </a:endParaRPr>
          </a:p>
          <a:p>
            <a:pPr marL="180975" indent="-180975" algn="just">
              <a:spcAft>
                <a:spcPts val="0"/>
              </a:spcAft>
              <a:buFont typeface="+mj-lt"/>
              <a:buAutoNum type="arabicPeriod"/>
            </a:pPr>
            <a:endParaRPr lang="en-GB" sz="1100" dirty="0">
              <a:cs typeface="Times New Roman" pitchFamily="18" charset="0"/>
            </a:endParaRPr>
          </a:p>
          <a:p>
            <a:pPr marL="180975" indent="-180975" algn="just">
              <a:spcAft>
                <a:spcPts val="0"/>
              </a:spcAft>
              <a:buFont typeface="+mj-lt"/>
              <a:buAutoNum type="arabicPeriod"/>
            </a:pPr>
            <a:endParaRPr lang="en-GB" sz="1100" dirty="0">
              <a:cs typeface="Times New Roman" pitchFamily="18" charset="0"/>
            </a:endParaRPr>
          </a:p>
          <a:p>
            <a:pPr marL="180975" indent="-180975" algn="just">
              <a:spcAft>
                <a:spcPts val="0"/>
              </a:spcAft>
              <a:buFont typeface="+mj-lt"/>
              <a:buAutoNum type="arabicPeriod"/>
            </a:pPr>
            <a:endParaRPr lang="en-GB" sz="1100" dirty="0">
              <a:cs typeface="Times New Roman" pitchFamily="18" charset="0"/>
            </a:endParaRPr>
          </a:p>
          <a:p>
            <a:pPr marL="180975" indent="-180975" algn="just">
              <a:spcAft>
                <a:spcPts val="0"/>
              </a:spcAft>
              <a:buFont typeface="+mj-lt"/>
              <a:buAutoNum type="arabicPeriod"/>
            </a:pPr>
            <a:endParaRPr lang="en-GB" sz="1100" dirty="0">
              <a:cs typeface="Times New Roman" pitchFamily="18" charset="0"/>
            </a:endParaRPr>
          </a:p>
          <a:p>
            <a:pPr algn="just">
              <a:spcAft>
                <a:spcPts val="0"/>
              </a:spcAft>
            </a:pPr>
            <a:endParaRPr lang="en-GB" sz="1100" dirty="0">
              <a:cs typeface="Times New Roman" pitchFamily="18" charset="0"/>
            </a:endParaRPr>
          </a:p>
        </p:txBody>
      </p:sp>
      <p:sp>
        <p:nvSpPr>
          <p:cNvPr id="14" name="TextBox 13"/>
          <p:cNvSpPr txBox="1"/>
          <p:nvPr/>
        </p:nvSpPr>
        <p:spPr>
          <a:xfrm>
            <a:off x="5035550" y="1524000"/>
            <a:ext cx="4292600" cy="4800600"/>
          </a:xfrm>
          <a:prstGeom prst="rect">
            <a:avLst/>
          </a:prstGeom>
          <a:noFill/>
        </p:spPr>
        <p:txBody>
          <a:bodyPr vert="horz" wrap="square" lIns="0" tIns="0" rIns="0" bIns="0" rtlCol="0">
            <a:noAutofit/>
          </a:bodyPr>
          <a:lstStyle/>
          <a:p>
            <a:pPr marL="180975" indent="-180975" algn="just">
              <a:buFont typeface="+mj-lt"/>
              <a:buAutoNum type="arabicPeriod" startAt="2"/>
            </a:pPr>
            <a:r>
              <a:rPr lang="vi-VN" sz="1100" smtClean="0">
                <a:solidFill>
                  <a:srgbClr val="000000"/>
                </a:solidFill>
                <a:cs typeface="Times New Roman" pitchFamily="18" charset="0"/>
              </a:rPr>
              <a:t>Xác </a:t>
            </a:r>
            <a:r>
              <a:rPr lang="vi-VN" sz="1100">
                <a:solidFill>
                  <a:srgbClr val="000000"/>
                </a:solidFill>
                <a:cs typeface="Times New Roman" pitchFamily="18" charset="0"/>
              </a:rPr>
              <a:t>định mức tiêu thụ năng lượng của các hoạt động liệu </a:t>
            </a:r>
            <a:r>
              <a:rPr lang="vi-VN" sz="1100" smtClean="0">
                <a:solidFill>
                  <a:srgbClr val="000000"/>
                </a:solidFill>
                <a:cs typeface="Times New Roman" pitchFamily="18" charset="0"/>
              </a:rPr>
              <a:t>có</a:t>
            </a:r>
            <a:r>
              <a:rPr lang="en-GB" sz="1100" smtClean="0">
                <a:solidFill>
                  <a:srgbClr val="000000"/>
                </a:solidFill>
                <a:cs typeface="Times New Roman" pitchFamily="18" charset="0"/>
              </a:rPr>
              <a:t>:</a:t>
            </a:r>
            <a:endParaRPr lang="en-GB" sz="1100" dirty="0">
              <a:solidFill>
                <a:srgbClr val="000000"/>
              </a:solidFill>
              <a:cs typeface="Times New Roman" pitchFamily="18" charset="0"/>
            </a:endParaRPr>
          </a:p>
          <a:p>
            <a:pPr marL="266700" algn="just"/>
            <a:endParaRPr lang="en-GB" sz="1100" dirty="0" smtClean="0">
              <a:solidFill>
                <a:srgbClr val="000000"/>
              </a:solidFill>
              <a:cs typeface="Times New Roman" pitchFamily="18" charset="0"/>
            </a:endParaRPr>
          </a:p>
          <a:p>
            <a:pPr marL="450850" indent="-184150" algn="just">
              <a:spcAft>
                <a:spcPts val="300"/>
              </a:spcAft>
              <a:buFont typeface="Arial" panose="020B0604020202020204" pitchFamily="34" charset="0"/>
              <a:buChar char="•"/>
            </a:pPr>
            <a:r>
              <a:rPr lang="vi-VN" sz="1100">
                <a:solidFill>
                  <a:srgbClr val="000000"/>
                </a:solidFill>
                <a:cs typeface="Times New Roman" pitchFamily="18" charset="0"/>
              </a:rPr>
              <a:t>Góp phần đáng kể vào tổng dự đoán mức tiêu thụ năng lượng bên ngoài tổ chức;</a:t>
            </a:r>
          </a:p>
          <a:p>
            <a:pPr marL="450850" indent="-184150" algn="just">
              <a:spcAft>
                <a:spcPts val="300"/>
              </a:spcAft>
              <a:buFont typeface="Arial" panose="020B0604020202020204" pitchFamily="34" charset="0"/>
              <a:buChar char="•"/>
            </a:pPr>
            <a:r>
              <a:rPr lang="vi-VN" sz="1100">
                <a:solidFill>
                  <a:srgbClr val="000000"/>
                </a:solidFill>
                <a:cs typeface="Times New Roman" pitchFamily="18" charset="0"/>
              </a:rPr>
              <a:t>Cung cấp khả năng cho tổ chức thực hiện hoặc ảnh hưởng lên công tác giảm thiểu mức tiêu thụ;</a:t>
            </a:r>
          </a:p>
          <a:p>
            <a:pPr marL="450850" indent="-184150" algn="just">
              <a:spcAft>
                <a:spcPts val="300"/>
              </a:spcAft>
              <a:buFont typeface="Arial" panose="020B0604020202020204" pitchFamily="34" charset="0"/>
              <a:buChar char="•"/>
            </a:pPr>
            <a:r>
              <a:rPr lang="vi-VN" sz="1100">
                <a:solidFill>
                  <a:srgbClr val="000000"/>
                </a:solidFill>
                <a:cs typeface="Times New Roman" pitchFamily="18" charset="0"/>
              </a:rPr>
              <a:t>Tăng mức ảnh hưởng rủi ro của tổ chức với các rủi ro liên quan đến biến đổi khí hậu như tài chính, pháp lý, chuỗi cung ứng, sản phẩm và khách hang, rủi ro kiện tụng và danh tiếng;</a:t>
            </a:r>
          </a:p>
          <a:p>
            <a:pPr marL="450850" indent="-184150" algn="just">
              <a:spcAft>
                <a:spcPts val="300"/>
              </a:spcAft>
              <a:buFont typeface="Arial" panose="020B0604020202020204" pitchFamily="34" charset="0"/>
              <a:buChar char="•"/>
            </a:pPr>
            <a:r>
              <a:rPr lang="vi-VN" sz="1100">
                <a:solidFill>
                  <a:srgbClr val="000000"/>
                </a:solidFill>
                <a:cs typeface="Times New Roman" pitchFamily="18" charset="0"/>
              </a:rPr>
              <a:t>Được coi là trọng yếu bởi các bên liên quan;</a:t>
            </a:r>
          </a:p>
          <a:p>
            <a:pPr marL="450850" indent="-184150" algn="just">
              <a:spcAft>
                <a:spcPts val="300"/>
              </a:spcAft>
              <a:buFont typeface="Arial" panose="020B0604020202020204" pitchFamily="34" charset="0"/>
              <a:buChar char="•"/>
            </a:pPr>
            <a:r>
              <a:rPr lang="vi-VN" sz="1100">
                <a:solidFill>
                  <a:srgbClr val="000000"/>
                </a:solidFill>
                <a:cs typeface="Times New Roman" pitchFamily="18" charset="0"/>
              </a:rPr>
              <a:t>Kết quả từ hoạt động thuê ngoài mà trước đó đã được thực hiện tại chỗ, hoặc các hoạt động thường được thực hiện tại chỗ bởi các tổ chức khác trong cùng ngành;</a:t>
            </a:r>
          </a:p>
          <a:p>
            <a:pPr marL="450850" indent="-184150" algn="just">
              <a:spcAft>
                <a:spcPts val="300"/>
              </a:spcAft>
              <a:buFont typeface="Arial" panose="020B0604020202020204" pitchFamily="34" charset="0"/>
              <a:buChar char="•"/>
            </a:pPr>
            <a:r>
              <a:rPr lang="vi-VN" sz="1100">
                <a:solidFill>
                  <a:srgbClr val="000000"/>
                </a:solidFill>
                <a:cs typeface="Times New Roman" pitchFamily="18" charset="0"/>
              </a:rPr>
              <a:t>Đã được xác định là trọng yếu trong hướng dẫn cụ thể theo từng lĩnh vực; và</a:t>
            </a:r>
          </a:p>
          <a:p>
            <a:pPr marL="450850" indent="-184150" algn="just">
              <a:spcAft>
                <a:spcPts val="300"/>
              </a:spcAft>
              <a:buFont typeface="Arial" panose="020B0604020202020204" pitchFamily="34" charset="0"/>
              <a:buChar char="•"/>
            </a:pPr>
            <a:r>
              <a:rPr lang="vi-VN" sz="1100">
                <a:solidFill>
                  <a:srgbClr val="000000"/>
                </a:solidFill>
                <a:cs typeface="Times New Roman" pitchFamily="18" charset="0"/>
              </a:rPr>
              <a:t>Đáp ứng bất kỳ tiêu chí bổ sung nào cho việc xác định tính liên quan do tổ chức hoặc các tổ chức trong cùng lĩnh vực xây dựng.</a:t>
            </a:r>
          </a:p>
          <a:p>
            <a:pPr marL="450850" indent="-184150" algn="just">
              <a:buFont typeface="Arial" panose="020B0604020202020204" pitchFamily="34" charset="0"/>
              <a:buChar char="•"/>
            </a:pPr>
            <a:endParaRPr lang="en-GB" sz="1100" dirty="0">
              <a:solidFill>
                <a:srgbClr val="000000"/>
              </a:solidFill>
              <a:cs typeface="Times New Roman" pitchFamily="18" charset="0"/>
            </a:endParaRPr>
          </a:p>
          <a:p>
            <a:pPr marL="180975" lvl="1" indent="-180975" algn="just">
              <a:buFont typeface="+mj-lt"/>
              <a:buAutoNum type="arabicPeriod" startAt="3"/>
            </a:pPr>
            <a:r>
              <a:rPr lang="vi-VN" sz="1100" smtClean="0">
                <a:solidFill>
                  <a:srgbClr val="000000"/>
                </a:solidFill>
                <a:cs typeface="Times New Roman" pitchFamily="18" charset="0"/>
              </a:rPr>
              <a:t>Xác </a:t>
            </a:r>
            <a:r>
              <a:rPr lang="vi-VN" sz="1100">
                <a:solidFill>
                  <a:srgbClr val="000000"/>
                </a:solidFill>
                <a:cs typeface="Times New Roman" pitchFamily="18" charset="0"/>
              </a:rPr>
              <a:t>định rõ phạm vi đối với tiêu thụ năng lượng trong toàn bộ hoạt động từ sản xuất đầu vào đến phân phối đầu ra, bao gồm việc sử dụng và xử lý kết thúc vòng đời sản phẩm dịch </a:t>
            </a:r>
            <a:r>
              <a:rPr lang="vi-VN" sz="1100" smtClean="0">
                <a:solidFill>
                  <a:srgbClr val="000000"/>
                </a:solidFill>
                <a:cs typeface="Times New Roman" pitchFamily="18" charset="0"/>
              </a:rPr>
              <a:t>vụ</a:t>
            </a:r>
            <a:r>
              <a:rPr lang="en-US" sz="1100" smtClean="0">
                <a:solidFill>
                  <a:srgbClr val="000000"/>
                </a:solidFill>
                <a:cs typeface="Times New Roman" pitchFamily="18" charset="0"/>
              </a:rPr>
              <a:t>.</a:t>
            </a:r>
            <a:endParaRPr lang="en-US" sz="1100" dirty="0">
              <a:solidFill>
                <a:srgbClr val="000000"/>
              </a:solidFill>
              <a:cs typeface="Times New Roman" pitchFamily="18" charset="0"/>
            </a:endParaRPr>
          </a:p>
          <a:p>
            <a:endParaRPr lang="en-US" sz="1100" dirty="0">
              <a:solidFill>
                <a:srgbClr val="000000"/>
              </a:solidFill>
            </a:endParaRPr>
          </a:p>
        </p:txBody>
      </p:sp>
      <p:sp>
        <p:nvSpPr>
          <p:cNvPr id="15" name="Rectangle 14"/>
          <p:cNvSpPr/>
          <p:nvPr/>
        </p:nvSpPr>
        <p:spPr bwMode="ltGray">
          <a:xfrm>
            <a:off x="968579" y="2277350"/>
            <a:ext cx="3124200" cy="1752600"/>
          </a:xfrm>
          <a:prstGeom prst="rect">
            <a:avLst/>
          </a:prstGeom>
          <a:ln w="12700">
            <a:prstDash val="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100" u="sng" smtClean="0">
                <a:solidFill>
                  <a:srgbClr val="000000"/>
                </a:solidFill>
                <a:cs typeface="Times New Roman" pitchFamily="18" charset="0"/>
              </a:rPr>
              <a:t>Thượng nguồn</a:t>
            </a:r>
            <a:endParaRPr lang="en-GB" sz="1100" u="sng" dirty="0" smtClean="0">
              <a:solidFill>
                <a:srgbClr val="000000"/>
              </a:solidFill>
              <a:cs typeface="Times New Roman" pitchFamily="18" charset="0"/>
            </a:endParaRPr>
          </a:p>
          <a:p>
            <a:pPr marL="171450" indent="-82550">
              <a:buFont typeface="Arial" panose="020B0604020202020204" pitchFamily="34" charset="0"/>
              <a:buChar char="•"/>
            </a:pPr>
            <a:r>
              <a:rPr lang="vi-VN" sz="1100" smtClean="0">
                <a:solidFill>
                  <a:srgbClr val="000000"/>
                </a:solidFill>
                <a:cs typeface="Times New Roman" pitchFamily="18" charset="0"/>
              </a:rPr>
              <a:t>Hàng </a:t>
            </a:r>
            <a:r>
              <a:rPr lang="vi-VN" sz="1100">
                <a:solidFill>
                  <a:srgbClr val="000000"/>
                </a:solidFill>
                <a:cs typeface="Times New Roman" pitchFamily="18" charset="0"/>
              </a:rPr>
              <a:t>hóa và dịch vụ mua vào</a:t>
            </a:r>
          </a:p>
          <a:p>
            <a:pPr marL="171450" indent="-82550">
              <a:buFont typeface="Arial" panose="020B0604020202020204" pitchFamily="34" charset="0"/>
              <a:buChar char="•"/>
            </a:pPr>
            <a:r>
              <a:rPr lang="vi-VN" sz="1100">
                <a:solidFill>
                  <a:srgbClr val="000000"/>
                </a:solidFill>
                <a:cs typeface="Times New Roman" pitchFamily="18" charset="0"/>
              </a:rPr>
              <a:t>Hàng hóa công nghiệp</a:t>
            </a:r>
          </a:p>
          <a:p>
            <a:pPr marL="171450" indent="-82550">
              <a:buFont typeface="Arial" panose="020B0604020202020204" pitchFamily="34" charset="0"/>
              <a:buChar char="•"/>
            </a:pPr>
            <a:r>
              <a:rPr lang="vi-VN" sz="1100">
                <a:solidFill>
                  <a:srgbClr val="000000"/>
                </a:solidFill>
                <a:cs typeface="Times New Roman" pitchFamily="18" charset="0"/>
              </a:rPr>
              <a:t>Các hoạt động liên quan đến nhiên liệu và năng lượng</a:t>
            </a:r>
          </a:p>
          <a:p>
            <a:pPr marL="171450" indent="-82550">
              <a:buFont typeface="Arial" panose="020B0604020202020204" pitchFamily="34" charset="0"/>
              <a:buChar char="•"/>
            </a:pPr>
            <a:r>
              <a:rPr lang="vi-VN" sz="1100">
                <a:solidFill>
                  <a:srgbClr val="000000"/>
                </a:solidFill>
                <a:cs typeface="Times New Roman" pitchFamily="18" charset="0"/>
              </a:rPr>
              <a:t>Vận chuyển và phân phối thượng nguồn</a:t>
            </a:r>
          </a:p>
          <a:p>
            <a:pPr marL="171450" indent="-82550">
              <a:buFont typeface="Arial" panose="020B0604020202020204" pitchFamily="34" charset="0"/>
              <a:buChar char="•"/>
            </a:pPr>
            <a:r>
              <a:rPr lang="vi-VN" sz="1100">
                <a:solidFill>
                  <a:srgbClr val="000000"/>
                </a:solidFill>
                <a:cs typeface="Times New Roman" pitchFamily="18" charset="0"/>
              </a:rPr>
              <a:t>Chất thải phát sinh trong hoạt động</a:t>
            </a:r>
          </a:p>
          <a:p>
            <a:pPr marL="171450" indent="-82550">
              <a:buFont typeface="Arial" panose="020B0604020202020204" pitchFamily="34" charset="0"/>
              <a:buChar char="•"/>
            </a:pPr>
            <a:r>
              <a:rPr lang="vi-VN" sz="1100">
                <a:solidFill>
                  <a:srgbClr val="000000"/>
                </a:solidFill>
                <a:cs typeface="Times New Roman" pitchFamily="18" charset="0"/>
              </a:rPr>
              <a:t>Chuyến đi công tác</a:t>
            </a:r>
          </a:p>
          <a:p>
            <a:pPr marL="171450" indent="-82550">
              <a:buFont typeface="Arial" panose="020B0604020202020204" pitchFamily="34" charset="0"/>
              <a:buChar char="•"/>
            </a:pPr>
            <a:r>
              <a:rPr lang="vi-VN" sz="1100">
                <a:solidFill>
                  <a:srgbClr val="000000"/>
                </a:solidFill>
                <a:cs typeface="Times New Roman" pitchFamily="18" charset="0"/>
              </a:rPr>
              <a:t>Việc đi lại của nhân viên hàng ngày</a:t>
            </a:r>
          </a:p>
          <a:p>
            <a:pPr marL="171450" indent="-82550">
              <a:buFont typeface="Arial" panose="020B0604020202020204" pitchFamily="34" charset="0"/>
              <a:buChar char="•"/>
            </a:pPr>
            <a:r>
              <a:rPr lang="vi-VN" sz="1100">
                <a:solidFill>
                  <a:srgbClr val="000000"/>
                </a:solidFill>
                <a:cs typeface="Times New Roman" pitchFamily="18" charset="0"/>
              </a:rPr>
              <a:t>Tài sản thượng nguồn cho thuê</a:t>
            </a:r>
          </a:p>
          <a:p>
            <a:pPr marL="171450" indent="-82550">
              <a:buFont typeface="Arial" panose="020B0604020202020204" pitchFamily="34" charset="0"/>
              <a:buChar char="•"/>
            </a:pPr>
            <a:r>
              <a:rPr lang="vi-VN" sz="1100">
                <a:solidFill>
                  <a:srgbClr val="000000"/>
                </a:solidFill>
                <a:cs typeface="Times New Roman" pitchFamily="18" charset="0"/>
              </a:rPr>
              <a:t>Các thượng nguồn khác</a:t>
            </a:r>
          </a:p>
        </p:txBody>
      </p:sp>
      <p:sp>
        <p:nvSpPr>
          <p:cNvPr id="16" name="Rectangle 15"/>
          <p:cNvSpPr/>
          <p:nvPr/>
        </p:nvSpPr>
        <p:spPr bwMode="ltGray">
          <a:xfrm>
            <a:off x="968579" y="4208060"/>
            <a:ext cx="3124200" cy="1659340"/>
          </a:xfrm>
          <a:prstGeom prst="rect">
            <a:avLst/>
          </a:prstGeom>
          <a:ln w="9525">
            <a:prstDash val="dash"/>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100" u="sng" smtClean="0">
                <a:solidFill>
                  <a:srgbClr val="000000"/>
                </a:solidFill>
                <a:cs typeface="Times New Roman" pitchFamily="18" charset="0"/>
              </a:rPr>
              <a:t>Cuối nguồn</a:t>
            </a:r>
            <a:endParaRPr lang="en-GB" sz="1100" u="sng" dirty="0" smtClean="0">
              <a:solidFill>
                <a:srgbClr val="000000"/>
              </a:solidFill>
              <a:cs typeface="Times New Roman" pitchFamily="18" charset="0"/>
            </a:endParaRPr>
          </a:p>
          <a:p>
            <a:pPr marL="171450" indent="-82550">
              <a:buFont typeface="Arial" panose="020B0604020202020204" pitchFamily="34" charset="0"/>
              <a:buChar char="•"/>
            </a:pPr>
            <a:r>
              <a:rPr lang="vi-VN" sz="1100" smtClean="0">
                <a:solidFill>
                  <a:srgbClr val="000000"/>
                </a:solidFill>
                <a:cs typeface="Times New Roman" pitchFamily="18" charset="0"/>
              </a:rPr>
              <a:t>Vận </a:t>
            </a:r>
            <a:r>
              <a:rPr lang="vi-VN" sz="1100">
                <a:solidFill>
                  <a:srgbClr val="000000"/>
                </a:solidFill>
                <a:cs typeface="Times New Roman" pitchFamily="18" charset="0"/>
              </a:rPr>
              <a:t>chuyển và phân phối hạ lưu</a:t>
            </a:r>
          </a:p>
          <a:p>
            <a:pPr marL="171450" indent="-82550">
              <a:buFont typeface="Arial" panose="020B0604020202020204" pitchFamily="34" charset="0"/>
              <a:buChar char="•"/>
            </a:pPr>
            <a:r>
              <a:rPr lang="vi-VN" sz="1100">
                <a:solidFill>
                  <a:srgbClr val="000000"/>
                </a:solidFill>
                <a:cs typeface="Times New Roman" pitchFamily="18" charset="0"/>
              </a:rPr>
              <a:t>Chế biến các sản phẩm bán</a:t>
            </a:r>
          </a:p>
          <a:p>
            <a:pPr marL="171450" indent="-82550">
              <a:buFont typeface="Arial" panose="020B0604020202020204" pitchFamily="34" charset="0"/>
              <a:buChar char="•"/>
            </a:pPr>
            <a:r>
              <a:rPr lang="vi-VN" sz="1100">
                <a:solidFill>
                  <a:srgbClr val="000000"/>
                </a:solidFill>
                <a:cs typeface="Times New Roman" pitchFamily="18" charset="0"/>
              </a:rPr>
              <a:t>Sử dụng các sản phẩm bán</a:t>
            </a:r>
          </a:p>
          <a:p>
            <a:pPr marL="171450" indent="-82550">
              <a:buFont typeface="Arial" panose="020B0604020202020204" pitchFamily="34" charset="0"/>
              <a:buChar char="•"/>
            </a:pPr>
            <a:r>
              <a:rPr lang="vi-VN" sz="1100">
                <a:solidFill>
                  <a:srgbClr val="000000"/>
                </a:solidFill>
                <a:cs typeface="Times New Roman" pitchFamily="18" charset="0"/>
              </a:rPr>
              <a:t>Xử lý sản phẩm bán khi đến cuối chu kỳ</a:t>
            </a:r>
          </a:p>
          <a:p>
            <a:pPr marL="171450" indent="-82550">
              <a:buFont typeface="Arial" panose="020B0604020202020204" pitchFamily="34" charset="0"/>
              <a:buChar char="•"/>
            </a:pPr>
            <a:r>
              <a:rPr lang="vi-VN" sz="1100">
                <a:solidFill>
                  <a:srgbClr val="000000"/>
                </a:solidFill>
                <a:cs typeface="Times New Roman" pitchFamily="18" charset="0"/>
              </a:rPr>
              <a:t>Tài sản hạ lưu cho thuê</a:t>
            </a:r>
          </a:p>
          <a:p>
            <a:pPr marL="171450" indent="-82550">
              <a:buFont typeface="Arial" panose="020B0604020202020204" pitchFamily="34" charset="0"/>
              <a:buChar char="•"/>
            </a:pPr>
            <a:r>
              <a:rPr lang="vi-VN" sz="1100">
                <a:solidFill>
                  <a:srgbClr val="000000"/>
                </a:solidFill>
                <a:cs typeface="Times New Roman" pitchFamily="18" charset="0"/>
              </a:rPr>
              <a:t>Nhượng quyền thương mại </a:t>
            </a:r>
          </a:p>
          <a:p>
            <a:pPr marL="171450" indent="-82550">
              <a:buFont typeface="Arial" panose="020B0604020202020204" pitchFamily="34" charset="0"/>
              <a:buChar char="•"/>
            </a:pPr>
            <a:r>
              <a:rPr lang="vi-VN" sz="1100">
                <a:solidFill>
                  <a:srgbClr val="000000"/>
                </a:solidFill>
                <a:cs typeface="Times New Roman" pitchFamily="18" charset="0"/>
              </a:rPr>
              <a:t>Đầu tư</a:t>
            </a:r>
          </a:p>
          <a:p>
            <a:pPr marL="171450" indent="-82550">
              <a:buFont typeface="Arial" panose="020B0604020202020204" pitchFamily="34" charset="0"/>
              <a:buChar char="•"/>
            </a:pPr>
            <a:r>
              <a:rPr lang="vi-VN" sz="1100">
                <a:solidFill>
                  <a:srgbClr val="000000"/>
                </a:solidFill>
                <a:cs typeface="Times New Roman" pitchFamily="18" charset="0"/>
              </a:rPr>
              <a:t>Các nguồn hạ lưu khác</a:t>
            </a:r>
          </a:p>
        </p:txBody>
      </p:sp>
      <p:sp>
        <p:nvSpPr>
          <p:cNvPr id="13"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35783208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29493" y="2517303"/>
            <a:ext cx="4280556" cy="938719"/>
          </a:xfrm>
          <a:prstGeom prst="rect">
            <a:avLst/>
          </a:prstGeom>
          <a:solidFill>
            <a:schemeClr val="bg2"/>
          </a:solidFill>
        </p:spPr>
        <p:txBody>
          <a:bodyPr wrap="square">
            <a:spAutoFit/>
          </a:bodyPr>
          <a:lstStyle/>
          <a:p>
            <a:pPr algn="just"/>
            <a:r>
              <a:rPr lang="en-GB" sz="1100" i="1" smtClean="0">
                <a:solidFill>
                  <a:srgbClr val="000000"/>
                </a:solidFill>
                <a:cs typeface="Times New Roman" panose="02020603050405020304" pitchFamily="18" charset="0"/>
              </a:rPr>
              <a:t>“</a:t>
            </a:r>
            <a:r>
              <a:rPr lang="vi-VN" sz="1100" i="1">
                <a:solidFill>
                  <a:srgbClr val="000000"/>
                </a:solidFill>
                <a:cs typeface="Times New Roman" panose="02020603050405020304" pitchFamily="18" charset="0"/>
              </a:rPr>
              <a:t>Và khi nhân viên phải đi công tác, Công ty cung cấp cho họ dịch vụ thuê xe hybrid nếu có. Nhân viên Apple đã lái hơn 550.000 dặm với các xe hybrid được thuê trong năm 2014, tương đương với tổng số trong năm 2012 và 2013 kết hợp, giúp tránh việc tiêu thụ 35.0000 gallon xăng</a:t>
            </a:r>
            <a:r>
              <a:rPr lang="en-GB" sz="1100" i="1" smtClean="0">
                <a:solidFill>
                  <a:srgbClr val="000000"/>
                </a:solidFill>
                <a:cs typeface="Times New Roman" panose="02020603050405020304" pitchFamily="18" charset="0"/>
              </a:rPr>
              <a:t>.”</a:t>
            </a:r>
            <a:endParaRPr lang="en-GB" sz="1100" i="1" dirty="0">
              <a:solidFill>
                <a:srgbClr val="000000"/>
              </a:solidFill>
              <a:cs typeface="Times New Roman" pitchFamily="18" charset="0"/>
            </a:endParaRPr>
          </a:p>
        </p:txBody>
      </p:sp>
      <p:sp>
        <p:nvSpPr>
          <p:cNvPr id="15" name="TextBox 14"/>
          <p:cNvSpPr txBox="1"/>
          <p:nvPr/>
        </p:nvSpPr>
        <p:spPr>
          <a:xfrm>
            <a:off x="5486400" y="3036715"/>
            <a:ext cx="3841750" cy="465458"/>
          </a:xfrm>
          <a:prstGeom prst="rect">
            <a:avLst/>
          </a:prstGeom>
          <a:noFill/>
        </p:spPr>
        <p:txBody>
          <a:bodyPr vert="horz" wrap="square" lIns="0" tIns="0" rIns="0" bIns="0" rtlCol="0">
            <a:noAutofit/>
          </a:bodyPr>
          <a:lstStyle/>
          <a:p>
            <a:pPr indent="-253225">
              <a:spcAft>
                <a:spcPts val="831"/>
              </a:spcAft>
            </a:pPr>
            <a:r>
              <a:rPr lang="vi-VN" sz="1100" b="1" smtClean="0">
                <a:solidFill>
                  <a:srgbClr val="000000"/>
                </a:solidFill>
              </a:rPr>
              <a:t>Cung </a:t>
            </a:r>
            <a:r>
              <a:rPr lang="vi-VN" sz="1100" b="1">
                <a:solidFill>
                  <a:srgbClr val="000000"/>
                </a:solidFill>
              </a:rPr>
              <a:t>cấp một nguồn </a:t>
            </a:r>
            <a:r>
              <a:rPr lang="en-US" sz="1100" b="1" smtClean="0">
                <a:solidFill>
                  <a:srgbClr val="000000"/>
                </a:solidFill>
              </a:rPr>
              <a:t>tiêu thụ </a:t>
            </a:r>
            <a:r>
              <a:rPr lang="vi-VN" sz="1100" b="1" smtClean="0">
                <a:solidFill>
                  <a:srgbClr val="000000"/>
                </a:solidFill>
              </a:rPr>
              <a:t>năng </a:t>
            </a:r>
            <a:r>
              <a:rPr lang="vi-VN" sz="1100" b="1">
                <a:solidFill>
                  <a:srgbClr val="000000"/>
                </a:solidFill>
              </a:rPr>
              <a:t>lượng </a:t>
            </a:r>
            <a:r>
              <a:rPr lang="vi-VN" sz="1100" b="1" smtClean="0">
                <a:solidFill>
                  <a:srgbClr val="000000"/>
                </a:solidFill>
              </a:rPr>
              <a:t>gián </a:t>
            </a:r>
            <a:r>
              <a:rPr lang="vi-VN" sz="1100" b="1">
                <a:solidFill>
                  <a:srgbClr val="000000"/>
                </a:solidFill>
              </a:rPr>
              <a:t>tiếp và các biện pháp </a:t>
            </a:r>
            <a:r>
              <a:rPr lang="en-US" sz="1100" b="1" smtClean="0">
                <a:solidFill>
                  <a:srgbClr val="000000"/>
                </a:solidFill>
              </a:rPr>
              <a:t>sử dụng </a:t>
            </a:r>
            <a:r>
              <a:rPr lang="vi-VN" sz="1100" b="1" smtClean="0">
                <a:solidFill>
                  <a:srgbClr val="000000"/>
                </a:solidFill>
              </a:rPr>
              <a:t>để </a:t>
            </a:r>
            <a:r>
              <a:rPr lang="vi-VN" sz="1100" b="1">
                <a:solidFill>
                  <a:srgbClr val="000000"/>
                </a:solidFill>
              </a:rPr>
              <a:t>giảm mức </a:t>
            </a:r>
            <a:r>
              <a:rPr lang="vi-VN" sz="1100" b="1" smtClean="0">
                <a:solidFill>
                  <a:srgbClr val="000000"/>
                </a:solidFill>
              </a:rPr>
              <a:t>độ</a:t>
            </a:r>
            <a:r>
              <a:rPr lang="en-US" sz="1100" b="1" smtClean="0">
                <a:solidFill>
                  <a:srgbClr val="000000"/>
                </a:solidFill>
              </a:rPr>
              <a:t> tiêu thụ</a:t>
            </a:r>
            <a:endParaRPr lang="en-GB" sz="1100" b="1" dirty="0">
              <a:solidFill>
                <a:srgbClr val="000000"/>
              </a:solidFill>
            </a:endParaRPr>
          </a:p>
        </p:txBody>
      </p:sp>
      <p:grpSp>
        <p:nvGrpSpPr>
          <p:cNvPr id="16" name="Group 15"/>
          <p:cNvGrpSpPr/>
          <p:nvPr/>
        </p:nvGrpSpPr>
        <p:grpSpPr>
          <a:xfrm>
            <a:off x="5110049" y="2922621"/>
            <a:ext cx="268630" cy="548731"/>
            <a:chOff x="5110049" y="2922621"/>
            <a:chExt cx="268630" cy="548731"/>
          </a:xfrm>
        </p:grpSpPr>
        <p:cxnSp>
          <p:nvCxnSpPr>
            <p:cNvPr id="17" name="Elbow Connector 16"/>
            <p:cNvCxnSpPr/>
            <p:nvPr/>
          </p:nvCxnSpPr>
          <p:spPr>
            <a:xfrm>
              <a:off x="5110049" y="3116601"/>
              <a:ext cx="268630" cy="168768"/>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78679" y="2922621"/>
              <a:ext cx="0" cy="548731"/>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47</a:t>
            </a:fld>
            <a:endParaRPr lang="en-GB">
              <a:solidFill>
                <a:srgbClr val="000000"/>
              </a:solidFill>
            </a:endParaRPr>
          </a:p>
        </p:txBody>
      </p:sp>
      <p:sp>
        <p:nvSpPr>
          <p:cNvPr id="10" name="Title 1"/>
          <p:cNvSpPr txBox="1">
            <a:spLocks noGrp="1"/>
          </p:cNvSpPr>
          <p:nvPr>
            <p:ph type="title"/>
          </p:nvPr>
        </p:nvSpPr>
        <p:spPr>
          <a:xfrm>
            <a:off x="577850" y="685800"/>
            <a:ext cx="8750300" cy="614567"/>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latin typeface="Arial" panose="020B0604020202020204" pitchFamily="34" charset="0"/>
              </a:rPr>
              <a:t>Tiêu </a:t>
            </a:r>
            <a:r>
              <a:rPr lang="vi-VN" sz="2000">
                <a:latin typeface="Arial" panose="020B0604020202020204" pitchFamily="34" charset="0"/>
              </a:rPr>
              <a:t>thụ năng lượng –</a:t>
            </a:r>
            <a:r>
              <a:rPr lang="en-US" sz="2000">
                <a:latin typeface="Arial" panose="020B0604020202020204" pitchFamily="34" charset="0"/>
              </a:rPr>
              <a:t> </a:t>
            </a:r>
            <a:r>
              <a:rPr lang="vi-VN" sz="2000">
                <a:latin typeface="Arial" panose="020B0604020202020204" pitchFamily="34" charset="0"/>
              </a:rPr>
              <a:t>Gián </a:t>
            </a:r>
            <a:r>
              <a:rPr lang="vi-VN" sz="2000" smtClean="0">
                <a:latin typeface="Arial" panose="020B0604020202020204" pitchFamily="34" charset="0"/>
              </a:rPr>
              <a:t>tiếp</a:t>
            </a:r>
            <a:r>
              <a:rPr lang="en-US" sz="2000" smtClean="0">
                <a:latin typeface="Arial" panose="020B0604020202020204" pitchFamily="34" charset="0"/>
              </a:rPr>
              <a:t> </a:t>
            </a:r>
            <a:r>
              <a:rPr lang="en-US" sz="1800" b="0" smtClean="0">
                <a:latin typeface="Arial" panose="020B0604020202020204" pitchFamily="34" charset="0"/>
              </a:rPr>
              <a:t>(tiếp)</a:t>
            </a:r>
            <a:endParaRPr lang="en-US" sz="1800" b="0" dirty="0">
              <a:latin typeface="Arial" panose="020B0604020202020204" pitchFamily="34" charset="0"/>
            </a:endParaRPr>
          </a:p>
        </p:txBody>
      </p:sp>
      <p:sp>
        <p:nvSpPr>
          <p:cNvPr id="20" name="Rectangle 19"/>
          <p:cNvSpPr/>
          <p:nvPr/>
        </p:nvSpPr>
        <p:spPr>
          <a:xfrm>
            <a:off x="506915" y="6138617"/>
            <a:ext cx="4737449" cy="215444"/>
          </a:xfrm>
          <a:prstGeom prst="rect">
            <a:avLst/>
          </a:prstGeom>
        </p:spPr>
        <p:txBody>
          <a:bodyPr wrap="square">
            <a:spAutoFit/>
          </a:bodyPr>
          <a:lstStyle/>
          <a:p>
            <a:r>
              <a:rPr lang="en-GB" sz="800" smtClean="0">
                <a:solidFill>
                  <a:srgbClr val="000000"/>
                </a:solidFill>
                <a:cs typeface="Times New Roman" pitchFamily="18" charset="0"/>
              </a:rPr>
              <a:t>Nguồn: Báo cáo Trách nhiệm môi </a:t>
            </a:r>
            <a:r>
              <a:rPr lang="en-GB" sz="800">
                <a:solidFill>
                  <a:srgbClr val="000000"/>
                </a:solidFill>
                <a:cs typeface="Times New Roman" pitchFamily="18" charset="0"/>
              </a:rPr>
              <a:t>trường của Apple 2015</a:t>
            </a:r>
            <a:endParaRPr lang="en-US" sz="800" dirty="0">
              <a:solidFill>
                <a:srgbClr val="000000"/>
              </a:solidFill>
              <a:cs typeface="Times New Roman" pitchFamily="18" charset="0"/>
            </a:endParaRPr>
          </a:p>
        </p:txBody>
      </p:sp>
      <p:sp>
        <p:nvSpPr>
          <p:cNvPr id="25" name="Rectangle 24"/>
          <p:cNvSpPr/>
          <p:nvPr/>
        </p:nvSpPr>
        <p:spPr>
          <a:xfrm>
            <a:off x="566964" y="1613907"/>
            <a:ext cx="7426452" cy="600164"/>
          </a:xfrm>
          <a:prstGeom prst="rect">
            <a:avLst/>
          </a:prstGeom>
        </p:spPr>
        <p:txBody>
          <a:bodyPr wrap="square">
            <a:spAutoFit/>
          </a:bodyPr>
          <a:lstStyle/>
          <a:p>
            <a:pPr algn="just"/>
            <a:r>
              <a:rPr lang="en-US" sz="1100" b="1" smtClean="0">
                <a:solidFill>
                  <a:srgbClr val="000000"/>
                </a:solidFill>
              </a:rPr>
              <a:t>Ví dụ:</a:t>
            </a:r>
            <a:endParaRPr lang="en-GB" sz="1100" dirty="0" smtClean="0">
              <a:solidFill>
                <a:srgbClr val="000000"/>
              </a:solidFill>
              <a:cs typeface="Times New Roman" pitchFamily="18" charset="0"/>
            </a:endParaRPr>
          </a:p>
          <a:p>
            <a:pPr algn="just"/>
            <a:r>
              <a:rPr lang="vi-VN" sz="1100" smtClean="0">
                <a:solidFill>
                  <a:srgbClr val="000000"/>
                </a:solidFill>
                <a:cs typeface="Times New Roman" pitchFamily="18" charset="0"/>
              </a:rPr>
              <a:t>Một </a:t>
            </a:r>
            <a:r>
              <a:rPr lang="vi-VN" sz="1100">
                <a:solidFill>
                  <a:srgbClr val="000000"/>
                </a:solidFill>
                <a:cs typeface="Times New Roman" pitchFamily="18" charset="0"/>
              </a:rPr>
              <a:t>công ty công nghệ toàn cầu báo cáo về lĩnh vực tiêu thụ năng lượng trong các chuyến đi công tác của nhân </a:t>
            </a:r>
            <a:r>
              <a:rPr lang="vi-VN" sz="1100" smtClean="0">
                <a:solidFill>
                  <a:srgbClr val="000000"/>
                </a:solidFill>
                <a:cs typeface="Times New Roman" pitchFamily="18" charset="0"/>
              </a:rPr>
              <a:t>viên</a:t>
            </a:r>
            <a:r>
              <a:rPr lang="en-GB" sz="1100" smtClean="0">
                <a:solidFill>
                  <a:srgbClr val="000000"/>
                </a:solidFill>
                <a:cs typeface="Times New Roman" pitchFamily="18" charset="0"/>
              </a:rPr>
              <a:t>.</a:t>
            </a:r>
            <a:endParaRPr lang="en-GB" sz="1100" dirty="0">
              <a:solidFill>
                <a:srgbClr val="000000"/>
              </a:solidFill>
              <a:cs typeface="Times New Roman" pitchFamily="18" charset="0"/>
            </a:endParaRPr>
          </a:p>
        </p:txBody>
      </p:sp>
      <p:sp>
        <p:nvSpPr>
          <p:cNvPr id="32" name="Rectangle 31"/>
          <p:cNvSpPr/>
          <p:nvPr/>
        </p:nvSpPr>
        <p:spPr bwMode="ltGray">
          <a:xfrm>
            <a:off x="740147" y="2886169"/>
            <a:ext cx="4267417" cy="525598"/>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err="1" smtClean="0">
              <a:solidFill>
                <a:srgbClr val="FFFFFF"/>
              </a:solidFill>
            </a:endParaRPr>
          </a:p>
        </p:txBody>
      </p:sp>
      <p:sp>
        <p:nvSpPr>
          <p:cNvPr id="19"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28927074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48</a:t>
            </a:fld>
            <a:endParaRPr lang="en-GB">
              <a:solidFill>
                <a:srgbClr val="000000"/>
              </a:solidFill>
            </a:endParaRPr>
          </a:p>
        </p:txBody>
      </p:sp>
      <p:sp>
        <p:nvSpPr>
          <p:cNvPr id="7" name="Title 1"/>
          <p:cNvSpPr txBox="1">
            <a:spLocks/>
          </p:cNvSpPr>
          <p:nvPr/>
        </p:nvSpPr>
        <p:spPr>
          <a:xfrm>
            <a:off x="577850" y="685800"/>
            <a:ext cx="6508750" cy="6096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solidFill>
                  <a:srgbClr val="000000"/>
                </a:solidFill>
                <a:latin typeface="Arial" panose="020B0604020202020204" pitchFamily="34" charset="0"/>
              </a:rPr>
              <a:t>Tiết </a:t>
            </a:r>
            <a:r>
              <a:rPr lang="vi-VN" sz="2000">
                <a:solidFill>
                  <a:srgbClr val="000000"/>
                </a:solidFill>
                <a:latin typeface="Arial" panose="020B0604020202020204" pitchFamily="34" charset="0"/>
              </a:rPr>
              <a:t>kiệm năng lượng bằng các sáng kiến sử dụng năng lượng </a:t>
            </a:r>
            <a:r>
              <a:rPr lang="vi-VN" sz="2000" smtClean="0">
                <a:solidFill>
                  <a:srgbClr val="000000"/>
                </a:solidFill>
                <a:latin typeface="Arial" panose="020B0604020202020204" pitchFamily="34" charset="0"/>
              </a:rPr>
              <a:t>hiệu quả</a:t>
            </a:r>
            <a:endParaRPr lang="vi-VN" sz="2000">
              <a:solidFill>
                <a:srgbClr val="000000"/>
              </a:solidFill>
              <a:latin typeface="Arial" panose="020B0604020202020204" pitchFamily="34" charset="0"/>
            </a:endParaRPr>
          </a:p>
        </p:txBody>
      </p:sp>
      <p:sp>
        <p:nvSpPr>
          <p:cNvPr id="10" name="Content Placeholder 2"/>
          <p:cNvSpPr txBox="1">
            <a:spLocks/>
          </p:cNvSpPr>
          <p:nvPr/>
        </p:nvSpPr>
        <p:spPr>
          <a:xfrm>
            <a:off x="577850" y="1518684"/>
            <a:ext cx="3971074" cy="4724400"/>
          </a:xfrm>
          <a:prstGeom prst="rect">
            <a:avLst/>
          </a:prstGeom>
        </p:spPr>
        <p:txBody>
          <a:bodyPr lIns="0" tIns="0" rIns="0" bIns="0"/>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745900" indent="-745900">
              <a:spcAft>
                <a:spcPts val="0"/>
              </a:spcAft>
              <a:buClr>
                <a:srgbClr val="000000"/>
              </a:buClr>
            </a:pPr>
            <a:r>
              <a:rPr lang="en-GB" sz="1100" b="1" i="1" dirty="0" err="1" smtClean="0">
                <a:latin typeface="Arial" panose="020B0604020202020204" pitchFamily="34" charset="0"/>
              </a:rPr>
              <a:t>Định</a:t>
            </a:r>
            <a:r>
              <a:rPr lang="en-GB" sz="1100" b="1" i="1" dirty="0" smtClean="0">
                <a:latin typeface="Arial" panose="020B0604020202020204" pitchFamily="34" charset="0"/>
              </a:rPr>
              <a:t> </a:t>
            </a:r>
            <a:r>
              <a:rPr lang="en-GB" sz="1100" b="1" i="1" dirty="0" err="1" smtClean="0">
                <a:latin typeface="Arial" panose="020B0604020202020204" pitchFamily="34" charset="0"/>
              </a:rPr>
              <a:t>nghĩa</a:t>
            </a:r>
            <a:r>
              <a:rPr lang="en-GB" sz="1100" b="1" i="1" dirty="0" smtClean="0">
                <a:latin typeface="Arial" panose="020B0604020202020204" pitchFamily="34" charset="0"/>
              </a:rPr>
              <a:t>: </a:t>
            </a:r>
            <a:endParaRPr lang="en-GB" sz="1100" b="1" i="1" dirty="0">
              <a:latin typeface="Arial" panose="020B0604020202020204" pitchFamily="34" charset="0"/>
            </a:endParaRPr>
          </a:p>
          <a:p>
            <a:pPr indent="0">
              <a:spcAft>
                <a:spcPts val="0"/>
              </a:spcAft>
              <a:buClr>
                <a:srgbClr val="000000"/>
              </a:buClr>
            </a:pPr>
            <a:r>
              <a:rPr lang="en-GB" sz="1100" dirty="0" err="1" smtClean="0">
                <a:latin typeface="Arial" panose="020B0604020202020204" pitchFamily="34" charset="0"/>
              </a:rPr>
              <a:t>Lượng</a:t>
            </a:r>
            <a:r>
              <a:rPr lang="en-GB" sz="1100" dirty="0" smtClean="0">
                <a:latin typeface="Arial" panose="020B0604020202020204" pitchFamily="34" charset="0"/>
              </a:rPr>
              <a:t> </a:t>
            </a:r>
            <a:r>
              <a:rPr lang="en-GB" sz="1100" dirty="0" err="1">
                <a:latin typeface="Arial" panose="020B0604020202020204" pitchFamily="34" charset="0"/>
              </a:rPr>
              <a:t>năng</a:t>
            </a:r>
            <a:r>
              <a:rPr lang="en-GB" sz="1100" dirty="0">
                <a:latin typeface="Arial" panose="020B0604020202020204" pitchFamily="34" charset="0"/>
              </a:rPr>
              <a:t> </a:t>
            </a:r>
            <a:r>
              <a:rPr lang="en-GB" sz="1100" dirty="0" err="1">
                <a:latin typeface="Arial" panose="020B0604020202020204" pitchFamily="34" charset="0"/>
              </a:rPr>
              <a:t>lượng</a:t>
            </a:r>
            <a:r>
              <a:rPr lang="en-GB" sz="1100" dirty="0">
                <a:latin typeface="Arial" panose="020B0604020202020204" pitchFamily="34" charset="0"/>
              </a:rPr>
              <a:t> </a:t>
            </a:r>
            <a:r>
              <a:rPr lang="en-GB" sz="1100" dirty="0" err="1">
                <a:latin typeface="Arial" panose="020B0604020202020204" pitchFamily="34" charset="0"/>
              </a:rPr>
              <a:t>giảm</a:t>
            </a:r>
            <a:r>
              <a:rPr lang="en-GB" sz="1100" dirty="0">
                <a:latin typeface="Arial" panose="020B0604020202020204" pitchFamily="34" charset="0"/>
              </a:rPr>
              <a:t> </a:t>
            </a:r>
            <a:r>
              <a:rPr lang="en-GB" sz="1100" dirty="0" err="1">
                <a:latin typeface="Arial" panose="020B0604020202020204" pitchFamily="34" charset="0"/>
              </a:rPr>
              <a:t>đi</a:t>
            </a:r>
            <a:r>
              <a:rPr lang="en-GB" sz="1100" dirty="0">
                <a:latin typeface="Arial" panose="020B0604020202020204" pitchFamily="34" charset="0"/>
              </a:rPr>
              <a:t> </a:t>
            </a:r>
            <a:r>
              <a:rPr lang="en-GB" sz="1100" dirty="0" err="1">
                <a:latin typeface="Arial" panose="020B0604020202020204" pitchFamily="34" charset="0"/>
              </a:rPr>
              <a:t>nhờ</a:t>
            </a:r>
            <a:r>
              <a:rPr lang="en-GB" sz="1100" dirty="0">
                <a:latin typeface="Arial" panose="020B0604020202020204" pitchFamily="34" charset="0"/>
              </a:rPr>
              <a:t> </a:t>
            </a:r>
            <a:r>
              <a:rPr lang="en-GB" sz="1100" dirty="0" err="1">
                <a:latin typeface="Arial" panose="020B0604020202020204" pitchFamily="34" charset="0"/>
              </a:rPr>
              <a:t>kết</a:t>
            </a:r>
            <a:r>
              <a:rPr lang="en-GB" sz="1100" dirty="0">
                <a:latin typeface="Arial" panose="020B0604020202020204" pitchFamily="34" charset="0"/>
              </a:rPr>
              <a:t> </a:t>
            </a:r>
            <a:r>
              <a:rPr lang="en-GB" sz="1100" dirty="0" err="1">
                <a:latin typeface="Arial" panose="020B0604020202020204" pitchFamily="34" charset="0"/>
              </a:rPr>
              <a:t>quả</a:t>
            </a:r>
            <a:r>
              <a:rPr lang="en-GB" sz="1100" dirty="0">
                <a:latin typeface="Arial" panose="020B0604020202020204" pitchFamily="34" charset="0"/>
              </a:rPr>
              <a:t> </a:t>
            </a:r>
            <a:r>
              <a:rPr lang="en-GB" sz="1100" dirty="0" err="1">
                <a:latin typeface="Arial" panose="020B0604020202020204" pitchFamily="34" charset="0"/>
              </a:rPr>
              <a:t>trực</a:t>
            </a:r>
            <a:r>
              <a:rPr lang="en-GB" sz="1100" dirty="0">
                <a:latin typeface="Arial" panose="020B0604020202020204" pitchFamily="34" charset="0"/>
              </a:rPr>
              <a:t> </a:t>
            </a:r>
            <a:r>
              <a:rPr lang="en-GB" sz="1100" dirty="0" err="1">
                <a:latin typeface="Arial" panose="020B0604020202020204" pitchFamily="34" charset="0"/>
              </a:rPr>
              <a:t>tiếp</a:t>
            </a:r>
            <a:r>
              <a:rPr lang="en-GB" sz="1100" dirty="0">
                <a:latin typeface="Arial" panose="020B0604020202020204" pitchFamily="34" charset="0"/>
              </a:rPr>
              <a:t> </a:t>
            </a:r>
            <a:r>
              <a:rPr lang="en-GB" sz="1100" dirty="0" err="1">
                <a:latin typeface="Arial" panose="020B0604020202020204" pitchFamily="34" charset="0"/>
              </a:rPr>
              <a:t>của</a:t>
            </a:r>
            <a:r>
              <a:rPr lang="en-GB" sz="1100" dirty="0">
                <a:latin typeface="Arial" panose="020B0604020202020204" pitchFamily="34" charset="0"/>
              </a:rPr>
              <a:t> </a:t>
            </a:r>
            <a:r>
              <a:rPr lang="en-GB" sz="1100" dirty="0" err="1">
                <a:latin typeface="Arial" panose="020B0604020202020204" pitchFamily="34" charset="0"/>
              </a:rPr>
              <a:t>các</a:t>
            </a:r>
            <a:r>
              <a:rPr lang="en-GB" sz="1100" dirty="0">
                <a:latin typeface="Arial" panose="020B0604020202020204" pitchFamily="34" charset="0"/>
              </a:rPr>
              <a:t> </a:t>
            </a:r>
            <a:r>
              <a:rPr lang="en-GB" sz="1100" dirty="0" err="1" smtClean="0">
                <a:latin typeface="Arial" panose="020B0604020202020204" pitchFamily="34" charset="0"/>
              </a:rPr>
              <a:t>sáng</a:t>
            </a:r>
            <a:r>
              <a:rPr lang="en-GB" sz="1100" dirty="0" smtClean="0">
                <a:latin typeface="Arial" panose="020B0604020202020204" pitchFamily="34" charset="0"/>
              </a:rPr>
              <a:t> </a:t>
            </a:r>
            <a:r>
              <a:rPr lang="en-GB" sz="1100" dirty="0" err="1">
                <a:latin typeface="Arial" panose="020B0604020202020204" pitchFamily="34" charset="0"/>
              </a:rPr>
              <a:t>kiến</a:t>
            </a:r>
            <a:r>
              <a:rPr lang="en-GB" sz="1100" dirty="0">
                <a:latin typeface="Arial" panose="020B0604020202020204" pitchFamily="34" charset="0"/>
              </a:rPr>
              <a:t> </a:t>
            </a:r>
            <a:r>
              <a:rPr lang="en-GB" sz="1100" dirty="0" err="1">
                <a:latin typeface="Arial" panose="020B0604020202020204" pitchFamily="34" charset="0"/>
              </a:rPr>
              <a:t>sử</a:t>
            </a:r>
            <a:r>
              <a:rPr lang="en-GB" sz="1100" dirty="0">
                <a:latin typeface="Arial" panose="020B0604020202020204" pitchFamily="34" charset="0"/>
              </a:rPr>
              <a:t> </a:t>
            </a:r>
            <a:r>
              <a:rPr lang="en-GB" sz="1100" dirty="0" err="1">
                <a:latin typeface="Arial" panose="020B0604020202020204" pitchFamily="34" charset="0"/>
              </a:rPr>
              <a:t>dụng</a:t>
            </a:r>
            <a:r>
              <a:rPr lang="en-GB" sz="1100" dirty="0">
                <a:latin typeface="Arial" panose="020B0604020202020204" pitchFamily="34" charset="0"/>
              </a:rPr>
              <a:t> </a:t>
            </a:r>
            <a:r>
              <a:rPr lang="en-GB" sz="1100" dirty="0" err="1">
                <a:latin typeface="Arial" panose="020B0604020202020204" pitchFamily="34" charset="0"/>
              </a:rPr>
              <a:t>năng</a:t>
            </a:r>
            <a:r>
              <a:rPr lang="en-GB" sz="1100" dirty="0">
                <a:latin typeface="Arial" panose="020B0604020202020204" pitchFamily="34" charset="0"/>
              </a:rPr>
              <a:t> </a:t>
            </a:r>
            <a:r>
              <a:rPr lang="en-GB" sz="1100" dirty="0" err="1">
                <a:latin typeface="Arial" panose="020B0604020202020204" pitchFamily="34" charset="0"/>
              </a:rPr>
              <a:t>lượng</a:t>
            </a:r>
            <a:r>
              <a:rPr lang="en-GB" sz="1100" dirty="0">
                <a:latin typeface="Arial" panose="020B0604020202020204" pitchFamily="34" charset="0"/>
              </a:rPr>
              <a:t> </a:t>
            </a:r>
            <a:r>
              <a:rPr lang="en-GB" sz="1100" dirty="0" err="1">
                <a:latin typeface="Arial" panose="020B0604020202020204" pitchFamily="34" charset="0"/>
              </a:rPr>
              <a:t>hiệu</a:t>
            </a:r>
            <a:r>
              <a:rPr lang="en-GB" sz="1100" dirty="0">
                <a:latin typeface="Arial" panose="020B0604020202020204" pitchFamily="34" charset="0"/>
              </a:rPr>
              <a:t> </a:t>
            </a:r>
            <a:r>
              <a:rPr lang="en-GB" sz="1100" dirty="0" err="1">
                <a:latin typeface="Arial" panose="020B0604020202020204" pitchFamily="34" charset="0"/>
              </a:rPr>
              <a:t>quả</a:t>
            </a:r>
            <a:endParaRPr lang="en-GB" sz="1100" dirty="0">
              <a:latin typeface="Arial" panose="020B0604020202020204" pitchFamily="34" charset="0"/>
            </a:endParaRPr>
          </a:p>
          <a:p>
            <a:pPr indent="0">
              <a:spcAft>
                <a:spcPts val="0"/>
              </a:spcAft>
              <a:buClr>
                <a:srgbClr val="000000"/>
              </a:buClr>
            </a:pPr>
            <a:endParaRPr lang="en-GB" sz="1100" dirty="0" smtClean="0">
              <a:latin typeface="Arial" panose="020B0604020202020204" pitchFamily="34" charset="0"/>
            </a:endParaRPr>
          </a:p>
          <a:p>
            <a:pPr indent="0">
              <a:spcAft>
                <a:spcPts val="0"/>
              </a:spcAft>
              <a:buClr>
                <a:srgbClr val="000000"/>
              </a:buClr>
            </a:pPr>
            <a:r>
              <a:rPr lang="en-GB" sz="1100" b="1" i="1" dirty="0" err="1" smtClean="0">
                <a:latin typeface="Arial" panose="020B0604020202020204" pitchFamily="34" charset="0"/>
              </a:rPr>
              <a:t>Tính</a:t>
            </a:r>
            <a:r>
              <a:rPr lang="en-GB" sz="1100" b="1" i="1" dirty="0" smtClean="0">
                <a:latin typeface="Arial" panose="020B0604020202020204" pitchFamily="34" charset="0"/>
              </a:rPr>
              <a:t> </a:t>
            </a:r>
            <a:r>
              <a:rPr lang="en-GB" sz="1100" b="1" i="1" dirty="0" err="1" smtClean="0">
                <a:latin typeface="Arial" panose="020B0604020202020204" pitchFamily="34" charset="0"/>
              </a:rPr>
              <a:t>liên</a:t>
            </a:r>
            <a:r>
              <a:rPr lang="en-GB" sz="1100" b="1" i="1" dirty="0" smtClean="0">
                <a:latin typeface="Arial" panose="020B0604020202020204" pitchFamily="34" charset="0"/>
              </a:rPr>
              <a:t> </a:t>
            </a:r>
            <a:r>
              <a:rPr lang="en-GB" sz="1100" b="1" i="1" dirty="0" err="1" smtClean="0">
                <a:latin typeface="Arial" panose="020B0604020202020204" pitchFamily="34" charset="0"/>
              </a:rPr>
              <a:t>quan</a:t>
            </a:r>
            <a:r>
              <a:rPr lang="en-GB" sz="1100" b="1" i="1" dirty="0" smtClean="0">
                <a:latin typeface="Arial" panose="020B0604020202020204" pitchFamily="34" charset="0"/>
              </a:rPr>
              <a:t>: </a:t>
            </a:r>
            <a:endParaRPr lang="en-GB" sz="1100" b="1" i="1" dirty="0">
              <a:latin typeface="Arial" panose="020B0604020202020204" pitchFamily="34" charset="0"/>
            </a:endParaRPr>
          </a:p>
          <a:p>
            <a:pPr indent="0">
              <a:buClr>
                <a:srgbClr val="000000"/>
              </a:buClr>
            </a:pPr>
            <a:r>
              <a:rPr lang="en-US" sz="1100" dirty="0" err="1" smtClean="0">
                <a:latin typeface="Arial" panose="020B0604020202020204" pitchFamily="34" charset="0"/>
              </a:rPr>
              <a:t>Mức</a:t>
            </a:r>
            <a:r>
              <a:rPr lang="en-US" sz="1100" dirty="0" smtClean="0">
                <a:latin typeface="Arial" panose="020B0604020202020204" pitchFamily="34" charset="0"/>
              </a:rPr>
              <a:t> </a:t>
            </a:r>
            <a:r>
              <a:rPr lang="en-US" sz="1100" dirty="0" err="1">
                <a:latin typeface="Arial" panose="020B0604020202020204" pitchFamily="34" charset="0"/>
              </a:rPr>
              <a:t>tiêu</a:t>
            </a:r>
            <a:r>
              <a:rPr lang="en-US" sz="1100" dirty="0">
                <a:latin typeface="Arial" panose="020B0604020202020204" pitchFamily="34" charset="0"/>
              </a:rPr>
              <a:t> </a:t>
            </a:r>
            <a:r>
              <a:rPr lang="en-US" sz="1100" dirty="0" err="1">
                <a:latin typeface="Arial" panose="020B0604020202020204" pitchFamily="34" charset="0"/>
              </a:rPr>
              <a:t>thụ</a:t>
            </a:r>
            <a:r>
              <a:rPr lang="en-US" sz="1100" dirty="0">
                <a:latin typeface="Arial" panose="020B0604020202020204" pitchFamily="34" charset="0"/>
              </a:rPr>
              <a:t> </a:t>
            </a:r>
            <a:r>
              <a:rPr lang="en-US" sz="1100" dirty="0" err="1">
                <a:latin typeface="Arial" panose="020B0604020202020204" pitchFamily="34" charset="0"/>
              </a:rPr>
              <a:t>năng</a:t>
            </a:r>
            <a:r>
              <a:rPr lang="en-US" sz="1100" dirty="0">
                <a:latin typeface="Arial" panose="020B0604020202020204" pitchFamily="34" charset="0"/>
              </a:rPr>
              <a:t> </a:t>
            </a:r>
            <a:r>
              <a:rPr lang="en-US" sz="1100" dirty="0" err="1">
                <a:latin typeface="Arial" panose="020B0604020202020204" pitchFamily="34" charset="0"/>
              </a:rPr>
              <a:t>lượng</a:t>
            </a:r>
            <a:r>
              <a:rPr lang="en-US" sz="1100" dirty="0">
                <a:latin typeface="Arial" panose="020B0604020202020204" pitchFamily="34" charset="0"/>
              </a:rPr>
              <a:t> </a:t>
            </a:r>
            <a:r>
              <a:rPr lang="en-US" sz="1100" dirty="0" err="1">
                <a:latin typeface="Arial" panose="020B0604020202020204" pitchFamily="34" charset="0"/>
              </a:rPr>
              <a:t>có</a:t>
            </a:r>
            <a:r>
              <a:rPr lang="en-US" sz="1100" dirty="0">
                <a:latin typeface="Arial" panose="020B0604020202020204" pitchFamily="34" charset="0"/>
              </a:rPr>
              <a:t> </a:t>
            </a:r>
            <a:r>
              <a:rPr lang="en-US" sz="1100" dirty="0" err="1">
                <a:latin typeface="Arial" panose="020B0604020202020204" pitchFamily="34" charset="0"/>
              </a:rPr>
              <a:t>tác</a:t>
            </a:r>
            <a:r>
              <a:rPr lang="en-US" sz="1100" dirty="0">
                <a:latin typeface="Arial" panose="020B0604020202020204" pitchFamily="34" charset="0"/>
              </a:rPr>
              <a:t> </a:t>
            </a:r>
            <a:r>
              <a:rPr lang="en-US" sz="1100" dirty="0" err="1">
                <a:latin typeface="Arial" panose="020B0604020202020204" pitchFamily="34" charset="0"/>
              </a:rPr>
              <a:t>động</a:t>
            </a:r>
            <a:r>
              <a:rPr lang="en-US" sz="1100" dirty="0">
                <a:latin typeface="Arial" panose="020B0604020202020204" pitchFamily="34" charset="0"/>
              </a:rPr>
              <a:t> </a:t>
            </a:r>
            <a:r>
              <a:rPr lang="en-US" sz="1100" dirty="0" err="1">
                <a:latin typeface="Arial" panose="020B0604020202020204" pitchFamily="34" charset="0"/>
              </a:rPr>
              <a:t>trực</a:t>
            </a:r>
            <a:r>
              <a:rPr lang="en-US" sz="1100" dirty="0">
                <a:latin typeface="Arial" panose="020B0604020202020204" pitchFamily="34" charset="0"/>
              </a:rPr>
              <a:t> </a:t>
            </a:r>
            <a:r>
              <a:rPr lang="en-US" sz="1100" dirty="0" err="1">
                <a:latin typeface="Arial" panose="020B0604020202020204" pitchFamily="34" charset="0"/>
              </a:rPr>
              <a:t>tiếp</a:t>
            </a:r>
            <a:r>
              <a:rPr lang="en-US" sz="1100" dirty="0">
                <a:latin typeface="Arial" panose="020B0604020202020204" pitchFamily="34" charset="0"/>
              </a:rPr>
              <a:t> </a:t>
            </a:r>
            <a:r>
              <a:rPr lang="en-US" sz="1100" dirty="0" err="1">
                <a:latin typeface="Arial" panose="020B0604020202020204" pitchFamily="34" charset="0"/>
              </a:rPr>
              <a:t>đến</a:t>
            </a:r>
            <a:r>
              <a:rPr lang="en-US" sz="1100" dirty="0">
                <a:latin typeface="Arial" panose="020B0604020202020204" pitchFamily="34" charset="0"/>
              </a:rPr>
              <a:t>: </a:t>
            </a:r>
          </a:p>
          <a:p>
            <a:pPr marL="171450" indent="-171450">
              <a:spcAft>
                <a:spcPts val="0"/>
              </a:spcAft>
              <a:buClr>
                <a:srgbClr val="000000"/>
              </a:buClr>
              <a:buFont typeface="Arial" panose="020B0604020202020204" pitchFamily="34" charset="0"/>
              <a:buChar char="•"/>
            </a:pPr>
            <a:r>
              <a:rPr lang="en-US" sz="1100" dirty="0" err="1">
                <a:latin typeface="Arial" panose="020B0604020202020204" pitchFamily="34" charset="0"/>
              </a:rPr>
              <a:t>Tác</a:t>
            </a:r>
            <a:r>
              <a:rPr lang="en-US" sz="1100" dirty="0">
                <a:latin typeface="Arial" panose="020B0604020202020204" pitchFamily="34" charset="0"/>
              </a:rPr>
              <a:t> </a:t>
            </a:r>
            <a:r>
              <a:rPr lang="en-US" sz="1100" dirty="0" err="1">
                <a:latin typeface="Arial" panose="020B0604020202020204" pitchFamily="34" charset="0"/>
              </a:rPr>
              <a:t>động</a:t>
            </a:r>
            <a:r>
              <a:rPr lang="en-US" sz="1100" dirty="0">
                <a:latin typeface="Arial" panose="020B0604020202020204" pitchFamily="34" charset="0"/>
              </a:rPr>
              <a:t> </a:t>
            </a:r>
            <a:r>
              <a:rPr lang="en-US" sz="1100" dirty="0" err="1">
                <a:latin typeface="Arial" panose="020B0604020202020204" pitchFamily="34" charset="0"/>
              </a:rPr>
              <a:t>môi</a:t>
            </a:r>
            <a:r>
              <a:rPr lang="en-US" sz="1100" dirty="0">
                <a:latin typeface="Arial" panose="020B0604020202020204" pitchFamily="34" charset="0"/>
              </a:rPr>
              <a:t> </a:t>
            </a:r>
            <a:r>
              <a:rPr lang="en-US" sz="1100" dirty="0" err="1">
                <a:latin typeface="Arial" panose="020B0604020202020204" pitchFamily="34" charset="0"/>
              </a:rPr>
              <a:t>trường</a:t>
            </a:r>
            <a:r>
              <a:rPr lang="en-US" sz="1100" dirty="0">
                <a:latin typeface="Arial" panose="020B0604020202020204" pitchFamily="34" charset="0"/>
              </a:rPr>
              <a:t> </a:t>
            </a:r>
            <a:r>
              <a:rPr lang="en-US" sz="1100" dirty="0" err="1">
                <a:latin typeface="Arial" panose="020B0604020202020204" pitchFamily="34" charset="0"/>
              </a:rPr>
              <a:t>của</a:t>
            </a:r>
            <a:r>
              <a:rPr lang="en-US" sz="1100" dirty="0">
                <a:latin typeface="Arial" panose="020B0604020202020204" pitchFamily="34" charset="0"/>
              </a:rPr>
              <a:t> </a:t>
            </a:r>
            <a:r>
              <a:rPr lang="en-US" sz="1100" dirty="0" err="1">
                <a:latin typeface="Arial" panose="020B0604020202020204" pitchFamily="34" charset="0"/>
              </a:rPr>
              <a:t>tổ</a:t>
            </a:r>
            <a:r>
              <a:rPr lang="en-US" sz="1100" dirty="0">
                <a:latin typeface="Arial" panose="020B0604020202020204" pitchFamily="34" charset="0"/>
              </a:rPr>
              <a:t> </a:t>
            </a:r>
            <a:r>
              <a:rPr lang="en-US" sz="1100" dirty="0" err="1">
                <a:latin typeface="Arial" panose="020B0604020202020204" pitchFamily="34" charset="0"/>
              </a:rPr>
              <a:t>chức</a:t>
            </a:r>
            <a:endParaRPr lang="en-US" sz="1100" dirty="0">
              <a:latin typeface="Arial" panose="020B0604020202020204" pitchFamily="34" charset="0"/>
            </a:endParaRPr>
          </a:p>
          <a:p>
            <a:pPr marL="171450" indent="-171450">
              <a:spcAft>
                <a:spcPts val="0"/>
              </a:spcAft>
              <a:buClr>
                <a:srgbClr val="000000"/>
              </a:buClr>
              <a:buFont typeface="Arial" panose="020B0604020202020204" pitchFamily="34" charset="0"/>
              <a:buChar char="•"/>
            </a:pPr>
            <a:r>
              <a:rPr lang="en-US" sz="1100" dirty="0">
                <a:latin typeface="Arial" panose="020B0604020202020204" pitchFamily="34" charset="0"/>
              </a:rPr>
              <a:t>Chi </a:t>
            </a:r>
            <a:r>
              <a:rPr lang="en-US" sz="1100" dirty="0" err="1">
                <a:latin typeface="Arial" panose="020B0604020202020204" pitchFamily="34" charset="0"/>
              </a:rPr>
              <a:t>phí</a:t>
            </a:r>
            <a:r>
              <a:rPr lang="en-US" sz="1100" dirty="0">
                <a:latin typeface="Arial" panose="020B0604020202020204" pitchFamily="34" charset="0"/>
              </a:rPr>
              <a:t> </a:t>
            </a:r>
            <a:r>
              <a:rPr lang="en-US" sz="1100" dirty="0" err="1">
                <a:latin typeface="Arial" panose="020B0604020202020204" pitchFamily="34" charset="0"/>
              </a:rPr>
              <a:t>hoạt</a:t>
            </a:r>
            <a:r>
              <a:rPr lang="en-US" sz="1100" dirty="0">
                <a:latin typeface="Arial" panose="020B0604020202020204" pitchFamily="34" charset="0"/>
              </a:rPr>
              <a:t> </a:t>
            </a:r>
            <a:r>
              <a:rPr lang="en-US" sz="1100" dirty="0" err="1">
                <a:latin typeface="Arial" panose="020B0604020202020204" pitchFamily="34" charset="0"/>
              </a:rPr>
              <a:t>động</a:t>
            </a:r>
            <a:r>
              <a:rPr lang="en-US" sz="1100" dirty="0">
                <a:latin typeface="Arial" panose="020B0604020202020204" pitchFamily="34" charset="0"/>
              </a:rPr>
              <a:t> </a:t>
            </a:r>
            <a:r>
              <a:rPr lang="en-US" sz="1100" dirty="0" err="1">
                <a:latin typeface="Arial" panose="020B0604020202020204" pitchFamily="34" charset="0"/>
              </a:rPr>
              <a:t>của</a:t>
            </a:r>
            <a:r>
              <a:rPr lang="en-US" sz="1100" dirty="0">
                <a:latin typeface="Arial" panose="020B0604020202020204" pitchFamily="34" charset="0"/>
              </a:rPr>
              <a:t> </a:t>
            </a:r>
            <a:r>
              <a:rPr lang="en-US" sz="1100" dirty="0" err="1">
                <a:latin typeface="Arial" panose="020B0604020202020204" pitchFamily="34" charset="0"/>
              </a:rPr>
              <a:t>tổ</a:t>
            </a:r>
            <a:r>
              <a:rPr lang="en-US" sz="1100" dirty="0">
                <a:latin typeface="Arial" panose="020B0604020202020204" pitchFamily="34" charset="0"/>
              </a:rPr>
              <a:t> </a:t>
            </a:r>
            <a:r>
              <a:rPr lang="en-US" sz="1100" dirty="0" err="1">
                <a:latin typeface="Arial" panose="020B0604020202020204" pitchFamily="34" charset="0"/>
              </a:rPr>
              <a:t>chức</a:t>
            </a:r>
            <a:r>
              <a:rPr lang="en-US" sz="1100" dirty="0">
                <a:latin typeface="Arial" panose="020B0604020202020204" pitchFamily="34" charset="0"/>
              </a:rPr>
              <a:t> </a:t>
            </a:r>
            <a:r>
              <a:rPr lang="en-US" sz="1100" dirty="0" err="1">
                <a:latin typeface="Arial" panose="020B0604020202020204" pitchFamily="34" charset="0"/>
              </a:rPr>
              <a:t>và</a:t>
            </a:r>
            <a:endParaRPr lang="en-US" sz="1100" dirty="0">
              <a:latin typeface="Arial" panose="020B0604020202020204" pitchFamily="34" charset="0"/>
            </a:endParaRPr>
          </a:p>
          <a:p>
            <a:pPr marL="171450" indent="-171450">
              <a:spcAft>
                <a:spcPts val="0"/>
              </a:spcAft>
              <a:buClr>
                <a:srgbClr val="000000"/>
              </a:buClr>
              <a:buFont typeface="Arial" panose="020B0604020202020204" pitchFamily="34" charset="0"/>
              <a:buChar char="•"/>
            </a:pPr>
            <a:r>
              <a:rPr lang="en-US" sz="1100" dirty="0" err="1">
                <a:latin typeface="Arial" panose="020B0604020202020204" pitchFamily="34" charset="0"/>
              </a:rPr>
              <a:t>Khả</a:t>
            </a:r>
            <a:r>
              <a:rPr lang="en-US" sz="1100" dirty="0">
                <a:latin typeface="Arial" panose="020B0604020202020204" pitchFamily="34" charset="0"/>
              </a:rPr>
              <a:t> </a:t>
            </a:r>
            <a:r>
              <a:rPr lang="en-US" sz="1100" dirty="0" err="1">
                <a:latin typeface="Arial" panose="020B0604020202020204" pitchFamily="34" charset="0"/>
              </a:rPr>
              <a:t>năng</a:t>
            </a:r>
            <a:r>
              <a:rPr lang="en-US" sz="1100" dirty="0">
                <a:latin typeface="Arial" panose="020B0604020202020204" pitchFamily="34" charset="0"/>
              </a:rPr>
              <a:t> </a:t>
            </a:r>
            <a:r>
              <a:rPr lang="en-US" sz="1100" dirty="0" err="1">
                <a:latin typeface="Arial" panose="020B0604020202020204" pitchFamily="34" charset="0"/>
              </a:rPr>
              <a:t>chịu</a:t>
            </a:r>
            <a:r>
              <a:rPr lang="en-US" sz="1100" dirty="0">
                <a:latin typeface="Arial" panose="020B0604020202020204" pitchFamily="34" charset="0"/>
              </a:rPr>
              <a:t> </a:t>
            </a:r>
            <a:r>
              <a:rPr lang="en-US" sz="1100" dirty="0" err="1">
                <a:latin typeface="Arial" panose="020B0604020202020204" pitchFamily="34" charset="0"/>
              </a:rPr>
              <a:t>các</a:t>
            </a:r>
            <a:r>
              <a:rPr lang="en-US" sz="1100" dirty="0">
                <a:latin typeface="Arial" panose="020B0604020202020204" pitchFamily="34" charset="0"/>
              </a:rPr>
              <a:t> </a:t>
            </a:r>
            <a:r>
              <a:rPr lang="en-US" sz="1100" dirty="0" err="1">
                <a:latin typeface="Arial" panose="020B0604020202020204" pitchFamily="34" charset="0"/>
              </a:rPr>
              <a:t>biến</a:t>
            </a:r>
            <a:r>
              <a:rPr lang="en-US" sz="1100" dirty="0">
                <a:latin typeface="Arial" panose="020B0604020202020204" pitchFamily="34" charset="0"/>
              </a:rPr>
              <a:t> </a:t>
            </a:r>
            <a:r>
              <a:rPr lang="en-US" sz="1100" dirty="0" err="1">
                <a:latin typeface="Arial" panose="020B0604020202020204" pitchFamily="34" charset="0"/>
              </a:rPr>
              <a:t>động</a:t>
            </a:r>
            <a:r>
              <a:rPr lang="en-US" sz="1100" dirty="0">
                <a:latin typeface="Arial" panose="020B0604020202020204" pitchFamily="34" charset="0"/>
              </a:rPr>
              <a:t> </a:t>
            </a:r>
            <a:r>
              <a:rPr lang="en-US" sz="1100" dirty="0" err="1">
                <a:latin typeface="Arial" panose="020B0604020202020204" pitchFamily="34" charset="0"/>
              </a:rPr>
              <a:t>về</a:t>
            </a:r>
            <a:r>
              <a:rPr lang="en-US" sz="1100" dirty="0">
                <a:latin typeface="Arial" panose="020B0604020202020204" pitchFamily="34" charset="0"/>
              </a:rPr>
              <a:t> </a:t>
            </a:r>
            <a:r>
              <a:rPr lang="en-US" sz="1100" dirty="0" err="1">
                <a:latin typeface="Arial" panose="020B0604020202020204" pitchFamily="34" charset="0"/>
              </a:rPr>
              <a:t>nguồn</a:t>
            </a:r>
            <a:r>
              <a:rPr lang="en-US" sz="1100" dirty="0">
                <a:latin typeface="Arial" panose="020B0604020202020204" pitchFamily="34" charset="0"/>
              </a:rPr>
              <a:t> </a:t>
            </a:r>
            <a:r>
              <a:rPr lang="en-US" sz="1100" dirty="0" err="1">
                <a:latin typeface="Arial" panose="020B0604020202020204" pitchFamily="34" charset="0"/>
              </a:rPr>
              <a:t>cung</a:t>
            </a:r>
            <a:r>
              <a:rPr lang="en-US" sz="1100" dirty="0">
                <a:latin typeface="Arial" panose="020B0604020202020204" pitchFamily="34" charset="0"/>
              </a:rPr>
              <a:t> </a:t>
            </a:r>
            <a:r>
              <a:rPr lang="en-US" sz="1100" dirty="0" err="1">
                <a:latin typeface="Arial" panose="020B0604020202020204" pitchFamily="34" charset="0"/>
              </a:rPr>
              <a:t>cấp</a:t>
            </a:r>
            <a:r>
              <a:rPr lang="en-US" sz="1100" dirty="0">
                <a:latin typeface="Arial" panose="020B0604020202020204" pitchFamily="34" charset="0"/>
              </a:rPr>
              <a:t> </a:t>
            </a:r>
            <a:r>
              <a:rPr lang="en-US" sz="1100" dirty="0" err="1">
                <a:latin typeface="Arial" panose="020B0604020202020204" pitchFamily="34" charset="0"/>
              </a:rPr>
              <a:t>và</a:t>
            </a:r>
            <a:r>
              <a:rPr lang="en-US" sz="1100" dirty="0">
                <a:latin typeface="Arial" panose="020B0604020202020204" pitchFamily="34" charset="0"/>
              </a:rPr>
              <a:t> </a:t>
            </a:r>
            <a:r>
              <a:rPr lang="en-US" sz="1100" dirty="0" err="1">
                <a:latin typeface="Arial" panose="020B0604020202020204" pitchFamily="34" charset="0"/>
              </a:rPr>
              <a:t>giá</a:t>
            </a:r>
            <a:r>
              <a:rPr lang="en-US" sz="1100" dirty="0">
                <a:latin typeface="Arial" panose="020B0604020202020204" pitchFamily="34" charset="0"/>
              </a:rPr>
              <a:t> </a:t>
            </a:r>
            <a:r>
              <a:rPr lang="en-US" sz="1100" dirty="0" err="1">
                <a:latin typeface="Arial" panose="020B0604020202020204" pitchFamily="34" charset="0"/>
              </a:rPr>
              <a:t>cả</a:t>
            </a:r>
            <a:r>
              <a:rPr lang="en-US" sz="1100" dirty="0">
                <a:latin typeface="Arial" panose="020B0604020202020204" pitchFamily="34" charset="0"/>
              </a:rPr>
              <a:t> </a:t>
            </a:r>
            <a:r>
              <a:rPr lang="en-US" sz="1100" dirty="0" err="1">
                <a:latin typeface="Arial" panose="020B0604020202020204" pitchFamily="34" charset="0"/>
              </a:rPr>
              <a:t>của</a:t>
            </a:r>
            <a:r>
              <a:rPr lang="en-US" sz="1100" dirty="0">
                <a:latin typeface="Arial" panose="020B0604020202020204" pitchFamily="34" charset="0"/>
              </a:rPr>
              <a:t> </a:t>
            </a:r>
            <a:r>
              <a:rPr lang="en-US" sz="1100" dirty="0" err="1">
                <a:latin typeface="Arial" panose="020B0604020202020204" pitchFamily="34" charset="0"/>
              </a:rPr>
              <a:t>các</a:t>
            </a:r>
            <a:r>
              <a:rPr lang="en-US" sz="1100" dirty="0">
                <a:latin typeface="Arial" panose="020B0604020202020204" pitchFamily="34" charset="0"/>
              </a:rPr>
              <a:t> </a:t>
            </a:r>
            <a:r>
              <a:rPr lang="en-US" sz="1100" dirty="0" err="1">
                <a:latin typeface="Arial" panose="020B0604020202020204" pitchFamily="34" charset="0"/>
              </a:rPr>
              <a:t>loại</a:t>
            </a:r>
            <a:r>
              <a:rPr lang="en-US" sz="1100" dirty="0">
                <a:latin typeface="Arial" panose="020B0604020202020204" pitchFamily="34" charset="0"/>
              </a:rPr>
              <a:t> </a:t>
            </a:r>
            <a:r>
              <a:rPr lang="en-US" sz="1100" dirty="0" err="1">
                <a:latin typeface="Arial" panose="020B0604020202020204" pitchFamily="34" charset="0"/>
              </a:rPr>
              <a:t>năng</a:t>
            </a:r>
            <a:r>
              <a:rPr lang="en-US" sz="1100" dirty="0">
                <a:latin typeface="Arial" panose="020B0604020202020204" pitchFamily="34" charset="0"/>
              </a:rPr>
              <a:t> </a:t>
            </a:r>
            <a:r>
              <a:rPr lang="en-US" sz="1100" dirty="0" err="1">
                <a:latin typeface="Arial" panose="020B0604020202020204" pitchFamily="34" charset="0"/>
              </a:rPr>
              <a:t>lượng</a:t>
            </a:r>
            <a:endParaRPr lang="en-GB" sz="1100" dirty="0">
              <a:latin typeface="Arial" panose="020B0604020202020204" pitchFamily="34" charset="0"/>
            </a:endParaRPr>
          </a:p>
          <a:p>
            <a:pPr indent="0">
              <a:spcAft>
                <a:spcPts val="0"/>
              </a:spcAft>
              <a:buClr>
                <a:srgbClr val="000000"/>
              </a:buClr>
            </a:pPr>
            <a:endParaRPr lang="en-US" sz="1100" dirty="0" smtClean="0">
              <a:latin typeface="Arial" panose="020B0604020202020204" pitchFamily="34" charset="0"/>
            </a:endParaRPr>
          </a:p>
          <a:p>
            <a:pPr marL="171450" indent="-171450">
              <a:spcAft>
                <a:spcPts val="0"/>
              </a:spcAft>
              <a:buClr>
                <a:srgbClr val="000000"/>
              </a:buClr>
              <a:buFont typeface="Arial" panose="020B0604020202020204" pitchFamily="34" charset="0"/>
              <a:buChar char="•"/>
            </a:pPr>
            <a:endParaRPr lang="en-GB" sz="1100" b="1" i="1" dirty="0">
              <a:latin typeface="Arial" panose="020B0604020202020204" pitchFamily="34" charset="0"/>
              <a:cs typeface="Arial" panose="020B0604020202020204" pitchFamily="34" charset="0"/>
            </a:endParaRPr>
          </a:p>
          <a:p>
            <a:pPr marL="0" lvl="1" indent="0">
              <a:spcAft>
                <a:spcPts val="0"/>
              </a:spcAft>
              <a:buClr>
                <a:srgbClr val="000000"/>
              </a:buClr>
              <a:buFont typeface="Georgia" pitchFamily="18" charset="0"/>
              <a:buNone/>
            </a:pPr>
            <a:r>
              <a:rPr lang="en-GB" sz="1100" b="1" i="1" dirty="0" err="1" smtClean="0">
                <a:latin typeface="Arial" panose="020B0604020202020204" pitchFamily="34" charset="0"/>
                <a:cs typeface="Arial" panose="020B0604020202020204" pitchFamily="34" charset="0"/>
              </a:rPr>
              <a:t>Báo</a:t>
            </a:r>
            <a:r>
              <a:rPr lang="en-GB" sz="1100" b="1" i="1" dirty="0" smtClean="0">
                <a:latin typeface="Arial" panose="020B0604020202020204" pitchFamily="34" charset="0"/>
                <a:cs typeface="Arial" panose="020B0604020202020204" pitchFamily="34" charset="0"/>
              </a:rPr>
              <a:t> </a:t>
            </a:r>
            <a:r>
              <a:rPr lang="en-GB" sz="1100" b="1" i="1" dirty="0" err="1" smtClean="0">
                <a:latin typeface="Arial" panose="020B0604020202020204" pitchFamily="34" charset="0"/>
                <a:cs typeface="Arial" panose="020B0604020202020204" pitchFamily="34" charset="0"/>
              </a:rPr>
              <a:t>cáo</a:t>
            </a:r>
            <a:r>
              <a:rPr lang="en-GB" sz="1100" b="1" i="1" dirty="0" smtClean="0">
                <a:latin typeface="Arial" panose="020B0604020202020204" pitchFamily="34" charset="0"/>
                <a:cs typeface="Arial" panose="020B0604020202020204" pitchFamily="34" charset="0"/>
              </a:rPr>
              <a:t> </a:t>
            </a:r>
            <a:r>
              <a:rPr lang="en-GB" sz="1100" b="1" i="1" dirty="0" err="1" smtClean="0">
                <a:latin typeface="Arial" panose="020B0604020202020204" pitchFamily="34" charset="0"/>
                <a:cs typeface="Arial" panose="020B0604020202020204" pitchFamily="34" charset="0"/>
              </a:rPr>
              <a:t>thông</a:t>
            </a:r>
            <a:r>
              <a:rPr lang="en-GB" sz="1100" b="1" i="1" dirty="0" smtClean="0">
                <a:latin typeface="Arial" panose="020B0604020202020204" pitchFamily="34" charset="0"/>
                <a:cs typeface="Arial" panose="020B0604020202020204" pitchFamily="34" charset="0"/>
              </a:rPr>
              <a:t> tin </a:t>
            </a:r>
            <a:r>
              <a:rPr lang="en-GB" sz="1100" b="1" i="1" dirty="0" err="1" smtClean="0">
                <a:latin typeface="Arial" panose="020B0604020202020204" pitchFamily="34" charset="0"/>
                <a:cs typeface="Arial" panose="020B0604020202020204" pitchFamily="34" charset="0"/>
              </a:rPr>
              <a:t>gì</a:t>
            </a:r>
            <a:endParaRPr lang="en-GB" sz="1100" b="1" i="1" dirty="0">
              <a:latin typeface="Arial" panose="020B0604020202020204" pitchFamily="34" charset="0"/>
              <a:cs typeface="Arial" panose="020B0604020202020204" pitchFamily="34" charset="0"/>
            </a:endParaRPr>
          </a:p>
          <a:p>
            <a:pPr marL="180975" indent="-180975">
              <a:spcAft>
                <a:spcPts val="0"/>
              </a:spcAft>
              <a:buClr>
                <a:srgbClr val="000000"/>
              </a:buClr>
              <a:buFont typeface="+mj-lt"/>
              <a:buAutoNum type="alphaLcPeriod"/>
            </a:pPr>
            <a:r>
              <a:rPr lang="vi-VN" sz="1100" dirty="0" smtClean="0">
                <a:latin typeface="Arial" panose="020B0604020202020204" pitchFamily="34" charset="0"/>
              </a:rPr>
              <a:t>Báo </a:t>
            </a:r>
            <a:r>
              <a:rPr lang="vi-VN" sz="1100" dirty="0">
                <a:latin typeface="Arial" panose="020B0604020202020204" pitchFamily="34" charset="0"/>
              </a:rPr>
              <a:t>cáo lượng giảm tiêu thụ năng lượng đạt được như là kết quả trực tiếp của sáng kiến bảo toàn và tiết kiệm năng lượng theo đơn vị Jun hoặc các bội số</a:t>
            </a:r>
          </a:p>
          <a:p>
            <a:pPr marL="180975" indent="-180975">
              <a:spcAft>
                <a:spcPts val="0"/>
              </a:spcAft>
              <a:buClr>
                <a:srgbClr val="000000"/>
              </a:buClr>
              <a:buFont typeface="+mj-lt"/>
              <a:buAutoNum type="alphaLcPeriod"/>
            </a:pPr>
            <a:r>
              <a:rPr lang="vi-VN" sz="1100" dirty="0">
                <a:latin typeface="Arial" panose="020B0604020202020204" pitchFamily="34" charset="0"/>
              </a:rPr>
              <a:t>Báo cáo các loại năng lượng cắt giảm: nhiên liệu, điện năng, nhiệt, năng lượng làm mát, và hơi nước</a:t>
            </a:r>
          </a:p>
          <a:p>
            <a:pPr marL="180975" indent="-180975">
              <a:spcAft>
                <a:spcPts val="0"/>
              </a:spcAft>
              <a:buClr>
                <a:srgbClr val="000000"/>
              </a:buClr>
              <a:buFont typeface="+mj-lt"/>
              <a:buAutoNum type="alphaLcPeriod"/>
            </a:pPr>
            <a:r>
              <a:rPr lang="vi-VN" sz="1100" dirty="0">
                <a:latin typeface="Arial" panose="020B0604020202020204" pitchFamily="34" charset="0"/>
              </a:rPr>
              <a:t>Báo cáo cơ sở tính toán những cắt giảm trong tiêu thụ năng lượng chẳng hạn như năm mốc hoặc mốc khởi điểm và lý do hợp lý cho việc chọn cơ sở đó.</a:t>
            </a:r>
          </a:p>
          <a:p>
            <a:pPr marL="180975" indent="-180975">
              <a:spcAft>
                <a:spcPts val="0"/>
              </a:spcAft>
              <a:buClr>
                <a:srgbClr val="000000"/>
              </a:buClr>
              <a:buFont typeface="+mj-lt"/>
              <a:buAutoNum type="alphaLcPeriod"/>
            </a:pPr>
            <a:r>
              <a:rPr lang="vi-VN" sz="1100" dirty="0">
                <a:latin typeface="Arial" panose="020B0604020202020204" pitchFamily="34" charset="0"/>
              </a:rPr>
              <a:t>Báo cáo các tiêu chuẩn, phương pháp và giả thiết được sử dụng</a:t>
            </a:r>
          </a:p>
          <a:p>
            <a:pPr marL="180975" indent="-180975">
              <a:spcAft>
                <a:spcPts val="0"/>
              </a:spcAft>
              <a:buClr>
                <a:srgbClr val="000000"/>
              </a:buClr>
              <a:buFont typeface="+mj-lt"/>
              <a:buAutoNum type="alphaLcPeriod"/>
            </a:pPr>
            <a:endParaRPr lang="en-GB" sz="1100" b="1" i="1" dirty="0" smtClean="0">
              <a:latin typeface="Arial" panose="020B0604020202020204" pitchFamily="34" charset="0"/>
            </a:endParaRPr>
          </a:p>
          <a:p>
            <a:pPr marL="180975" indent="-180975">
              <a:spcAft>
                <a:spcPts val="0"/>
              </a:spcAft>
              <a:buClr>
                <a:srgbClr val="000000"/>
              </a:buClr>
              <a:buFont typeface="+mj-lt"/>
              <a:buAutoNum type="alphaLcPeriod"/>
            </a:pPr>
            <a:endParaRPr lang="en-GB" sz="1100" b="1" i="1" dirty="0" smtClean="0">
              <a:latin typeface="Arial" panose="020B0604020202020204" pitchFamily="34" charset="0"/>
            </a:endParaRPr>
          </a:p>
          <a:p>
            <a:pPr marL="0" lvl="1" indent="0">
              <a:spcAft>
                <a:spcPts val="0"/>
              </a:spcAft>
              <a:buClr>
                <a:srgbClr val="000000"/>
              </a:buClr>
              <a:buFont typeface="Georgia" pitchFamily="18" charset="0"/>
              <a:buNone/>
            </a:pPr>
            <a:r>
              <a:rPr lang="en-GB" sz="1100" b="1" i="1" dirty="0" err="1" smtClean="0">
                <a:latin typeface="Arial" panose="020B0604020202020204" pitchFamily="34" charset="0"/>
              </a:rPr>
              <a:t>Tham</a:t>
            </a:r>
            <a:r>
              <a:rPr lang="en-GB" sz="1100" b="1" i="1" dirty="0" smtClean="0">
                <a:latin typeface="Arial" panose="020B0604020202020204" pitchFamily="34" charset="0"/>
              </a:rPr>
              <a:t> </a:t>
            </a:r>
            <a:r>
              <a:rPr lang="en-GB" sz="1100" b="1" i="1" dirty="0" err="1" smtClean="0">
                <a:latin typeface="Arial" panose="020B0604020202020204" pitchFamily="34" charset="0"/>
              </a:rPr>
              <a:t>chiếu</a:t>
            </a:r>
            <a:r>
              <a:rPr lang="en-GB" sz="1100" b="1" i="1" dirty="0" smtClean="0">
                <a:latin typeface="Arial" panose="020B0604020202020204" pitchFamily="34" charset="0"/>
              </a:rPr>
              <a:t>: </a:t>
            </a:r>
            <a:r>
              <a:rPr lang="en-GB" sz="1100" dirty="0" err="1" smtClean="0">
                <a:latin typeface="Arial" panose="020B0604020202020204" pitchFamily="34" charset="0"/>
              </a:rPr>
              <a:t>Trang</a:t>
            </a:r>
            <a:r>
              <a:rPr lang="en-GB" sz="1100" dirty="0" smtClean="0">
                <a:latin typeface="Arial" panose="020B0604020202020204" pitchFamily="34" charset="0"/>
              </a:rPr>
              <a:t> 22 </a:t>
            </a:r>
            <a:r>
              <a:rPr lang="vi-VN" sz="1100" dirty="0" smtClean="0">
                <a:latin typeface="Arial" panose="020B0604020202020204" pitchFamily="34" charset="0"/>
              </a:rPr>
              <a:t>của Hướng dẫn</a:t>
            </a:r>
            <a:endParaRPr lang="en-GB" sz="1100" dirty="0">
              <a:latin typeface="Arial" panose="020B0604020202020204" pitchFamily="34" charset="0"/>
            </a:endParaRPr>
          </a:p>
          <a:p>
            <a:pPr lvl="1">
              <a:spcAft>
                <a:spcPts val="0"/>
              </a:spcAft>
              <a:buClr>
                <a:srgbClr val="000000"/>
              </a:buClr>
              <a:buFont typeface="Arial"/>
              <a:buChar char="•"/>
            </a:pPr>
            <a:endParaRPr lang="en-US" sz="1100" dirty="0">
              <a:latin typeface="Arial" panose="020B0604020202020204" pitchFamily="34" charset="0"/>
              <a:cs typeface="Arial" panose="020B0604020202020204" pitchFamily="34" charset="0"/>
            </a:endParaRPr>
          </a:p>
          <a:p>
            <a:pPr lvl="1">
              <a:spcAft>
                <a:spcPts val="0"/>
              </a:spcAft>
              <a:buClr>
                <a:srgbClr val="000000"/>
              </a:buClr>
              <a:buFont typeface="Arial"/>
              <a:buChar char="•"/>
            </a:pPr>
            <a:endParaRPr lang="en-US" sz="1100" dirty="0">
              <a:latin typeface="Arial" panose="020B0604020202020204" pitchFamily="34" charset="0"/>
              <a:cs typeface="Arial" panose="020B0604020202020204" pitchFamily="34" charset="0"/>
            </a:endParaRPr>
          </a:p>
        </p:txBody>
      </p:sp>
      <p:sp>
        <p:nvSpPr>
          <p:cNvPr id="11" name="Rectangle 10"/>
          <p:cNvSpPr/>
          <p:nvPr/>
        </p:nvSpPr>
        <p:spPr bwMode="ltGray">
          <a:xfrm>
            <a:off x="5035550" y="1524000"/>
            <a:ext cx="4292600" cy="12192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000" b="1" smtClean="0">
                <a:solidFill>
                  <a:srgbClr val="000000"/>
                </a:solidFill>
                <a:cs typeface="Arial" panose="020B0604020202020204" pitchFamily="34" charset="0"/>
              </a:rPr>
              <a:t>Nguồn của văn bản pháp quy:</a:t>
            </a:r>
            <a:endParaRPr lang="en-GB" sz="1000" b="1" dirty="0">
              <a:solidFill>
                <a:srgbClr val="000000"/>
              </a:solidFill>
              <a:cs typeface="Arial" panose="020B0604020202020204" pitchFamily="34" charset="0"/>
            </a:endParaRPr>
          </a:p>
          <a:p>
            <a:pPr marL="285750" indent="-285750">
              <a:buFont typeface="Arial" panose="020B0604020202020204" pitchFamily="34" charset="0"/>
              <a:buChar char="•"/>
            </a:pPr>
            <a:r>
              <a:rPr lang="vi-VN" sz="1000" smtClean="0">
                <a:solidFill>
                  <a:srgbClr val="000000"/>
                </a:solidFill>
              </a:rPr>
              <a:t>Luật </a:t>
            </a:r>
            <a:r>
              <a:rPr lang="vi-VN" sz="1000">
                <a:solidFill>
                  <a:srgbClr val="000000"/>
                </a:solidFill>
              </a:rPr>
              <a:t>số 50/2010/QH12 về sử dụng năng lượng tiết kiệm và hiệu quả </a:t>
            </a:r>
          </a:p>
          <a:p>
            <a:pPr marL="285750" indent="-285750">
              <a:buFont typeface="Arial" panose="020B0604020202020204" pitchFamily="34" charset="0"/>
              <a:buChar char="•"/>
            </a:pPr>
            <a:r>
              <a:rPr lang="vi-VN" sz="1000">
                <a:solidFill>
                  <a:srgbClr val="000000"/>
                </a:solidFill>
              </a:rPr>
              <a:t>Nghị định số 21/2011/NĐ-CP </a:t>
            </a:r>
            <a:r>
              <a:rPr lang="vi-VN" sz="1000" smtClean="0">
                <a:solidFill>
                  <a:srgbClr val="000000"/>
                </a:solidFill>
              </a:rPr>
              <a:t>quy </a:t>
            </a:r>
            <a:r>
              <a:rPr lang="vi-VN" sz="1000">
                <a:solidFill>
                  <a:srgbClr val="000000"/>
                </a:solidFill>
              </a:rPr>
              <a:t>định chi tiết Luật sử dụng năng lượng tiết kiệm và hiệu quả </a:t>
            </a:r>
          </a:p>
          <a:p>
            <a:pPr marL="285750" indent="-285750">
              <a:buFont typeface="Arial" panose="020B0604020202020204" pitchFamily="34" charset="0"/>
              <a:buChar char="•"/>
            </a:pPr>
            <a:r>
              <a:rPr lang="vi-VN" sz="1000">
                <a:solidFill>
                  <a:srgbClr val="000000"/>
                </a:solidFill>
              </a:rPr>
              <a:t>Thông tư số 09/2012/TT-BTC </a:t>
            </a:r>
            <a:r>
              <a:rPr lang="vi-VN" sz="1000" smtClean="0">
                <a:solidFill>
                  <a:srgbClr val="000000"/>
                </a:solidFill>
              </a:rPr>
              <a:t>về </a:t>
            </a:r>
            <a:r>
              <a:rPr lang="vi-VN" sz="1000">
                <a:solidFill>
                  <a:srgbClr val="000000"/>
                </a:solidFill>
              </a:rPr>
              <a:t>kế hoạch thực hiện về sử dụng năng lượng tiết kiệm và hiệu quả và kiểm toán năng lượng</a:t>
            </a:r>
          </a:p>
        </p:txBody>
      </p:sp>
      <p:graphicFrame>
        <p:nvGraphicFramePr>
          <p:cNvPr id="12" name="Table 11"/>
          <p:cNvGraphicFramePr>
            <a:graphicFrameLocks noGrp="1"/>
          </p:cNvGraphicFramePr>
          <p:nvPr>
            <p:extLst/>
          </p:nvPr>
        </p:nvGraphicFramePr>
        <p:xfrm>
          <a:off x="7156895" y="381000"/>
          <a:ext cx="2171255" cy="984738"/>
        </p:xfrm>
        <a:graphic>
          <a:graphicData uri="http://schemas.openxmlformats.org/drawingml/2006/table">
            <a:tbl>
              <a:tblPr firstRow="1" bandRow="1">
                <a:tableStyleId>{5C22544A-7EE6-4342-B048-85BDC9FD1C3A}</a:tableStyleId>
              </a:tblPr>
              <a:tblGrid>
                <a:gridCol w="1327193"/>
                <a:gridCol w="844062"/>
              </a:tblGrid>
              <a:tr h="328246">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3" name="Rectangle 12"/>
          <p:cNvSpPr/>
          <p:nvPr/>
        </p:nvSpPr>
        <p:spPr>
          <a:xfrm>
            <a:off x="8522143" y="784638"/>
            <a:ext cx="685800" cy="1640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b="1" smtClean="0">
                <a:solidFill>
                  <a:srgbClr val="000000"/>
                </a:solidFill>
              </a:rPr>
              <a:t>Năng lượng</a:t>
            </a:r>
            <a:endParaRPr lang="en-GB" sz="1000" b="1" dirty="0">
              <a:solidFill>
                <a:srgbClr val="000000"/>
              </a:solidFill>
            </a:endParaRPr>
          </a:p>
        </p:txBody>
      </p:sp>
      <p:sp>
        <p:nvSpPr>
          <p:cNvPr id="14" name="Hexagon 13"/>
          <p:cNvSpPr/>
          <p:nvPr/>
        </p:nvSpPr>
        <p:spPr bwMode="ltGray">
          <a:xfrm>
            <a:off x="8502650" y="1117038"/>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G4-EN6</a:t>
            </a:r>
          </a:p>
        </p:txBody>
      </p:sp>
      <p:sp>
        <p:nvSpPr>
          <p:cNvPr id="2" name="Rectangle 1"/>
          <p:cNvSpPr/>
          <p:nvPr/>
        </p:nvSpPr>
        <p:spPr>
          <a:xfrm>
            <a:off x="5035550" y="2591789"/>
            <a:ext cx="4292600" cy="3477875"/>
          </a:xfrm>
          <a:prstGeom prst="rect">
            <a:avLst/>
          </a:prstGeom>
        </p:spPr>
        <p:txBody>
          <a:bodyPr wrap="square">
            <a:spAutoFit/>
          </a:bodyPr>
          <a:lstStyle/>
          <a:p>
            <a:pPr algn="just"/>
            <a:r>
              <a:rPr lang="en-GB" sz="1100" b="1" i="1" smtClean="0">
                <a:solidFill>
                  <a:srgbClr val="000000"/>
                </a:solidFill>
                <a:cs typeface="Times New Roman" pitchFamily="18" charset="0"/>
              </a:rPr>
              <a:t>Qui trình công bố thông tin theo chỉ số:</a:t>
            </a:r>
          </a:p>
          <a:p>
            <a:pPr marL="180975" indent="-180975" algn="just">
              <a:buFont typeface="+mj-lt"/>
              <a:buAutoNum type="arabicPeriod"/>
            </a:pPr>
            <a:r>
              <a:rPr lang="en-US" sz="1100" smtClean="0">
                <a:solidFill>
                  <a:srgbClr val="000000"/>
                </a:solidFill>
                <a:cs typeface="Times New Roman" pitchFamily="18" charset="0"/>
              </a:rPr>
              <a:t>X</a:t>
            </a:r>
            <a:r>
              <a:rPr lang="vi-VN" sz="1100" smtClean="0">
                <a:solidFill>
                  <a:srgbClr val="000000"/>
                </a:solidFill>
                <a:cs typeface="Times New Roman" pitchFamily="18" charset="0"/>
              </a:rPr>
              <a:t>ác </a:t>
            </a:r>
            <a:r>
              <a:rPr lang="vi-VN" sz="1100">
                <a:solidFill>
                  <a:srgbClr val="000000"/>
                </a:solidFill>
                <a:cs typeface="Times New Roman" pitchFamily="18" charset="0"/>
              </a:rPr>
              <a:t>định các sáng kiến giảm sử dụng năng lượng và tăng hiệu quả năng lượng </a:t>
            </a:r>
            <a:r>
              <a:rPr lang="vi-VN" sz="1100" smtClean="0">
                <a:solidFill>
                  <a:srgbClr val="000000"/>
                </a:solidFill>
                <a:cs typeface="Times New Roman" pitchFamily="18" charset="0"/>
              </a:rPr>
              <a:t>như</a:t>
            </a:r>
            <a:r>
              <a:rPr lang="en-GB" sz="1100" smtClean="0">
                <a:solidFill>
                  <a:srgbClr val="000000"/>
                </a:solidFill>
                <a:cs typeface="Times New Roman" pitchFamily="18" charset="0"/>
              </a:rPr>
              <a:t>:</a:t>
            </a:r>
          </a:p>
          <a:p>
            <a:pPr marL="450850" lvl="1" indent="-184150" algn="just">
              <a:buFont typeface="Arial" panose="020B0604020202020204" pitchFamily="34" charset="0"/>
              <a:buChar char="•"/>
            </a:pPr>
            <a:r>
              <a:rPr lang="vi-VN" sz="1100" smtClean="0">
                <a:solidFill>
                  <a:srgbClr val="000000"/>
                </a:solidFill>
                <a:cs typeface="Times New Roman" pitchFamily="18" charset="0"/>
              </a:rPr>
              <a:t>Thiết </a:t>
            </a:r>
            <a:r>
              <a:rPr lang="vi-VN" sz="1100">
                <a:solidFill>
                  <a:srgbClr val="000000"/>
                </a:solidFill>
                <a:cs typeface="Times New Roman" pitchFamily="18" charset="0"/>
              </a:rPr>
              <a:t>kế lại quy trình</a:t>
            </a:r>
          </a:p>
          <a:p>
            <a:pPr marL="450850" lvl="1" indent="-184150" algn="just">
              <a:buFont typeface="Arial" panose="020B0604020202020204" pitchFamily="34" charset="0"/>
              <a:buChar char="•"/>
            </a:pPr>
            <a:r>
              <a:rPr lang="vi-VN" sz="1100">
                <a:solidFill>
                  <a:srgbClr val="000000"/>
                </a:solidFill>
                <a:cs typeface="Times New Roman" pitchFamily="18" charset="0"/>
              </a:rPr>
              <a:t>Chuyển đổi và nâng cấp thiết bị</a:t>
            </a:r>
          </a:p>
          <a:p>
            <a:pPr marL="450850" lvl="1" indent="-184150" algn="just">
              <a:buFont typeface="Arial" panose="020B0604020202020204" pitchFamily="34" charset="0"/>
              <a:buChar char="•"/>
            </a:pPr>
            <a:r>
              <a:rPr lang="vi-VN" sz="1100">
                <a:solidFill>
                  <a:srgbClr val="000000"/>
                </a:solidFill>
                <a:cs typeface="Times New Roman" pitchFamily="18" charset="0"/>
              </a:rPr>
              <a:t>Thay đổi hành vi của người lao động</a:t>
            </a:r>
          </a:p>
          <a:p>
            <a:pPr marL="450850" lvl="1" indent="-184150" algn="just">
              <a:buFont typeface="Arial" panose="020B0604020202020204" pitchFamily="34" charset="0"/>
              <a:buChar char="•"/>
            </a:pPr>
            <a:r>
              <a:rPr lang="vi-VN" sz="1100">
                <a:solidFill>
                  <a:srgbClr val="000000"/>
                </a:solidFill>
                <a:cs typeface="Times New Roman" pitchFamily="18" charset="0"/>
              </a:rPr>
              <a:t>Những thay đổi trong hoạt động</a:t>
            </a:r>
          </a:p>
          <a:p>
            <a:pPr marL="180975" indent="-180975" algn="just">
              <a:buFont typeface="+mj-lt"/>
              <a:buAutoNum type="arabicPeriod"/>
            </a:pPr>
            <a:r>
              <a:rPr lang="vi-VN" sz="1100" smtClean="0">
                <a:solidFill>
                  <a:srgbClr val="000000"/>
                </a:solidFill>
                <a:cs typeface="Times New Roman" pitchFamily="18" charset="0"/>
              </a:rPr>
              <a:t>Xác </a:t>
            </a:r>
            <a:r>
              <a:rPr lang="vi-VN" sz="1100">
                <a:solidFill>
                  <a:srgbClr val="000000"/>
                </a:solidFill>
                <a:cs typeface="Times New Roman" pitchFamily="18" charset="0"/>
              </a:rPr>
              <a:t>định lượng năng lượng tiết kiệm được nhờ các sáng kiến.</a:t>
            </a:r>
          </a:p>
          <a:p>
            <a:pPr marL="180975" indent="-180975" algn="just">
              <a:buFont typeface="+mj-lt"/>
              <a:buAutoNum type="arabicPeriod"/>
            </a:pPr>
            <a:r>
              <a:rPr lang="vi-VN" sz="1100">
                <a:solidFill>
                  <a:srgbClr val="000000"/>
                </a:solidFill>
                <a:cs typeface="Times New Roman" pitchFamily="18" charset="0"/>
              </a:rPr>
              <a:t>Cho biết lượng tiết kiệm năng lượng có được ước tính, làm mẫu, hoặc có nguồn gốc từ các phép đo trực tiếp hay không Nếu sử dụng ước tính hoặc làm mẫu, công bố các phương pháp sử dụng.</a:t>
            </a:r>
          </a:p>
          <a:p>
            <a:pPr marL="180975" indent="-180975" algn="just">
              <a:buFont typeface="+mj-lt"/>
              <a:buAutoNum type="arabicPeriod"/>
            </a:pPr>
            <a:r>
              <a:rPr lang="vi-VN" sz="1100">
                <a:solidFill>
                  <a:srgbClr val="000000"/>
                </a:solidFill>
                <a:cs typeface="Times New Roman" pitchFamily="18" charset="0"/>
              </a:rPr>
              <a:t>Mức giảm tiêu thụ năng lượng có thể được báo cáo theo:</a:t>
            </a:r>
          </a:p>
          <a:p>
            <a:pPr marL="450850" lvl="1" indent="-184150" algn="just">
              <a:buFont typeface="Arial" panose="020B0604020202020204" pitchFamily="34" charset="0"/>
              <a:buChar char="•"/>
            </a:pPr>
            <a:r>
              <a:rPr lang="vi-VN" sz="1100">
                <a:solidFill>
                  <a:srgbClr val="000000"/>
                </a:solidFill>
                <a:cs typeface="Times New Roman" pitchFamily="18" charset="0"/>
              </a:rPr>
              <a:t>Từng sáng kiến hoặc nhóm sáng kiến; và</a:t>
            </a:r>
          </a:p>
          <a:p>
            <a:pPr marL="450850" lvl="1" indent="-184150" algn="just">
              <a:buFont typeface="Arial" panose="020B0604020202020204" pitchFamily="34" charset="0"/>
              <a:buChar char="•"/>
            </a:pPr>
            <a:r>
              <a:rPr lang="vi-VN" sz="1100">
                <a:solidFill>
                  <a:srgbClr val="000000"/>
                </a:solidFill>
                <a:cs typeface="Times New Roman" pitchFamily="18" charset="0"/>
              </a:rPr>
              <a:t>Kết hợp các loại năng lượng hoặc riêng theo nhiên </a:t>
            </a:r>
            <a:r>
              <a:rPr lang="vi-VN" sz="1100" smtClean="0">
                <a:solidFill>
                  <a:srgbClr val="000000"/>
                </a:solidFill>
                <a:cs typeface="Times New Roman" pitchFamily="18" charset="0"/>
              </a:rPr>
              <a:t>liệu,</a:t>
            </a:r>
            <a:r>
              <a:rPr lang="en-US" sz="1100" smtClean="0">
                <a:solidFill>
                  <a:srgbClr val="000000"/>
                </a:solidFill>
                <a:cs typeface="Times New Roman" pitchFamily="18" charset="0"/>
              </a:rPr>
              <a:t> </a:t>
            </a:r>
            <a:r>
              <a:rPr lang="vi-VN" sz="1100" smtClean="0">
                <a:solidFill>
                  <a:srgbClr val="000000"/>
                </a:solidFill>
                <a:cs typeface="Times New Roman" pitchFamily="18" charset="0"/>
              </a:rPr>
              <a:t>điện </a:t>
            </a:r>
            <a:r>
              <a:rPr lang="vi-VN" sz="1100">
                <a:solidFill>
                  <a:srgbClr val="000000"/>
                </a:solidFill>
                <a:cs typeface="Times New Roman" pitchFamily="18" charset="0"/>
              </a:rPr>
              <a:t>năng, nhiệt năng, năng lượng làm mát và hơi nước.</a:t>
            </a:r>
          </a:p>
          <a:p>
            <a:pPr marL="180975" indent="-180975" algn="just">
              <a:buFont typeface="+mj-lt"/>
              <a:buAutoNum type="arabicPeriod"/>
            </a:pPr>
            <a:r>
              <a:rPr lang="vi-VN" sz="1100">
                <a:solidFill>
                  <a:srgbClr val="000000"/>
                </a:solidFill>
                <a:cs typeface="Times New Roman" pitchFamily="18" charset="0"/>
              </a:rPr>
              <a:t>Các tổ chức có nhiều sáng kiến giảm lượng tiêu thụ năng lượng có thể ưu tiên báo cáo về các sáng kiến đã triển khai trong giai đoạn báo cáo, và có khả năng đóng góp đáng kể cho việc giảm tiêu thụ năng lượng</a:t>
            </a:r>
          </a:p>
        </p:txBody>
      </p:sp>
      <p:sp>
        <p:nvSpPr>
          <p:cNvPr id="15"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34642575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7"/>
          </p:nvPr>
        </p:nvSpPr>
        <p:spPr>
          <a:xfrm>
            <a:off x="866649" y="2869287"/>
            <a:ext cx="5699252" cy="150876"/>
          </a:xfrm>
        </p:spPr>
        <p:txBody>
          <a:bodyPr/>
          <a:lstStyle/>
          <a:p>
            <a:r>
              <a:rPr lang="en-GB" sz="1100" dirty="0">
                <a:solidFill>
                  <a:srgbClr val="000000"/>
                </a:solidFill>
              </a:rPr>
              <a:t>IFC/SSC – Environmental and Society (E&amp;S) Reporting</a:t>
            </a:r>
          </a:p>
        </p:txBody>
      </p:sp>
      <p:sp>
        <p:nvSpPr>
          <p:cNvPr id="10" name="Title 1"/>
          <p:cNvSpPr txBox="1">
            <a:spLocks/>
          </p:cNvSpPr>
          <p:nvPr/>
        </p:nvSpPr>
        <p:spPr>
          <a:xfrm>
            <a:off x="568325" y="685800"/>
            <a:ext cx="8616950" cy="65050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solidFill>
                  <a:srgbClr val="000000"/>
                </a:solidFill>
                <a:latin typeface="Arial" panose="020B0604020202020204" pitchFamily="34" charset="0"/>
              </a:rPr>
              <a:t>Tiết </a:t>
            </a:r>
            <a:r>
              <a:rPr lang="vi-VN" sz="2000">
                <a:solidFill>
                  <a:srgbClr val="000000"/>
                </a:solidFill>
                <a:latin typeface="Arial" panose="020B0604020202020204" pitchFamily="34" charset="0"/>
              </a:rPr>
              <a:t>kiệm năng lượng bằng các sáng kiến sử dụng năng lượng hiệu </a:t>
            </a:r>
            <a:r>
              <a:rPr lang="vi-VN" sz="2000" smtClean="0">
                <a:solidFill>
                  <a:srgbClr val="000000"/>
                </a:solidFill>
                <a:latin typeface="Arial" panose="020B0604020202020204" pitchFamily="34" charset="0"/>
              </a:rPr>
              <a:t>quả</a:t>
            </a:r>
            <a:r>
              <a:rPr lang="en-GB" sz="2000" smtClean="0">
                <a:solidFill>
                  <a:srgbClr val="000000"/>
                </a:solidFill>
                <a:latin typeface="Arial" panose="020B0604020202020204" pitchFamily="34" charset="0"/>
              </a:rPr>
              <a:t> </a:t>
            </a:r>
            <a:r>
              <a:rPr lang="en-GB" sz="1800" b="0" smtClean="0">
                <a:solidFill>
                  <a:srgbClr val="000000"/>
                </a:solidFill>
                <a:latin typeface="Arial" panose="020B0604020202020204" pitchFamily="34" charset="0"/>
              </a:rPr>
              <a:t>(tiếp)</a:t>
            </a:r>
            <a:endParaRPr lang="en-GB" sz="2000" b="0" dirty="0">
              <a:solidFill>
                <a:srgbClr val="000000"/>
              </a:solidFill>
              <a:latin typeface="Arial" panose="020B0604020202020204" pitchFamily="34" charset="0"/>
            </a:endParaRPr>
          </a:p>
        </p:txBody>
      </p:sp>
      <p:sp>
        <p:nvSpPr>
          <p:cNvPr id="11" name="TextBox 10"/>
          <p:cNvSpPr txBox="1"/>
          <p:nvPr/>
        </p:nvSpPr>
        <p:spPr>
          <a:xfrm>
            <a:off x="863347" y="2700820"/>
            <a:ext cx="3581400" cy="168467"/>
          </a:xfrm>
          <a:prstGeom prst="rect">
            <a:avLst/>
          </a:prstGeom>
          <a:solidFill>
            <a:schemeClr val="bg1"/>
          </a:solidFill>
        </p:spPr>
        <p:txBody>
          <a:bodyPr wrap="square" lIns="0" tIns="0" rIns="0" bIns="0" rtlCol="0" anchor="b">
            <a:noAutofit/>
          </a:bodyPr>
          <a:lstStyle/>
          <a:p>
            <a:pPr indent="-274320">
              <a:spcAft>
                <a:spcPts val="900"/>
              </a:spcAft>
            </a:pPr>
            <a:r>
              <a:rPr lang="en-GB" sz="1100" i="1" dirty="0" smtClean="0">
                <a:solidFill>
                  <a:srgbClr val="000000"/>
                </a:solidFill>
              </a:rPr>
              <a:t>Source: </a:t>
            </a:r>
            <a:r>
              <a:rPr lang="en-GB" sz="1100" i="1" dirty="0" err="1" smtClean="0">
                <a:solidFill>
                  <a:srgbClr val="000000"/>
                </a:solidFill>
                <a:cs typeface="Times New Roman" pitchFamily="18" charset="0"/>
              </a:rPr>
              <a:t>Vinamilk</a:t>
            </a:r>
            <a:r>
              <a:rPr lang="en-GB" sz="1100" i="1" dirty="0" smtClean="0">
                <a:solidFill>
                  <a:srgbClr val="000000"/>
                </a:solidFill>
                <a:cs typeface="Times New Roman" pitchFamily="18" charset="0"/>
              </a:rPr>
              <a:t> 2014 Sustainable Development Report</a:t>
            </a:r>
            <a:endParaRPr lang="en-GB" sz="1100" i="1" dirty="0" smtClean="0">
              <a:solidFill>
                <a:srgbClr val="000000"/>
              </a:solidFill>
            </a:endParaRPr>
          </a:p>
        </p:txBody>
      </p:sp>
      <p:sp>
        <p:nvSpPr>
          <p:cNvPr id="23" name="Rectangle 22"/>
          <p:cNvSpPr/>
          <p:nvPr/>
        </p:nvSpPr>
        <p:spPr bwMode="ltGray">
          <a:xfrm>
            <a:off x="2783411" y="1895071"/>
            <a:ext cx="556600" cy="54662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dirty="0" smtClean="0">
              <a:solidFill>
                <a:srgbClr val="000000"/>
              </a:solidFill>
            </a:endParaRPr>
          </a:p>
        </p:txBody>
      </p:sp>
      <p:sp>
        <p:nvSpPr>
          <p:cNvPr id="29" name="TextBox 28"/>
          <p:cNvSpPr txBox="1"/>
          <p:nvPr/>
        </p:nvSpPr>
        <p:spPr>
          <a:xfrm>
            <a:off x="571246" y="1551801"/>
            <a:ext cx="8756904" cy="600164"/>
          </a:xfrm>
          <a:prstGeom prst="rect">
            <a:avLst/>
          </a:prstGeom>
          <a:noFill/>
        </p:spPr>
        <p:txBody>
          <a:bodyPr wrap="square" rtlCol="0">
            <a:spAutoFit/>
          </a:bodyPr>
          <a:lstStyle/>
          <a:p>
            <a:r>
              <a:rPr lang="en-US" sz="1100" b="1" smtClean="0">
                <a:solidFill>
                  <a:srgbClr val="000000"/>
                </a:solidFill>
              </a:rPr>
              <a:t>Ví dụ:</a:t>
            </a:r>
            <a:endParaRPr lang="en-US" sz="1100" b="1" dirty="0" smtClean="0">
              <a:solidFill>
                <a:srgbClr val="000000"/>
              </a:solidFill>
            </a:endParaRPr>
          </a:p>
          <a:p>
            <a:r>
              <a:rPr lang="en-GB" sz="1100" smtClean="0">
                <a:solidFill>
                  <a:srgbClr val="000000"/>
                </a:solidFill>
                <a:cs typeface="Times New Roman" pitchFamily="18" charset="0"/>
              </a:rPr>
              <a:t>Một </a:t>
            </a:r>
            <a:r>
              <a:rPr lang="en-GB" sz="1100">
                <a:solidFill>
                  <a:srgbClr val="000000"/>
                </a:solidFill>
                <a:cs typeface="Times New Roman" pitchFamily="18" charset="0"/>
              </a:rPr>
              <a:t>công ty du lịch tại Singapore công bố các sáng kiến tiết kiệm năng lượng, kết quả là giảm tiêu thụ năng lượng nhờ vào các sáng kiến và các giả định được sử dụng khi đo lượng năng lượng giảm thiểu.</a:t>
            </a:r>
          </a:p>
        </p:txBody>
      </p:sp>
      <p:sp>
        <p:nvSpPr>
          <p:cNvPr id="30" name="Rectangle 29"/>
          <p:cNvSpPr/>
          <p:nvPr/>
        </p:nvSpPr>
        <p:spPr>
          <a:xfrm>
            <a:off x="686707" y="4267200"/>
            <a:ext cx="5975350" cy="1477328"/>
          </a:xfrm>
          <a:prstGeom prst="rect">
            <a:avLst/>
          </a:prstGeom>
          <a:solidFill>
            <a:srgbClr val="E9E8E8"/>
          </a:solidFill>
          <a:ln>
            <a:noFill/>
          </a:ln>
        </p:spPr>
        <p:txBody>
          <a:bodyPr wrap="square">
            <a:spAutoFit/>
          </a:bodyPr>
          <a:lstStyle/>
          <a:p>
            <a:pPr algn="just"/>
            <a:r>
              <a:rPr lang="en-GB" sz="1000" i="1" dirty="0" smtClean="0">
                <a:cs typeface="Times New Roman" pitchFamily="18" charset="0"/>
              </a:rPr>
              <a:t>“</a:t>
            </a:r>
            <a:r>
              <a:rPr lang="vi-VN" sz="1000" i="1" dirty="0" smtClean="0">
                <a:cs typeface="Times New Roman" pitchFamily="18" charset="0"/>
              </a:rPr>
              <a:t>Ngoài </a:t>
            </a:r>
            <a:r>
              <a:rPr lang="vi-VN" sz="1000" i="1" dirty="0">
                <a:cs typeface="Times New Roman" pitchFamily="18" charset="0"/>
              </a:rPr>
              <a:t>những sáng kiến trên, </a:t>
            </a:r>
            <a:r>
              <a:rPr lang="en-US" sz="1000" i="1" dirty="0" err="1" smtClean="0">
                <a:cs typeface="Times New Roman" pitchFamily="18" charset="0"/>
              </a:rPr>
              <a:t>các</a:t>
            </a:r>
            <a:r>
              <a:rPr lang="en-US" sz="1000" i="1" dirty="0" smtClean="0">
                <a:cs typeface="Times New Roman" pitchFamily="18" charset="0"/>
              </a:rPr>
              <a:t> </a:t>
            </a:r>
            <a:r>
              <a:rPr lang="vi-VN" sz="1000" i="1" dirty="0" smtClean="0">
                <a:cs typeface="Times New Roman" pitchFamily="18" charset="0"/>
              </a:rPr>
              <a:t>tấm </a:t>
            </a:r>
            <a:r>
              <a:rPr lang="vi-VN" sz="1000" i="1" dirty="0">
                <a:cs typeface="Times New Roman" pitchFamily="18" charset="0"/>
              </a:rPr>
              <a:t>pin </a:t>
            </a:r>
            <a:r>
              <a:rPr lang="en-US" sz="1000" i="1" dirty="0" err="1" smtClean="0">
                <a:cs typeface="Times New Roman" pitchFamily="18" charset="0"/>
              </a:rPr>
              <a:t>năng</a:t>
            </a:r>
            <a:r>
              <a:rPr lang="en-US" sz="1000" i="1" dirty="0" smtClean="0">
                <a:cs typeface="Times New Roman" pitchFamily="18" charset="0"/>
              </a:rPr>
              <a:t> </a:t>
            </a:r>
            <a:r>
              <a:rPr lang="en-US" sz="1000" i="1" dirty="0" err="1" smtClean="0">
                <a:cs typeface="Times New Roman" pitchFamily="18" charset="0"/>
              </a:rPr>
              <a:t>lượng</a:t>
            </a:r>
            <a:r>
              <a:rPr lang="en-US" sz="1000" i="1" dirty="0" smtClean="0">
                <a:cs typeface="Times New Roman" pitchFamily="18" charset="0"/>
              </a:rPr>
              <a:t> </a:t>
            </a:r>
            <a:r>
              <a:rPr lang="vi-VN" sz="1000" i="1" dirty="0" smtClean="0">
                <a:cs typeface="Times New Roman" pitchFamily="18" charset="0"/>
              </a:rPr>
              <a:t>mặt </a:t>
            </a:r>
            <a:r>
              <a:rPr lang="vi-VN" sz="1000" i="1" dirty="0">
                <a:cs typeface="Times New Roman" pitchFamily="18" charset="0"/>
              </a:rPr>
              <a:t>trời </a:t>
            </a:r>
            <a:r>
              <a:rPr lang="vi-VN" sz="1000" i="1" dirty="0" smtClean="0">
                <a:cs typeface="Times New Roman" pitchFamily="18" charset="0"/>
              </a:rPr>
              <a:t>đã </a:t>
            </a:r>
            <a:r>
              <a:rPr lang="vi-VN" sz="1000" i="1" dirty="0">
                <a:cs typeface="Times New Roman" pitchFamily="18" charset="0"/>
              </a:rPr>
              <a:t>được lắp đặt trên tầng thượng của </a:t>
            </a:r>
            <a:r>
              <a:rPr lang="en-US" sz="1000" i="1" dirty="0" err="1" smtClean="0">
                <a:cs typeface="Times New Roman" pitchFamily="18" charset="0"/>
              </a:rPr>
              <a:t>phim</a:t>
            </a:r>
            <a:r>
              <a:rPr lang="en-US" sz="1000" i="1" dirty="0" smtClean="0">
                <a:cs typeface="Times New Roman" pitchFamily="18" charset="0"/>
              </a:rPr>
              <a:t> </a:t>
            </a:r>
            <a:r>
              <a:rPr lang="en-US" sz="1000" i="1" dirty="0" err="1" smtClean="0">
                <a:cs typeface="Times New Roman" pitchFamily="18" charset="0"/>
              </a:rPr>
              <a:t>trường</a:t>
            </a:r>
            <a:r>
              <a:rPr lang="en-US" sz="1000" i="1" dirty="0" smtClean="0">
                <a:cs typeface="Times New Roman" pitchFamily="18" charset="0"/>
              </a:rPr>
              <a:t> </a:t>
            </a:r>
            <a:r>
              <a:rPr lang="vi-VN" sz="1000" i="1" dirty="0" smtClean="0">
                <a:cs typeface="Times New Roman" pitchFamily="18" charset="0"/>
              </a:rPr>
              <a:t>trong </a:t>
            </a:r>
            <a:r>
              <a:rPr lang="vi-VN" sz="1000" i="1" dirty="0">
                <a:cs typeface="Times New Roman" pitchFamily="18" charset="0"/>
              </a:rPr>
              <a:t>Universal Studios Singapore để hỗ trợ các nhu cầu năng lượng của xe, 679.911 kWh điện được tạo ra trong năm 2015, tương đương với cấp điện </a:t>
            </a:r>
            <a:r>
              <a:rPr lang="vi-VN" sz="1000" i="1" dirty="0" smtClean="0">
                <a:cs typeface="Times New Roman" pitchFamily="18" charset="0"/>
              </a:rPr>
              <a:t>cho </a:t>
            </a:r>
            <a:r>
              <a:rPr lang="vi-VN" sz="1000" i="1" dirty="0">
                <a:cs typeface="Times New Roman" pitchFamily="18" charset="0"/>
              </a:rPr>
              <a:t>khu HDB 135 căn hộ 4 phòng của Singapore cho một </a:t>
            </a:r>
            <a:r>
              <a:rPr lang="vi-VN" sz="1000" i="1" dirty="0" smtClean="0">
                <a:cs typeface="Times New Roman" pitchFamily="18" charset="0"/>
              </a:rPr>
              <a:t>năm</a:t>
            </a:r>
            <a:r>
              <a:rPr lang="en-GB" sz="1000" i="1" dirty="0" smtClean="0">
                <a:cs typeface="Times New Roman" pitchFamily="18" charset="0"/>
              </a:rPr>
              <a:t>. </a:t>
            </a:r>
          </a:p>
          <a:p>
            <a:pPr algn="just"/>
            <a:endParaRPr lang="en-GB" sz="1000" i="1" dirty="0" smtClean="0">
              <a:cs typeface="Times New Roman" pitchFamily="18" charset="0"/>
            </a:endParaRPr>
          </a:p>
          <a:p>
            <a:pPr algn="just"/>
            <a:r>
              <a:rPr lang="vi-VN" sz="1000" i="1" dirty="0" smtClean="0">
                <a:cs typeface="Times New Roman" pitchFamily="18" charset="0"/>
              </a:rPr>
              <a:t>Để </a:t>
            </a:r>
            <a:r>
              <a:rPr lang="vi-VN" sz="1000" i="1" dirty="0">
                <a:cs typeface="Times New Roman" pitchFamily="18" charset="0"/>
              </a:rPr>
              <a:t>hiểu biết toàn diện về hiệu quả hoạt động môi trường của chúng tôi, chúng tôi đã đo </a:t>
            </a:r>
            <a:r>
              <a:rPr lang="en-US" sz="1000" i="1" dirty="0" err="1" smtClean="0">
                <a:cs typeface="Times New Roman" pitchFamily="18" charset="0"/>
              </a:rPr>
              <a:t>lường</a:t>
            </a:r>
            <a:r>
              <a:rPr lang="en-US" sz="1000" i="1" dirty="0" smtClean="0">
                <a:cs typeface="Times New Roman" pitchFamily="18" charset="0"/>
              </a:rPr>
              <a:t> </a:t>
            </a:r>
            <a:r>
              <a:rPr lang="vi-VN" sz="1000" i="1" dirty="0" smtClean="0">
                <a:cs typeface="Times New Roman" pitchFamily="18" charset="0"/>
              </a:rPr>
              <a:t>mức </a:t>
            </a:r>
            <a:r>
              <a:rPr lang="vi-VN" sz="1000" i="1" dirty="0">
                <a:cs typeface="Times New Roman" pitchFamily="18" charset="0"/>
              </a:rPr>
              <a:t>tiêu thụ năng lượng từ các hoạt động thượng nguồn và </a:t>
            </a:r>
            <a:r>
              <a:rPr lang="en-US" sz="1000" i="1" dirty="0" err="1" smtClean="0">
                <a:cs typeface="Times New Roman" pitchFamily="18" charset="0"/>
              </a:rPr>
              <a:t>cuối</a:t>
            </a:r>
            <a:r>
              <a:rPr lang="en-US" sz="1000" i="1" dirty="0" smtClean="0">
                <a:cs typeface="Times New Roman" pitchFamily="18" charset="0"/>
              </a:rPr>
              <a:t> </a:t>
            </a:r>
            <a:r>
              <a:rPr lang="en-US" sz="1000" i="1" dirty="0" err="1" smtClean="0">
                <a:cs typeface="Times New Roman" pitchFamily="18" charset="0"/>
              </a:rPr>
              <a:t>nguồn</a:t>
            </a:r>
            <a:r>
              <a:rPr lang="vi-VN" sz="1000" i="1" dirty="0" smtClean="0">
                <a:cs typeface="Times New Roman" pitchFamily="18" charset="0"/>
              </a:rPr>
              <a:t> </a:t>
            </a:r>
            <a:r>
              <a:rPr lang="vi-VN" sz="1000" i="1" dirty="0">
                <a:cs typeface="Times New Roman" pitchFamily="18" charset="0"/>
              </a:rPr>
              <a:t>được lựa chọn liên quan đến hoạt động của chúng tôi. Thông tin này được tóm tắt trong hình sau. Các hoạt động này đạt mức cắt giảm cả về sử dụng năng lượng và cường độ, chủ yếu là do cắt giảm </a:t>
            </a:r>
            <a:r>
              <a:rPr lang="en-US" sz="1000" i="1" dirty="0" err="1" smtClean="0">
                <a:cs typeface="Times New Roman" pitchFamily="18" charset="0"/>
              </a:rPr>
              <a:t>các</a:t>
            </a:r>
            <a:r>
              <a:rPr lang="en-US" sz="1000" i="1" dirty="0" smtClean="0">
                <a:cs typeface="Times New Roman" pitchFamily="18" charset="0"/>
              </a:rPr>
              <a:t> </a:t>
            </a:r>
            <a:r>
              <a:rPr lang="en-US" sz="1000" i="1" dirty="0" err="1" smtClean="0">
                <a:cs typeface="Times New Roman" pitchFamily="18" charset="0"/>
              </a:rPr>
              <a:t>chuyến</a:t>
            </a:r>
            <a:r>
              <a:rPr lang="en-US" sz="1000" i="1" dirty="0" smtClean="0">
                <a:cs typeface="Times New Roman" pitchFamily="18" charset="0"/>
              </a:rPr>
              <a:t> </a:t>
            </a:r>
            <a:r>
              <a:rPr lang="en-US" sz="1000" i="1" dirty="0" err="1" smtClean="0">
                <a:cs typeface="Times New Roman" pitchFamily="18" charset="0"/>
              </a:rPr>
              <a:t>đi</a:t>
            </a:r>
            <a:r>
              <a:rPr lang="en-US" sz="1000" i="1" dirty="0" smtClean="0">
                <a:cs typeface="Times New Roman" pitchFamily="18" charset="0"/>
              </a:rPr>
              <a:t> </a:t>
            </a:r>
            <a:r>
              <a:rPr lang="en-US" sz="1000" i="1" dirty="0" err="1" smtClean="0">
                <a:cs typeface="Times New Roman" pitchFamily="18" charset="0"/>
              </a:rPr>
              <a:t>công</a:t>
            </a:r>
            <a:r>
              <a:rPr lang="en-US" sz="1000" i="1" dirty="0" smtClean="0">
                <a:cs typeface="Times New Roman" pitchFamily="18" charset="0"/>
              </a:rPr>
              <a:t> </a:t>
            </a:r>
            <a:r>
              <a:rPr lang="en-US" sz="1000" i="1" dirty="0" err="1" smtClean="0">
                <a:cs typeface="Times New Roman" pitchFamily="18" charset="0"/>
              </a:rPr>
              <a:t>tác</a:t>
            </a:r>
            <a:r>
              <a:rPr lang="vi-VN" sz="1000" i="1" dirty="0" smtClean="0">
                <a:cs typeface="Times New Roman" pitchFamily="18" charset="0"/>
              </a:rPr>
              <a:t> </a:t>
            </a:r>
            <a:r>
              <a:rPr lang="vi-VN" sz="1000" i="1" dirty="0">
                <a:cs typeface="Times New Roman" pitchFamily="18" charset="0"/>
              </a:rPr>
              <a:t>trong năm 2015</a:t>
            </a:r>
            <a:r>
              <a:rPr lang="en-GB" sz="1000" i="1" dirty="0" smtClean="0">
                <a:cs typeface="Times New Roman" pitchFamily="18" charset="0"/>
              </a:rPr>
              <a:t>.”</a:t>
            </a:r>
            <a:endParaRPr lang="en-GB" sz="1000" i="1" dirty="0">
              <a:cs typeface="Times New Roman" pitchFamily="18"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3233762399"/>
              </p:ext>
            </p:extLst>
          </p:nvPr>
        </p:nvGraphicFramePr>
        <p:xfrm>
          <a:off x="712186" y="2237505"/>
          <a:ext cx="5914868" cy="1953495"/>
        </p:xfrm>
        <a:graphic>
          <a:graphicData uri="http://schemas.openxmlformats.org/drawingml/2006/table">
            <a:tbl>
              <a:tblPr firstRow="1" bandRow="1">
                <a:effectLst/>
                <a:tableStyleId>{3C2FFA5D-87B4-456A-9821-1D502468CF0F}</a:tableStyleId>
              </a:tblPr>
              <a:tblGrid>
                <a:gridCol w="3262234"/>
                <a:gridCol w="1381645"/>
                <a:gridCol w="1270989"/>
              </a:tblGrid>
              <a:tr h="156917">
                <a:tc gridSpan="3">
                  <a:txBody>
                    <a:bodyPr/>
                    <a:lstStyle/>
                    <a:p>
                      <a:pPr algn="ctr"/>
                      <a:r>
                        <a:rPr lang="en-GB" sz="800" b="1" dirty="0" err="1" smtClean="0">
                          <a:latin typeface="Times New Roman" panose="02020603050405020304" pitchFamily="18" charset="0"/>
                          <a:cs typeface="Times New Roman" panose="02020603050405020304" pitchFamily="18" charset="0"/>
                        </a:rPr>
                        <a:t>Các</a:t>
                      </a:r>
                      <a:r>
                        <a:rPr lang="en-GB" sz="800" b="1" baseline="0" dirty="0" smtClean="0">
                          <a:latin typeface="Times New Roman" panose="02020603050405020304" pitchFamily="18" charset="0"/>
                          <a:cs typeface="Times New Roman" panose="02020603050405020304" pitchFamily="18" charset="0"/>
                        </a:rPr>
                        <a:t> </a:t>
                      </a:r>
                      <a:r>
                        <a:rPr lang="en-GB" sz="800" b="1" baseline="0" dirty="0" err="1" smtClean="0">
                          <a:latin typeface="Times New Roman" panose="02020603050405020304" pitchFamily="18" charset="0"/>
                          <a:cs typeface="Times New Roman" panose="02020603050405020304" pitchFamily="18" charset="0"/>
                        </a:rPr>
                        <a:t>sáng</a:t>
                      </a:r>
                      <a:r>
                        <a:rPr lang="en-GB" sz="800" b="1" baseline="0" dirty="0" smtClean="0">
                          <a:latin typeface="Times New Roman" panose="02020603050405020304" pitchFamily="18" charset="0"/>
                          <a:cs typeface="Times New Roman" panose="02020603050405020304" pitchFamily="18" charset="0"/>
                        </a:rPr>
                        <a:t> </a:t>
                      </a:r>
                      <a:r>
                        <a:rPr lang="en-GB" sz="800" b="1" baseline="0" dirty="0" err="1" smtClean="0">
                          <a:latin typeface="Times New Roman" panose="02020603050405020304" pitchFamily="18" charset="0"/>
                          <a:cs typeface="Times New Roman" panose="02020603050405020304" pitchFamily="18" charset="0"/>
                        </a:rPr>
                        <a:t>kiến</a:t>
                      </a:r>
                      <a:r>
                        <a:rPr lang="en-GB" sz="800" b="1" baseline="0" dirty="0" smtClean="0">
                          <a:latin typeface="Times New Roman" panose="02020603050405020304" pitchFamily="18" charset="0"/>
                          <a:cs typeface="Times New Roman" panose="02020603050405020304" pitchFamily="18" charset="0"/>
                        </a:rPr>
                        <a:t> </a:t>
                      </a:r>
                      <a:r>
                        <a:rPr lang="en-GB" sz="800" b="1" baseline="0" dirty="0" err="1" smtClean="0">
                          <a:latin typeface="Times New Roman" panose="02020603050405020304" pitchFamily="18" charset="0"/>
                          <a:cs typeface="Times New Roman" panose="02020603050405020304" pitchFamily="18" charset="0"/>
                        </a:rPr>
                        <a:t>tiết</a:t>
                      </a:r>
                      <a:r>
                        <a:rPr lang="en-GB" sz="800" b="1" baseline="0" dirty="0" smtClean="0">
                          <a:latin typeface="Times New Roman" panose="02020603050405020304" pitchFamily="18" charset="0"/>
                          <a:cs typeface="Times New Roman" panose="02020603050405020304" pitchFamily="18" charset="0"/>
                        </a:rPr>
                        <a:t> </a:t>
                      </a:r>
                      <a:r>
                        <a:rPr lang="en-GB" sz="800" b="1" baseline="0" dirty="0" err="1" smtClean="0">
                          <a:latin typeface="Times New Roman" panose="02020603050405020304" pitchFamily="18" charset="0"/>
                          <a:cs typeface="Times New Roman" panose="02020603050405020304" pitchFamily="18" charset="0"/>
                        </a:rPr>
                        <a:t>kiệm</a:t>
                      </a:r>
                      <a:r>
                        <a:rPr lang="en-GB" sz="800" b="1" baseline="0" dirty="0" smtClean="0">
                          <a:latin typeface="Times New Roman" panose="02020603050405020304" pitchFamily="18" charset="0"/>
                          <a:cs typeface="Times New Roman" panose="02020603050405020304" pitchFamily="18" charset="0"/>
                        </a:rPr>
                        <a:t> </a:t>
                      </a:r>
                      <a:r>
                        <a:rPr lang="en-GB" sz="800" b="1" baseline="0" dirty="0" err="1" smtClean="0">
                          <a:latin typeface="Times New Roman" panose="02020603050405020304" pitchFamily="18" charset="0"/>
                          <a:cs typeface="Times New Roman" panose="02020603050405020304" pitchFamily="18" charset="0"/>
                        </a:rPr>
                        <a:t>năng</a:t>
                      </a:r>
                      <a:r>
                        <a:rPr lang="en-GB" sz="800" b="1" baseline="0" dirty="0" smtClean="0">
                          <a:latin typeface="Times New Roman" panose="02020603050405020304" pitchFamily="18" charset="0"/>
                          <a:cs typeface="Times New Roman" panose="02020603050405020304" pitchFamily="18" charset="0"/>
                        </a:rPr>
                        <a:t> </a:t>
                      </a:r>
                      <a:r>
                        <a:rPr lang="en-GB" sz="800" b="1" baseline="0" dirty="0" err="1" smtClean="0">
                          <a:latin typeface="Times New Roman" panose="02020603050405020304" pitchFamily="18" charset="0"/>
                          <a:cs typeface="Times New Roman" panose="02020603050405020304" pitchFamily="18" charset="0"/>
                        </a:rPr>
                        <a:t>lượng</a:t>
                      </a:r>
                      <a:endParaRPr lang="en-GB" sz="800" b="1" dirty="0">
                        <a:latin typeface="Times New Roman" panose="02020603050405020304" pitchFamily="18" charset="0"/>
                        <a:cs typeface="Times New Roman" panose="02020603050405020304" pitchFamily="18" charset="0"/>
                      </a:endParaRPr>
                    </a:p>
                  </a:txBody>
                  <a:tcPr>
                    <a:lnB w="25400" cap="flat" cmpd="sng" algn="ctr">
                      <a:noFill/>
                      <a:prstDash val="solid"/>
                    </a:lnB>
                  </a:tcPr>
                </a:tc>
                <a:tc hMerge="1">
                  <a:txBody>
                    <a:bodyPr/>
                    <a:lstStyle/>
                    <a:p>
                      <a:endParaRPr lang="en-GB"/>
                    </a:p>
                  </a:txBody>
                  <a:tcPr/>
                </a:tc>
                <a:tc hMerge="1">
                  <a:txBody>
                    <a:bodyPr/>
                    <a:lstStyle/>
                    <a:p>
                      <a:endParaRPr lang="en-GB" dirty="0"/>
                    </a:p>
                  </a:txBody>
                  <a:tcPr/>
                </a:tc>
              </a:tr>
              <a:tr h="156917">
                <a:tc>
                  <a:txBody>
                    <a:bodyPr/>
                    <a:lstStyle/>
                    <a:p>
                      <a:pPr algn="ctr"/>
                      <a:r>
                        <a:rPr lang="en-GB" sz="800" b="1" smtClean="0">
                          <a:solidFill>
                            <a:schemeClr val="tx1"/>
                          </a:solidFill>
                          <a:latin typeface="Times New Roman" panose="02020603050405020304" pitchFamily="18" charset="0"/>
                          <a:cs typeface="Times New Roman" panose="02020603050405020304" pitchFamily="18" charset="0"/>
                        </a:rPr>
                        <a:t>Sáng</a:t>
                      </a:r>
                      <a:r>
                        <a:rPr lang="en-GB" sz="800" b="1" baseline="0" smtClean="0">
                          <a:solidFill>
                            <a:schemeClr val="tx1"/>
                          </a:solidFill>
                          <a:latin typeface="Times New Roman" panose="02020603050405020304" pitchFamily="18" charset="0"/>
                          <a:cs typeface="Times New Roman" panose="02020603050405020304" pitchFamily="18" charset="0"/>
                        </a:rPr>
                        <a:t> kiến</a:t>
                      </a:r>
                      <a:endParaRPr lang="en-GB" sz="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9525" cap="flat" cmpd="sng" algn="ctr">
                      <a:noFill/>
                      <a:prstDash val="solid"/>
                    </a:lnR>
                    <a:lnT w="25400"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smtClean="0">
                          <a:solidFill>
                            <a:schemeClr val="tx1"/>
                          </a:solidFill>
                          <a:latin typeface="Times New Roman" panose="02020603050405020304" pitchFamily="18" charset="0"/>
                          <a:cs typeface="Times New Roman" panose="02020603050405020304" pitchFamily="18" charset="0"/>
                        </a:rPr>
                        <a:t>Vị</a:t>
                      </a:r>
                      <a:r>
                        <a:rPr lang="en-GB" sz="800" b="1" baseline="0" smtClean="0">
                          <a:solidFill>
                            <a:schemeClr val="tx1"/>
                          </a:solidFill>
                          <a:latin typeface="Times New Roman" panose="02020603050405020304" pitchFamily="18" charset="0"/>
                          <a:cs typeface="Times New Roman" panose="02020603050405020304" pitchFamily="18" charset="0"/>
                        </a:rPr>
                        <a:t> trí</a:t>
                      </a:r>
                      <a:endParaRPr lang="en-GB" sz="800" b="1" dirty="0">
                        <a:solidFill>
                          <a:schemeClr val="tx1"/>
                        </a:solidFill>
                        <a:latin typeface="Times New Roman" panose="02020603050405020304" pitchFamily="18" charset="0"/>
                        <a:cs typeface="Times New Roman" panose="02020603050405020304" pitchFamily="18" charset="0"/>
                      </a:endParaRPr>
                    </a:p>
                  </a:txBody>
                  <a:tcPr>
                    <a:lnL w="9525" cap="flat" cmpd="sng" algn="ctr">
                      <a:noFill/>
                      <a:prstDash val="solid"/>
                    </a:lnL>
                    <a:lnR w="9525" cap="flat" cmpd="sng" algn="ctr">
                      <a:noFill/>
                      <a:prstDash val="solid"/>
                    </a:lnR>
                    <a:lnT w="25400"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b="1" smtClean="0">
                          <a:solidFill>
                            <a:schemeClr val="tx1"/>
                          </a:solidFill>
                          <a:latin typeface="Times New Roman" panose="02020603050405020304" pitchFamily="18" charset="0"/>
                          <a:cs typeface="Times New Roman" panose="02020603050405020304" pitchFamily="18" charset="0"/>
                        </a:rPr>
                        <a:t>Tiết</a:t>
                      </a:r>
                      <a:r>
                        <a:rPr lang="en-GB" sz="800" b="1" baseline="0" smtClean="0">
                          <a:solidFill>
                            <a:schemeClr val="tx1"/>
                          </a:solidFill>
                          <a:latin typeface="Times New Roman" panose="02020603050405020304" pitchFamily="18" charset="0"/>
                          <a:cs typeface="Times New Roman" panose="02020603050405020304" pitchFamily="18" charset="0"/>
                        </a:rPr>
                        <a:t> kiệm năng lượng </a:t>
                      </a:r>
                      <a:r>
                        <a:rPr lang="en-GB" sz="800" b="1" baseline="0" dirty="0" smtClean="0">
                          <a:solidFill>
                            <a:schemeClr val="tx1"/>
                          </a:solidFill>
                          <a:latin typeface="Times New Roman" panose="02020603050405020304" pitchFamily="18" charset="0"/>
                          <a:cs typeface="Times New Roman" panose="02020603050405020304" pitchFamily="18" charset="0"/>
                        </a:rPr>
                        <a:t>(</a:t>
                      </a:r>
                      <a:r>
                        <a:rPr lang="en-GB" sz="800" b="1" baseline="0" dirty="0" err="1" smtClean="0">
                          <a:solidFill>
                            <a:schemeClr val="tx1"/>
                          </a:solidFill>
                          <a:latin typeface="Times New Roman" panose="02020603050405020304" pitchFamily="18" charset="0"/>
                          <a:cs typeface="Times New Roman" panose="02020603050405020304" pitchFamily="18" charset="0"/>
                        </a:rPr>
                        <a:t>GWh</a:t>
                      </a:r>
                      <a:r>
                        <a:rPr lang="en-GB" sz="800" b="1" baseline="0" dirty="0" smtClean="0">
                          <a:solidFill>
                            <a:schemeClr val="tx1"/>
                          </a:solidFill>
                          <a:latin typeface="Times New Roman" panose="02020603050405020304" pitchFamily="18" charset="0"/>
                          <a:cs typeface="Times New Roman" panose="02020603050405020304" pitchFamily="18" charset="0"/>
                        </a:rPr>
                        <a:t>)</a:t>
                      </a:r>
                      <a:endParaRPr lang="en-GB" sz="800" b="1" dirty="0">
                        <a:solidFill>
                          <a:schemeClr val="tx1"/>
                        </a:solidFill>
                        <a:latin typeface="Times New Roman" panose="02020603050405020304" pitchFamily="18" charset="0"/>
                        <a:cs typeface="Times New Roman" panose="02020603050405020304" pitchFamily="18" charset="0"/>
                      </a:endParaRPr>
                    </a:p>
                  </a:txBody>
                  <a:tcPr>
                    <a:lnL w="9525" cap="flat" cmpd="sng" algn="ctr">
                      <a:noFill/>
                      <a:prstDash val="solid"/>
                    </a:lnL>
                    <a:lnR w="12700" cap="flat" cmpd="sng" algn="ctr">
                      <a:solidFill>
                        <a:schemeClr val="tx2"/>
                      </a:solidFill>
                      <a:prstDash val="solid"/>
                      <a:round/>
                      <a:headEnd type="none" w="med" len="med"/>
                      <a:tailEnd type="none" w="med" len="med"/>
                    </a:lnR>
                    <a:lnT w="25400" cap="flat" cmpd="sng" algn="ctr">
                      <a:noFill/>
                      <a:prstDash val="soli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2613">
                <a:tc>
                  <a:txBody>
                    <a:bodyPr/>
                    <a:lstStyle/>
                    <a:p>
                      <a:r>
                        <a:rPr lang="en-GB" sz="800" dirty="0" err="1" smtClean="0">
                          <a:solidFill>
                            <a:schemeClr val="tx1"/>
                          </a:solidFill>
                          <a:latin typeface="Times New Roman" panose="02020603050405020304" pitchFamily="18" charset="0"/>
                          <a:cs typeface="Times New Roman" panose="02020603050405020304" pitchFamily="18" charset="0"/>
                        </a:rPr>
                        <a:t>Tối</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ưu</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hóa</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hoạt</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động</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của</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thiết</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bị</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để</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giảm</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lượng</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tiêu</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thụ</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năng</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lượng</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có</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thể</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tránh</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được</a:t>
                      </a:r>
                      <a:endParaRPr lang="en-GB"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smtClean="0">
                          <a:solidFill>
                            <a:schemeClr val="tx1"/>
                          </a:solidFill>
                          <a:latin typeface="Times New Roman" panose="02020603050405020304" pitchFamily="18" charset="0"/>
                          <a:cs typeface="Times New Roman" panose="02020603050405020304" pitchFamily="18" charset="0"/>
                        </a:rPr>
                        <a:t>GC, DCP</a:t>
                      </a:r>
                      <a:endParaRPr lang="en-GB" sz="800" dirty="0">
                        <a:solidFill>
                          <a:schemeClr val="tx1"/>
                        </a:solidFill>
                        <a:latin typeface="Times New Roman" panose="02020603050405020304" pitchFamily="18" charset="0"/>
                        <a:cs typeface="Times New Roman" panose="02020603050405020304" pitchFamily="18" charset="0"/>
                      </a:endParaRPr>
                    </a:p>
                  </a:txBody>
                  <a:tcPr>
                    <a:lnL w="9525" cap="flat" cmpd="sng" algn="ctr">
                      <a:noFill/>
                      <a:prstDash val="solid"/>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smtClean="0">
                          <a:solidFill>
                            <a:schemeClr val="tx1"/>
                          </a:solidFill>
                          <a:latin typeface="Times New Roman" panose="02020603050405020304" pitchFamily="18" charset="0"/>
                          <a:cs typeface="Times New Roman" panose="02020603050405020304" pitchFamily="18" charset="0"/>
                        </a:rPr>
                        <a:t>1.96</a:t>
                      </a:r>
                      <a:endParaRPr lang="en-GB" sz="800" dirty="0">
                        <a:solidFill>
                          <a:schemeClr val="tx1"/>
                        </a:solidFill>
                        <a:latin typeface="Times New Roman" panose="02020603050405020304" pitchFamily="18" charset="0"/>
                        <a:cs typeface="Times New Roman" panose="02020603050405020304" pitchFamily="18" charset="0"/>
                      </a:endParaRPr>
                    </a:p>
                  </a:txBody>
                  <a:tcPr>
                    <a:lnL w="9525" cap="flat" cmpd="sng" algn="ctr">
                      <a:noFill/>
                      <a:prstDash val="soli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46615">
                <a:tc>
                  <a:txBody>
                    <a:bodyPr/>
                    <a:lstStyle/>
                    <a:p>
                      <a:r>
                        <a:rPr lang="en-GB" sz="800" dirty="0" err="1" smtClean="0">
                          <a:solidFill>
                            <a:schemeClr val="tx1"/>
                          </a:solidFill>
                          <a:latin typeface="Times New Roman" panose="02020603050405020304" pitchFamily="18" charset="0"/>
                          <a:cs typeface="Times New Roman" panose="02020603050405020304" pitchFamily="18" charset="0"/>
                        </a:rPr>
                        <a:t>Tối</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ưu</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hóa</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thiết</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bị</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làm</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mát</a:t>
                      </a:r>
                      <a:endParaRPr lang="en-GB"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smtClean="0">
                          <a:solidFill>
                            <a:schemeClr val="tx1"/>
                          </a:solidFill>
                          <a:latin typeface="Times New Roman" panose="02020603050405020304" pitchFamily="18" charset="0"/>
                          <a:cs typeface="Times New Roman" panose="02020603050405020304" pitchFamily="18" charset="0"/>
                        </a:rPr>
                        <a:t>DCP</a:t>
                      </a:r>
                      <a:endParaRPr lang="en-GB" sz="800" dirty="0">
                        <a:solidFill>
                          <a:schemeClr val="tx1"/>
                        </a:solidFill>
                        <a:latin typeface="Times New Roman" panose="02020603050405020304" pitchFamily="18" charset="0"/>
                        <a:cs typeface="Times New Roman" panose="02020603050405020304" pitchFamily="18" charset="0"/>
                      </a:endParaRPr>
                    </a:p>
                  </a:txBody>
                  <a:tcPr>
                    <a:lnL w="9525" cap="flat" cmpd="sng" algn="ctr">
                      <a:noFill/>
                      <a:prstDash val="solid"/>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smtClean="0">
                          <a:solidFill>
                            <a:schemeClr val="tx1"/>
                          </a:solidFill>
                          <a:latin typeface="Times New Roman" panose="02020603050405020304" pitchFamily="18" charset="0"/>
                          <a:cs typeface="Times New Roman" panose="02020603050405020304" pitchFamily="18" charset="0"/>
                        </a:rPr>
                        <a:t>2.70</a:t>
                      </a:r>
                      <a:endParaRPr lang="en-GB" sz="800" dirty="0">
                        <a:solidFill>
                          <a:schemeClr val="tx1"/>
                        </a:solidFill>
                        <a:latin typeface="Times New Roman" panose="02020603050405020304" pitchFamily="18" charset="0"/>
                        <a:cs typeface="Times New Roman" panose="02020603050405020304" pitchFamily="18" charset="0"/>
                      </a:endParaRPr>
                    </a:p>
                  </a:txBody>
                  <a:tcPr>
                    <a:lnL w="9525" cap="flat" cmpd="sng" algn="ctr">
                      <a:noFill/>
                      <a:prstDash val="soli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760">
                <a:tc>
                  <a:txBody>
                    <a:bodyPr/>
                    <a:lstStyle/>
                    <a:p>
                      <a:r>
                        <a:rPr lang="en-GB" sz="800" dirty="0" err="1" smtClean="0">
                          <a:solidFill>
                            <a:schemeClr val="tx1"/>
                          </a:solidFill>
                          <a:latin typeface="Times New Roman" panose="02020603050405020304" pitchFamily="18" charset="0"/>
                          <a:cs typeface="Times New Roman" panose="02020603050405020304" pitchFamily="18" charset="0"/>
                        </a:rPr>
                        <a:t>Tiếp</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tục</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các</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nỗ</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lực</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trong</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năm</a:t>
                      </a:r>
                      <a:r>
                        <a:rPr lang="en-GB" sz="800" baseline="0" dirty="0" smtClean="0">
                          <a:solidFill>
                            <a:schemeClr val="tx1"/>
                          </a:solidFill>
                          <a:latin typeface="Times New Roman" panose="02020603050405020304" pitchFamily="18" charset="0"/>
                          <a:cs typeface="Times New Roman" panose="02020603050405020304" pitchFamily="18" charset="0"/>
                        </a:rPr>
                        <a:t> 2014 </a:t>
                      </a:r>
                      <a:r>
                        <a:rPr lang="en-GB" sz="800" baseline="0" dirty="0" err="1" smtClean="0">
                          <a:solidFill>
                            <a:schemeClr val="tx1"/>
                          </a:solidFill>
                          <a:latin typeface="Times New Roman" panose="02020603050405020304" pitchFamily="18" charset="0"/>
                          <a:cs typeface="Times New Roman" panose="02020603050405020304" pitchFamily="18" charset="0"/>
                        </a:rPr>
                        <a:t>để</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sửa</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chữa</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và</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chuyển</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đổi</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bóng</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đèn</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thông</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thường</a:t>
                      </a:r>
                      <a:r>
                        <a:rPr lang="en-GB" sz="800" baseline="0" dirty="0" smtClean="0">
                          <a:solidFill>
                            <a:schemeClr val="tx1"/>
                          </a:solidFill>
                          <a:latin typeface="Times New Roman" panose="02020603050405020304" pitchFamily="18" charset="0"/>
                          <a:cs typeface="Times New Roman" panose="02020603050405020304" pitchFamily="18" charset="0"/>
                        </a:rPr>
                        <a:t> sang </a:t>
                      </a:r>
                      <a:r>
                        <a:rPr lang="en-GB" sz="800" baseline="0" dirty="0" err="1" smtClean="0">
                          <a:solidFill>
                            <a:schemeClr val="tx1"/>
                          </a:solidFill>
                          <a:latin typeface="Times New Roman" panose="02020603050405020304" pitchFamily="18" charset="0"/>
                          <a:cs typeface="Times New Roman" panose="02020603050405020304" pitchFamily="18" charset="0"/>
                        </a:rPr>
                        <a:t>đèn</a:t>
                      </a:r>
                      <a:r>
                        <a:rPr lang="en-GB" sz="800" baseline="0" dirty="0" smtClean="0">
                          <a:solidFill>
                            <a:schemeClr val="tx1"/>
                          </a:solidFill>
                          <a:latin typeface="Times New Roman" panose="02020603050405020304" pitchFamily="18" charset="0"/>
                          <a:cs typeface="Times New Roman" panose="02020603050405020304" pitchFamily="18" charset="0"/>
                        </a:rPr>
                        <a:t> LED</a:t>
                      </a:r>
                      <a:endParaRPr lang="en-GB"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smtClean="0">
                          <a:solidFill>
                            <a:schemeClr val="tx1"/>
                          </a:solidFill>
                          <a:latin typeface="Times New Roman" panose="02020603050405020304" pitchFamily="18" charset="0"/>
                          <a:cs typeface="Times New Roman" panose="02020603050405020304" pitchFamily="18" charset="0"/>
                        </a:rPr>
                        <a:t>RWS, GC, DCP</a:t>
                      </a:r>
                      <a:endParaRPr lang="en-GB" sz="800" dirty="0">
                        <a:solidFill>
                          <a:schemeClr val="tx1"/>
                        </a:solidFill>
                        <a:latin typeface="Times New Roman" panose="02020603050405020304" pitchFamily="18" charset="0"/>
                        <a:cs typeface="Times New Roman" panose="02020603050405020304" pitchFamily="18" charset="0"/>
                      </a:endParaRPr>
                    </a:p>
                  </a:txBody>
                  <a:tcPr>
                    <a:lnL w="9525" cap="flat" cmpd="sng" algn="ctr">
                      <a:noFill/>
                      <a:prstDash val="solid"/>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smtClean="0">
                          <a:solidFill>
                            <a:schemeClr val="tx1"/>
                          </a:solidFill>
                          <a:latin typeface="Times New Roman" panose="02020603050405020304" pitchFamily="18" charset="0"/>
                          <a:cs typeface="Times New Roman" panose="02020603050405020304" pitchFamily="18" charset="0"/>
                        </a:rPr>
                        <a:t>2.16</a:t>
                      </a:r>
                      <a:endParaRPr lang="en-GB" sz="800" dirty="0">
                        <a:solidFill>
                          <a:schemeClr val="tx1"/>
                        </a:solidFill>
                        <a:latin typeface="Times New Roman" panose="02020603050405020304" pitchFamily="18" charset="0"/>
                        <a:cs typeface="Times New Roman" panose="02020603050405020304" pitchFamily="18" charset="0"/>
                      </a:endParaRPr>
                    </a:p>
                  </a:txBody>
                  <a:tcPr>
                    <a:lnL w="9525" cap="flat" cmpd="sng" algn="ctr">
                      <a:noFill/>
                      <a:prstDash val="soli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6251">
                <a:tc>
                  <a:txBody>
                    <a:bodyPr/>
                    <a:lstStyle/>
                    <a:p>
                      <a:r>
                        <a:rPr lang="en-GB" sz="800" dirty="0" err="1" smtClean="0">
                          <a:solidFill>
                            <a:schemeClr val="tx1"/>
                          </a:solidFill>
                          <a:latin typeface="Times New Roman" panose="02020603050405020304" pitchFamily="18" charset="0"/>
                          <a:cs typeface="Times New Roman" panose="02020603050405020304" pitchFamily="18" charset="0"/>
                        </a:rPr>
                        <a:t>Lắp</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đặt</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hệ</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thống</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theo</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dõi</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các</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tiện</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ích</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trực</a:t>
                      </a:r>
                      <a:r>
                        <a:rPr lang="en-GB" sz="800" baseline="0" dirty="0" smtClean="0">
                          <a:solidFill>
                            <a:schemeClr val="tx1"/>
                          </a:solidFill>
                          <a:latin typeface="Times New Roman" panose="02020603050405020304" pitchFamily="18" charset="0"/>
                          <a:cs typeface="Times New Roman" panose="02020603050405020304" pitchFamily="18" charset="0"/>
                        </a:rPr>
                        <a:t> </a:t>
                      </a:r>
                      <a:r>
                        <a:rPr lang="en-GB" sz="800" baseline="0" dirty="0" err="1" smtClean="0">
                          <a:solidFill>
                            <a:schemeClr val="tx1"/>
                          </a:solidFill>
                          <a:latin typeface="Times New Roman" panose="02020603050405020304" pitchFamily="18" charset="0"/>
                          <a:cs typeface="Times New Roman" panose="02020603050405020304" pitchFamily="18" charset="0"/>
                        </a:rPr>
                        <a:t>tuyến</a:t>
                      </a:r>
                      <a:r>
                        <a:rPr lang="en-GB" sz="800" baseline="0" dirty="0" smtClean="0">
                          <a:solidFill>
                            <a:schemeClr val="tx1"/>
                          </a:solidFill>
                          <a:latin typeface="Times New Roman" panose="02020603050405020304" pitchFamily="18" charset="0"/>
                          <a:cs typeface="Times New Roman" panose="02020603050405020304" pitchFamily="18" charset="0"/>
                        </a:rPr>
                        <a:t> </a:t>
                      </a:r>
                      <a:endParaRPr lang="en-GB" sz="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2"/>
                      </a:solidFill>
                      <a:prstDash val="solid"/>
                      <a:round/>
                      <a:headEnd type="none" w="med" len="med"/>
                      <a:tailEnd type="none" w="med" len="med"/>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800" dirty="0" smtClean="0">
                          <a:solidFill>
                            <a:schemeClr val="tx1"/>
                          </a:solidFill>
                          <a:latin typeface="Times New Roman" panose="02020603050405020304" pitchFamily="18" charset="0"/>
                          <a:cs typeface="Times New Roman" panose="02020603050405020304" pitchFamily="18" charset="0"/>
                        </a:rPr>
                        <a:t>RWS</a:t>
                      </a:r>
                      <a:endParaRPr lang="en-GB" sz="800" dirty="0">
                        <a:solidFill>
                          <a:schemeClr val="tx1"/>
                        </a:solidFill>
                        <a:latin typeface="Times New Roman" panose="02020603050405020304" pitchFamily="18" charset="0"/>
                        <a:cs typeface="Times New Roman" panose="02020603050405020304" pitchFamily="18" charset="0"/>
                      </a:endParaRPr>
                    </a:p>
                  </a:txBody>
                  <a:tcPr>
                    <a:lnL w="9525" cap="flat" cmpd="sng" algn="ctr">
                      <a:noFill/>
                      <a:prstDash val="solid"/>
                    </a:lnL>
                    <a:lnR w="9525" cap="flat" cmpd="sng" algn="ctr">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vi-VN" sz="800" smtClean="0">
                          <a:solidFill>
                            <a:schemeClr val="tx1"/>
                          </a:solidFill>
                          <a:latin typeface="Times New Roman" panose="02020603050405020304" pitchFamily="18" charset="0"/>
                          <a:cs typeface="Times New Roman" panose="02020603050405020304" pitchFamily="18" charset="0"/>
                        </a:rPr>
                        <a:t>Hiện chưa có dữ liệu vì đây là một sang kiến mới được thực hiện </a:t>
                      </a:r>
                    </a:p>
                  </a:txBody>
                  <a:tcPr>
                    <a:lnL w="9525" cap="flat" cmpd="sng" algn="ctr">
                      <a:noFill/>
                      <a:prstDash val="soli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nvGrpSpPr>
          <p:cNvPr id="2" name="Group 1"/>
          <p:cNvGrpSpPr/>
          <p:nvPr/>
        </p:nvGrpSpPr>
        <p:grpSpPr>
          <a:xfrm>
            <a:off x="677182" y="2168384"/>
            <a:ext cx="8771618" cy="1946416"/>
            <a:chOff x="535668" y="401562"/>
            <a:chExt cx="8771618" cy="1946416"/>
          </a:xfrm>
        </p:grpSpPr>
        <p:sp>
          <p:nvSpPr>
            <p:cNvPr id="32" name="Rectangle 31"/>
            <p:cNvSpPr/>
            <p:nvPr/>
          </p:nvSpPr>
          <p:spPr bwMode="ltGray">
            <a:xfrm>
              <a:off x="535668" y="401562"/>
              <a:ext cx="6061075" cy="1946416"/>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err="1" smtClean="0">
                <a:solidFill>
                  <a:schemeClr val="tx1"/>
                </a:solidFill>
              </a:endParaRPr>
            </a:p>
          </p:txBody>
        </p:sp>
        <p:sp>
          <p:nvSpPr>
            <p:cNvPr id="33" name="TextBox 32"/>
            <p:cNvSpPr txBox="1"/>
            <p:nvPr/>
          </p:nvSpPr>
          <p:spPr>
            <a:xfrm>
              <a:off x="6951323" y="1302537"/>
              <a:ext cx="2355963" cy="465458"/>
            </a:xfrm>
            <a:prstGeom prst="rect">
              <a:avLst/>
            </a:prstGeom>
            <a:noFill/>
          </p:spPr>
          <p:txBody>
            <a:bodyPr vert="horz" wrap="square" lIns="0" tIns="0" rIns="0" bIns="0" rtlCol="0">
              <a:noAutofit/>
            </a:bodyPr>
            <a:lstStyle/>
            <a:p>
              <a:pPr indent="-253225">
                <a:spcAft>
                  <a:spcPts val="831"/>
                </a:spcAft>
              </a:pPr>
              <a:r>
                <a:rPr lang="en-GB" sz="1100" b="1" dirty="0" err="1" smtClean="0"/>
                <a:t>Cung</a:t>
              </a:r>
              <a:r>
                <a:rPr lang="en-GB" sz="1100" b="1" dirty="0" smtClean="0"/>
                <a:t> </a:t>
              </a:r>
              <a:r>
                <a:rPr lang="en-GB" sz="1100" b="1" dirty="0" err="1" smtClean="0"/>
                <a:t>cấp</a:t>
              </a:r>
              <a:r>
                <a:rPr lang="en-GB" sz="1100" b="1" dirty="0" smtClean="0"/>
                <a:t> </a:t>
              </a:r>
              <a:r>
                <a:rPr lang="en-GB" sz="1100" b="1" dirty="0" err="1" smtClean="0"/>
                <a:t>một</a:t>
              </a:r>
              <a:r>
                <a:rPr lang="en-GB" sz="1100" b="1" dirty="0" smtClean="0"/>
                <a:t> </a:t>
              </a:r>
              <a:r>
                <a:rPr lang="en-GB" sz="1100" b="1" dirty="0" err="1" smtClean="0"/>
                <a:t>nguồn</a:t>
              </a:r>
              <a:r>
                <a:rPr lang="en-GB" sz="1100" b="1" dirty="0" smtClean="0"/>
                <a:t> </a:t>
              </a:r>
              <a:r>
                <a:rPr lang="en-GB" sz="1100" b="1" dirty="0" err="1" smtClean="0"/>
                <a:t>tiết</a:t>
              </a:r>
              <a:r>
                <a:rPr lang="en-GB" sz="1100" b="1" dirty="0" smtClean="0"/>
                <a:t> </a:t>
              </a:r>
              <a:r>
                <a:rPr lang="en-GB" sz="1100" b="1" dirty="0" err="1" smtClean="0"/>
                <a:t>kiệm</a:t>
              </a:r>
              <a:r>
                <a:rPr lang="en-GB" sz="1100" b="1" dirty="0" smtClean="0"/>
                <a:t> </a:t>
              </a:r>
              <a:r>
                <a:rPr lang="en-GB" sz="1100" b="1" dirty="0" err="1" smtClean="0"/>
                <a:t>năng</a:t>
              </a:r>
              <a:r>
                <a:rPr lang="en-GB" sz="1100" b="1" dirty="0" smtClean="0"/>
                <a:t> </a:t>
              </a:r>
              <a:r>
                <a:rPr lang="en-GB" sz="1100" b="1" dirty="0" err="1" smtClean="0"/>
                <a:t>lượng</a:t>
              </a:r>
              <a:r>
                <a:rPr lang="en-GB" sz="1100" b="1" dirty="0" smtClean="0"/>
                <a:t> </a:t>
              </a:r>
              <a:r>
                <a:rPr lang="en-GB" sz="1100" b="1" dirty="0" err="1" smtClean="0"/>
                <a:t>thông</a:t>
              </a:r>
              <a:r>
                <a:rPr lang="en-GB" sz="1100" b="1" dirty="0" smtClean="0"/>
                <a:t> qua </a:t>
              </a:r>
              <a:r>
                <a:rPr lang="en-GB" sz="1100" b="1" dirty="0" err="1" smtClean="0"/>
                <a:t>các</a:t>
              </a:r>
              <a:r>
                <a:rPr lang="en-GB" sz="1100" b="1" dirty="0" smtClean="0"/>
                <a:t> </a:t>
              </a:r>
              <a:r>
                <a:rPr lang="en-GB" sz="1100" b="1" dirty="0" err="1" smtClean="0"/>
                <a:t>sáng</a:t>
              </a:r>
              <a:r>
                <a:rPr lang="en-GB" sz="1100" b="1" dirty="0" smtClean="0"/>
                <a:t> </a:t>
              </a:r>
              <a:r>
                <a:rPr lang="en-GB" sz="1100" b="1" dirty="0" err="1" smtClean="0"/>
                <a:t>kiến</a:t>
              </a:r>
              <a:r>
                <a:rPr lang="en-GB" sz="1100" b="1" dirty="0" smtClean="0"/>
                <a:t> </a:t>
              </a:r>
              <a:r>
                <a:rPr lang="en-GB" sz="1100" b="1" dirty="0" err="1" smtClean="0"/>
                <a:t>khác</a:t>
              </a:r>
              <a:r>
                <a:rPr lang="en-GB" sz="1100" b="1" dirty="0" smtClean="0"/>
                <a:t> </a:t>
              </a:r>
              <a:r>
                <a:rPr lang="en-GB" sz="1100" b="1" dirty="0" err="1" smtClean="0"/>
                <a:t>nhau</a:t>
              </a:r>
              <a:endParaRPr lang="en-GB" sz="1100" b="1" dirty="0"/>
            </a:p>
          </p:txBody>
        </p:sp>
        <p:grpSp>
          <p:nvGrpSpPr>
            <p:cNvPr id="34" name="Group 33"/>
            <p:cNvGrpSpPr/>
            <p:nvPr/>
          </p:nvGrpSpPr>
          <p:grpSpPr>
            <a:xfrm>
              <a:off x="6574972" y="1260900"/>
              <a:ext cx="268630" cy="548731"/>
              <a:chOff x="4565272" y="2978543"/>
              <a:chExt cx="268630" cy="548731"/>
            </a:xfrm>
          </p:grpSpPr>
          <p:cxnSp>
            <p:nvCxnSpPr>
              <p:cNvPr id="35" name="Elbow Connector 34"/>
              <p:cNvCxnSpPr/>
              <p:nvPr/>
            </p:nvCxnSpPr>
            <p:spPr>
              <a:xfrm>
                <a:off x="4565272" y="3100066"/>
                <a:ext cx="268630" cy="168768"/>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30881" y="2978543"/>
                <a:ext cx="0" cy="548731"/>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7" name="Rectangle 36"/>
          <p:cNvSpPr/>
          <p:nvPr/>
        </p:nvSpPr>
        <p:spPr bwMode="ltGray">
          <a:xfrm>
            <a:off x="686707" y="5339362"/>
            <a:ext cx="5975350" cy="412500"/>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err="1" smtClean="0">
              <a:solidFill>
                <a:srgbClr val="FFFFFF"/>
              </a:solidFill>
            </a:endParaRPr>
          </a:p>
        </p:txBody>
      </p:sp>
      <p:sp>
        <p:nvSpPr>
          <p:cNvPr id="38" name="TextBox 37"/>
          <p:cNvSpPr txBox="1"/>
          <p:nvPr/>
        </p:nvSpPr>
        <p:spPr>
          <a:xfrm>
            <a:off x="7092837" y="5453455"/>
            <a:ext cx="2344170" cy="465458"/>
          </a:xfrm>
          <a:prstGeom prst="rect">
            <a:avLst/>
          </a:prstGeom>
          <a:noFill/>
        </p:spPr>
        <p:txBody>
          <a:bodyPr vert="horz" wrap="square" lIns="0" tIns="0" rIns="0" bIns="0" rtlCol="0">
            <a:noAutofit/>
          </a:bodyPr>
          <a:lstStyle/>
          <a:p>
            <a:pPr indent="-253225">
              <a:spcAft>
                <a:spcPts val="831"/>
              </a:spcAft>
            </a:pPr>
            <a:r>
              <a:rPr lang="en-GB" sz="1100" b="1" smtClean="0"/>
              <a:t>Xem xét các hoạt động thượng nguồn và hạ lưu</a:t>
            </a:r>
            <a:endParaRPr lang="en-GB" sz="1100" b="1" dirty="0"/>
          </a:p>
        </p:txBody>
      </p:sp>
      <p:grpSp>
        <p:nvGrpSpPr>
          <p:cNvPr id="39" name="Group 38"/>
          <p:cNvGrpSpPr/>
          <p:nvPr/>
        </p:nvGrpSpPr>
        <p:grpSpPr>
          <a:xfrm>
            <a:off x="6662057" y="5388064"/>
            <a:ext cx="372788" cy="548731"/>
            <a:chOff x="5110049" y="2922621"/>
            <a:chExt cx="268630" cy="548731"/>
          </a:xfrm>
        </p:grpSpPr>
        <p:cxnSp>
          <p:nvCxnSpPr>
            <p:cNvPr id="40" name="Elbow Connector 39"/>
            <p:cNvCxnSpPr/>
            <p:nvPr/>
          </p:nvCxnSpPr>
          <p:spPr>
            <a:xfrm>
              <a:off x="5110049" y="3116601"/>
              <a:ext cx="268630" cy="168768"/>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378679" y="2922621"/>
              <a:ext cx="0" cy="548731"/>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585211" y="6109156"/>
            <a:ext cx="4953000" cy="215444"/>
          </a:xfrm>
          <a:prstGeom prst="rect">
            <a:avLst/>
          </a:prstGeom>
        </p:spPr>
        <p:txBody>
          <a:bodyPr lIns="0" anchor="b">
            <a:spAutoFit/>
          </a:bodyPr>
          <a:lstStyle/>
          <a:p>
            <a:pPr>
              <a:defRPr/>
            </a:pPr>
            <a:r>
              <a:rPr lang="en-GB" sz="800" kern="0" smtClean="0">
                <a:solidFill>
                  <a:srgbClr val="000000"/>
                </a:solidFill>
                <a:latin typeface="Times New Roman" pitchFamily="18" charset="0"/>
                <a:cs typeface="Times New Roman" pitchFamily="18" charset="0"/>
              </a:rPr>
              <a:t>Báo cáo Phát triển bền vững Genting Singapore 2015</a:t>
            </a:r>
            <a:endParaRPr lang="en-GB" kern="0" dirty="0" smtClean="0">
              <a:solidFill>
                <a:sysClr val="windowText" lastClr="000000"/>
              </a:solidFill>
            </a:endParaRPr>
          </a:p>
        </p:txBody>
      </p:sp>
      <p:sp>
        <p:nvSpPr>
          <p:cNvPr id="47" name="Date Placeholder 5"/>
          <p:cNvSpPr txBox="1">
            <a:spLocks/>
          </p:cNvSpPr>
          <p:nvPr/>
        </p:nvSpPr>
        <p:spPr>
          <a:xfrm>
            <a:off x="7677150" y="6324600"/>
            <a:ext cx="1651000" cy="152400"/>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solidFill>
                  <a:srgbClr val="000000"/>
                </a:solidFill>
              </a:rPr>
              <a:t>May 2016</a:t>
            </a:r>
            <a:endParaRPr lang="en-GB" dirty="0">
              <a:solidFill>
                <a:srgbClr val="000000"/>
              </a:solidFill>
            </a:endParaRPr>
          </a:p>
        </p:txBody>
      </p:sp>
      <p:sp>
        <p:nvSpPr>
          <p:cNvPr id="48" name="Slide Number Placeholder 4"/>
          <p:cNvSpPr txBox="1">
            <a:spLocks/>
          </p:cNvSpPr>
          <p:nvPr/>
        </p:nvSpPr>
        <p:spPr>
          <a:xfrm>
            <a:off x="7801102" y="6475334"/>
            <a:ext cx="1527048" cy="140677"/>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923"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EBD5762-3BDC-484D-9503-7EA6D5A9A8CE}" type="slidenum">
              <a:rPr lang="en-US" sz="1000" smtClean="0">
                <a:solidFill>
                  <a:srgbClr val="000000"/>
                </a:solidFill>
              </a:rPr>
              <a:pPr>
                <a:defRPr/>
              </a:pPr>
              <a:t>49</a:t>
            </a:fld>
            <a:endParaRPr lang="en-US" sz="1000" dirty="0">
              <a:solidFill>
                <a:srgbClr val="000000"/>
              </a:solidFill>
            </a:endParaRPr>
          </a:p>
        </p:txBody>
      </p:sp>
      <p:sp>
        <p:nvSpPr>
          <p:cNvPr id="49" name="Date Placeholder 5"/>
          <p:cNvSpPr txBox="1">
            <a:spLocks/>
          </p:cNvSpPr>
          <p:nvPr/>
        </p:nvSpPr>
        <p:spPr>
          <a:xfrm>
            <a:off x="577850" y="6481763"/>
            <a:ext cx="1651000" cy="152400"/>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smtClean="0">
                <a:solidFill>
                  <a:srgbClr val="000000"/>
                </a:solidFill>
              </a:rPr>
              <a:t>PwC</a:t>
            </a:r>
            <a:endParaRPr lang="en-GB" dirty="0">
              <a:solidFill>
                <a:srgbClr val="000000"/>
              </a:solidFill>
            </a:endParaRPr>
          </a:p>
        </p:txBody>
      </p:sp>
      <p:sp>
        <p:nvSpPr>
          <p:cNvPr id="25"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1881889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tIns="46800" rIns="90000" bIns="46800"/>
          <a:lstStyle/>
          <a:p>
            <a:r>
              <a:rPr lang="en-GB" sz="2000" dirty="0" err="1" smtClean="0"/>
              <a:t>Nội</a:t>
            </a:r>
            <a:r>
              <a:rPr lang="en-GB" sz="2000" dirty="0" smtClean="0"/>
              <a:t> dung 					</a:t>
            </a:r>
            <a:endParaRPr lang="en-GB" sz="2000" dirty="0"/>
          </a:p>
        </p:txBody>
      </p:sp>
      <p:sp>
        <p:nvSpPr>
          <p:cNvPr id="9" name="Slide Number Placeholder 8"/>
          <p:cNvSpPr>
            <a:spLocks noGrp="1"/>
          </p:cNvSpPr>
          <p:nvPr>
            <p:ph type="sldNum" sz="quarter" idx="18"/>
          </p:nvPr>
        </p:nvSpPr>
        <p:spPr/>
        <p:txBody>
          <a:bodyPr/>
          <a:lstStyle/>
          <a:p>
            <a:fld id="{704BF9C1-91F8-40E3-B9D9-9467646759BA}" type="slidenum">
              <a:rPr lang="en-GB" smtClean="0"/>
              <a:pPr/>
              <a:t>5</a:t>
            </a:fld>
            <a:endParaRPr lang="en-GB"/>
          </a:p>
        </p:txBody>
      </p:sp>
      <p:sp>
        <p:nvSpPr>
          <p:cNvPr id="12" name="Date Placeholder 11"/>
          <p:cNvSpPr>
            <a:spLocks noGrp="1"/>
          </p:cNvSpPr>
          <p:nvPr>
            <p:ph type="dt" sz="half" idx="16"/>
          </p:nvPr>
        </p:nvSpPr>
        <p:spPr/>
        <p:txBody>
          <a:bodyPr/>
          <a:lstStyle/>
          <a:p>
            <a:r>
              <a:rPr lang="en-US" smtClean="0"/>
              <a:t>Tháng 05/2016</a:t>
            </a:r>
            <a:endParaRPr lang="en-GB"/>
          </a:p>
        </p:txBody>
      </p:sp>
      <p:sp>
        <p:nvSpPr>
          <p:cNvPr id="14" name="Footer Placeholder 13"/>
          <p:cNvSpPr>
            <a:spLocks noGrp="1"/>
          </p:cNvSpPr>
          <p:nvPr>
            <p:ph type="ftr" sz="quarter" idx="17"/>
          </p:nvPr>
        </p:nvSpPr>
        <p:spPr/>
        <p:txBody>
          <a:bodyPr/>
          <a:lstStyle/>
          <a:p>
            <a:r>
              <a:rPr lang="vi-VN" smtClean="0"/>
              <a:t>IFC/SSC – Báo cáo Môi trường và Xã hội (E&amp;S)</a:t>
            </a:r>
            <a:endParaRPr lang="en-GB" dirty="0"/>
          </a:p>
        </p:txBody>
      </p:sp>
      <p:sp>
        <p:nvSpPr>
          <p:cNvPr id="8" name="TextBox 7"/>
          <p:cNvSpPr txBox="1"/>
          <p:nvPr/>
        </p:nvSpPr>
        <p:spPr>
          <a:xfrm>
            <a:off x="381000" y="381000"/>
            <a:ext cx="2286000" cy="228600"/>
          </a:xfrm>
          <a:prstGeom prst="rect">
            <a:avLst/>
          </a:prstGeom>
          <a:noFill/>
        </p:spPr>
        <p:txBody>
          <a:bodyPr vert="horz" wrap="square" lIns="0" tIns="0" rIns="0" bIns="0" rtlCol="0">
            <a:noAutofit/>
          </a:bodyPr>
          <a:lstStyle/>
          <a:p>
            <a:pPr indent="-274320">
              <a:spcAft>
                <a:spcPts val="900"/>
              </a:spcAft>
            </a:pPr>
            <a:r>
              <a:rPr lang="en-GB" sz="900" b="1" i="1" smtClean="0">
                <a:solidFill>
                  <a:schemeClr val="accent2"/>
                </a:solidFill>
                <a:latin typeface="Arial" panose="020B0604020202020204" pitchFamily="34" charset="0"/>
              </a:rPr>
              <a:t>Chào mừng và giới thiệu</a:t>
            </a:r>
            <a:endParaRPr lang="en-GB" sz="900" b="1" i="1" dirty="0" smtClean="0">
              <a:solidFill>
                <a:schemeClr val="accent2"/>
              </a:solidFill>
              <a:latin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033181026"/>
              </p:ext>
            </p:extLst>
          </p:nvPr>
        </p:nvGraphicFramePr>
        <p:xfrm>
          <a:off x="574548" y="1295400"/>
          <a:ext cx="8645652" cy="3712800"/>
        </p:xfrm>
        <a:graphic>
          <a:graphicData uri="http://schemas.openxmlformats.org/drawingml/2006/table">
            <a:tbl>
              <a:tblPr firstRow="1" firstCol="1" bandRow="1">
                <a:tableStyleId>{69D073F8-1565-44D7-B386-08B59EADF2EE}</a:tableStyleId>
              </a:tblPr>
              <a:tblGrid>
                <a:gridCol w="1493340"/>
                <a:gridCol w="7152312"/>
              </a:tblGrid>
              <a:tr h="360000">
                <a:tc>
                  <a:txBody>
                    <a:bodyPr/>
                    <a:lstStyle/>
                    <a:p>
                      <a:pPr marL="0" marR="0" algn="l">
                        <a:lnSpc>
                          <a:spcPts val="1200"/>
                        </a:lnSpc>
                        <a:spcBef>
                          <a:spcPts val="0"/>
                        </a:spcBef>
                        <a:spcAft>
                          <a:spcPts val="0"/>
                        </a:spcAft>
                      </a:pPr>
                      <a:r>
                        <a:rPr lang="en-GB" sz="1200" i="1" dirty="0" err="1" smtClean="0">
                          <a:solidFill>
                            <a:sysClr val="windowText" lastClr="000000"/>
                          </a:solidFill>
                          <a:effectLst/>
                          <a:latin typeface="+mn-lt"/>
                        </a:rPr>
                        <a:t>Thời</a:t>
                      </a:r>
                      <a:r>
                        <a:rPr lang="en-GB" sz="1200" i="1" baseline="0" dirty="0" smtClean="0">
                          <a:solidFill>
                            <a:sysClr val="windowText" lastClr="000000"/>
                          </a:solidFill>
                          <a:effectLst/>
                          <a:latin typeface="+mn-lt"/>
                        </a:rPr>
                        <a:t> </a:t>
                      </a:r>
                      <a:r>
                        <a:rPr lang="en-GB" sz="1200" i="1" baseline="0" dirty="0" err="1" smtClean="0">
                          <a:solidFill>
                            <a:sysClr val="windowText" lastClr="000000"/>
                          </a:solidFill>
                          <a:effectLst/>
                          <a:latin typeface="+mn-lt"/>
                        </a:rPr>
                        <a:t>gian</a:t>
                      </a:r>
                      <a:endParaRPr lang="en-US" sz="1200" i="1" dirty="0">
                        <a:solidFill>
                          <a:sysClr val="windowText" lastClr="000000"/>
                        </a:solidFill>
                        <a:effectLst/>
                        <a:latin typeface="+mn-lt"/>
                        <a:ea typeface="Arial" panose="020B0604020202020204" pitchFamily="34" charset="0"/>
                        <a:cs typeface="Times New Roman" panose="02020603050405020304" pitchFamily="18" charset="0"/>
                      </a:endParaRPr>
                    </a:p>
                  </a:txBody>
                  <a:tcPr marL="55245" marR="55245" marT="0" marB="0" anchor="ctr">
                    <a:lnB w="3175" cap="flat" cmpd="sng" algn="ctr">
                      <a:solidFill>
                        <a:schemeClr val="accent3"/>
                      </a:solidFill>
                      <a:prstDash val="solid"/>
                      <a:round/>
                      <a:headEnd type="none" w="med" len="med"/>
                      <a:tailEnd type="none" w="med" len="med"/>
                    </a:lnB>
                    <a:solidFill>
                      <a:schemeClr val="tx2">
                        <a:lumMod val="20000"/>
                        <a:lumOff val="80000"/>
                      </a:schemeClr>
                    </a:solidFill>
                  </a:tcPr>
                </a:tc>
                <a:tc>
                  <a:txBody>
                    <a:bodyPr/>
                    <a:lstStyle/>
                    <a:p>
                      <a:pPr marL="0" marR="0" algn="l">
                        <a:lnSpc>
                          <a:spcPts val="1200"/>
                        </a:lnSpc>
                        <a:spcBef>
                          <a:spcPts val="0"/>
                        </a:spcBef>
                        <a:spcAft>
                          <a:spcPts val="0"/>
                        </a:spcAft>
                      </a:pPr>
                      <a:r>
                        <a:rPr lang="en-GB" sz="1200" i="1" dirty="0" err="1" smtClean="0">
                          <a:solidFill>
                            <a:sysClr val="windowText" lastClr="000000"/>
                          </a:solidFill>
                          <a:effectLst/>
                          <a:latin typeface="+mn-lt"/>
                        </a:rPr>
                        <a:t>Chủ</a:t>
                      </a:r>
                      <a:r>
                        <a:rPr lang="en-GB" sz="1200" i="1" baseline="0" dirty="0" smtClean="0">
                          <a:solidFill>
                            <a:sysClr val="windowText" lastClr="000000"/>
                          </a:solidFill>
                          <a:effectLst/>
                          <a:latin typeface="+mn-lt"/>
                        </a:rPr>
                        <a:t> </a:t>
                      </a:r>
                      <a:r>
                        <a:rPr lang="en-GB" sz="1200" i="1" baseline="0" dirty="0" err="1" smtClean="0">
                          <a:solidFill>
                            <a:sysClr val="windowText" lastClr="000000"/>
                          </a:solidFill>
                          <a:effectLst/>
                          <a:latin typeface="+mn-lt"/>
                        </a:rPr>
                        <a:t>đề</a:t>
                      </a:r>
                      <a:endParaRPr lang="en-US" sz="1200" i="1" dirty="0">
                        <a:solidFill>
                          <a:sysClr val="windowText" lastClr="000000"/>
                        </a:solidFill>
                        <a:effectLst/>
                        <a:latin typeface="+mn-lt"/>
                        <a:ea typeface="Arial" panose="020B0604020202020204" pitchFamily="34" charset="0"/>
                        <a:cs typeface="Times New Roman" panose="02020603050405020304" pitchFamily="18" charset="0"/>
                      </a:endParaRPr>
                    </a:p>
                  </a:txBody>
                  <a:tcPr marL="55245" marR="55245" marT="0" marB="0" anchor="ctr">
                    <a:lnB w="3175" cap="flat" cmpd="sng" algn="ctr">
                      <a:solidFill>
                        <a:schemeClr val="accent3"/>
                      </a:solidFill>
                      <a:prstDash val="solid"/>
                      <a:round/>
                      <a:headEnd type="none" w="med" len="med"/>
                      <a:tailEnd type="none" w="med" len="med"/>
                    </a:lnB>
                    <a:solidFill>
                      <a:schemeClr val="tx2">
                        <a:lumMod val="20000"/>
                        <a:lumOff val="80000"/>
                      </a:schemeClr>
                    </a:solidFill>
                  </a:tcPr>
                </a:tc>
              </a:tr>
              <a:tr h="360000">
                <a:tc>
                  <a:txBody>
                    <a:bodyPr/>
                    <a:lstStyle/>
                    <a:p>
                      <a:pPr marL="0" marR="0" algn="l">
                        <a:lnSpc>
                          <a:spcPts val="1200"/>
                        </a:lnSpc>
                        <a:spcBef>
                          <a:spcPts val="0"/>
                        </a:spcBef>
                        <a:spcAft>
                          <a:spcPts val="0"/>
                        </a:spcAft>
                      </a:pPr>
                      <a:r>
                        <a:rPr lang="en-GB" sz="1200" i="0" dirty="0" smtClean="0">
                          <a:effectLst/>
                          <a:latin typeface="+mn-lt"/>
                        </a:rPr>
                        <a:t>8.15</a:t>
                      </a:r>
                      <a:endParaRPr lang="en-US" sz="1200" i="0" dirty="0">
                        <a:effectLst/>
                        <a:latin typeface="+mn-lt"/>
                        <a:ea typeface="Arial" panose="020B0604020202020204" pitchFamily="34" charset="0"/>
                        <a:cs typeface="Times New Roman" panose="02020603050405020304" pitchFamily="18" charset="0"/>
                      </a:endParaRPr>
                    </a:p>
                  </a:txBody>
                  <a:tcPr marL="55245" marR="55245" marT="0" marB="0" anchor="ctr">
                    <a:lnT w="3175" cap="flat" cmpd="sng" algn="ctr">
                      <a:solidFill>
                        <a:schemeClr val="accent3"/>
                      </a:solidFill>
                      <a:prstDash val="solid"/>
                      <a:round/>
                      <a:headEnd type="none" w="med" len="med"/>
                      <a:tailEnd type="none" w="med" len="med"/>
                    </a:lnT>
                    <a:lnB w="3175" cap="flat" cmpd="sng" algn="ctr">
                      <a:solidFill>
                        <a:schemeClr val="accent3"/>
                      </a:solidFill>
                      <a:prstDash val="sysDot"/>
                      <a:round/>
                      <a:headEnd type="none" w="med" len="med"/>
                      <a:tailEnd type="none" w="med" len="med"/>
                    </a:lnB>
                  </a:tcPr>
                </a:tc>
                <a:tc>
                  <a:txBody>
                    <a:bodyPr/>
                    <a:lstStyle/>
                    <a:p>
                      <a:pPr marL="0" marR="0" algn="l">
                        <a:lnSpc>
                          <a:spcPts val="1200"/>
                        </a:lnSpc>
                        <a:spcBef>
                          <a:spcPts val="0"/>
                        </a:spcBef>
                        <a:spcAft>
                          <a:spcPts val="300"/>
                        </a:spcAft>
                      </a:pPr>
                      <a:r>
                        <a:rPr lang="en-GB" sz="1200" dirty="0" err="1" smtClean="0">
                          <a:effectLst/>
                          <a:latin typeface="+mn-lt"/>
                        </a:rPr>
                        <a:t>Chào</a:t>
                      </a:r>
                      <a:r>
                        <a:rPr lang="en-GB" sz="1200" baseline="0" dirty="0" smtClean="0">
                          <a:effectLst/>
                          <a:latin typeface="+mn-lt"/>
                        </a:rPr>
                        <a:t> </a:t>
                      </a:r>
                      <a:r>
                        <a:rPr lang="en-GB" sz="1200" baseline="0" dirty="0" err="1" smtClean="0">
                          <a:effectLst/>
                          <a:latin typeface="+mn-lt"/>
                        </a:rPr>
                        <a:t>mừng</a:t>
                      </a:r>
                      <a:endParaRPr lang="en-US" sz="1200" dirty="0">
                        <a:effectLst/>
                        <a:latin typeface="+mn-lt"/>
                        <a:ea typeface="Arial" panose="020B0604020202020204" pitchFamily="34" charset="0"/>
                        <a:cs typeface="Times New Roman" panose="02020603050405020304" pitchFamily="18" charset="0"/>
                      </a:endParaRPr>
                    </a:p>
                  </a:txBody>
                  <a:tcPr marL="55245" marR="55245" marT="0" marB="0" anchor="ctr">
                    <a:lnT w="3175" cap="flat" cmpd="sng" algn="ctr">
                      <a:solidFill>
                        <a:schemeClr val="accent3"/>
                      </a:solidFill>
                      <a:prstDash val="solid"/>
                      <a:round/>
                      <a:headEnd type="none" w="med" len="med"/>
                      <a:tailEnd type="none" w="med" len="med"/>
                    </a:lnT>
                    <a:lnB w="3175" cap="flat" cmpd="sng" algn="ctr">
                      <a:solidFill>
                        <a:schemeClr val="accent3"/>
                      </a:solidFill>
                      <a:prstDash val="sysDot"/>
                      <a:round/>
                      <a:headEnd type="none" w="med" len="med"/>
                      <a:tailEnd type="none" w="med" len="med"/>
                    </a:lnB>
                  </a:tcPr>
                </a:tc>
              </a:tr>
              <a:tr h="727800">
                <a:tc>
                  <a:txBody>
                    <a:bodyPr/>
                    <a:lstStyle/>
                    <a:p>
                      <a:pPr marL="0" marR="0" algn="l">
                        <a:lnSpc>
                          <a:spcPts val="1200"/>
                        </a:lnSpc>
                        <a:spcBef>
                          <a:spcPts val="0"/>
                        </a:spcBef>
                        <a:spcAft>
                          <a:spcPts val="0"/>
                        </a:spcAft>
                      </a:pPr>
                      <a:r>
                        <a:rPr lang="en-US" sz="1200" i="0" dirty="0" smtClean="0">
                          <a:effectLst/>
                          <a:latin typeface="+mn-lt"/>
                          <a:ea typeface="Arial" panose="020B0604020202020204" pitchFamily="34" charset="0"/>
                          <a:cs typeface="Times New Roman" panose="02020603050405020304" pitchFamily="18" charset="0"/>
                        </a:rPr>
                        <a:t>8.30</a:t>
                      </a:r>
                      <a:endParaRPr lang="en-US" sz="1200" i="0" dirty="0">
                        <a:effectLst/>
                        <a:latin typeface="+mn-lt"/>
                        <a:ea typeface="Arial" panose="020B0604020202020204" pitchFamily="34" charset="0"/>
                        <a:cs typeface="Times New Roman" panose="02020603050405020304" pitchFamily="18" charset="0"/>
                      </a:endParaRPr>
                    </a:p>
                  </a:txBody>
                  <a:tcPr marL="55245" marR="55245" marT="0" marB="0" anchor="ctr">
                    <a:lnT w="3175" cap="flat" cmpd="sng" algn="ctr">
                      <a:solidFill>
                        <a:schemeClr val="accent3"/>
                      </a:solidFill>
                      <a:prstDash val="sysDot"/>
                      <a:round/>
                      <a:headEnd type="none" w="med" len="med"/>
                      <a:tailEnd type="none" w="med" len="med"/>
                    </a:lnT>
                    <a:lnB w="3175" cap="flat" cmpd="sng" algn="ctr">
                      <a:solidFill>
                        <a:schemeClr val="accent3"/>
                      </a:solidFill>
                      <a:prstDash val="sysDot"/>
                      <a:round/>
                      <a:headEnd type="none" w="med" len="med"/>
                      <a:tailEnd type="none" w="med" len="med"/>
                    </a:lnB>
                  </a:tcPr>
                </a:tc>
                <a:tc>
                  <a:txBody>
                    <a:bodyPr/>
                    <a:lstStyle/>
                    <a:p>
                      <a:pPr marL="0" marR="0" algn="l">
                        <a:lnSpc>
                          <a:spcPts val="1200"/>
                        </a:lnSpc>
                        <a:spcBef>
                          <a:spcPts val="0"/>
                        </a:spcBef>
                        <a:spcAft>
                          <a:spcPts val="300"/>
                        </a:spcAft>
                      </a:pPr>
                      <a:r>
                        <a:rPr lang="en-US" sz="1200" b="1" dirty="0" err="1" smtClean="0">
                          <a:effectLst/>
                          <a:latin typeface="+mn-lt"/>
                          <a:ea typeface="Arial" panose="020B0604020202020204" pitchFamily="34" charset="0"/>
                          <a:cs typeface="Times New Roman" panose="02020603050405020304" pitchFamily="18" charset="0"/>
                        </a:rPr>
                        <a:t>Giới</a:t>
                      </a:r>
                      <a:r>
                        <a:rPr lang="en-US" sz="1200" b="1" baseline="0" dirty="0" smtClean="0">
                          <a:effectLst/>
                          <a:latin typeface="+mn-lt"/>
                          <a:ea typeface="Arial" panose="020B0604020202020204" pitchFamily="34" charset="0"/>
                          <a:cs typeface="Times New Roman" panose="02020603050405020304" pitchFamily="18" charset="0"/>
                        </a:rPr>
                        <a:t> </a:t>
                      </a:r>
                      <a:r>
                        <a:rPr lang="en-US" sz="1200" b="1" baseline="0" dirty="0" err="1" smtClean="0">
                          <a:effectLst/>
                          <a:latin typeface="+mn-lt"/>
                          <a:ea typeface="Arial" panose="020B0604020202020204" pitchFamily="34" charset="0"/>
                          <a:cs typeface="Times New Roman" panose="02020603050405020304" pitchFamily="18" charset="0"/>
                        </a:rPr>
                        <a:t>thiệu</a:t>
                      </a:r>
                      <a:endParaRPr lang="en-US" sz="1200" b="1" dirty="0" smtClean="0">
                        <a:effectLst/>
                        <a:latin typeface="+mn-lt"/>
                        <a:ea typeface="Arial" panose="020B0604020202020204" pitchFamily="34" charset="0"/>
                        <a:cs typeface="Times New Roman" panose="02020603050405020304" pitchFamily="18" charset="0"/>
                      </a:endParaRPr>
                    </a:p>
                    <a:p>
                      <a:pPr marL="171450" marR="0" indent="-171450" algn="l">
                        <a:lnSpc>
                          <a:spcPts val="1200"/>
                        </a:lnSpc>
                        <a:spcBef>
                          <a:spcPts val="0"/>
                        </a:spcBef>
                        <a:spcAft>
                          <a:spcPts val="300"/>
                        </a:spcAft>
                        <a:buFont typeface="Arial" panose="020B0604020202020204" pitchFamily="34" charset="0"/>
                        <a:buChar char="•"/>
                      </a:pPr>
                      <a:r>
                        <a:rPr lang="en-US" sz="1200" dirty="0" err="1" smtClean="0">
                          <a:effectLst/>
                          <a:latin typeface="+mn-lt"/>
                          <a:ea typeface="Arial" panose="020B0604020202020204" pitchFamily="34" charset="0"/>
                          <a:cs typeface="Times New Roman" panose="02020603050405020304" pitchFamily="18" charset="0"/>
                        </a:rPr>
                        <a:t>Sở</a:t>
                      </a:r>
                      <a:r>
                        <a:rPr lang="en-US" sz="1200" baseline="0" dirty="0" smtClean="0">
                          <a:effectLst/>
                          <a:latin typeface="+mn-lt"/>
                          <a:ea typeface="Arial" panose="020B0604020202020204" pitchFamily="34" charset="0"/>
                          <a:cs typeface="Times New Roman" panose="02020603050405020304" pitchFamily="18" charset="0"/>
                        </a:rPr>
                        <a:t> GDCK HCM - </a:t>
                      </a:r>
                      <a:r>
                        <a:rPr lang="en-US" sz="1200" dirty="0" err="1" smtClean="0">
                          <a:effectLst/>
                          <a:latin typeface="+mn-lt"/>
                          <a:ea typeface="Arial" panose="020B0604020202020204" pitchFamily="34" charset="0"/>
                          <a:cs typeface="Times New Roman" panose="02020603050405020304" pitchFamily="18" charset="0"/>
                        </a:rPr>
                        <a:t>Yêu</a:t>
                      </a:r>
                      <a:r>
                        <a:rPr lang="en-US" sz="1200" baseline="0" dirty="0" smtClean="0">
                          <a:effectLst/>
                          <a:latin typeface="+mn-lt"/>
                          <a:ea typeface="Arial" panose="020B0604020202020204" pitchFamily="34" charset="0"/>
                          <a:cs typeface="Times New Roman" panose="02020603050405020304" pitchFamily="18" charset="0"/>
                        </a:rPr>
                        <a:t> </a:t>
                      </a:r>
                      <a:r>
                        <a:rPr lang="en-US" sz="1200" baseline="0" dirty="0" err="1" smtClean="0">
                          <a:effectLst/>
                          <a:latin typeface="+mn-lt"/>
                          <a:ea typeface="Arial" panose="020B0604020202020204" pitchFamily="34" charset="0"/>
                          <a:cs typeface="Times New Roman" panose="02020603050405020304" pitchFamily="18" charset="0"/>
                        </a:rPr>
                        <a:t>cầu</a:t>
                      </a:r>
                      <a:r>
                        <a:rPr lang="en-US" sz="1200" baseline="0" dirty="0" smtClean="0">
                          <a:effectLst/>
                          <a:latin typeface="+mn-lt"/>
                          <a:ea typeface="Arial" panose="020B0604020202020204" pitchFamily="34" charset="0"/>
                          <a:cs typeface="Times New Roman" panose="02020603050405020304" pitchFamily="18" charset="0"/>
                        </a:rPr>
                        <a:t> </a:t>
                      </a:r>
                      <a:r>
                        <a:rPr lang="en-US" sz="1200" baseline="0" dirty="0" err="1" smtClean="0">
                          <a:effectLst/>
                          <a:latin typeface="+mn-lt"/>
                          <a:ea typeface="Arial" panose="020B0604020202020204" pitchFamily="34" charset="0"/>
                          <a:cs typeface="Times New Roman" panose="02020603050405020304" pitchFamily="18" charset="0"/>
                        </a:rPr>
                        <a:t>công</a:t>
                      </a:r>
                      <a:r>
                        <a:rPr lang="en-US" sz="1200" baseline="0" dirty="0" smtClean="0">
                          <a:effectLst/>
                          <a:latin typeface="+mn-lt"/>
                          <a:ea typeface="Arial" panose="020B0604020202020204" pitchFamily="34" charset="0"/>
                          <a:cs typeface="Times New Roman" panose="02020603050405020304" pitchFamily="18" charset="0"/>
                        </a:rPr>
                        <a:t> </a:t>
                      </a:r>
                      <a:r>
                        <a:rPr lang="en-US" sz="1200" baseline="0" dirty="0" err="1" smtClean="0">
                          <a:effectLst/>
                          <a:latin typeface="+mn-lt"/>
                          <a:ea typeface="Arial" panose="020B0604020202020204" pitchFamily="34" charset="0"/>
                          <a:cs typeface="Times New Roman" panose="02020603050405020304" pitchFamily="18" charset="0"/>
                        </a:rPr>
                        <a:t>bố</a:t>
                      </a:r>
                      <a:r>
                        <a:rPr lang="en-US" sz="1200" baseline="0" dirty="0" smtClean="0">
                          <a:effectLst/>
                          <a:latin typeface="+mn-lt"/>
                          <a:ea typeface="Arial" panose="020B0604020202020204" pitchFamily="34" charset="0"/>
                          <a:cs typeface="Times New Roman" panose="02020603050405020304" pitchFamily="18" charset="0"/>
                        </a:rPr>
                        <a:t> </a:t>
                      </a:r>
                      <a:r>
                        <a:rPr lang="en-US" sz="1200" baseline="0" dirty="0" err="1" smtClean="0">
                          <a:effectLst/>
                          <a:latin typeface="+mn-lt"/>
                          <a:ea typeface="Arial" panose="020B0604020202020204" pitchFamily="34" charset="0"/>
                          <a:cs typeface="Times New Roman" panose="02020603050405020304" pitchFamily="18" charset="0"/>
                        </a:rPr>
                        <a:t>thông</a:t>
                      </a:r>
                      <a:r>
                        <a:rPr lang="en-US" sz="1200" baseline="0" dirty="0" smtClean="0">
                          <a:effectLst/>
                          <a:latin typeface="+mn-lt"/>
                          <a:ea typeface="Arial" panose="020B0604020202020204" pitchFamily="34" charset="0"/>
                          <a:cs typeface="Times New Roman" panose="02020603050405020304" pitchFamily="18" charset="0"/>
                        </a:rPr>
                        <a:t> tin </a:t>
                      </a:r>
                      <a:r>
                        <a:rPr lang="en-US" sz="1200" baseline="0" dirty="0" err="1" smtClean="0">
                          <a:effectLst/>
                          <a:latin typeface="+mn-lt"/>
                          <a:ea typeface="Arial" panose="020B0604020202020204" pitchFamily="34" charset="0"/>
                          <a:cs typeface="Times New Roman" panose="02020603050405020304" pitchFamily="18" charset="0"/>
                        </a:rPr>
                        <a:t>Môi</a:t>
                      </a:r>
                      <a:r>
                        <a:rPr lang="en-US" sz="1200" baseline="0" dirty="0" smtClean="0">
                          <a:effectLst/>
                          <a:latin typeface="+mn-lt"/>
                          <a:ea typeface="Arial" panose="020B0604020202020204" pitchFamily="34" charset="0"/>
                          <a:cs typeface="Times New Roman" panose="02020603050405020304" pitchFamily="18" charset="0"/>
                        </a:rPr>
                        <a:t> </a:t>
                      </a:r>
                      <a:r>
                        <a:rPr lang="en-US" sz="1200" baseline="0" dirty="0" err="1" smtClean="0">
                          <a:effectLst/>
                          <a:latin typeface="+mn-lt"/>
                          <a:ea typeface="Arial" panose="020B0604020202020204" pitchFamily="34" charset="0"/>
                          <a:cs typeface="Times New Roman" panose="02020603050405020304" pitchFamily="18" charset="0"/>
                        </a:rPr>
                        <a:t>trường</a:t>
                      </a:r>
                      <a:r>
                        <a:rPr lang="en-US" sz="1200" baseline="0" dirty="0" smtClean="0">
                          <a:effectLst/>
                          <a:latin typeface="+mn-lt"/>
                          <a:ea typeface="Arial" panose="020B0604020202020204" pitchFamily="34" charset="0"/>
                          <a:cs typeface="Times New Roman" panose="02020603050405020304" pitchFamily="18" charset="0"/>
                        </a:rPr>
                        <a:t> </a:t>
                      </a:r>
                      <a:r>
                        <a:rPr lang="en-US" sz="1200" baseline="0" dirty="0" err="1" smtClean="0">
                          <a:effectLst/>
                          <a:latin typeface="+mn-lt"/>
                          <a:ea typeface="Arial" panose="020B0604020202020204" pitchFamily="34" charset="0"/>
                          <a:cs typeface="Times New Roman" panose="02020603050405020304" pitchFamily="18" charset="0"/>
                        </a:rPr>
                        <a:t>và</a:t>
                      </a:r>
                      <a:r>
                        <a:rPr lang="en-US" sz="1200" baseline="0" dirty="0" smtClean="0">
                          <a:effectLst/>
                          <a:latin typeface="+mn-lt"/>
                          <a:ea typeface="Arial" panose="020B0604020202020204" pitchFamily="34" charset="0"/>
                          <a:cs typeface="Times New Roman" panose="02020603050405020304" pitchFamily="18" charset="0"/>
                        </a:rPr>
                        <a:t> </a:t>
                      </a:r>
                      <a:r>
                        <a:rPr lang="en-US" sz="1200" baseline="0" dirty="0" err="1" smtClean="0">
                          <a:effectLst/>
                          <a:latin typeface="+mn-lt"/>
                          <a:ea typeface="Arial" panose="020B0604020202020204" pitchFamily="34" charset="0"/>
                          <a:cs typeface="Times New Roman" panose="02020603050405020304" pitchFamily="18" charset="0"/>
                        </a:rPr>
                        <a:t>Xã</a:t>
                      </a:r>
                      <a:r>
                        <a:rPr lang="en-US" sz="1200" baseline="0" dirty="0" smtClean="0">
                          <a:effectLst/>
                          <a:latin typeface="+mn-lt"/>
                          <a:ea typeface="Arial" panose="020B0604020202020204" pitchFamily="34" charset="0"/>
                          <a:cs typeface="Times New Roman" panose="02020603050405020304" pitchFamily="18" charset="0"/>
                        </a:rPr>
                        <a:t> </a:t>
                      </a:r>
                      <a:r>
                        <a:rPr lang="en-US" sz="1200" baseline="0" dirty="0" err="1" smtClean="0">
                          <a:effectLst/>
                          <a:latin typeface="+mn-lt"/>
                          <a:ea typeface="Arial" panose="020B0604020202020204" pitchFamily="34" charset="0"/>
                          <a:cs typeface="Times New Roman" panose="02020603050405020304" pitchFamily="18" charset="0"/>
                        </a:rPr>
                        <a:t>hội</a:t>
                      </a:r>
                      <a:r>
                        <a:rPr lang="en-US" sz="1200" baseline="0" dirty="0" smtClean="0">
                          <a:effectLst/>
                          <a:latin typeface="+mn-lt"/>
                          <a:ea typeface="Arial" panose="020B0604020202020204" pitchFamily="34" charset="0"/>
                          <a:cs typeface="Times New Roman" panose="02020603050405020304" pitchFamily="18" charset="0"/>
                        </a:rPr>
                        <a:t> </a:t>
                      </a:r>
                    </a:p>
                    <a:p>
                      <a:pPr marL="171450" marR="0" indent="-171450" algn="l" defTabSz="914400" rtl="0" eaLnBrk="1" fontAlgn="auto" latinLnBrk="0" hangingPunct="1">
                        <a:lnSpc>
                          <a:spcPts val="1200"/>
                        </a:lnSpc>
                        <a:spcBef>
                          <a:spcPts val="0"/>
                        </a:spcBef>
                        <a:spcAft>
                          <a:spcPts val="300"/>
                        </a:spcAft>
                        <a:buClrTx/>
                        <a:buSzTx/>
                        <a:buFont typeface="Arial" panose="020B0604020202020204" pitchFamily="34" charset="0"/>
                        <a:buChar char="•"/>
                        <a:tabLst/>
                        <a:defRPr/>
                      </a:pPr>
                      <a:r>
                        <a:rPr lang="en-GB" sz="1200" dirty="0" smtClean="0">
                          <a:latin typeface="+mn-lt"/>
                        </a:rPr>
                        <a:t>Dragon</a:t>
                      </a:r>
                      <a:r>
                        <a:rPr lang="en-GB" sz="1200" baseline="0" dirty="0" smtClean="0">
                          <a:latin typeface="+mn-lt"/>
                        </a:rPr>
                        <a:t> Capital – </a:t>
                      </a:r>
                      <a:r>
                        <a:rPr lang="en-GB" sz="1200" baseline="0" dirty="0" err="1" smtClean="0">
                          <a:latin typeface="+mn-lt"/>
                        </a:rPr>
                        <a:t>Góc</a:t>
                      </a:r>
                      <a:r>
                        <a:rPr lang="en-GB" sz="1200" baseline="0" dirty="0" smtClean="0">
                          <a:latin typeface="+mn-lt"/>
                        </a:rPr>
                        <a:t> </a:t>
                      </a:r>
                      <a:r>
                        <a:rPr lang="en-GB" sz="1200" baseline="0" dirty="0" err="1" smtClean="0">
                          <a:latin typeface="+mn-lt"/>
                        </a:rPr>
                        <a:t>nhìn</a:t>
                      </a:r>
                      <a:r>
                        <a:rPr lang="en-GB" sz="1200" baseline="0" dirty="0" smtClean="0">
                          <a:latin typeface="+mn-lt"/>
                        </a:rPr>
                        <a:t> </a:t>
                      </a:r>
                      <a:r>
                        <a:rPr lang="en-GB" sz="1200" baseline="0" dirty="0" err="1" smtClean="0">
                          <a:latin typeface="+mn-lt"/>
                        </a:rPr>
                        <a:t>nhu</a:t>
                      </a:r>
                      <a:r>
                        <a:rPr lang="en-GB" sz="1200" baseline="0" dirty="0" smtClean="0">
                          <a:latin typeface="+mn-lt"/>
                        </a:rPr>
                        <a:t> </a:t>
                      </a:r>
                      <a:r>
                        <a:rPr lang="en-GB" sz="1200" baseline="0" dirty="0" err="1" smtClean="0">
                          <a:latin typeface="+mn-lt"/>
                        </a:rPr>
                        <a:t>cầu</a:t>
                      </a:r>
                      <a:r>
                        <a:rPr lang="en-GB" sz="1200" baseline="0" dirty="0" smtClean="0">
                          <a:latin typeface="+mn-lt"/>
                        </a:rPr>
                        <a:t> </a:t>
                      </a:r>
                      <a:r>
                        <a:rPr lang="en-GB" sz="1200" baseline="0" dirty="0" err="1" smtClean="0">
                          <a:latin typeface="+mn-lt"/>
                        </a:rPr>
                        <a:t>thông</a:t>
                      </a:r>
                      <a:r>
                        <a:rPr lang="en-GB" sz="1200" baseline="0" dirty="0" smtClean="0">
                          <a:latin typeface="+mn-lt"/>
                        </a:rPr>
                        <a:t> tin </a:t>
                      </a:r>
                      <a:r>
                        <a:rPr lang="en-GB" sz="1200" baseline="0" dirty="0" err="1" smtClean="0">
                          <a:latin typeface="+mn-lt"/>
                        </a:rPr>
                        <a:t>từ</a:t>
                      </a:r>
                      <a:r>
                        <a:rPr lang="en-GB" sz="1200" baseline="0" dirty="0" smtClean="0">
                          <a:latin typeface="+mn-lt"/>
                        </a:rPr>
                        <a:t> </a:t>
                      </a:r>
                      <a:r>
                        <a:rPr lang="en-GB" sz="1200" baseline="0" dirty="0" err="1" smtClean="0">
                          <a:latin typeface="+mn-lt"/>
                        </a:rPr>
                        <a:t>phía</a:t>
                      </a:r>
                      <a:r>
                        <a:rPr lang="en-GB" sz="1200" baseline="0" dirty="0" smtClean="0">
                          <a:latin typeface="+mn-lt"/>
                        </a:rPr>
                        <a:t> </a:t>
                      </a:r>
                      <a:r>
                        <a:rPr lang="en-GB" sz="1200" baseline="0" dirty="0" err="1" smtClean="0">
                          <a:latin typeface="+mn-lt"/>
                        </a:rPr>
                        <a:t>nhà</a:t>
                      </a:r>
                      <a:r>
                        <a:rPr lang="en-GB" sz="1200" baseline="0" dirty="0" smtClean="0">
                          <a:latin typeface="+mn-lt"/>
                        </a:rPr>
                        <a:t> </a:t>
                      </a:r>
                      <a:r>
                        <a:rPr lang="en-GB" sz="1200" baseline="0" dirty="0" err="1" smtClean="0">
                          <a:latin typeface="+mn-lt"/>
                        </a:rPr>
                        <a:t>đầu</a:t>
                      </a:r>
                      <a:r>
                        <a:rPr lang="en-GB" sz="1200" baseline="0" dirty="0" smtClean="0">
                          <a:latin typeface="+mn-lt"/>
                        </a:rPr>
                        <a:t> </a:t>
                      </a:r>
                      <a:r>
                        <a:rPr lang="en-GB" sz="1200" baseline="0" dirty="0" err="1" smtClean="0">
                          <a:latin typeface="+mn-lt"/>
                        </a:rPr>
                        <a:t>tư</a:t>
                      </a:r>
                      <a:endParaRPr lang="en-GB" sz="1200" dirty="0" smtClean="0">
                        <a:latin typeface="+mn-lt"/>
                      </a:endParaRPr>
                    </a:p>
                  </a:txBody>
                  <a:tcPr marL="55245" marR="55245" marT="0" marB="0" anchor="ctr">
                    <a:lnT w="3175" cap="flat" cmpd="sng" algn="ctr">
                      <a:solidFill>
                        <a:schemeClr val="accent3"/>
                      </a:solidFill>
                      <a:prstDash val="sysDot"/>
                      <a:round/>
                      <a:headEnd type="none" w="med" len="med"/>
                      <a:tailEnd type="none" w="med" len="med"/>
                    </a:lnT>
                    <a:lnB w="3175" cap="flat" cmpd="sng" algn="ctr">
                      <a:solidFill>
                        <a:schemeClr val="accent3"/>
                      </a:solidFill>
                      <a:prstDash val="sysDot"/>
                      <a:round/>
                      <a:headEnd type="none" w="med" len="med"/>
                      <a:tailEnd type="none" w="med" len="med"/>
                    </a:lnB>
                  </a:tcPr>
                </a:tc>
              </a:tr>
              <a:tr h="838200">
                <a:tc>
                  <a:txBody>
                    <a:bodyPr/>
                    <a:lstStyle/>
                    <a:p>
                      <a:pPr marL="0" marR="0" algn="l">
                        <a:lnSpc>
                          <a:spcPts val="1200"/>
                        </a:lnSpc>
                        <a:spcBef>
                          <a:spcPts val="0"/>
                        </a:spcBef>
                        <a:spcAft>
                          <a:spcPts val="0"/>
                        </a:spcAft>
                      </a:pPr>
                      <a:r>
                        <a:rPr lang="en-GB" sz="1200" i="0" dirty="0" smtClean="0">
                          <a:effectLst/>
                          <a:latin typeface="+mn-lt"/>
                        </a:rPr>
                        <a:t>9.00</a:t>
                      </a:r>
                      <a:endParaRPr lang="en-US" sz="1200" i="0" dirty="0">
                        <a:effectLst/>
                        <a:latin typeface="+mn-lt"/>
                      </a:endParaRPr>
                    </a:p>
                    <a:p>
                      <a:pPr marL="0" marR="0" algn="l">
                        <a:lnSpc>
                          <a:spcPts val="1200"/>
                        </a:lnSpc>
                        <a:spcBef>
                          <a:spcPts val="0"/>
                        </a:spcBef>
                        <a:spcAft>
                          <a:spcPts val="0"/>
                        </a:spcAft>
                      </a:pPr>
                      <a:r>
                        <a:rPr lang="en-GB" sz="1200" i="0" dirty="0">
                          <a:effectLst/>
                          <a:latin typeface="+mn-lt"/>
                        </a:rPr>
                        <a:t> </a:t>
                      </a:r>
                      <a:endParaRPr lang="en-US" sz="1200" i="0" dirty="0">
                        <a:effectLst/>
                        <a:latin typeface="+mn-lt"/>
                        <a:ea typeface="Arial" panose="020B0604020202020204" pitchFamily="34" charset="0"/>
                        <a:cs typeface="Times New Roman" panose="02020603050405020304" pitchFamily="18" charset="0"/>
                      </a:endParaRPr>
                    </a:p>
                  </a:txBody>
                  <a:tcPr marL="55245" marR="55245" marT="0" marB="0" anchor="ctr">
                    <a:lnT w="3175" cap="flat" cmpd="sng" algn="ctr">
                      <a:solidFill>
                        <a:schemeClr val="accent3"/>
                      </a:solidFill>
                      <a:prstDash val="sysDot"/>
                      <a:round/>
                      <a:headEnd type="none" w="med" len="med"/>
                      <a:tailEnd type="none" w="med" len="med"/>
                    </a:lnT>
                    <a:lnB w="3175" cap="flat" cmpd="sng" algn="ctr">
                      <a:solidFill>
                        <a:schemeClr val="accent3"/>
                      </a:solidFill>
                      <a:prstDash val="sysDot"/>
                      <a:round/>
                      <a:headEnd type="none" w="med" len="med"/>
                      <a:tailEnd type="none" w="med" len="med"/>
                    </a:lnB>
                  </a:tcPr>
                </a:tc>
                <a:tc>
                  <a:txBody>
                    <a:bodyPr/>
                    <a:lstStyle/>
                    <a:p>
                      <a:pPr marL="0" marR="0" algn="l">
                        <a:lnSpc>
                          <a:spcPts val="1200"/>
                        </a:lnSpc>
                        <a:spcBef>
                          <a:spcPts val="0"/>
                        </a:spcBef>
                        <a:spcAft>
                          <a:spcPts val="300"/>
                        </a:spcAft>
                      </a:pPr>
                      <a:r>
                        <a:rPr lang="en-GB" sz="1200" b="1" dirty="0" err="1" smtClean="0">
                          <a:effectLst/>
                          <a:latin typeface="+mn-lt"/>
                        </a:rPr>
                        <a:t>Bối</a:t>
                      </a:r>
                      <a:r>
                        <a:rPr lang="en-GB" sz="1200" b="1" baseline="0" dirty="0" smtClean="0">
                          <a:effectLst/>
                          <a:latin typeface="+mn-lt"/>
                        </a:rPr>
                        <a:t> </a:t>
                      </a:r>
                      <a:r>
                        <a:rPr lang="en-GB" sz="1200" b="1" baseline="0" dirty="0" err="1" smtClean="0">
                          <a:effectLst/>
                          <a:latin typeface="+mn-lt"/>
                        </a:rPr>
                        <a:t>cảnh</a:t>
                      </a:r>
                      <a:r>
                        <a:rPr lang="en-GB" sz="1200" b="1" baseline="0" dirty="0" smtClean="0">
                          <a:effectLst/>
                          <a:latin typeface="+mn-lt"/>
                        </a:rPr>
                        <a:t> </a:t>
                      </a:r>
                      <a:r>
                        <a:rPr lang="en-GB" sz="1200" b="1" baseline="0" dirty="0" err="1" smtClean="0">
                          <a:effectLst/>
                          <a:latin typeface="+mn-lt"/>
                        </a:rPr>
                        <a:t>phát</a:t>
                      </a:r>
                      <a:r>
                        <a:rPr lang="en-GB" sz="1200" b="1" baseline="0" dirty="0" smtClean="0">
                          <a:effectLst/>
                          <a:latin typeface="+mn-lt"/>
                        </a:rPr>
                        <a:t> </a:t>
                      </a:r>
                      <a:r>
                        <a:rPr lang="en-GB" sz="1200" b="1" baseline="0" dirty="0" err="1" smtClean="0">
                          <a:effectLst/>
                          <a:latin typeface="+mn-lt"/>
                        </a:rPr>
                        <a:t>triển</a:t>
                      </a:r>
                      <a:r>
                        <a:rPr lang="en-GB" sz="1200" b="1" baseline="0" dirty="0" smtClean="0">
                          <a:effectLst/>
                          <a:latin typeface="+mn-lt"/>
                        </a:rPr>
                        <a:t> </a:t>
                      </a:r>
                      <a:r>
                        <a:rPr lang="en-GB" sz="1200" b="1" baseline="0" dirty="0" err="1" smtClean="0">
                          <a:effectLst/>
                          <a:latin typeface="+mn-lt"/>
                        </a:rPr>
                        <a:t>bền</a:t>
                      </a:r>
                      <a:r>
                        <a:rPr lang="en-GB" sz="1200" b="1" baseline="0" dirty="0" smtClean="0">
                          <a:effectLst/>
                          <a:latin typeface="+mn-lt"/>
                        </a:rPr>
                        <a:t> </a:t>
                      </a:r>
                      <a:r>
                        <a:rPr lang="en-GB" sz="1200" b="1" baseline="0" dirty="0" err="1" smtClean="0">
                          <a:effectLst/>
                          <a:latin typeface="+mn-lt"/>
                        </a:rPr>
                        <a:t>vững</a:t>
                      </a:r>
                      <a:endParaRPr lang="en-GB" sz="1200" b="1" dirty="0" smtClean="0">
                        <a:effectLst/>
                        <a:latin typeface="+mn-lt"/>
                      </a:endParaRPr>
                    </a:p>
                    <a:p>
                      <a:pPr marL="171450" marR="0" indent="-171450" algn="l">
                        <a:lnSpc>
                          <a:spcPts val="1200"/>
                        </a:lnSpc>
                        <a:spcBef>
                          <a:spcPts val="0"/>
                        </a:spcBef>
                        <a:spcAft>
                          <a:spcPts val="300"/>
                        </a:spcAft>
                        <a:buFont typeface="Arial" panose="020B0604020202020204" pitchFamily="34" charset="0"/>
                        <a:buChar char="•"/>
                      </a:pPr>
                      <a:r>
                        <a:rPr lang="en-US" sz="1200" dirty="0" err="1" smtClean="0">
                          <a:effectLst/>
                          <a:latin typeface="+mn-lt"/>
                        </a:rPr>
                        <a:t>Tại</a:t>
                      </a:r>
                      <a:r>
                        <a:rPr lang="en-US" sz="1200" baseline="0" dirty="0" smtClean="0">
                          <a:effectLst/>
                          <a:latin typeface="+mn-lt"/>
                        </a:rPr>
                        <a:t> </a:t>
                      </a:r>
                      <a:r>
                        <a:rPr lang="en-US" sz="1200" baseline="0" dirty="0" err="1" smtClean="0">
                          <a:effectLst/>
                          <a:latin typeface="+mn-lt"/>
                        </a:rPr>
                        <a:t>sao</a:t>
                      </a:r>
                      <a:r>
                        <a:rPr lang="en-US" sz="1200" baseline="0" dirty="0" smtClean="0">
                          <a:effectLst/>
                          <a:latin typeface="+mn-lt"/>
                        </a:rPr>
                        <a:t> </a:t>
                      </a:r>
                      <a:r>
                        <a:rPr lang="en-US" sz="1200" baseline="0" dirty="0" err="1" smtClean="0">
                          <a:effectLst/>
                          <a:latin typeface="+mn-lt"/>
                        </a:rPr>
                        <a:t>cần</a:t>
                      </a:r>
                      <a:r>
                        <a:rPr lang="en-US" sz="1200" baseline="0" dirty="0" smtClean="0">
                          <a:effectLst/>
                          <a:latin typeface="+mn-lt"/>
                        </a:rPr>
                        <a:t> </a:t>
                      </a:r>
                      <a:r>
                        <a:rPr lang="en-US" sz="1200" baseline="0" dirty="0" err="1" smtClean="0">
                          <a:effectLst/>
                          <a:latin typeface="+mn-lt"/>
                        </a:rPr>
                        <a:t>p</a:t>
                      </a:r>
                      <a:r>
                        <a:rPr lang="en-US" sz="1200" dirty="0" err="1" smtClean="0">
                          <a:effectLst/>
                          <a:latin typeface="+mn-lt"/>
                        </a:rPr>
                        <a:t>hát</a:t>
                      </a:r>
                      <a:r>
                        <a:rPr lang="en-US" sz="1200" baseline="0" dirty="0" smtClean="0">
                          <a:effectLst/>
                          <a:latin typeface="+mn-lt"/>
                        </a:rPr>
                        <a:t> </a:t>
                      </a:r>
                      <a:r>
                        <a:rPr lang="en-US" sz="1200" baseline="0" dirty="0" err="1" smtClean="0">
                          <a:effectLst/>
                          <a:latin typeface="+mn-lt"/>
                        </a:rPr>
                        <a:t>triển</a:t>
                      </a:r>
                      <a:r>
                        <a:rPr lang="en-US" sz="1200" baseline="0" dirty="0" smtClean="0">
                          <a:effectLst/>
                          <a:latin typeface="+mn-lt"/>
                        </a:rPr>
                        <a:t> </a:t>
                      </a:r>
                      <a:r>
                        <a:rPr lang="en-US" sz="1200" baseline="0" dirty="0" err="1" smtClean="0">
                          <a:effectLst/>
                          <a:latin typeface="+mn-lt"/>
                        </a:rPr>
                        <a:t>bền</a:t>
                      </a:r>
                      <a:r>
                        <a:rPr lang="en-US" sz="1200" baseline="0" dirty="0" smtClean="0">
                          <a:effectLst/>
                          <a:latin typeface="+mn-lt"/>
                        </a:rPr>
                        <a:t> </a:t>
                      </a:r>
                      <a:r>
                        <a:rPr lang="en-US" sz="1200" baseline="0" dirty="0" err="1" smtClean="0">
                          <a:effectLst/>
                          <a:latin typeface="+mn-lt"/>
                        </a:rPr>
                        <a:t>vững</a:t>
                      </a:r>
                      <a:r>
                        <a:rPr lang="en-US" sz="1200" baseline="0" dirty="0" smtClean="0">
                          <a:effectLst/>
                          <a:latin typeface="+mn-lt"/>
                        </a:rPr>
                        <a:t> </a:t>
                      </a:r>
                    </a:p>
                    <a:p>
                      <a:pPr marL="171450" marR="0" indent="-171450" algn="l">
                        <a:lnSpc>
                          <a:spcPts val="1200"/>
                        </a:lnSpc>
                        <a:spcBef>
                          <a:spcPts val="0"/>
                        </a:spcBef>
                        <a:spcAft>
                          <a:spcPts val="300"/>
                        </a:spcAft>
                        <a:buFont typeface="Arial" panose="020B0604020202020204" pitchFamily="34" charset="0"/>
                        <a:buChar char="•"/>
                      </a:pPr>
                      <a:r>
                        <a:rPr lang="en-US" sz="1200" baseline="0" dirty="0" err="1" smtClean="0">
                          <a:effectLst/>
                          <a:latin typeface="+mn-lt"/>
                        </a:rPr>
                        <a:t>Hướng</a:t>
                      </a:r>
                      <a:r>
                        <a:rPr lang="en-US" sz="1200" baseline="0" dirty="0" smtClean="0">
                          <a:effectLst/>
                          <a:latin typeface="+mn-lt"/>
                        </a:rPr>
                        <a:t> </a:t>
                      </a:r>
                      <a:r>
                        <a:rPr lang="en-US" sz="1200" baseline="0" dirty="0" err="1" smtClean="0">
                          <a:effectLst/>
                          <a:latin typeface="+mn-lt"/>
                        </a:rPr>
                        <a:t>dẫn</a:t>
                      </a:r>
                      <a:r>
                        <a:rPr lang="en-US" sz="1200" baseline="0" dirty="0" smtClean="0">
                          <a:effectLst/>
                          <a:latin typeface="+mn-lt"/>
                        </a:rPr>
                        <a:t> </a:t>
                      </a:r>
                      <a:r>
                        <a:rPr lang="en-US" sz="1200" baseline="0" dirty="0" err="1" smtClean="0">
                          <a:effectLst/>
                          <a:latin typeface="+mn-lt"/>
                        </a:rPr>
                        <a:t>công</a:t>
                      </a:r>
                      <a:r>
                        <a:rPr lang="en-US" sz="1200" baseline="0" dirty="0" smtClean="0">
                          <a:effectLst/>
                          <a:latin typeface="+mn-lt"/>
                        </a:rPr>
                        <a:t> </a:t>
                      </a:r>
                      <a:r>
                        <a:rPr lang="en-US" sz="1200" baseline="0" dirty="0" err="1" smtClean="0">
                          <a:effectLst/>
                          <a:latin typeface="+mn-lt"/>
                        </a:rPr>
                        <a:t>bố</a:t>
                      </a:r>
                      <a:r>
                        <a:rPr lang="en-US" sz="1200" baseline="0" dirty="0" smtClean="0">
                          <a:effectLst/>
                          <a:latin typeface="+mn-lt"/>
                        </a:rPr>
                        <a:t> </a:t>
                      </a:r>
                      <a:r>
                        <a:rPr lang="en-US" sz="1200" baseline="0" dirty="0" err="1" smtClean="0">
                          <a:effectLst/>
                          <a:latin typeface="+mn-lt"/>
                        </a:rPr>
                        <a:t>Môi</a:t>
                      </a:r>
                      <a:r>
                        <a:rPr lang="en-US" sz="1200" baseline="0" dirty="0" smtClean="0">
                          <a:effectLst/>
                          <a:latin typeface="+mn-lt"/>
                        </a:rPr>
                        <a:t> </a:t>
                      </a:r>
                      <a:r>
                        <a:rPr lang="en-US" sz="1200" baseline="0" dirty="0" err="1" smtClean="0">
                          <a:effectLst/>
                          <a:latin typeface="+mn-lt"/>
                        </a:rPr>
                        <a:t>trường</a:t>
                      </a:r>
                      <a:r>
                        <a:rPr lang="en-US" sz="1200" baseline="0" dirty="0" smtClean="0">
                          <a:effectLst/>
                          <a:latin typeface="+mn-lt"/>
                        </a:rPr>
                        <a:t> </a:t>
                      </a:r>
                      <a:r>
                        <a:rPr lang="en-US" sz="1200" baseline="0" dirty="0" err="1" smtClean="0">
                          <a:effectLst/>
                          <a:latin typeface="+mn-lt"/>
                        </a:rPr>
                        <a:t>và</a:t>
                      </a:r>
                      <a:r>
                        <a:rPr lang="en-US" sz="1200" baseline="0" dirty="0" smtClean="0">
                          <a:effectLst/>
                          <a:latin typeface="+mn-lt"/>
                        </a:rPr>
                        <a:t> </a:t>
                      </a:r>
                      <a:r>
                        <a:rPr lang="en-US" sz="1200" baseline="0" dirty="0" err="1" smtClean="0">
                          <a:effectLst/>
                          <a:latin typeface="+mn-lt"/>
                        </a:rPr>
                        <a:t>Xã</a:t>
                      </a:r>
                      <a:r>
                        <a:rPr lang="en-US" sz="1200" baseline="0" dirty="0" smtClean="0">
                          <a:effectLst/>
                          <a:latin typeface="+mn-lt"/>
                        </a:rPr>
                        <a:t> </a:t>
                      </a:r>
                      <a:r>
                        <a:rPr lang="en-US" sz="1200" baseline="0" dirty="0" err="1" smtClean="0">
                          <a:effectLst/>
                          <a:latin typeface="+mn-lt"/>
                        </a:rPr>
                        <a:t>hội</a:t>
                      </a:r>
                      <a:endParaRPr lang="en-US" sz="1200" baseline="0" dirty="0" smtClean="0">
                        <a:effectLst/>
                        <a:latin typeface="+mn-lt"/>
                      </a:endParaRPr>
                    </a:p>
                    <a:p>
                      <a:pPr marL="171450" marR="0" indent="-171450" algn="l">
                        <a:lnSpc>
                          <a:spcPts val="1200"/>
                        </a:lnSpc>
                        <a:spcBef>
                          <a:spcPts val="0"/>
                        </a:spcBef>
                        <a:spcAft>
                          <a:spcPts val="300"/>
                        </a:spcAft>
                        <a:buFont typeface="Arial" panose="020B0604020202020204" pitchFamily="34" charset="0"/>
                        <a:buChar char="•"/>
                      </a:pPr>
                      <a:r>
                        <a:rPr lang="en-US" sz="1200" baseline="0" dirty="0" err="1" smtClean="0">
                          <a:effectLst/>
                          <a:latin typeface="+mn-lt"/>
                        </a:rPr>
                        <a:t>Các</a:t>
                      </a:r>
                      <a:r>
                        <a:rPr lang="en-US" sz="1200" baseline="0" dirty="0" smtClean="0">
                          <a:effectLst/>
                          <a:latin typeface="+mn-lt"/>
                        </a:rPr>
                        <a:t> </a:t>
                      </a:r>
                      <a:r>
                        <a:rPr lang="en-US" sz="1200" baseline="0" dirty="0" err="1" smtClean="0">
                          <a:effectLst/>
                          <a:latin typeface="+mn-lt"/>
                        </a:rPr>
                        <a:t>chỉ</a:t>
                      </a:r>
                      <a:r>
                        <a:rPr lang="en-US" sz="1200" baseline="0" dirty="0" smtClean="0">
                          <a:effectLst/>
                          <a:latin typeface="+mn-lt"/>
                        </a:rPr>
                        <a:t> </a:t>
                      </a:r>
                      <a:r>
                        <a:rPr lang="en-US" sz="1200" baseline="0" dirty="0" err="1" smtClean="0">
                          <a:effectLst/>
                          <a:latin typeface="+mn-lt"/>
                        </a:rPr>
                        <a:t>số</a:t>
                      </a:r>
                      <a:r>
                        <a:rPr lang="en-US" sz="1200" baseline="0" dirty="0" smtClean="0">
                          <a:effectLst/>
                          <a:latin typeface="+mn-lt"/>
                        </a:rPr>
                        <a:t> </a:t>
                      </a:r>
                      <a:r>
                        <a:rPr lang="en-US" sz="1200" baseline="0" dirty="0" err="1" smtClean="0">
                          <a:effectLst/>
                          <a:latin typeface="+mn-lt"/>
                        </a:rPr>
                        <a:t>hoạt</a:t>
                      </a:r>
                      <a:r>
                        <a:rPr lang="en-US" sz="1200" baseline="0" dirty="0" smtClean="0">
                          <a:effectLst/>
                          <a:latin typeface="+mn-lt"/>
                        </a:rPr>
                        <a:t> </a:t>
                      </a:r>
                      <a:r>
                        <a:rPr lang="en-US" sz="1200" baseline="0" dirty="0" err="1" smtClean="0">
                          <a:effectLst/>
                          <a:latin typeface="+mn-lt"/>
                        </a:rPr>
                        <a:t>động</a:t>
                      </a:r>
                      <a:r>
                        <a:rPr lang="en-US" sz="1200" baseline="0" dirty="0" smtClean="0">
                          <a:effectLst/>
                          <a:latin typeface="+mn-lt"/>
                        </a:rPr>
                        <a:t> </a:t>
                      </a:r>
                      <a:r>
                        <a:rPr lang="en-US" sz="1200" baseline="0" dirty="0" err="1" smtClean="0">
                          <a:effectLst/>
                          <a:latin typeface="+mn-lt"/>
                        </a:rPr>
                        <a:t>công</a:t>
                      </a:r>
                      <a:r>
                        <a:rPr lang="en-US" sz="1200" baseline="0" dirty="0" smtClean="0">
                          <a:effectLst/>
                          <a:latin typeface="+mn-lt"/>
                        </a:rPr>
                        <a:t> </a:t>
                      </a:r>
                      <a:r>
                        <a:rPr lang="en-US" sz="1200" baseline="0" dirty="0" err="1" smtClean="0">
                          <a:effectLst/>
                          <a:latin typeface="+mn-lt"/>
                        </a:rPr>
                        <a:t>bố</a:t>
                      </a:r>
                      <a:endParaRPr lang="en-US" sz="1200" dirty="0">
                        <a:effectLst/>
                        <a:latin typeface="+mn-lt"/>
                      </a:endParaRPr>
                    </a:p>
                  </a:txBody>
                  <a:tcPr marL="55245" marR="55245" marT="0" marB="0" anchor="ctr">
                    <a:lnT w="3175" cap="flat" cmpd="sng" algn="ctr">
                      <a:solidFill>
                        <a:schemeClr val="accent3"/>
                      </a:solidFill>
                      <a:prstDash val="sysDot"/>
                      <a:round/>
                      <a:headEnd type="none" w="med" len="med"/>
                      <a:tailEnd type="none" w="med" len="med"/>
                    </a:lnT>
                    <a:lnB w="3175" cap="flat" cmpd="sng" algn="ctr">
                      <a:solidFill>
                        <a:schemeClr val="accent3"/>
                      </a:solidFill>
                      <a:prstDash val="sysDot"/>
                      <a:round/>
                      <a:headEnd type="none" w="med" len="med"/>
                      <a:tailEnd type="none" w="med" len="med"/>
                    </a:lnB>
                  </a:tcPr>
                </a:tc>
              </a:tr>
              <a:tr h="360000">
                <a:tc>
                  <a:txBody>
                    <a:bodyPr/>
                    <a:lstStyle/>
                    <a:p>
                      <a:pPr marL="0" marR="0" algn="l">
                        <a:lnSpc>
                          <a:spcPts val="1200"/>
                        </a:lnSpc>
                        <a:spcBef>
                          <a:spcPts val="0"/>
                        </a:spcBef>
                        <a:spcAft>
                          <a:spcPts val="0"/>
                        </a:spcAft>
                      </a:pPr>
                      <a:r>
                        <a:rPr lang="en-GB" sz="1200" i="0" dirty="0" smtClean="0">
                          <a:effectLst/>
                          <a:latin typeface="+mn-lt"/>
                        </a:rPr>
                        <a:t>10.30</a:t>
                      </a:r>
                      <a:endParaRPr lang="en-US" sz="1200" i="0" dirty="0">
                        <a:effectLst/>
                        <a:latin typeface="+mn-lt"/>
                        <a:ea typeface="Arial" panose="020B0604020202020204" pitchFamily="34" charset="0"/>
                        <a:cs typeface="Times New Roman" panose="02020603050405020304" pitchFamily="18" charset="0"/>
                      </a:endParaRPr>
                    </a:p>
                  </a:txBody>
                  <a:tcPr marL="55245" marR="55245" marT="0" marB="0" anchor="ctr">
                    <a:lnT w="3175" cap="flat" cmpd="sng" algn="ctr">
                      <a:solidFill>
                        <a:schemeClr val="accent3"/>
                      </a:solidFill>
                      <a:prstDash val="sysDot"/>
                      <a:round/>
                      <a:headEnd type="none" w="med" len="med"/>
                      <a:tailEnd type="none" w="med" len="med"/>
                    </a:lnT>
                    <a:lnB w="3175" cap="flat" cmpd="sng" algn="ctr">
                      <a:solidFill>
                        <a:schemeClr val="accent3"/>
                      </a:solidFill>
                      <a:prstDash val="sysDot"/>
                      <a:round/>
                      <a:headEnd type="none" w="med" len="med"/>
                      <a:tailEnd type="none" w="med" len="med"/>
                    </a:lnB>
                  </a:tcPr>
                </a:tc>
                <a:tc>
                  <a:txBody>
                    <a:bodyPr/>
                    <a:lstStyle/>
                    <a:p>
                      <a:pPr marL="0" marR="0" algn="l">
                        <a:lnSpc>
                          <a:spcPts val="1200"/>
                        </a:lnSpc>
                        <a:spcBef>
                          <a:spcPts val="0"/>
                        </a:spcBef>
                        <a:spcAft>
                          <a:spcPts val="300"/>
                        </a:spcAft>
                      </a:pPr>
                      <a:r>
                        <a:rPr lang="en-GB" sz="1200" i="1" dirty="0" err="1" smtClean="0">
                          <a:effectLst/>
                          <a:latin typeface="+mn-lt"/>
                        </a:rPr>
                        <a:t>Giải</a:t>
                      </a:r>
                      <a:r>
                        <a:rPr lang="en-GB" sz="1200" i="1" baseline="0" dirty="0" smtClean="0">
                          <a:effectLst/>
                          <a:latin typeface="+mn-lt"/>
                        </a:rPr>
                        <a:t> </a:t>
                      </a:r>
                      <a:r>
                        <a:rPr lang="en-GB" sz="1200" i="1" baseline="0" dirty="0" err="1" smtClean="0">
                          <a:effectLst/>
                          <a:latin typeface="+mn-lt"/>
                        </a:rPr>
                        <a:t>lao</a:t>
                      </a:r>
                      <a:endParaRPr lang="en-US" sz="1200" i="1" dirty="0">
                        <a:effectLst/>
                        <a:latin typeface="+mn-lt"/>
                        <a:ea typeface="Arial" panose="020B0604020202020204" pitchFamily="34" charset="0"/>
                        <a:cs typeface="Times New Roman" panose="02020603050405020304" pitchFamily="18" charset="0"/>
                      </a:endParaRPr>
                    </a:p>
                  </a:txBody>
                  <a:tcPr marL="55245" marR="55245" marT="0" marB="0" anchor="ctr">
                    <a:lnT w="3175" cap="flat" cmpd="sng" algn="ctr">
                      <a:solidFill>
                        <a:schemeClr val="accent3"/>
                      </a:solidFill>
                      <a:prstDash val="sysDot"/>
                      <a:round/>
                      <a:headEnd type="none" w="med" len="med"/>
                      <a:tailEnd type="none" w="med" len="med"/>
                    </a:lnT>
                    <a:lnB w="3175" cap="flat" cmpd="sng" algn="ctr">
                      <a:solidFill>
                        <a:schemeClr val="accent3"/>
                      </a:solidFill>
                      <a:prstDash val="sysDot"/>
                      <a:round/>
                      <a:headEnd type="none" w="med" len="med"/>
                      <a:tailEnd type="none" w="med" len="med"/>
                    </a:lnB>
                  </a:tcPr>
                </a:tc>
              </a:tr>
              <a:tr h="706800">
                <a:tc>
                  <a:txBody>
                    <a:bodyPr/>
                    <a:lstStyle/>
                    <a:p>
                      <a:pPr marL="0" marR="0" algn="l">
                        <a:lnSpc>
                          <a:spcPts val="1200"/>
                        </a:lnSpc>
                        <a:spcBef>
                          <a:spcPts val="0"/>
                        </a:spcBef>
                        <a:spcAft>
                          <a:spcPts val="0"/>
                        </a:spcAft>
                      </a:pPr>
                      <a:r>
                        <a:rPr lang="en-GB" sz="1200" i="0" dirty="0" smtClean="0">
                          <a:effectLst/>
                          <a:latin typeface="+mn-lt"/>
                        </a:rPr>
                        <a:t>10.45</a:t>
                      </a:r>
                      <a:endParaRPr lang="en-US" sz="1200" i="0" dirty="0">
                        <a:effectLst/>
                        <a:latin typeface="+mn-lt"/>
                        <a:ea typeface="Arial" panose="020B0604020202020204" pitchFamily="34" charset="0"/>
                        <a:cs typeface="Times New Roman" panose="02020603050405020304" pitchFamily="18" charset="0"/>
                      </a:endParaRPr>
                    </a:p>
                  </a:txBody>
                  <a:tcPr marL="55245" marR="55245" marT="0" marB="0" anchor="ctr">
                    <a:lnT w="3175" cap="flat" cmpd="sng" algn="ctr">
                      <a:solidFill>
                        <a:schemeClr val="accent3"/>
                      </a:solidFill>
                      <a:prstDash val="sysDot"/>
                      <a:round/>
                      <a:headEnd type="none" w="med" len="med"/>
                      <a:tailEnd type="none" w="med" len="med"/>
                    </a:lnT>
                    <a:lnB w="3175" cap="flat" cmpd="sng" algn="ctr">
                      <a:solidFill>
                        <a:schemeClr val="accent3"/>
                      </a:solidFill>
                      <a:prstDash val="sysDot"/>
                      <a:round/>
                      <a:headEnd type="none" w="med" len="med"/>
                      <a:tailEnd type="none" w="med" len="med"/>
                    </a:lnB>
                  </a:tcPr>
                </a:tc>
                <a:tc>
                  <a:txBody>
                    <a:bodyPr/>
                    <a:lstStyle/>
                    <a:p>
                      <a:pPr marL="0" marR="0" algn="l">
                        <a:lnSpc>
                          <a:spcPts val="1200"/>
                        </a:lnSpc>
                        <a:spcBef>
                          <a:spcPts val="0"/>
                        </a:spcBef>
                        <a:spcAft>
                          <a:spcPts val="300"/>
                        </a:spcAft>
                      </a:pPr>
                      <a:r>
                        <a:rPr lang="en-GB" sz="1200" b="1" dirty="0" err="1" smtClean="0">
                          <a:effectLst/>
                          <a:latin typeface="+mn-lt"/>
                        </a:rPr>
                        <a:t>Hoạt</a:t>
                      </a:r>
                      <a:r>
                        <a:rPr lang="en-GB" sz="1200" b="1" baseline="0" dirty="0" smtClean="0">
                          <a:effectLst/>
                          <a:latin typeface="+mn-lt"/>
                        </a:rPr>
                        <a:t> </a:t>
                      </a:r>
                      <a:r>
                        <a:rPr lang="en-GB" sz="1200" b="1" baseline="0" dirty="0" err="1" smtClean="0">
                          <a:effectLst/>
                          <a:latin typeface="+mn-lt"/>
                        </a:rPr>
                        <a:t>động</a:t>
                      </a:r>
                      <a:r>
                        <a:rPr lang="en-GB" sz="1200" b="1" baseline="0" dirty="0" smtClean="0">
                          <a:effectLst/>
                          <a:latin typeface="+mn-lt"/>
                        </a:rPr>
                        <a:t> </a:t>
                      </a:r>
                      <a:r>
                        <a:rPr lang="en-GB" sz="1200" b="1" baseline="0" dirty="0" err="1" smtClean="0">
                          <a:effectLst/>
                          <a:latin typeface="+mn-lt"/>
                        </a:rPr>
                        <a:t>thực</a:t>
                      </a:r>
                      <a:r>
                        <a:rPr lang="en-GB" sz="1200" b="1" baseline="0" dirty="0" smtClean="0">
                          <a:effectLst/>
                          <a:latin typeface="+mn-lt"/>
                        </a:rPr>
                        <a:t> </a:t>
                      </a:r>
                      <a:r>
                        <a:rPr lang="en-GB" sz="1200" b="1" baseline="0" dirty="0" err="1" smtClean="0">
                          <a:effectLst/>
                          <a:latin typeface="+mn-lt"/>
                        </a:rPr>
                        <a:t>hành</a:t>
                      </a:r>
                      <a:r>
                        <a:rPr lang="en-GB" sz="1200" b="1" dirty="0" smtClean="0">
                          <a:effectLst/>
                          <a:latin typeface="+mn-lt"/>
                        </a:rPr>
                        <a:t> </a:t>
                      </a:r>
                      <a:r>
                        <a:rPr lang="en-GB" sz="1200" b="1" dirty="0" err="1" smtClean="0">
                          <a:effectLst/>
                          <a:latin typeface="+mn-lt"/>
                        </a:rPr>
                        <a:t>và</a:t>
                      </a:r>
                      <a:r>
                        <a:rPr lang="en-GB" sz="1200" b="1" baseline="0" dirty="0" smtClean="0">
                          <a:effectLst/>
                          <a:latin typeface="+mn-lt"/>
                        </a:rPr>
                        <a:t> </a:t>
                      </a:r>
                      <a:r>
                        <a:rPr lang="en-GB" sz="1200" b="1" baseline="0" dirty="0" err="1" smtClean="0">
                          <a:effectLst/>
                          <a:latin typeface="+mn-lt"/>
                        </a:rPr>
                        <a:t>thảo</a:t>
                      </a:r>
                      <a:r>
                        <a:rPr lang="en-GB" sz="1200" b="1" baseline="0" dirty="0" smtClean="0">
                          <a:effectLst/>
                          <a:latin typeface="+mn-lt"/>
                        </a:rPr>
                        <a:t> </a:t>
                      </a:r>
                      <a:r>
                        <a:rPr lang="en-GB" sz="1200" b="1" baseline="0" dirty="0" err="1" smtClean="0">
                          <a:effectLst/>
                          <a:latin typeface="+mn-lt"/>
                        </a:rPr>
                        <a:t>luận</a:t>
                      </a:r>
                      <a:endParaRPr lang="en-GB" sz="1200" b="1" dirty="0" smtClean="0">
                        <a:effectLst/>
                        <a:latin typeface="+mn-lt"/>
                      </a:endParaRPr>
                    </a:p>
                    <a:p>
                      <a:pPr marL="171450" marR="0" indent="-171450" algn="l" defTabSz="914400" rtl="0" eaLnBrk="1" fontAlgn="auto" latinLnBrk="0" hangingPunct="1">
                        <a:lnSpc>
                          <a:spcPts val="1200"/>
                        </a:lnSpc>
                        <a:spcBef>
                          <a:spcPts val="0"/>
                        </a:spcBef>
                        <a:spcAft>
                          <a:spcPts val="300"/>
                        </a:spcAft>
                        <a:buClrTx/>
                        <a:buSzTx/>
                        <a:buFont typeface="Arial" panose="020B0604020202020204" pitchFamily="34" charset="0"/>
                        <a:buChar char="•"/>
                        <a:tabLst/>
                        <a:defRPr/>
                      </a:pPr>
                      <a:r>
                        <a:rPr lang="en-GB" sz="1200" dirty="0" err="1" smtClean="0">
                          <a:effectLst/>
                          <a:latin typeface="+mn-lt"/>
                        </a:rPr>
                        <a:t>Thực</a:t>
                      </a:r>
                      <a:r>
                        <a:rPr lang="en-GB" sz="1200" baseline="0" dirty="0" smtClean="0">
                          <a:effectLst/>
                          <a:latin typeface="+mn-lt"/>
                        </a:rPr>
                        <a:t> </a:t>
                      </a:r>
                      <a:r>
                        <a:rPr lang="en-GB" sz="1200" baseline="0" dirty="0" err="1" smtClean="0">
                          <a:effectLst/>
                          <a:latin typeface="+mn-lt"/>
                        </a:rPr>
                        <a:t>hành</a:t>
                      </a:r>
                      <a:r>
                        <a:rPr lang="en-GB" sz="1200" baseline="0" dirty="0" smtClean="0">
                          <a:effectLst/>
                          <a:latin typeface="+mn-lt"/>
                        </a:rPr>
                        <a:t> </a:t>
                      </a:r>
                      <a:r>
                        <a:rPr lang="en-GB" sz="1200" baseline="0" dirty="0" err="1" smtClean="0">
                          <a:effectLst/>
                          <a:latin typeface="+mn-lt"/>
                        </a:rPr>
                        <a:t>theo</a:t>
                      </a:r>
                      <a:r>
                        <a:rPr lang="en-GB" sz="1200" baseline="0" dirty="0" smtClean="0">
                          <a:effectLst/>
                          <a:latin typeface="+mn-lt"/>
                        </a:rPr>
                        <a:t> </a:t>
                      </a:r>
                      <a:r>
                        <a:rPr lang="en-GB" sz="1200" baseline="0" dirty="0" err="1" smtClean="0">
                          <a:effectLst/>
                          <a:latin typeface="+mn-lt"/>
                        </a:rPr>
                        <a:t>nhóm</a:t>
                      </a:r>
                      <a:endParaRPr lang="en-GB" sz="1200" baseline="0" dirty="0" smtClean="0">
                        <a:effectLst/>
                        <a:latin typeface="+mn-lt"/>
                      </a:endParaRPr>
                    </a:p>
                    <a:p>
                      <a:pPr marL="171450" marR="0" indent="-171450" algn="l" defTabSz="914400" rtl="0" eaLnBrk="1" fontAlgn="auto" latinLnBrk="0" hangingPunct="1">
                        <a:lnSpc>
                          <a:spcPts val="1200"/>
                        </a:lnSpc>
                        <a:spcBef>
                          <a:spcPts val="0"/>
                        </a:spcBef>
                        <a:spcAft>
                          <a:spcPts val="300"/>
                        </a:spcAft>
                        <a:buClrTx/>
                        <a:buSzTx/>
                        <a:buFont typeface="Arial" panose="020B0604020202020204" pitchFamily="34" charset="0"/>
                        <a:buChar char="•"/>
                        <a:tabLst/>
                        <a:defRPr/>
                      </a:pPr>
                      <a:r>
                        <a:rPr lang="en-GB" sz="1200" dirty="0" err="1" smtClean="0">
                          <a:effectLst/>
                          <a:latin typeface="+mn-lt"/>
                        </a:rPr>
                        <a:t>Thảo</a:t>
                      </a:r>
                      <a:r>
                        <a:rPr lang="en-GB" sz="1200" baseline="0" dirty="0" smtClean="0">
                          <a:effectLst/>
                          <a:latin typeface="+mn-lt"/>
                        </a:rPr>
                        <a:t> </a:t>
                      </a:r>
                      <a:r>
                        <a:rPr lang="en-GB" sz="1200" baseline="0" dirty="0" err="1" smtClean="0">
                          <a:effectLst/>
                          <a:latin typeface="+mn-lt"/>
                        </a:rPr>
                        <a:t>luận</a:t>
                      </a:r>
                      <a:r>
                        <a:rPr lang="en-GB" sz="1200" baseline="0" dirty="0" smtClean="0">
                          <a:effectLst/>
                          <a:latin typeface="+mn-lt"/>
                        </a:rPr>
                        <a:t> </a:t>
                      </a:r>
                      <a:r>
                        <a:rPr lang="en-GB" sz="1200" baseline="0" dirty="0" err="1" smtClean="0">
                          <a:effectLst/>
                          <a:latin typeface="+mn-lt"/>
                        </a:rPr>
                        <a:t>và</a:t>
                      </a:r>
                      <a:r>
                        <a:rPr lang="en-GB" sz="1200" baseline="0" dirty="0" smtClean="0">
                          <a:effectLst/>
                          <a:latin typeface="+mn-lt"/>
                        </a:rPr>
                        <a:t> </a:t>
                      </a:r>
                      <a:r>
                        <a:rPr lang="en-GB" sz="1200" baseline="0" dirty="0" err="1" smtClean="0">
                          <a:effectLst/>
                          <a:latin typeface="+mn-lt"/>
                        </a:rPr>
                        <a:t>các</a:t>
                      </a:r>
                      <a:r>
                        <a:rPr lang="en-GB" sz="1200" baseline="0" dirty="0" smtClean="0">
                          <a:effectLst/>
                          <a:latin typeface="+mn-lt"/>
                        </a:rPr>
                        <a:t> </a:t>
                      </a:r>
                      <a:r>
                        <a:rPr lang="en-GB" sz="1200" baseline="0" dirty="0" err="1" smtClean="0">
                          <a:effectLst/>
                          <a:latin typeface="+mn-lt"/>
                        </a:rPr>
                        <a:t>bước</a:t>
                      </a:r>
                      <a:r>
                        <a:rPr lang="en-GB" sz="1200" baseline="0" dirty="0" smtClean="0">
                          <a:effectLst/>
                          <a:latin typeface="+mn-lt"/>
                        </a:rPr>
                        <a:t> </a:t>
                      </a:r>
                      <a:r>
                        <a:rPr lang="en-GB" sz="1200" baseline="0" dirty="0" err="1" smtClean="0">
                          <a:effectLst/>
                          <a:latin typeface="+mn-lt"/>
                        </a:rPr>
                        <a:t>tiếp</a:t>
                      </a:r>
                      <a:r>
                        <a:rPr lang="en-GB" sz="1200" baseline="0" dirty="0" smtClean="0">
                          <a:effectLst/>
                          <a:latin typeface="+mn-lt"/>
                        </a:rPr>
                        <a:t> </a:t>
                      </a:r>
                      <a:r>
                        <a:rPr lang="en-GB" sz="1200" baseline="0" dirty="0" err="1" smtClean="0">
                          <a:effectLst/>
                          <a:latin typeface="+mn-lt"/>
                        </a:rPr>
                        <a:t>theo</a:t>
                      </a:r>
                      <a:endParaRPr lang="en-US" sz="1200" dirty="0" smtClean="0">
                        <a:effectLst/>
                        <a:latin typeface="+mn-lt"/>
                        <a:ea typeface="Arial" panose="020B0604020202020204" pitchFamily="34" charset="0"/>
                        <a:cs typeface="Times New Roman" panose="02020603050405020304" pitchFamily="18" charset="0"/>
                      </a:endParaRPr>
                    </a:p>
                  </a:txBody>
                  <a:tcPr marL="55245" marR="55245" marT="0" marB="0" anchor="ctr">
                    <a:lnT w="3175" cap="flat" cmpd="sng" algn="ctr">
                      <a:solidFill>
                        <a:schemeClr val="accent3"/>
                      </a:solidFill>
                      <a:prstDash val="sysDot"/>
                      <a:round/>
                      <a:headEnd type="none" w="med" len="med"/>
                      <a:tailEnd type="none" w="med" len="med"/>
                    </a:lnT>
                    <a:lnB w="3175" cap="flat" cmpd="sng" algn="ctr">
                      <a:solidFill>
                        <a:schemeClr val="accent3"/>
                      </a:solidFill>
                      <a:prstDash val="sysDot"/>
                      <a:round/>
                      <a:headEnd type="none" w="med" len="med"/>
                      <a:tailEnd type="none" w="med" len="med"/>
                    </a:lnB>
                  </a:tcPr>
                </a:tc>
              </a:tr>
              <a:tr h="360000">
                <a:tc>
                  <a:txBody>
                    <a:bodyPr/>
                    <a:lstStyle/>
                    <a:p>
                      <a:pPr marL="0" marR="0" algn="l">
                        <a:lnSpc>
                          <a:spcPts val="1200"/>
                        </a:lnSpc>
                        <a:spcBef>
                          <a:spcPts val="0"/>
                        </a:spcBef>
                        <a:spcAft>
                          <a:spcPts val="0"/>
                        </a:spcAft>
                      </a:pPr>
                      <a:r>
                        <a:rPr lang="en-GB" sz="1200" i="0" dirty="0" smtClean="0">
                          <a:effectLst/>
                          <a:latin typeface="+mn-lt"/>
                        </a:rPr>
                        <a:t>12.00</a:t>
                      </a:r>
                      <a:endParaRPr lang="en-US" sz="1200" i="0" dirty="0">
                        <a:effectLst/>
                        <a:latin typeface="+mn-lt"/>
                        <a:ea typeface="Arial" panose="020B0604020202020204" pitchFamily="34" charset="0"/>
                        <a:cs typeface="Times New Roman" panose="02020603050405020304" pitchFamily="18" charset="0"/>
                      </a:endParaRPr>
                    </a:p>
                  </a:txBody>
                  <a:tcPr marL="55245" marR="55245" marT="0" marB="0" anchor="ctr">
                    <a:lnT w="3175" cap="flat" cmpd="sng" algn="ctr">
                      <a:solidFill>
                        <a:schemeClr val="accent3"/>
                      </a:solidFill>
                      <a:prstDash val="sysDot"/>
                      <a:round/>
                      <a:headEnd type="none" w="med" len="med"/>
                      <a:tailEnd type="none" w="med" len="med"/>
                    </a:lnT>
                    <a:lnB w="3175" cap="flat" cmpd="sng" algn="ctr">
                      <a:solidFill>
                        <a:schemeClr val="accent3"/>
                      </a:solidFill>
                      <a:prstDash val="solid"/>
                      <a:round/>
                      <a:headEnd type="none" w="med" len="med"/>
                      <a:tailEnd type="none" w="med" len="med"/>
                    </a:lnB>
                  </a:tcPr>
                </a:tc>
                <a:tc>
                  <a:txBody>
                    <a:bodyPr/>
                    <a:lstStyle/>
                    <a:p>
                      <a:pPr marL="0" marR="0" algn="l">
                        <a:lnSpc>
                          <a:spcPts val="1200"/>
                        </a:lnSpc>
                        <a:spcBef>
                          <a:spcPts val="0"/>
                        </a:spcBef>
                        <a:spcAft>
                          <a:spcPts val="300"/>
                        </a:spcAft>
                      </a:pPr>
                      <a:r>
                        <a:rPr lang="en-GB" sz="1200" dirty="0" err="1" smtClean="0">
                          <a:effectLst/>
                          <a:latin typeface="+mn-lt"/>
                        </a:rPr>
                        <a:t>Kết</a:t>
                      </a:r>
                      <a:r>
                        <a:rPr lang="en-GB" sz="1200" baseline="0" dirty="0" smtClean="0">
                          <a:effectLst/>
                          <a:latin typeface="+mn-lt"/>
                        </a:rPr>
                        <a:t> </a:t>
                      </a:r>
                      <a:r>
                        <a:rPr lang="en-GB" sz="1200" baseline="0" dirty="0" err="1" smtClean="0">
                          <a:effectLst/>
                          <a:latin typeface="+mn-lt"/>
                        </a:rPr>
                        <a:t>thúc</a:t>
                      </a:r>
                      <a:r>
                        <a:rPr lang="en-GB" sz="1200" baseline="0" dirty="0" smtClean="0">
                          <a:effectLst/>
                          <a:latin typeface="+mn-lt"/>
                        </a:rPr>
                        <a:t> </a:t>
                      </a:r>
                      <a:r>
                        <a:rPr lang="en-GB" sz="1200" baseline="0" dirty="0" err="1" smtClean="0">
                          <a:effectLst/>
                          <a:latin typeface="+mn-lt"/>
                        </a:rPr>
                        <a:t>Khóa</a:t>
                      </a:r>
                      <a:r>
                        <a:rPr lang="en-GB" sz="1200" baseline="0" dirty="0" smtClean="0">
                          <a:effectLst/>
                          <a:latin typeface="+mn-lt"/>
                        </a:rPr>
                        <a:t> </a:t>
                      </a:r>
                      <a:r>
                        <a:rPr lang="en-GB" sz="1200" baseline="0" dirty="0" err="1" smtClean="0">
                          <a:effectLst/>
                          <a:latin typeface="+mn-lt"/>
                        </a:rPr>
                        <a:t>đào</a:t>
                      </a:r>
                      <a:r>
                        <a:rPr lang="en-GB" sz="1200" baseline="0" dirty="0" smtClean="0">
                          <a:effectLst/>
                          <a:latin typeface="+mn-lt"/>
                        </a:rPr>
                        <a:t> </a:t>
                      </a:r>
                      <a:r>
                        <a:rPr lang="en-GB" sz="1200" baseline="0" dirty="0" err="1" smtClean="0">
                          <a:effectLst/>
                          <a:latin typeface="+mn-lt"/>
                        </a:rPr>
                        <a:t>tạo</a:t>
                      </a:r>
                      <a:endParaRPr lang="en-US" sz="1200" dirty="0">
                        <a:effectLst/>
                        <a:latin typeface="+mn-lt"/>
                        <a:ea typeface="Arial" panose="020B0604020202020204" pitchFamily="34" charset="0"/>
                        <a:cs typeface="Times New Roman" panose="02020603050405020304" pitchFamily="18" charset="0"/>
                      </a:endParaRPr>
                    </a:p>
                  </a:txBody>
                  <a:tcPr marL="55245" marR="55245" marT="0" marB="0" anchor="ctr">
                    <a:lnT w="3175" cap="flat" cmpd="sng" algn="ctr">
                      <a:solidFill>
                        <a:schemeClr val="accent3"/>
                      </a:solidFill>
                      <a:prstDash val="sysDot"/>
                      <a:round/>
                      <a:headEnd type="none" w="med" len="med"/>
                      <a:tailEnd type="none" w="med" len="med"/>
                    </a:lnT>
                    <a:lnB w="3175" cap="flat" cmpd="sng" algn="ctr">
                      <a:solidFill>
                        <a:schemeClr val="accent3"/>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929317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50</a:t>
            </a:fld>
            <a:endParaRPr lang="en-GB">
              <a:solidFill>
                <a:srgbClr val="000000"/>
              </a:solidFill>
            </a:endParaRPr>
          </a:p>
        </p:txBody>
      </p:sp>
      <p:sp>
        <p:nvSpPr>
          <p:cNvPr id="10" name="Title 1"/>
          <p:cNvSpPr txBox="1">
            <a:spLocks/>
          </p:cNvSpPr>
          <p:nvPr/>
        </p:nvSpPr>
        <p:spPr>
          <a:xfrm>
            <a:off x="568324" y="685800"/>
            <a:ext cx="8804275" cy="65050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a:solidFill>
                  <a:srgbClr val="000000"/>
                </a:solidFill>
                <a:latin typeface="Arial" panose="020B0604020202020204" pitchFamily="34" charset="0"/>
              </a:rPr>
              <a:t>Tiết kiệm năng lượng bằng các sáng kiến sử dụng năng lượng hiệu quả</a:t>
            </a:r>
            <a:r>
              <a:rPr lang="en-GB" sz="2000">
                <a:solidFill>
                  <a:srgbClr val="000000"/>
                </a:solidFill>
                <a:latin typeface="Arial" panose="020B0604020202020204" pitchFamily="34" charset="0"/>
              </a:rPr>
              <a:t> </a:t>
            </a:r>
            <a:r>
              <a:rPr lang="en-GB" sz="1800" b="0">
                <a:solidFill>
                  <a:srgbClr val="000000"/>
                </a:solidFill>
                <a:latin typeface="Arial" panose="020B0604020202020204" pitchFamily="34" charset="0"/>
              </a:rPr>
              <a:t>(tiếp)</a:t>
            </a:r>
            <a:endParaRPr lang="en-GB" sz="2000" b="0" dirty="0">
              <a:solidFill>
                <a:srgbClr val="000000"/>
              </a:solidFill>
              <a:latin typeface="Arial" panose="020B0604020202020204" pitchFamily="34" charset="0"/>
            </a:endParaRPr>
          </a:p>
        </p:txBody>
      </p:sp>
      <p:sp>
        <p:nvSpPr>
          <p:cNvPr id="23" name="Rectangle 22"/>
          <p:cNvSpPr/>
          <p:nvPr/>
        </p:nvSpPr>
        <p:spPr bwMode="ltGray">
          <a:xfrm>
            <a:off x="2783411" y="1818871"/>
            <a:ext cx="556600" cy="54662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100" dirty="0" smtClean="0">
              <a:solidFill>
                <a:srgbClr val="000000"/>
              </a:solidFill>
            </a:endParaRPr>
          </a:p>
        </p:txBody>
      </p:sp>
      <p:graphicFrame>
        <p:nvGraphicFramePr>
          <p:cNvPr id="60" name="Table 59"/>
          <p:cNvGraphicFramePr>
            <a:graphicFrameLocks noGrp="1"/>
          </p:cNvGraphicFramePr>
          <p:nvPr>
            <p:extLst/>
          </p:nvPr>
        </p:nvGraphicFramePr>
        <p:xfrm>
          <a:off x="653446" y="3489959"/>
          <a:ext cx="5410200" cy="243840"/>
        </p:xfrm>
        <a:graphic>
          <a:graphicData uri="http://schemas.openxmlformats.org/drawingml/2006/table">
            <a:tbl>
              <a:tblPr firstRow="1" bandRow="1"/>
              <a:tblGrid>
                <a:gridCol w="676275"/>
                <a:gridCol w="676275"/>
                <a:gridCol w="676275"/>
                <a:gridCol w="676275"/>
                <a:gridCol w="676275"/>
                <a:gridCol w="676275"/>
                <a:gridCol w="676275"/>
                <a:gridCol w="676275"/>
              </a:tblGrid>
              <a:tr h="152400">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0</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0.2</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0.4</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0.6</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0.8</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1.0</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1.2</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1.4</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r>
            </a:tbl>
          </a:graphicData>
        </a:graphic>
      </p:graphicFrame>
      <p:graphicFrame>
        <p:nvGraphicFramePr>
          <p:cNvPr id="61" name="Table 60"/>
          <p:cNvGraphicFramePr>
            <a:graphicFrameLocks noGrp="1"/>
          </p:cNvGraphicFramePr>
          <p:nvPr>
            <p:extLst/>
          </p:nvPr>
        </p:nvGraphicFramePr>
        <p:xfrm>
          <a:off x="605821" y="1371600"/>
          <a:ext cx="5410200" cy="243840"/>
        </p:xfrm>
        <a:graphic>
          <a:graphicData uri="http://schemas.openxmlformats.org/drawingml/2006/table">
            <a:tbl>
              <a:tblPr firstRow="1" bandRow="1"/>
              <a:tblGrid>
                <a:gridCol w="676275"/>
                <a:gridCol w="676275"/>
                <a:gridCol w="676275"/>
                <a:gridCol w="676275"/>
                <a:gridCol w="676275"/>
                <a:gridCol w="676275"/>
                <a:gridCol w="676275"/>
                <a:gridCol w="676275"/>
              </a:tblGrid>
              <a:tr h="209537">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0</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50</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100</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150</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200</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250</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300</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dk2"/>
                          </a:solidFill>
                          <a:latin typeface="Georgia"/>
                        </a:defRPr>
                      </a:lvl1pPr>
                      <a:lvl2pPr marL="457200" algn="l" defTabSz="914400" rtl="0" eaLnBrk="1" latinLnBrk="0" hangingPunct="1">
                        <a:defRPr sz="1800" b="1" kern="1200">
                          <a:solidFill>
                            <a:schemeClr val="dk2"/>
                          </a:solidFill>
                          <a:latin typeface="Georgia"/>
                        </a:defRPr>
                      </a:lvl2pPr>
                      <a:lvl3pPr marL="914400" algn="l" defTabSz="914400" rtl="0" eaLnBrk="1" latinLnBrk="0" hangingPunct="1">
                        <a:defRPr sz="1800" b="1" kern="1200">
                          <a:solidFill>
                            <a:schemeClr val="dk2"/>
                          </a:solidFill>
                          <a:latin typeface="Georgia"/>
                        </a:defRPr>
                      </a:lvl3pPr>
                      <a:lvl4pPr marL="1371600" algn="l" defTabSz="914400" rtl="0" eaLnBrk="1" latinLnBrk="0" hangingPunct="1">
                        <a:defRPr sz="1800" b="1" kern="1200">
                          <a:solidFill>
                            <a:schemeClr val="dk2"/>
                          </a:solidFill>
                          <a:latin typeface="Georgia"/>
                        </a:defRPr>
                      </a:lvl4pPr>
                      <a:lvl5pPr marL="1828800" algn="l" defTabSz="914400" rtl="0" eaLnBrk="1" latinLnBrk="0" hangingPunct="1">
                        <a:defRPr sz="1800" b="1" kern="1200">
                          <a:solidFill>
                            <a:schemeClr val="dk2"/>
                          </a:solidFill>
                          <a:latin typeface="Georgia"/>
                        </a:defRPr>
                      </a:lvl5pPr>
                      <a:lvl6pPr marL="2286000" algn="l" defTabSz="914400" rtl="0" eaLnBrk="1" latinLnBrk="0" hangingPunct="1">
                        <a:defRPr sz="1800" b="1" kern="1200">
                          <a:solidFill>
                            <a:schemeClr val="dk2"/>
                          </a:solidFill>
                          <a:latin typeface="Georgia"/>
                        </a:defRPr>
                      </a:lvl6pPr>
                      <a:lvl7pPr marL="2743200" algn="l" defTabSz="914400" rtl="0" eaLnBrk="1" latinLnBrk="0" hangingPunct="1">
                        <a:defRPr sz="1800" b="1" kern="1200">
                          <a:solidFill>
                            <a:schemeClr val="dk2"/>
                          </a:solidFill>
                          <a:latin typeface="Georgia"/>
                        </a:defRPr>
                      </a:lvl7pPr>
                      <a:lvl8pPr marL="3200400" algn="l" defTabSz="914400" rtl="0" eaLnBrk="1" latinLnBrk="0" hangingPunct="1">
                        <a:defRPr sz="1800" b="1" kern="1200">
                          <a:solidFill>
                            <a:schemeClr val="dk2"/>
                          </a:solidFill>
                          <a:latin typeface="Georgia"/>
                        </a:defRPr>
                      </a:lvl8pPr>
                      <a:lvl9pPr marL="3657600" algn="l" defTabSz="914400" rtl="0" eaLnBrk="1" latinLnBrk="0" hangingPunct="1">
                        <a:defRPr sz="1800" b="1" kern="1200">
                          <a:solidFill>
                            <a:schemeClr val="dk2"/>
                          </a:solidFill>
                          <a:latin typeface="Georgia"/>
                        </a:defRPr>
                      </a:lvl9pPr>
                    </a:lstStyle>
                    <a:p>
                      <a:pPr algn="ctr"/>
                      <a:r>
                        <a:rPr lang="en-GB" sz="1000" dirty="0" smtClean="0">
                          <a:solidFill>
                            <a:schemeClr val="tx1"/>
                          </a:solidFill>
                          <a:latin typeface="Times New Roman" panose="02020603050405020304" pitchFamily="18" charset="0"/>
                          <a:cs typeface="Times New Roman" panose="02020603050405020304" pitchFamily="18" charset="0"/>
                        </a:rPr>
                        <a:t>350</a:t>
                      </a:r>
                      <a:endParaRPr lang="en-GB" sz="1000" dirty="0">
                        <a:solidFill>
                          <a:schemeClr val="tx1"/>
                        </a:solidFill>
                        <a:latin typeface="Times New Roman" panose="02020603050405020304" pitchFamily="18" charset="0"/>
                        <a:cs typeface="Times New Roman" panose="02020603050405020304" pitchFamily="18" charset="0"/>
                      </a:endParaRPr>
                    </a:p>
                  </a:txBody>
                  <a:tcPr>
                    <a:lnL>
                      <a:noFill/>
                    </a:lnL>
                    <a:lnR>
                      <a:noFill/>
                    </a:lnR>
                    <a:lnT>
                      <a:noFill/>
                    </a:lnT>
                    <a:lnB w="38100" cmpd="sng">
                      <a:noFill/>
                    </a:lnB>
                    <a:lnTlToBr w="12700" cmpd="sng">
                      <a:noFill/>
                      <a:prstDash val="solid"/>
                    </a:lnTlToBr>
                    <a:lnBlToTr w="12700" cmpd="sng">
                      <a:noFill/>
                      <a:prstDash val="solid"/>
                    </a:lnBlToTr>
                    <a:noFill/>
                  </a:tcPr>
                </a:tc>
              </a:tr>
            </a:tbl>
          </a:graphicData>
        </a:graphic>
      </p:graphicFrame>
      <p:grpSp>
        <p:nvGrpSpPr>
          <p:cNvPr id="62" name="Group 61"/>
          <p:cNvGrpSpPr/>
          <p:nvPr/>
        </p:nvGrpSpPr>
        <p:grpSpPr>
          <a:xfrm>
            <a:off x="640872" y="1710079"/>
            <a:ext cx="6225964" cy="2633321"/>
            <a:chOff x="673226" y="1875592"/>
            <a:chExt cx="5175124" cy="2795558"/>
          </a:xfrm>
        </p:grpSpPr>
        <p:sp>
          <p:nvSpPr>
            <p:cNvPr id="63" name="TextBox 62"/>
            <p:cNvSpPr txBox="1"/>
            <p:nvPr/>
          </p:nvSpPr>
          <p:spPr>
            <a:xfrm>
              <a:off x="990600" y="1925955"/>
              <a:ext cx="3200400" cy="167640"/>
            </a:xfrm>
            <a:prstGeom prst="rect">
              <a:avLst/>
            </a:prstGeom>
            <a:noFill/>
          </p:spPr>
          <p:txBody>
            <a:bodyPr wrap="square" lIns="0" tIns="0" rIns="0" bIns="0" rtlCol="0">
              <a:noAutofit/>
            </a:bodyPr>
            <a:lstStyle/>
            <a:p>
              <a:pPr defTabSz="957796">
                <a:spcAft>
                  <a:spcPts val="900"/>
                </a:spcAft>
                <a:defRPr/>
              </a:pPr>
              <a:r>
                <a:rPr lang="en-GB" sz="1100" kern="0">
                  <a:solidFill>
                    <a:srgbClr val="000000"/>
                  </a:solidFill>
                  <a:cs typeface="Times New Roman" panose="02020603050405020304" pitchFamily="18" charset="0"/>
                </a:rPr>
                <a:t>Tiêu thụ năng lượng (theo </a:t>
              </a:r>
              <a:r>
                <a:rPr lang="en-GB" sz="1100" kern="0" smtClean="0">
                  <a:solidFill>
                    <a:srgbClr val="000000"/>
                  </a:solidFill>
                  <a:cs typeface="Times New Roman" panose="02020603050405020304" pitchFamily="18" charset="0"/>
                </a:rPr>
                <a:t>TJ)</a:t>
              </a:r>
              <a:endParaRPr lang="en-GB" sz="1100" kern="0" dirty="0" smtClean="0">
                <a:solidFill>
                  <a:srgbClr val="000000"/>
                </a:solidFill>
                <a:cs typeface="Times New Roman" panose="02020603050405020304" pitchFamily="18" charset="0"/>
              </a:endParaRPr>
            </a:p>
          </p:txBody>
        </p:sp>
        <p:sp>
          <p:nvSpPr>
            <p:cNvPr id="64" name="TextBox 63"/>
            <p:cNvSpPr txBox="1"/>
            <p:nvPr/>
          </p:nvSpPr>
          <p:spPr>
            <a:xfrm>
              <a:off x="990600" y="3284755"/>
              <a:ext cx="3200400" cy="167640"/>
            </a:xfrm>
            <a:prstGeom prst="rect">
              <a:avLst/>
            </a:prstGeom>
            <a:noFill/>
          </p:spPr>
          <p:txBody>
            <a:bodyPr wrap="square" lIns="0" tIns="0" rIns="0" bIns="0" rtlCol="0">
              <a:noAutofit/>
            </a:bodyPr>
            <a:lstStyle/>
            <a:p>
              <a:pPr defTabSz="957796">
                <a:spcAft>
                  <a:spcPts val="900"/>
                </a:spcAft>
                <a:defRPr/>
              </a:pPr>
              <a:r>
                <a:rPr lang="en-GB" sz="1100" kern="0" smtClean="0">
                  <a:solidFill>
                    <a:srgbClr val="000000"/>
                  </a:solidFill>
                  <a:cs typeface="Times New Roman" panose="02020603050405020304" pitchFamily="18" charset="0"/>
                </a:rPr>
                <a:t>Cường độ (theo </a:t>
              </a:r>
              <a:r>
                <a:rPr lang="en-GB" sz="1100" kern="0" dirty="0" smtClean="0">
                  <a:solidFill>
                    <a:srgbClr val="000000"/>
                  </a:solidFill>
                  <a:cs typeface="Times New Roman" panose="02020603050405020304" pitchFamily="18" charset="0"/>
                </a:rPr>
                <a:t>GJ/M</a:t>
              </a:r>
              <a:r>
                <a:rPr lang="en-GB" sz="1100" kern="0" baseline="30000" dirty="0" smtClean="0">
                  <a:solidFill>
                    <a:srgbClr val="000000"/>
                  </a:solidFill>
                  <a:cs typeface="Times New Roman" panose="02020603050405020304" pitchFamily="18" charset="0"/>
                </a:rPr>
                <a:t>2</a:t>
              </a:r>
              <a:r>
                <a:rPr lang="en-GB" sz="1100" kern="0" dirty="0" smtClean="0">
                  <a:solidFill>
                    <a:srgbClr val="000000"/>
                  </a:solidFill>
                  <a:cs typeface="Times New Roman" panose="02020603050405020304" pitchFamily="18" charset="0"/>
                </a:rPr>
                <a:t>)</a:t>
              </a:r>
            </a:p>
          </p:txBody>
        </p:sp>
        <p:sp>
          <p:nvSpPr>
            <p:cNvPr id="65" name="TextBox 64"/>
            <p:cNvSpPr txBox="1"/>
            <p:nvPr/>
          </p:nvSpPr>
          <p:spPr>
            <a:xfrm>
              <a:off x="4107600" y="3024967"/>
              <a:ext cx="279210" cy="186074"/>
            </a:xfrm>
            <a:prstGeom prst="rect">
              <a:avLst/>
            </a:prstGeom>
            <a:noFill/>
          </p:spPr>
          <p:txBody>
            <a:bodyPr wrap="square" lIns="0" tIns="0" rIns="0" bIns="0" rtlCol="0">
              <a:noAutofit/>
            </a:bodyPr>
            <a:lstStyle/>
            <a:p>
              <a:pPr defTabSz="957796">
                <a:spcAft>
                  <a:spcPts val="900"/>
                </a:spcAft>
                <a:defRPr/>
              </a:pPr>
              <a:r>
                <a:rPr lang="en-GB" sz="1100" kern="0" dirty="0" smtClean="0">
                  <a:solidFill>
                    <a:srgbClr val="000000"/>
                  </a:solidFill>
                  <a:cs typeface="Times New Roman" panose="02020603050405020304" pitchFamily="18" charset="0"/>
                </a:rPr>
                <a:t>5.5%</a:t>
              </a:r>
            </a:p>
          </p:txBody>
        </p:sp>
        <p:sp>
          <p:nvSpPr>
            <p:cNvPr id="66" name="TextBox 65"/>
            <p:cNvSpPr txBox="1"/>
            <p:nvPr/>
          </p:nvSpPr>
          <p:spPr>
            <a:xfrm>
              <a:off x="5206161" y="2199675"/>
              <a:ext cx="436845" cy="167355"/>
            </a:xfrm>
            <a:prstGeom prst="rect">
              <a:avLst/>
            </a:prstGeom>
            <a:noFill/>
          </p:spPr>
          <p:txBody>
            <a:bodyPr wrap="square" lIns="0" tIns="0" rIns="0" bIns="0" rtlCol="0">
              <a:noAutofit/>
            </a:bodyPr>
            <a:lstStyle/>
            <a:p>
              <a:pPr algn="ctr" defTabSz="957796">
                <a:spcAft>
                  <a:spcPts val="900"/>
                </a:spcAft>
                <a:defRPr/>
              </a:pPr>
              <a:r>
                <a:rPr lang="en-GB" sz="1100" b="1" kern="0" dirty="0" smtClean="0">
                  <a:solidFill>
                    <a:srgbClr val="000000"/>
                  </a:solidFill>
                  <a:cs typeface="Times New Roman" panose="02020603050405020304" pitchFamily="18" charset="0"/>
                </a:rPr>
                <a:t>314.5</a:t>
              </a:r>
            </a:p>
          </p:txBody>
        </p:sp>
        <p:grpSp>
          <p:nvGrpSpPr>
            <p:cNvPr id="67" name="Group 66"/>
            <p:cNvGrpSpPr/>
            <p:nvPr/>
          </p:nvGrpSpPr>
          <p:grpSpPr>
            <a:xfrm>
              <a:off x="738600" y="4095571"/>
              <a:ext cx="5087676" cy="575579"/>
              <a:chOff x="738600" y="4095571"/>
              <a:chExt cx="5087676" cy="575579"/>
            </a:xfrm>
          </p:grpSpPr>
          <p:sp>
            <p:nvSpPr>
              <p:cNvPr id="93" name="Rectangle 92"/>
              <p:cNvSpPr/>
              <p:nvPr/>
            </p:nvSpPr>
            <p:spPr bwMode="ltGray">
              <a:xfrm>
                <a:off x="738600" y="4104500"/>
                <a:ext cx="252000" cy="252000"/>
              </a:xfrm>
              <a:prstGeom prst="rect">
                <a:avLst/>
              </a:prstGeom>
              <a:solidFill>
                <a:srgbClr val="DC6900"/>
              </a:solidFill>
              <a:ln w="3175" cap="flat" cmpd="sng" algn="ctr">
                <a:noFill/>
                <a:prstDash val="solid"/>
              </a:ln>
              <a:effectLst/>
            </p:spPr>
            <p:txBody>
              <a:bodyPr rtlCol="0" anchor="ctr"/>
              <a:lstStyle/>
              <a:p>
                <a:pPr algn="ctr" defTabSz="957796">
                  <a:defRPr/>
                </a:pPr>
                <a:endParaRPr lang="en-GB" sz="1100" kern="0" dirty="0" err="1" smtClean="0">
                  <a:solidFill>
                    <a:srgbClr val="000000"/>
                  </a:solidFill>
                </a:endParaRPr>
              </a:p>
            </p:txBody>
          </p:sp>
          <p:sp>
            <p:nvSpPr>
              <p:cNvPr id="94" name="Rectangle 93"/>
              <p:cNvSpPr/>
              <p:nvPr/>
            </p:nvSpPr>
            <p:spPr bwMode="ltGray">
              <a:xfrm>
                <a:off x="2201338" y="4095571"/>
                <a:ext cx="252000" cy="252000"/>
              </a:xfrm>
              <a:prstGeom prst="rect">
                <a:avLst/>
              </a:prstGeom>
              <a:solidFill>
                <a:srgbClr val="DC6900">
                  <a:lumMod val="60000"/>
                  <a:lumOff val="40000"/>
                </a:srgbClr>
              </a:solidFill>
              <a:ln w="3175" cap="flat" cmpd="sng" algn="ctr">
                <a:noFill/>
                <a:prstDash val="solid"/>
              </a:ln>
              <a:effectLst/>
            </p:spPr>
            <p:txBody>
              <a:bodyPr rtlCol="0" anchor="ctr"/>
              <a:lstStyle/>
              <a:p>
                <a:pPr algn="ctr" defTabSz="957796">
                  <a:defRPr/>
                </a:pPr>
                <a:endParaRPr lang="en-GB" sz="1100" kern="0" dirty="0" err="1" smtClean="0">
                  <a:solidFill>
                    <a:srgbClr val="000000"/>
                  </a:solidFill>
                </a:endParaRPr>
              </a:p>
            </p:txBody>
          </p:sp>
          <p:sp>
            <p:nvSpPr>
              <p:cNvPr id="95" name="Rectangle 94"/>
              <p:cNvSpPr/>
              <p:nvPr/>
            </p:nvSpPr>
            <p:spPr bwMode="ltGray">
              <a:xfrm>
                <a:off x="3560812" y="4095571"/>
                <a:ext cx="252000" cy="252000"/>
              </a:xfrm>
              <a:prstGeom prst="rect">
                <a:avLst/>
              </a:prstGeom>
              <a:solidFill>
                <a:srgbClr val="DC6900">
                  <a:lumMod val="40000"/>
                  <a:lumOff val="60000"/>
                </a:srgbClr>
              </a:solidFill>
              <a:ln w="3175" cap="flat" cmpd="sng" algn="ctr">
                <a:noFill/>
                <a:prstDash val="solid"/>
              </a:ln>
              <a:effectLst/>
            </p:spPr>
            <p:txBody>
              <a:bodyPr rtlCol="0" anchor="ctr"/>
              <a:lstStyle/>
              <a:p>
                <a:pPr algn="ctr" defTabSz="957796">
                  <a:defRPr/>
                </a:pPr>
                <a:endParaRPr lang="en-GB" sz="1100" kern="0" dirty="0" err="1" smtClean="0">
                  <a:solidFill>
                    <a:srgbClr val="000000"/>
                  </a:solidFill>
                </a:endParaRPr>
              </a:p>
            </p:txBody>
          </p:sp>
          <p:sp>
            <p:nvSpPr>
              <p:cNvPr id="96" name="Rectangle 95"/>
              <p:cNvSpPr/>
              <p:nvPr/>
            </p:nvSpPr>
            <p:spPr bwMode="ltGray">
              <a:xfrm>
                <a:off x="4706212" y="4095572"/>
                <a:ext cx="252000" cy="252000"/>
              </a:xfrm>
              <a:prstGeom prst="rect">
                <a:avLst/>
              </a:prstGeom>
              <a:solidFill>
                <a:srgbClr val="DC6900">
                  <a:lumMod val="20000"/>
                  <a:lumOff val="80000"/>
                </a:srgbClr>
              </a:solidFill>
              <a:ln w="3175" cap="flat" cmpd="sng" algn="ctr">
                <a:noFill/>
                <a:prstDash val="solid"/>
              </a:ln>
              <a:effectLst/>
            </p:spPr>
            <p:txBody>
              <a:bodyPr rtlCol="0" anchor="ctr"/>
              <a:lstStyle/>
              <a:p>
                <a:pPr algn="ctr" defTabSz="957796">
                  <a:defRPr/>
                </a:pPr>
                <a:endParaRPr lang="en-GB" sz="1100" kern="0" dirty="0" err="1" smtClean="0">
                  <a:solidFill>
                    <a:srgbClr val="000000"/>
                  </a:solidFill>
                </a:endParaRPr>
              </a:p>
            </p:txBody>
          </p:sp>
          <p:sp>
            <p:nvSpPr>
              <p:cNvPr id="97" name="Rectangle 96"/>
              <p:cNvSpPr/>
              <p:nvPr/>
            </p:nvSpPr>
            <p:spPr bwMode="ltGray">
              <a:xfrm>
                <a:off x="738600" y="4419150"/>
                <a:ext cx="252000" cy="252000"/>
              </a:xfrm>
              <a:prstGeom prst="rect">
                <a:avLst/>
              </a:prstGeom>
              <a:solidFill>
                <a:srgbClr val="E0301E"/>
              </a:solidFill>
              <a:ln w="3175" cap="flat" cmpd="sng" algn="ctr">
                <a:noFill/>
                <a:prstDash val="solid"/>
              </a:ln>
              <a:effectLst/>
            </p:spPr>
            <p:txBody>
              <a:bodyPr rtlCol="0" anchor="ctr"/>
              <a:lstStyle/>
              <a:p>
                <a:pPr algn="ctr" defTabSz="957796">
                  <a:defRPr/>
                </a:pPr>
                <a:endParaRPr lang="en-GB" sz="1100" kern="0" dirty="0" err="1" smtClean="0">
                  <a:solidFill>
                    <a:srgbClr val="000000"/>
                  </a:solidFill>
                </a:endParaRPr>
              </a:p>
            </p:txBody>
          </p:sp>
          <p:sp>
            <p:nvSpPr>
              <p:cNvPr id="98" name="TextBox 97"/>
              <p:cNvSpPr txBox="1"/>
              <p:nvPr/>
            </p:nvSpPr>
            <p:spPr>
              <a:xfrm>
                <a:off x="1032094" y="4146032"/>
                <a:ext cx="1127750" cy="168876"/>
              </a:xfrm>
              <a:prstGeom prst="rect">
                <a:avLst/>
              </a:prstGeom>
              <a:noFill/>
            </p:spPr>
            <p:txBody>
              <a:bodyPr wrap="square" lIns="0" tIns="0" rIns="0" bIns="0" rtlCol="0">
                <a:noAutofit/>
              </a:bodyPr>
              <a:lstStyle/>
              <a:p>
                <a:pPr defTabSz="957796">
                  <a:spcAft>
                    <a:spcPts val="900"/>
                  </a:spcAft>
                  <a:defRPr/>
                </a:pPr>
                <a:r>
                  <a:rPr lang="en-GB" sz="1050" kern="0" smtClean="0">
                    <a:solidFill>
                      <a:srgbClr val="000000"/>
                    </a:solidFill>
                  </a:rPr>
                  <a:t>Đi lại của nhân viên</a:t>
                </a:r>
                <a:endParaRPr lang="en-GB" sz="1050" kern="0" dirty="0" smtClean="0">
                  <a:solidFill>
                    <a:srgbClr val="000000"/>
                  </a:solidFill>
                </a:endParaRPr>
              </a:p>
            </p:txBody>
          </p:sp>
          <p:sp>
            <p:nvSpPr>
              <p:cNvPr id="99" name="TextBox 98"/>
              <p:cNvSpPr txBox="1"/>
              <p:nvPr/>
            </p:nvSpPr>
            <p:spPr>
              <a:xfrm>
                <a:off x="2508462" y="4141419"/>
                <a:ext cx="1162800" cy="168876"/>
              </a:xfrm>
              <a:prstGeom prst="rect">
                <a:avLst/>
              </a:prstGeom>
              <a:noFill/>
            </p:spPr>
            <p:txBody>
              <a:bodyPr wrap="square" lIns="0" tIns="0" rIns="0" bIns="0" rtlCol="0">
                <a:noAutofit/>
              </a:bodyPr>
              <a:lstStyle/>
              <a:p>
                <a:pPr defTabSz="957796">
                  <a:spcAft>
                    <a:spcPts val="900"/>
                  </a:spcAft>
                  <a:defRPr/>
                </a:pPr>
                <a:r>
                  <a:rPr lang="vi-VN" sz="1050" kern="0" smtClean="0">
                    <a:solidFill>
                      <a:srgbClr val="000000"/>
                    </a:solidFill>
                  </a:rPr>
                  <a:t>Vận </a:t>
                </a:r>
                <a:r>
                  <a:rPr lang="vi-VN" sz="1050" kern="0">
                    <a:solidFill>
                      <a:srgbClr val="000000"/>
                    </a:solidFill>
                  </a:rPr>
                  <a:t>chuyển thượng </a:t>
                </a:r>
                <a:r>
                  <a:rPr lang="vi-VN" sz="1050" kern="0" smtClean="0">
                    <a:solidFill>
                      <a:srgbClr val="000000"/>
                    </a:solidFill>
                  </a:rPr>
                  <a:t>nguồn</a:t>
                </a:r>
                <a:endParaRPr lang="vi-VN" sz="1050" kern="0">
                  <a:solidFill>
                    <a:srgbClr val="000000"/>
                  </a:solidFill>
                </a:endParaRPr>
              </a:p>
            </p:txBody>
          </p:sp>
          <p:sp>
            <p:nvSpPr>
              <p:cNvPr id="100" name="TextBox 99"/>
              <p:cNvSpPr txBox="1"/>
              <p:nvPr/>
            </p:nvSpPr>
            <p:spPr>
              <a:xfrm>
                <a:off x="3856024" y="4141419"/>
                <a:ext cx="630000" cy="168876"/>
              </a:xfrm>
              <a:prstGeom prst="rect">
                <a:avLst/>
              </a:prstGeom>
              <a:noFill/>
            </p:spPr>
            <p:txBody>
              <a:bodyPr wrap="square" lIns="0" tIns="0" rIns="0" bIns="0" rtlCol="0">
                <a:noAutofit/>
              </a:bodyPr>
              <a:lstStyle/>
              <a:p>
                <a:pPr defTabSz="957796">
                  <a:spcAft>
                    <a:spcPts val="900"/>
                  </a:spcAft>
                  <a:defRPr/>
                </a:pPr>
                <a:r>
                  <a:rPr lang="en-GB" sz="1050" kern="0" smtClean="0">
                    <a:solidFill>
                      <a:srgbClr val="000000"/>
                    </a:solidFill>
                  </a:rPr>
                  <a:t>Đi </a:t>
                </a:r>
                <a:r>
                  <a:rPr lang="en-GB" sz="1050" kern="0">
                    <a:solidFill>
                      <a:srgbClr val="000000"/>
                    </a:solidFill>
                  </a:rPr>
                  <a:t>lại của </a:t>
                </a:r>
                <a:r>
                  <a:rPr lang="en-GB" sz="1050" kern="0" smtClean="0">
                    <a:solidFill>
                      <a:srgbClr val="000000"/>
                    </a:solidFill>
                  </a:rPr>
                  <a:t>khách</a:t>
                </a:r>
                <a:endParaRPr lang="en-GB" sz="1050" kern="0">
                  <a:solidFill>
                    <a:srgbClr val="000000"/>
                  </a:solidFill>
                </a:endParaRPr>
              </a:p>
            </p:txBody>
          </p:sp>
          <p:sp>
            <p:nvSpPr>
              <p:cNvPr id="101" name="TextBox 100"/>
              <p:cNvSpPr txBox="1"/>
              <p:nvPr/>
            </p:nvSpPr>
            <p:spPr>
              <a:xfrm>
                <a:off x="5034276" y="4130951"/>
                <a:ext cx="792000" cy="168877"/>
              </a:xfrm>
              <a:prstGeom prst="rect">
                <a:avLst/>
              </a:prstGeom>
              <a:noFill/>
            </p:spPr>
            <p:txBody>
              <a:bodyPr wrap="square" lIns="0" tIns="0" rIns="0" bIns="0" rtlCol="0">
                <a:noAutofit/>
              </a:bodyPr>
              <a:lstStyle/>
              <a:p>
                <a:pPr defTabSz="957796">
                  <a:spcAft>
                    <a:spcPts val="900"/>
                  </a:spcAft>
                  <a:defRPr/>
                </a:pPr>
                <a:r>
                  <a:rPr lang="en-GB" sz="1050" kern="0" smtClean="0">
                    <a:solidFill>
                      <a:srgbClr val="000000"/>
                    </a:solidFill>
                  </a:rPr>
                  <a:t>Chuyến </a:t>
                </a:r>
                <a:r>
                  <a:rPr lang="en-GB" sz="1050" kern="0">
                    <a:solidFill>
                      <a:srgbClr val="000000"/>
                    </a:solidFill>
                  </a:rPr>
                  <a:t>đi công </a:t>
                </a:r>
                <a:r>
                  <a:rPr lang="en-GB" sz="1050" kern="0" smtClean="0">
                    <a:solidFill>
                      <a:srgbClr val="000000"/>
                    </a:solidFill>
                  </a:rPr>
                  <a:t>tác</a:t>
                </a:r>
                <a:endParaRPr lang="en-GB" sz="1050" kern="0" dirty="0" smtClean="0">
                  <a:solidFill>
                    <a:srgbClr val="000000"/>
                  </a:solidFill>
                </a:endParaRPr>
              </a:p>
            </p:txBody>
          </p:sp>
          <p:sp>
            <p:nvSpPr>
              <p:cNvPr id="102" name="TextBox 101"/>
              <p:cNvSpPr txBox="1"/>
              <p:nvPr/>
            </p:nvSpPr>
            <p:spPr>
              <a:xfrm>
                <a:off x="1032094" y="4442297"/>
                <a:ext cx="1127750" cy="228853"/>
              </a:xfrm>
              <a:prstGeom prst="rect">
                <a:avLst/>
              </a:prstGeom>
              <a:noFill/>
            </p:spPr>
            <p:txBody>
              <a:bodyPr wrap="square" lIns="0" tIns="0" rIns="0" bIns="0" rtlCol="0">
                <a:noAutofit/>
              </a:bodyPr>
              <a:lstStyle/>
              <a:p>
                <a:pPr defTabSz="957796">
                  <a:spcAft>
                    <a:spcPts val="900"/>
                  </a:spcAft>
                  <a:defRPr/>
                </a:pPr>
                <a:r>
                  <a:rPr lang="vi-VN" sz="1050" kern="0" smtClean="0">
                    <a:solidFill>
                      <a:srgbClr val="000000"/>
                    </a:solidFill>
                  </a:rPr>
                  <a:t>Cường </a:t>
                </a:r>
                <a:r>
                  <a:rPr lang="vi-VN" sz="1050" kern="0">
                    <a:solidFill>
                      <a:srgbClr val="000000"/>
                    </a:solidFill>
                  </a:rPr>
                  <a:t>độ tiêu </a:t>
                </a:r>
                <a:r>
                  <a:rPr lang="vi-VN" sz="1050" kern="0" smtClean="0">
                    <a:solidFill>
                      <a:srgbClr val="000000"/>
                    </a:solidFill>
                  </a:rPr>
                  <a:t>thụ</a:t>
                </a:r>
                <a:endParaRPr lang="en-GB" sz="1050" kern="0" dirty="0" smtClean="0">
                  <a:solidFill>
                    <a:srgbClr val="000000"/>
                  </a:solidFill>
                </a:endParaRPr>
              </a:p>
            </p:txBody>
          </p:sp>
        </p:grpSp>
        <p:grpSp>
          <p:nvGrpSpPr>
            <p:cNvPr id="68" name="Group 67"/>
            <p:cNvGrpSpPr/>
            <p:nvPr/>
          </p:nvGrpSpPr>
          <p:grpSpPr>
            <a:xfrm>
              <a:off x="673226" y="2133600"/>
              <a:ext cx="4509422" cy="443031"/>
              <a:chOff x="673226" y="2133600"/>
              <a:chExt cx="4509422" cy="443031"/>
            </a:xfrm>
          </p:grpSpPr>
          <p:sp>
            <p:nvSpPr>
              <p:cNvPr id="83" name="TextBox 82"/>
              <p:cNvSpPr txBox="1"/>
              <p:nvPr/>
            </p:nvSpPr>
            <p:spPr>
              <a:xfrm rot="16200000">
                <a:off x="574313" y="2286343"/>
                <a:ext cx="389201" cy="191376"/>
              </a:xfrm>
              <a:prstGeom prst="rect">
                <a:avLst/>
              </a:prstGeom>
              <a:noFill/>
            </p:spPr>
            <p:txBody>
              <a:bodyPr wrap="square" lIns="0" tIns="0" rIns="0" bIns="0" rtlCol="0">
                <a:noAutofit/>
              </a:bodyPr>
              <a:lstStyle/>
              <a:p>
                <a:pPr defTabSz="957796">
                  <a:spcAft>
                    <a:spcPts val="900"/>
                  </a:spcAft>
                  <a:defRPr/>
                </a:pPr>
                <a:r>
                  <a:rPr lang="en-GB" sz="1100" kern="0" dirty="0" smtClean="0">
                    <a:solidFill>
                      <a:srgbClr val="000000"/>
                    </a:solidFill>
                    <a:cs typeface="Times New Roman" panose="02020603050405020304" pitchFamily="18" charset="0"/>
                  </a:rPr>
                  <a:t>2014</a:t>
                </a:r>
              </a:p>
            </p:txBody>
          </p:sp>
          <p:grpSp>
            <p:nvGrpSpPr>
              <p:cNvPr id="84" name="Group 83"/>
              <p:cNvGrpSpPr/>
              <p:nvPr/>
            </p:nvGrpSpPr>
            <p:grpSpPr>
              <a:xfrm>
                <a:off x="949451" y="2133600"/>
                <a:ext cx="4233197" cy="323612"/>
                <a:chOff x="949451" y="2133600"/>
                <a:chExt cx="4233197" cy="323612"/>
              </a:xfrm>
            </p:grpSpPr>
            <p:sp>
              <p:nvSpPr>
                <p:cNvPr id="87" name="Rectangle 86"/>
                <p:cNvSpPr/>
                <p:nvPr/>
              </p:nvSpPr>
              <p:spPr bwMode="ltGray">
                <a:xfrm>
                  <a:off x="949451" y="2133600"/>
                  <a:ext cx="2774824" cy="233430"/>
                </a:xfrm>
                <a:prstGeom prst="rect">
                  <a:avLst/>
                </a:prstGeom>
                <a:solidFill>
                  <a:srgbClr val="DC6900"/>
                </a:solidFill>
                <a:ln w="3175" cap="flat" cmpd="sng" algn="ctr">
                  <a:noFill/>
                  <a:prstDash val="solid"/>
                </a:ln>
                <a:effectLst/>
              </p:spPr>
              <p:txBody>
                <a:bodyPr rtlCol="0" anchor="ctr"/>
                <a:lstStyle/>
                <a:p>
                  <a:pPr algn="ctr" defTabSz="957796">
                    <a:defRPr/>
                  </a:pPr>
                  <a:r>
                    <a:rPr lang="en-GB" sz="1100" kern="0" dirty="0" smtClean="0">
                      <a:solidFill>
                        <a:srgbClr val="000000"/>
                      </a:solidFill>
                      <a:cs typeface="Times New Roman" panose="02020603050405020304" pitchFamily="18" charset="0"/>
                    </a:rPr>
                    <a:t>66.1%</a:t>
                  </a:r>
                </a:p>
              </p:txBody>
            </p:sp>
            <p:sp>
              <p:nvSpPr>
                <p:cNvPr id="88" name="Rectangle 87"/>
                <p:cNvSpPr/>
                <p:nvPr/>
              </p:nvSpPr>
              <p:spPr bwMode="ltGray">
                <a:xfrm>
                  <a:off x="3724275" y="2133600"/>
                  <a:ext cx="687600" cy="233430"/>
                </a:xfrm>
                <a:prstGeom prst="rect">
                  <a:avLst/>
                </a:prstGeom>
                <a:solidFill>
                  <a:srgbClr val="DC6900">
                    <a:lumMod val="60000"/>
                    <a:lumOff val="40000"/>
                  </a:srgbClr>
                </a:solidFill>
                <a:ln w="3175" cap="flat" cmpd="sng" algn="ctr">
                  <a:noFill/>
                  <a:prstDash val="solid"/>
                </a:ln>
                <a:effectLst/>
              </p:spPr>
              <p:txBody>
                <a:bodyPr rtlCol="0" anchor="ctr"/>
                <a:lstStyle/>
                <a:p>
                  <a:pPr algn="ctr" defTabSz="957796">
                    <a:defRPr/>
                  </a:pPr>
                  <a:r>
                    <a:rPr lang="en-GB" sz="1100" kern="0" dirty="0" smtClean="0">
                      <a:solidFill>
                        <a:srgbClr val="000000"/>
                      </a:solidFill>
                      <a:cs typeface="Times New Roman" panose="02020603050405020304" pitchFamily="18" charset="0"/>
                    </a:rPr>
                    <a:t>16.2%</a:t>
                  </a:r>
                </a:p>
              </p:txBody>
            </p:sp>
            <p:sp>
              <p:nvSpPr>
                <p:cNvPr id="89" name="Rectangle 88"/>
                <p:cNvSpPr/>
                <p:nvPr/>
              </p:nvSpPr>
              <p:spPr bwMode="ltGray">
                <a:xfrm>
                  <a:off x="4411874" y="2133600"/>
                  <a:ext cx="475200" cy="233430"/>
                </a:xfrm>
                <a:prstGeom prst="rect">
                  <a:avLst/>
                </a:prstGeom>
                <a:solidFill>
                  <a:srgbClr val="DC6900">
                    <a:lumMod val="40000"/>
                    <a:lumOff val="60000"/>
                  </a:srgbClr>
                </a:solidFill>
                <a:ln w="3175" cap="flat" cmpd="sng" algn="ctr">
                  <a:noFill/>
                  <a:prstDash val="solid"/>
                </a:ln>
                <a:effectLst/>
              </p:spPr>
              <p:txBody>
                <a:bodyPr rtlCol="0" anchor="ctr"/>
                <a:lstStyle/>
                <a:p>
                  <a:pPr algn="ctr" defTabSz="957796">
                    <a:defRPr/>
                  </a:pPr>
                  <a:r>
                    <a:rPr lang="en-GB" sz="1100" kern="0" dirty="0" smtClean="0">
                      <a:solidFill>
                        <a:srgbClr val="000000"/>
                      </a:solidFill>
                      <a:cs typeface="Times New Roman" panose="02020603050405020304" pitchFamily="18" charset="0"/>
                    </a:rPr>
                    <a:t>12.2%</a:t>
                  </a:r>
                </a:p>
              </p:txBody>
            </p:sp>
            <p:sp>
              <p:nvSpPr>
                <p:cNvPr id="90" name="Rectangle 89"/>
                <p:cNvSpPr/>
                <p:nvPr/>
              </p:nvSpPr>
              <p:spPr bwMode="ltGray">
                <a:xfrm>
                  <a:off x="4887074" y="2133600"/>
                  <a:ext cx="266400" cy="233430"/>
                </a:xfrm>
                <a:prstGeom prst="rect">
                  <a:avLst/>
                </a:prstGeom>
                <a:solidFill>
                  <a:srgbClr val="DC6900">
                    <a:lumMod val="20000"/>
                    <a:lumOff val="80000"/>
                  </a:srgbClr>
                </a:solidFill>
                <a:ln w="3175" cap="flat" cmpd="sng" algn="ctr">
                  <a:noFill/>
                  <a:prstDash val="solid"/>
                </a:ln>
                <a:effectLst/>
              </p:spPr>
              <p:txBody>
                <a:bodyPr rtlCol="0" anchor="ctr"/>
                <a:lstStyle/>
                <a:p>
                  <a:pPr algn="ctr" defTabSz="957796">
                    <a:defRPr/>
                  </a:pPr>
                  <a:endParaRPr lang="en-GB" sz="1100" kern="0" dirty="0" smtClean="0">
                    <a:solidFill>
                      <a:srgbClr val="000000"/>
                    </a:solidFill>
                    <a:cs typeface="Times New Roman" panose="02020603050405020304" pitchFamily="18" charset="0"/>
                  </a:endParaRPr>
                </a:p>
              </p:txBody>
            </p:sp>
            <p:sp>
              <p:nvSpPr>
                <p:cNvPr id="91" name="TextBox 90"/>
                <p:cNvSpPr txBox="1"/>
                <p:nvPr/>
              </p:nvSpPr>
              <p:spPr>
                <a:xfrm>
                  <a:off x="4929637" y="2190525"/>
                  <a:ext cx="253011" cy="266687"/>
                </a:xfrm>
                <a:prstGeom prst="rect">
                  <a:avLst/>
                </a:prstGeom>
                <a:noFill/>
              </p:spPr>
              <p:txBody>
                <a:bodyPr wrap="square" lIns="0" tIns="0" rIns="0" bIns="0" rtlCol="0">
                  <a:noAutofit/>
                </a:bodyPr>
                <a:lstStyle/>
                <a:p>
                  <a:pPr defTabSz="957796">
                    <a:spcAft>
                      <a:spcPts val="900"/>
                    </a:spcAft>
                    <a:defRPr/>
                  </a:pPr>
                  <a:r>
                    <a:rPr lang="en-GB" sz="1100" kern="0" dirty="0" smtClean="0">
                      <a:solidFill>
                        <a:srgbClr val="000000"/>
                      </a:solidFill>
                      <a:cs typeface="Times New Roman" panose="02020603050405020304" pitchFamily="18" charset="0"/>
                    </a:rPr>
                    <a:t>5.5%</a:t>
                  </a:r>
                </a:p>
              </p:txBody>
            </p:sp>
          </p:grpSp>
          <p:sp>
            <p:nvSpPr>
              <p:cNvPr id="85" name="TextBox 84"/>
              <p:cNvSpPr txBox="1"/>
              <p:nvPr/>
            </p:nvSpPr>
            <p:spPr>
              <a:xfrm>
                <a:off x="3733800" y="2407035"/>
                <a:ext cx="289510" cy="169595"/>
              </a:xfrm>
              <a:prstGeom prst="rect">
                <a:avLst/>
              </a:prstGeom>
              <a:noFill/>
            </p:spPr>
            <p:txBody>
              <a:bodyPr wrap="square" lIns="0" tIns="0" rIns="0" bIns="0" rtlCol="0">
                <a:noAutofit/>
              </a:bodyPr>
              <a:lstStyle/>
              <a:p>
                <a:pPr algn="ctr" defTabSz="957796">
                  <a:spcAft>
                    <a:spcPts val="900"/>
                  </a:spcAft>
                  <a:defRPr/>
                </a:pPr>
                <a:r>
                  <a:rPr lang="en-GB" sz="1100" b="1" kern="0" dirty="0" smtClean="0">
                    <a:solidFill>
                      <a:srgbClr val="000000"/>
                    </a:solidFill>
                    <a:cs typeface="Times New Roman" panose="02020603050405020304" pitchFamily="18" charset="0"/>
                  </a:rPr>
                  <a:t>0.8</a:t>
                </a:r>
              </a:p>
            </p:txBody>
          </p:sp>
          <p:sp>
            <p:nvSpPr>
              <p:cNvPr id="86" name="Rectangle 85"/>
              <p:cNvSpPr/>
              <p:nvPr/>
            </p:nvSpPr>
            <p:spPr bwMode="ltGray">
              <a:xfrm>
                <a:off x="949452" y="2415777"/>
                <a:ext cx="2746800" cy="117873"/>
              </a:xfrm>
              <a:prstGeom prst="rect">
                <a:avLst/>
              </a:prstGeom>
              <a:solidFill>
                <a:srgbClr val="E0301E"/>
              </a:solidFill>
              <a:ln w="3175" cap="flat" cmpd="sng" algn="ctr">
                <a:noFill/>
                <a:prstDash val="solid"/>
              </a:ln>
              <a:effectLst/>
            </p:spPr>
            <p:txBody>
              <a:bodyPr rtlCol="0" anchor="ctr"/>
              <a:lstStyle/>
              <a:p>
                <a:pPr algn="ctr" defTabSz="957796">
                  <a:defRPr/>
                </a:pPr>
                <a:endParaRPr lang="en-GB" sz="1100" kern="0" dirty="0" err="1" smtClean="0">
                  <a:solidFill>
                    <a:srgbClr val="000000"/>
                  </a:solidFill>
                </a:endParaRPr>
              </a:p>
            </p:txBody>
          </p:sp>
        </p:grpSp>
        <p:grpSp>
          <p:nvGrpSpPr>
            <p:cNvPr id="69" name="Group 68"/>
            <p:cNvGrpSpPr/>
            <p:nvPr/>
          </p:nvGrpSpPr>
          <p:grpSpPr>
            <a:xfrm>
              <a:off x="673226" y="2790287"/>
              <a:ext cx="4108815" cy="448213"/>
              <a:chOff x="673226" y="2790287"/>
              <a:chExt cx="4108815" cy="448213"/>
            </a:xfrm>
          </p:grpSpPr>
          <p:sp>
            <p:nvSpPr>
              <p:cNvPr id="73" name="TextBox 72"/>
              <p:cNvSpPr txBox="1"/>
              <p:nvPr/>
            </p:nvSpPr>
            <p:spPr>
              <a:xfrm rot="16200000">
                <a:off x="578414" y="2952311"/>
                <a:ext cx="381001" cy="191377"/>
              </a:xfrm>
              <a:prstGeom prst="rect">
                <a:avLst/>
              </a:prstGeom>
              <a:noFill/>
            </p:spPr>
            <p:txBody>
              <a:bodyPr wrap="square" lIns="0" tIns="0" rIns="0" bIns="0" rtlCol="0">
                <a:noAutofit/>
              </a:bodyPr>
              <a:lstStyle/>
              <a:p>
                <a:pPr defTabSz="957796">
                  <a:spcAft>
                    <a:spcPts val="900"/>
                  </a:spcAft>
                  <a:defRPr/>
                </a:pPr>
                <a:r>
                  <a:rPr lang="en-GB" sz="1100" kern="0" dirty="0" smtClean="0">
                    <a:solidFill>
                      <a:srgbClr val="000000"/>
                    </a:solidFill>
                    <a:cs typeface="Times New Roman" panose="02020603050405020304" pitchFamily="18" charset="0"/>
                  </a:rPr>
                  <a:t>2015</a:t>
                </a:r>
              </a:p>
            </p:txBody>
          </p:sp>
          <p:sp>
            <p:nvSpPr>
              <p:cNvPr id="74" name="Rectangle 73"/>
              <p:cNvSpPr/>
              <p:nvPr/>
            </p:nvSpPr>
            <p:spPr bwMode="ltGray">
              <a:xfrm>
                <a:off x="949451" y="2795520"/>
                <a:ext cx="2620800" cy="233430"/>
              </a:xfrm>
              <a:prstGeom prst="rect">
                <a:avLst/>
              </a:prstGeom>
              <a:solidFill>
                <a:srgbClr val="DC6900"/>
              </a:solidFill>
              <a:ln w="3175" cap="flat" cmpd="sng" algn="ctr">
                <a:noFill/>
                <a:prstDash val="solid"/>
              </a:ln>
              <a:effectLst/>
            </p:spPr>
            <p:txBody>
              <a:bodyPr rtlCol="0" anchor="ctr"/>
              <a:lstStyle/>
              <a:p>
                <a:pPr algn="ctr" defTabSz="957796">
                  <a:defRPr/>
                </a:pPr>
                <a:r>
                  <a:rPr lang="en-GB" sz="1100" kern="0" dirty="0" smtClean="0">
                    <a:solidFill>
                      <a:srgbClr val="000000"/>
                    </a:solidFill>
                    <a:cs typeface="Times New Roman" panose="02020603050405020304" pitchFamily="18" charset="0"/>
                  </a:rPr>
                  <a:t>78.3%</a:t>
                </a:r>
              </a:p>
            </p:txBody>
          </p:sp>
          <p:sp>
            <p:nvSpPr>
              <p:cNvPr id="75" name="Rectangle 74"/>
              <p:cNvSpPr/>
              <p:nvPr/>
            </p:nvSpPr>
            <p:spPr bwMode="ltGray">
              <a:xfrm>
                <a:off x="3570250" y="2793510"/>
                <a:ext cx="252000" cy="233430"/>
              </a:xfrm>
              <a:prstGeom prst="rect">
                <a:avLst/>
              </a:prstGeom>
              <a:solidFill>
                <a:srgbClr val="DC6900">
                  <a:lumMod val="60000"/>
                  <a:lumOff val="40000"/>
                </a:srgbClr>
              </a:solidFill>
              <a:ln w="3175" cap="flat" cmpd="sng" algn="ctr">
                <a:noFill/>
                <a:prstDash val="solid"/>
              </a:ln>
              <a:effectLst/>
            </p:spPr>
            <p:txBody>
              <a:bodyPr rtlCol="0" anchor="ctr"/>
              <a:lstStyle/>
              <a:p>
                <a:pPr algn="ctr" defTabSz="957796">
                  <a:defRPr/>
                </a:pPr>
                <a:endParaRPr lang="en-GB" sz="1100" kern="0" dirty="0" smtClean="0">
                  <a:solidFill>
                    <a:srgbClr val="000000"/>
                  </a:solidFill>
                  <a:cs typeface="Times New Roman" panose="02020603050405020304" pitchFamily="18" charset="0"/>
                </a:endParaRPr>
              </a:p>
            </p:txBody>
          </p:sp>
          <p:sp>
            <p:nvSpPr>
              <p:cNvPr id="76" name="Rectangle 75"/>
              <p:cNvSpPr/>
              <p:nvPr/>
            </p:nvSpPr>
            <p:spPr bwMode="ltGray">
              <a:xfrm>
                <a:off x="3823200" y="2795520"/>
                <a:ext cx="284400" cy="233430"/>
              </a:xfrm>
              <a:prstGeom prst="rect">
                <a:avLst/>
              </a:prstGeom>
              <a:solidFill>
                <a:srgbClr val="DC6900">
                  <a:lumMod val="40000"/>
                  <a:lumOff val="60000"/>
                </a:srgbClr>
              </a:solidFill>
              <a:ln w="3175" cap="flat" cmpd="sng" algn="ctr">
                <a:noFill/>
                <a:prstDash val="solid"/>
              </a:ln>
              <a:effectLst/>
            </p:spPr>
            <p:txBody>
              <a:bodyPr rtlCol="0" anchor="ctr"/>
              <a:lstStyle/>
              <a:p>
                <a:pPr algn="ctr" defTabSz="957796">
                  <a:defRPr/>
                </a:pPr>
                <a:endParaRPr lang="en-GB" sz="1100" kern="0" dirty="0" smtClean="0">
                  <a:solidFill>
                    <a:srgbClr val="000000"/>
                  </a:solidFill>
                  <a:cs typeface="Times New Roman" panose="02020603050405020304" pitchFamily="18" charset="0"/>
                </a:endParaRPr>
              </a:p>
            </p:txBody>
          </p:sp>
          <p:sp>
            <p:nvSpPr>
              <p:cNvPr id="77" name="Rectangle 76"/>
              <p:cNvSpPr/>
              <p:nvPr/>
            </p:nvSpPr>
            <p:spPr bwMode="ltGray">
              <a:xfrm>
                <a:off x="4101675" y="2790287"/>
                <a:ext cx="180000" cy="233430"/>
              </a:xfrm>
              <a:prstGeom prst="rect">
                <a:avLst/>
              </a:prstGeom>
              <a:solidFill>
                <a:srgbClr val="DC6900">
                  <a:lumMod val="20000"/>
                  <a:lumOff val="80000"/>
                </a:srgbClr>
              </a:solidFill>
              <a:ln w="3175" cap="flat" cmpd="sng" algn="ctr">
                <a:noFill/>
                <a:prstDash val="solid"/>
              </a:ln>
              <a:effectLst/>
            </p:spPr>
            <p:txBody>
              <a:bodyPr rtlCol="0" anchor="ctr"/>
              <a:lstStyle/>
              <a:p>
                <a:pPr algn="ctr" defTabSz="957796">
                  <a:defRPr/>
                </a:pPr>
                <a:endParaRPr lang="en-GB" sz="1100" kern="0" dirty="0" smtClean="0">
                  <a:solidFill>
                    <a:srgbClr val="000000"/>
                  </a:solidFill>
                  <a:cs typeface="Times New Roman" panose="02020603050405020304" pitchFamily="18" charset="0"/>
                </a:endParaRPr>
              </a:p>
            </p:txBody>
          </p:sp>
          <p:sp>
            <p:nvSpPr>
              <p:cNvPr id="78" name="TextBox 77"/>
              <p:cNvSpPr txBox="1"/>
              <p:nvPr/>
            </p:nvSpPr>
            <p:spPr>
              <a:xfrm>
                <a:off x="3788865" y="3055511"/>
                <a:ext cx="279210" cy="106790"/>
              </a:xfrm>
              <a:prstGeom prst="rect">
                <a:avLst/>
              </a:prstGeom>
              <a:noFill/>
            </p:spPr>
            <p:txBody>
              <a:bodyPr wrap="square" lIns="0" tIns="0" rIns="0" bIns="0" rtlCol="0">
                <a:noAutofit/>
              </a:bodyPr>
              <a:lstStyle/>
              <a:p>
                <a:pPr defTabSz="957796">
                  <a:spcAft>
                    <a:spcPts val="900"/>
                  </a:spcAft>
                  <a:defRPr/>
                </a:pPr>
                <a:r>
                  <a:rPr lang="en-GB" sz="1100" kern="0" dirty="0" smtClean="0">
                    <a:solidFill>
                      <a:srgbClr val="000000"/>
                    </a:solidFill>
                    <a:cs typeface="Times New Roman" panose="02020603050405020304" pitchFamily="18" charset="0"/>
                  </a:rPr>
                  <a:t>8.3%</a:t>
                </a:r>
              </a:p>
            </p:txBody>
          </p:sp>
          <p:sp>
            <p:nvSpPr>
              <p:cNvPr id="79" name="TextBox 78"/>
              <p:cNvSpPr txBox="1"/>
              <p:nvPr/>
            </p:nvSpPr>
            <p:spPr>
              <a:xfrm>
                <a:off x="3468938" y="3040930"/>
                <a:ext cx="279210" cy="170111"/>
              </a:xfrm>
              <a:prstGeom prst="rect">
                <a:avLst/>
              </a:prstGeom>
              <a:noFill/>
            </p:spPr>
            <p:txBody>
              <a:bodyPr wrap="square" lIns="0" tIns="0" rIns="0" bIns="0" rtlCol="0">
                <a:noAutofit/>
              </a:bodyPr>
              <a:lstStyle/>
              <a:p>
                <a:pPr defTabSz="957796">
                  <a:spcAft>
                    <a:spcPts val="900"/>
                  </a:spcAft>
                  <a:defRPr/>
                </a:pPr>
                <a:r>
                  <a:rPr lang="en-GB" sz="1100" kern="0" dirty="0" smtClean="0">
                    <a:solidFill>
                      <a:srgbClr val="000000"/>
                    </a:solidFill>
                    <a:cs typeface="Times New Roman" panose="02020603050405020304" pitchFamily="18" charset="0"/>
                  </a:rPr>
                  <a:t>7.9%</a:t>
                </a:r>
              </a:p>
            </p:txBody>
          </p:sp>
          <p:sp>
            <p:nvSpPr>
              <p:cNvPr id="80" name="TextBox 79"/>
              <p:cNvSpPr txBox="1"/>
              <p:nvPr/>
            </p:nvSpPr>
            <p:spPr>
              <a:xfrm>
                <a:off x="3053765" y="3068905"/>
                <a:ext cx="289510" cy="169595"/>
              </a:xfrm>
              <a:prstGeom prst="rect">
                <a:avLst/>
              </a:prstGeom>
              <a:noFill/>
            </p:spPr>
            <p:txBody>
              <a:bodyPr wrap="square" lIns="0" tIns="0" rIns="0" bIns="0" rtlCol="0">
                <a:noAutofit/>
              </a:bodyPr>
              <a:lstStyle/>
              <a:p>
                <a:pPr algn="ctr" defTabSz="957796">
                  <a:spcAft>
                    <a:spcPts val="900"/>
                  </a:spcAft>
                  <a:defRPr/>
                </a:pPr>
                <a:r>
                  <a:rPr lang="en-GB" sz="1100" b="1" kern="0" dirty="0" smtClean="0">
                    <a:solidFill>
                      <a:srgbClr val="000000"/>
                    </a:solidFill>
                    <a:cs typeface="Times New Roman" panose="02020603050405020304" pitchFamily="18" charset="0"/>
                  </a:rPr>
                  <a:t>0.6</a:t>
                </a:r>
              </a:p>
            </p:txBody>
          </p:sp>
          <p:sp>
            <p:nvSpPr>
              <p:cNvPr id="81" name="TextBox 80"/>
              <p:cNvSpPr txBox="1"/>
              <p:nvPr/>
            </p:nvSpPr>
            <p:spPr>
              <a:xfrm>
                <a:off x="4345196" y="2856362"/>
                <a:ext cx="436845" cy="167355"/>
              </a:xfrm>
              <a:prstGeom prst="rect">
                <a:avLst/>
              </a:prstGeom>
              <a:noFill/>
            </p:spPr>
            <p:txBody>
              <a:bodyPr wrap="square" lIns="0" tIns="0" rIns="0" bIns="0" rtlCol="0">
                <a:noAutofit/>
              </a:bodyPr>
              <a:lstStyle/>
              <a:p>
                <a:pPr algn="ctr" defTabSz="957796">
                  <a:spcAft>
                    <a:spcPts val="900"/>
                  </a:spcAft>
                  <a:defRPr/>
                </a:pPr>
                <a:r>
                  <a:rPr lang="en-GB" sz="1100" b="1" kern="0" dirty="0" smtClean="0">
                    <a:solidFill>
                      <a:srgbClr val="000000"/>
                    </a:solidFill>
                    <a:cs typeface="Times New Roman" panose="02020603050405020304" pitchFamily="18" charset="0"/>
                  </a:rPr>
                  <a:t>248.5</a:t>
                </a:r>
              </a:p>
            </p:txBody>
          </p:sp>
          <p:sp>
            <p:nvSpPr>
              <p:cNvPr id="82" name="Rectangle 81"/>
              <p:cNvSpPr/>
              <p:nvPr/>
            </p:nvSpPr>
            <p:spPr bwMode="ltGray">
              <a:xfrm>
                <a:off x="949452" y="3067050"/>
                <a:ext cx="2080800" cy="117873"/>
              </a:xfrm>
              <a:prstGeom prst="rect">
                <a:avLst/>
              </a:prstGeom>
              <a:solidFill>
                <a:srgbClr val="E0301E"/>
              </a:solidFill>
              <a:ln w="3175" cap="flat" cmpd="sng" algn="ctr">
                <a:noFill/>
                <a:prstDash val="solid"/>
              </a:ln>
              <a:effectLst/>
            </p:spPr>
            <p:txBody>
              <a:bodyPr rtlCol="0" anchor="ctr"/>
              <a:lstStyle/>
              <a:p>
                <a:pPr algn="ctr" defTabSz="957796">
                  <a:defRPr/>
                </a:pPr>
                <a:endParaRPr lang="en-GB" sz="1100" kern="0" dirty="0" err="1" smtClean="0">
                  <a:solidFill>
                    <a:srgbClr val="000000"/>
                  </a:solidFill>
                </a:endParaRPr>
              </a:p>
            </p:txBody>
          </p:sp>
        </p:grpSp>
        <p:cxnSp>
          <p:nvCxnSpPr>
            <p:cNvPr id="70" name="Straight Connector 69"/>
            <p:cNvCxnSpPr/>
            <p:nvPr/>
          </p:nvCxnSpPr>
          <p:spPr>
            <a:xfrm>
              <a:off x="920876" y="1875592"/>
              <a:ext cx="4917949" cy="0"/>
            </a:xfrm>
            <a:prstGeom prst="line">
              <a:avLst/>
            </a:prstGeom>
            <a:noFill/>
            <a:ln w="28575" cap="flat" cmpd="sng" algn="ctr">
              <a:solidFill>
                <a:srgbClr val="000000">
                  <a:lumMod val="50000"/>
                  <a:lumOff val="50000"/>
                </a:srgbClr>
              </a:solidFill>
              <a:prstDash val="solid"/>
            </a:ln>
            <a:effectLst/>
          </p:spPr>
        </p:cxnSp>
        <p:cxnSp>
          <p:nvCxnSpPr>
            <p:cNvPr id="71" name="Straight Connector 70"/>
            <p:cNvCxnSpPr/>
            <p:nvPr/>
          </p:nvCxnSpPr>
          <p:spPr>
            <a:xfrm>
              <a:off x="930401" y="3508712"/>
              <a:ext cx="4917949" cy="0"/>
            </a:xfrm>
            <a:prstGeom prst="line">
              <a:avLst/>
            </a:prstGeom>
            <a:noFill/>
            <a:ln w="28575" cap="flat" cmpd="sng" algn="ctr">
              <a:solidFill>
                <a:srgbClr val="000000">
                  <a:lumMod val="50000"/>
                  <a:lumOff val="50000"/>
                </a:srgbClr>
              </a:solidFill>
              <a:prstDash val="solid"/>
            </a:ln>
            <a:effectLst/>
          </p:spPr>
        </p:cxnSp>
        <p:cxnSp>
          <p:nvCxnSpPr>
            <p:cNvPr id="72" name="Straight Connector 71"/>
            <p:cNvCxnSpPr/>
            <p:nvPr/>
          </p:nvCxnSpPr>
          <p:spPr>
            <a:xfrm>
              <a:off x="933450" y="1875592"/>
              <a:ext cx="6476" cy="1633120"/>
            </a:xfrm>
            <a:prstGeom prst="line">
              <a:avLst/>
            </a:prstGeom>
            <a:noFill/>
            <a:ln w="28575" cap="flat" cmpd="sng" algn="ctr">
              <a:solidFill>
                <a:srgbClr val="000000">
                  <a:lumMod val="50000"/>
                  <a:lumOff val="50000"/>
                </a:srgbClr>
              </a:solidFill>
              <a:prstDash val="solid"/>
            </a:ln>
            <a:effectLst/>
          </p:spPr>
        </p:cxnSp>
      </p:grpSp>
      <p:sp>
        <p:nvSpPr>
          <p:cNvPr id="103" name="Rectangle 102"/>
          <p:cNvSpPr/>
          <p:nvPr/>
        </p:nvSpPr>
        <p:spPr>
          <a:xfrm>
            <a:off x="577850" y="4495800"/>
            <a:ext cx="5385749" cy="1615827"/>
          </a:xfrm>
          <a:prstGeom prst="rect">
            <a:avLst/>
          </a:prstGeom>
          <a:solidFill>
            <a:srgbClr val="E9E8E8"/>
          </a:solidFill>
          <a:ln>
            <a:noFill/>
          </a:ln>
        </p:spPr>
        <p:txBody>
          <a:bodyPr wrap="square">
            <a:spAutoFit/>
          </a:bodyPr>
          <a:lstStyle/>
          <a:p>
            <a:pPr algn="just" defTabSz="957796"/>
            <a:r>
              <a:rPr lang="en-GB" sz="1100" i="1" smtClean="0">
                <a:solidFill>
                  <a:srgbClr val="000000"/>
                </a:solidFill>
                <a:cs typeface="Times New Roman" pitchFamily="18" charset="0"/>
              </a:rPr>
              <a:t>“</a:t>
            </a:r>
            <a:r>
              <a:rPr lang="vi-VN" sz="1100" i="1" u="sng" smtClean="0">
                <a:solidFill>
                  <a:srgbClr val="000000"/>
                </a:solidFill>
                <a:cs typeface="Times New Roman" pitchFamily="18" charset="0"/>
              </a:rPr>
              <a:t>Các </a:t>
            </a:r>
            <a:r>
              <a:rPr lang="vi-VN" sz="1100" i="1" u="sng">
                <a:solidFill>
                  <a:srgbClr val="000000"/>
                </a:solidFill>
                <a:cs typeface="Times New Roman" pitchFamily="18" charset="0"/>
              </a:rPr>
              <a:t>giả định được sử dụng</a:t>
            </a:r>
          </a:p>
          <a:p>
            <a:pPr algn="just" defTabSz="957796"/>
            <a:r>
              <a:rPr lang="vi-VN" sz="1100" i="1">
                <a:solidFill>
                  <a:srgbClr val="000000"/>
                </a:solidFill>
                <a:cs typeface="Times New Roman" pitchFamily="18" charset="0"/>
              </a:rPr>
              <a:t>Ghi chú 1: Đã tham khảo Hướng dẫn của IPCC năm 2006 cho Các kho khí nhà kính Quốc gia và Nghị định thư về khí nhà kính cho hệ số phát thải</a:t>
            </a:r>
          </a:p>
          <a:p>
            <a:pPr algn="just" defTabSz="957796"/>
            <a:r>
              <a:rPr lang="vi-VN" sz="1100" i="1">
                <a:solidFill>
                  <a:srgbClr val="000000"/>
                </a:solidFill>
                <a:cs typeface="Times New Roman" pitchFamily="18" charset="0"/>
              </a:rPr>
              <a:t>Gi chú 2: Sử dụng số giao hàng trung bình mỗi ngày cho xe tải</a:t>
            </a:r>
          </a:p>
          <a:p>
            <a:pPr algn="just" defTabSz="957796"/>
            <a:r>
              <a:rPr lang="vi-VN" sz="1100" i="1">
                <a:solidFill>
                  <a:srgbClr val="000000"/>
                </a:solidFill>
                <a:cs typeface="Times New Roman" pitchFamily="18" charset="0"/>
              </a:rPr>
              <a:t>Ghi chú 3: Khách hang chỉ đi bằng máy bay tư nhân của công ty, hạm đội xe limousine và xe buýt </a:t>
            </a:r>
          </a:p>
          <a:p>
            <a:pPr algn="just" defTabSz="957796"/>
            <a:r>
              <a:rPr lang="vi-VN" sz="1100" i="1">
                <a:solidFill>
                  <a:srgbClr val="000000"/>
                </a:solidFill>
                <a:cs typeface="Times New Roman" pitchFamily="18" charset="0"/>
              </a:rPr>
              <a:t>Ghi chú 4: Sử dụng Thống kê xe thường niên của Cơ quan Giao thông vận tải Đất đai (LTA), số dặm trung bình mỗi chuyến đi từ khu trung tâm đến Sentosa và lịch làm việc của GENS khi tính nhân viên đi lại.</a:t>
            </a:r>
            <a:r>
              <a:rPr lang="en-GB" sz="1100" i="1" smtClean="0">
                <a:solidFill>
                  <a:srgbClr val="000000"/>
                </a:solidFill>
                <a:cs typeface="Times New Roman" pitchFamily="18" charset="0"/>
              </a:rPr>
              <a:t>”</a:t>
            </a:r>
            <a:endParaRPr lang="en-GB" sz="1100" i="1" dirty="0">
              <a:solidFill>
                <a:srgbClr val="000000"/>
              </a:solidFill>
              <a:cs typeface="Times New Roman" pitchFamily="18" charset="0"/>
            </a:endParaRPr>
          </a:p>
        </p:txBody>
      </p:sp>
      <p:sp>
        <p:nvSpPr>
          <p:cNvPr id="104" name="Rectangle 103"/>
          <p:cNvSpPr/>
          <p:nvPr/>
        </p:nvSpPr>
        <p:spPr bwMode="ltGray">
          <a:xfrm>
            <a:off x="568325" y="1371600"/>
            <a:ext cx="6328078" cy="2362200"/>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err="1" smtClean="0">
              <a:solidFill>
                <a:srgbClr val="FFFFFF"/>
              </a:solidFill>
            </a:endParaRPr>
          </a:p>
        </p:txBody>
      </p:sp>
      <p:sp>
        <p:nvSpPr>
          <p:cNvPr id="105" name="TextBox 104"/>
          <p:cNvSpPr txBox="1"/>
          <p:nvPr/>
        </p:nvSpPr>
        <p:spPr>
          <a:xfrm>
            <a:off x="7310551" y="2347635"/>
            <a:ext cx="2017600" cy="733092"/>
          </a:xfrm>
          <a:prstGeom prst="rect">
            <a:avLst/>
          </a:prstGeom>
          <a:noFill/>
        </p:spPr>
        <p:txBody>
          <a:bodyPr vert="horz" wrap="square" lIns="0" tIns="0" rIns="0" bIns="0" rtlCol="0">
            <a:noAutofit/>
          </a:bodyPr>
          <a:lstStyle/>
          <a:p>
            <a:pPr indent="-253225">
              <a:spcAft>
                <a:spcPts val="831"/>
              </a:spcAft>
            </a:pPr>
            <a:r>
              <a:rPr lang="en-GB" sz="1100" b="1" smtClean="0"/>
              <a:t>Cung cấp một nguồn tiêu thụ năng lượng từ năm mốc 2014</a:t>
            </a:r>
            <a:endParaRPr lang="en-GB" sz="1100" b="1" dirty="0"/>
          </a:p>
        </p:txBody>
      </p:sp>
      <p:grpSp>
        <p:nvGrpSpPr>
          <p:cNvPr id="106" name="Group 105"/>
          <p:cNvGrpSpPr/>
          <p:nvPr/>
        </p:nvGrpSpPr>
        <p:grpSpPr>
          <a:xfrm>
            <a:off x="6934200" y="2317330"/>
            <a:ext cx="268630" cy="529089"/>
            <a:chOff x="5110049" y="2922621"/>
            <a:chExt cx="268630" cy="529089"/>
          </a:xfrm>
        </p:grpSpPr>
        <p:cxnSp>
          <p:nvCxnSpPr>
            <p:cNvPr id="107" name="Elbow Connector 106"/>
            <p:cNvCxnSpPr/>
            <p:nvPr/>
          </p:nvCxnSpPr>
          <p:spPr>
            <a:xfrm>
              <a:off x="5110049" y="3116601"/>
              <a:ext cx="268630" cy="168768"/>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378679" y="2922621"/>
              <a:ext cx="0" cy="529089"/>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9" name="Rectangle 108"/>
          <p:cNvSpPr/>
          <p:nvPr/>
        </p:nvSpPr>
        <p:spPr bwMode="ltGray">
          <a:xfrm>
            <a:off x="568326" y="4501699"/>
            <a:ext cx="5395273" cy="1609927"/>
          </a:xfrm>
          <a:prstGeom prst="rect">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err="1" smtClean="0">
              <a:solidFill>
                <a:srgbClr val="FFFFFF"/>
              </a:solidFill>
            </a:endParaRPr>
          </a:p>
        </p:txBody>
      </p:sp>
      <p:sp>
        <p:nvSpPr>
          <p:cNvPr id="110" name="TextBox 109"/>
          <p:cNvSpPr txBox="1"/>
          <p:nvPr/>
        </p:nvSpPr>
        <p:spPr>
          <a:xfrm>
            <a:off x="6324600" y="4746841"/>
            <a:ext cx="3003551" cy="507096"/>
          </a:xfrm>
          <a:prstGeom prst="rect">
            <a:avLst/>
          </a:prstGeom>
          <a:noFill/>
        </p:spPr>
        <p:txBody>
          <a:bodyPr vert="horz" wrap="square" lIns="0" tIns="0" rIns="0" bIns="0" rtlCol="0">
            <a:noAutofit/>
          </a:bodyPr>
          <a:lstStyle/>
          <a:p>
            <a:pPr indent="-253225">
              <a:spcAft>
                <a:spcPts val="831"/>
              </a:spcAft>
            </a:pPr>
            <a:r>
              <a:rPr lang="en-GB" sz="1100" b="1" dirty="0" err="1" smtClean="0"/>
              <a:t>Công</a:t>
            </a:r>
            <a:r>
              <a:rPr lang="en-GB" sz="1100" b="1" dirty="0" smtClean="0"/>
              <a:t> </a:t>
            </a:r>
            <a:r>
              <a:rPr lang="en-GB" sz="1100" b="1" dirty="0" err="1" smtClean="0"/>
              <a:t>bố</a:t>
            </a:r>
            <a:r>
              <a:rPr lang="en-GB" sz="1100" b="1" dirty="0" smtClean="0"/>
              <a:t> </a:t>
            </a:r>
            <a:r>
              <a:rPr lang="en-GB" sz="1100" b="1" dirty="0" err="1" smtClean="0"/>
              <a:t>các</a:t>
            </a:r>
            <a:r>
              <a:rPr lang="en-GB" sz="1100" b="1" dirty="0" smtClean="0"/>
              <a:t> </a:t>
            </a:r>
            <a:r>
              <a:rPr lang="en-GB" sz="1100" b="1" dirty="0" err="1" smtClean="0"/>
              <a:t>giả</a:t>
            </a:r>
            <a:r>
              <a:rPr lang="en-GB" sz="1100" b="1" dirty="0" smtClean="0"/>
              <a:t> </a:t>
            </a:r>
            <a:r>
              <a:rPr lang="en-GB" sz="1100" b="1" dirty="0" err="1" smtClean="0"/>
              <a:t>thiết</a:t>
            </a:r>
            <a:r>
              <a:rPr lang="en-GB" sz="1100" b="1" dirty="0" smtClean="0"/>
              <a:t> </a:t>
            </a:r>
            <a:r>
              <a:rPr lang="en-GB" sz="1100" b="1" dirty="0" err="1" smtClean="0"/>
              <a:t>và</a:t>
            </a:r>
            <a:r>
              <a:rPr lang="en-GB" sz="1100" b="1" dirty="0" smtClean="0"/>
              <a:t> </a:t>
            </a:r>
            <a:r>
              <a:rPr lang="en-GB" sz="1100" b="1" dirty="0" err="1" smtClean="0"/>
              <a:t>khung</a:t>
            </a:r>
            <a:r>
              <a:rPr lang="en-GB" sz="1100" b="1" dirty="0" smtClean="0"/>
              <a:t> </a:t>
            </a:r>
            <a:r>
              <a:rPr lang="en-GB" sz="1100" b="1" dirty="0" err="1" smtClean="0"/>
              <a:t>được</a:t>
            </a:r>
            <a:r>
              <a:rPr lang="en-GB" sz="1100" b="1" dirty="0" smtClean="0"/>
              <a:t> </a:t>
            </a:r>
            <a:r>
              <a:rPr lang="en-GB" sz="1100" b="1" dirty="0" err="1" smtClean="0"/>
              <a:t>sử</a:t>
            </a:r>
            <a:r>
              <a:rPr lang="en-GB" sz="1100" b="1" dirty="0" smtClean="0"/>
              <a:t> </a:t>
            </a:r>
            <a:r>
              <a:rPr lang="en-GB" sz="1100" b="1" dirty="0" err="1" smtClean="0"/>
              <a:t>dụng</a:t>
            </a:r>
            <a:r>
              <a:rPr lang="en-GB" sz="1100" b="1" dirty="0" smtClean="0"/>
              <a:t> </a:t>
            </a:r>
            <a:r>
              <a:rPr lang="en-GB" sz="1100" b="1" dirty="0" err="1" smtClean="0"/>
              <a:t>để</a:t>
            </a:r>
            <a:r>
              <a:rPr lang="en-GB" sz="1100" b="1" dirty="0" smtClean="0"/>
              <a:t> </a:t>
            </a:r>
            <a:r>
              <a:rPr lang="en-GB" sz="1100" b="1" dirty="0" err="1" smtClean="0"/>
              <a:t>tính</a:t>
            </a:r>
            <a:r>
              <a:rPr lang="en-GB" sz="1100" b="1" dirty="0" smtClean="0"/>
              <a:t> </a:t>
            </a:r>
            <a:r>
              <a:rPr lang="en-GB" sz="1100" b="1" dirty="0" err="1" smtClean="0"/>
              <a:t>toán</a:t>
            </a:r>
            <a:endParaRPr lang="en-GB" sz="1100" b="1" dirty="0"/>
          </a:p>
        </p:txBody>
      </p:sp>
      <p:grpSp>
        <p:nvGrpSpPr>
          <p:cNvPr id="111" name="Group 110"/>
          <p:cNvGrpSpPr/>
          <p:nvPr/>
        </p:nvGrpSpPr>
        <p:grpSpPr>
          <a:xfrm>
            <a:off x="5963599" y="4705205"/>
            <a:ext cx="268630" cy="548731"/>
            <a:chOff x="5110049" y="2922621"/>
            <a:chExt cx="268630" cy="548731"/>
          </a:xfrm>
        </p:grpSpPr>
        <p:cxnSp>
          <p:nvCxnSpPr>
            <p:cNvPr id="112" name="Elbow Connector 111"/>
            <p:cNvCxnSpPr/>
            <p:nvPr/>
          </p:nvCxnSpPr>
          <p:spPr>
            <a:xfrm>
              <a:off x="5110049" y="3116601"/>
              <a:ext cx="268630" cy="168768"/>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378679" y="2922621"/>
              <a:ext cx="0" cy="548731"/>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5" name="Date Placeholder 5"/>
          <p:cNvSpPr txBox="1">
            <a:spLocks/>
          </p:cNvSpPr>
          <p:nvPr/>
        </p:nvSpPr>
        <p:spPr>
          <a:xfrm>
            <a:off x="7677150" y="6324600"/>
            <a:ext cx="1651000" cy="152400"/>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solidFill>
                  <a:srgbClr val="000000"/>
                </a:solidFill>
              </a:rPr>
              <a:t>May 2016</a:t>
            </a:r>
            <a:endParaRPr lang="en-GB" dirty="0">
              <a:solidFill>
                <a:srgbClr val="000000"/>
              </a:solidFill>
            </a:endParaRPr>
          </a:p>
        </p:txBody>
      </p:sp>
      <p:sp>
        <p:nvSpPr>
          <p:cNvPr id="116" name="Slide Number Placeholder 4"/>
          <p:cNvSpPr txBox="1">
            <a:spLocks/>
          </p:cNvSpPr>
          <p:nvPr/>
        </p:nvSpPr>
        <p:spPr>
          <a:xfrm>
            <a:off x="7801102" y="6475334"/>
            <a:ext cx="1527048" cy="140677"/>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923"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EBD5762-3BDC-484D-9503-7EA6D5A9A8CE}" type="slidenum">
              <a:rPr lang="en-US" sz="1000" smtClean="0">
                <a:solidFill>
                  <a:srgbClr val="000000"/>
                </a:solidFill>
              </a:rPr>
              <a:pPr>
                <a:defRPr/>
              </a:pPr>
              <a:t>50</a:t>
            </a:fld>
            <a:endParaRPr lang="en-US" sz="1000" dirty="0">
              <a:solidFill>
                <a:srgbClr val="000000"/>
              </a:solidFill>
            </a:endParaRPr>
          </a:p>
        </p:txBody>
      </p:sp>
      <p:sp>
        <p:nvSpPr>
          <p:cNvPr id="117" name="Date Placeholder 5"/>
          <p:cNvSpPr txBox="1">
            <a:spLocks/>
          </p:cNvSpPr>
          <p:nvPr/>
        </p:nvSpPr>
        <p:spPr>
          <a:xfrm>
            <a:off x="577850" y="6481763"/>
            <a:ext cx="1651000" cy="152400"/>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smtClean="0">
                <a:solidFill>
                  <a:srgbClr val="000000"/>
                </a:solidFill>
              </a:rPr>
              <a:t>PwC</a:t>
            </a:r>
            <a:endParaRPr lang="en-GB" dirty="0">
              <a:solidFill>
                <a:srgbClr val="000000"/>
              </a:solidFill>
            </a:endParaRPr>
          </a:p>
        </p:txBody>
      </p:sp>
      <p:sp>
        <p:nvSpPr>
          <p:cNvPr id="118" name="Rectangle 117"/>
          <p:cNvSpPr/>
          <p:nvPr/>
        </p:nvSpPr>
        <p:spPr>
          <a:xfrm>
            <a:off x="585211" y="6109156"/>
            <a:ext cx="4953000" cy="215444"/>
          </a:xfrm>
          <a:prstGeom prst="rect">
            <a:avLst/>
          </a:prstGeom>
        </p:spPr>
        <p:txBody>
          <a:bodyPr lIns="0" anchor="b">
            <a:spAutoFit/>
          </a:bodyPr>
          <a:lstStyle/>
          <a:p>
            <a:pPr>
              <a:defRPr/>
            </a:pPr>
            <a:r>
              <a:rPr lang="en-GB" sz="800" kern="0">
                <a:solidFill>
                  <a:srgbClr val="000000"/>
                </a:solidFill>
                <a:latin typeface="Times New Roman" pitchFamily="18" charset="0"/>
                <a:cs typeface="Times New Roman" pitchFamily="18" charset="0"/>
              </a:rPr>
              <a:t>Báo cáo Phát triển bền vững Genting Singapore 2015</a:t>
            </a:r>
            <a:endParaRPr lang="en-GB" kern="0" dirty="0" smtClean="0">
              <a:solidFill>
                <a:sysClr val="windowText" lastClr="000000"/>
              </a:solidFill>
            </a:endParaRPr>
          </a:p>
        </p:txBody>
      </p:sp>
      <p:sp>
        <p:nvSpPr>
          <p:cNvPr id="92"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31406684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51</a:t>
            </a:fld>
            <a:endParaRPr lang="en-GB">
              <a:solidFill>
                <a:srgbClr val="000000"/>
              </a:solidFill>
            </a:endParaRPr>
          </a:p>
        </p:txBody>
      </p:sp>
      <p:sp>
        <p:nvSpPr>
          <p:cNvPr id="7" name="Title 1"/>
          <p:cNvSpPr txBox="1">
            <a:spLocks/>
          </p:cNvSpPr>
          <p:nvPr/>
        </p:nvSpPr>
        <p:spPr>
          <a:xfrm>
            <a:off x="577850" y="685800"/>
            <a:ext cx="6356350" cy="6858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a:solidFill>
                  <a:srgbClr val="000000"/>
                </a:solidFill>
                <a:latin typeface="Arial" panose="020B0604020202020204" pitchFamily="34" charset="0"/>
              </a:rPr>
              <a:t>Các sáng kiến tiết kiệm năng lượng; Kết quả của các sáng kiến này</a:t>
            </a:r>
          </a:p>
        </p:txBody>
      </p:sp>
      <p:graphicFrame>
        <p:nvGraphicFramePr>
          <p:cNvPr id="10" name="Table 9"/>
          <p:cNvGraphicFramePr>
            <a:graphicFrameLocks noGrp="1"/>
          </p:cNvGraphicFramePr>
          <p:nvPr>
            <p:extLst/>
          </p:nvPr>
        </p:nvGraphicFramePr>
        <p:xfrm>
          <a:off x="7156895" y="381000"/>
          <a:ext cx="2171255" cy="984738"/>
        </p:xfrm>
        <a:graphic>
          <a:graphicData uri="http://schemas.openxmlformats.org/drawingml/2006/table">
            <a:tbl>
              <a:tblPr firstRow="1" bandRow="1">
                <a:tableStyleId>{5C22544A-7EE6-4342-B048-85BDC9FD1C3A}</a:tableStyleId>
              </a:tblPr>
              <a:tblGrid>
                <a:gridCol w="1327193"/>
                <a:gridCol w="844062"/>
              </a:tblGrid>
              <a:tr h="328246">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Rectangle 10"/>
          <p:cNvSpPr/>
          <p:nvPr/>
        </p:nvSpPr>
        <p:spPr>
          <a:xfrm>
            <a:off x="8522143" y="784638"/>
            <a:ext cx="685800" cy="1640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900" b="1" smtClean="0">
                <a:solidFill>
                  <a:srgbClr val="000000"/>
                </a:solidFill>
              </a:rPr>
              <a:t>Năng lượng</a:t>
            </a:r>
            <a:endParaRPr lang="en-GB" sz="900" b="1" dirty="0">
              <a:solidFill>
                <a:srgbClr val="000000"/>
              </a:solidFill>
            </a:endParaRPr>
          </a:p>
        </p:txBody>
      </p:sp>
      <p:sp>
        <p:nvSpPr>
          <p:cNvPr id="12" name="Hexagon 11"/>
          <p:cNvSpPr/>
          <p:nvPr/>
        </p:nvSpPr>
        <p:spPr bwMode="ltGray">
          <a:xfrm>
            <a:off x="8502650" y="1117038"/>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G4-EN7</a:t>
            </a:r>
          </a:p>
        </p:txBody>
      </p:sp>
      <p:sp>
        <p:nvSpPr>
          <p:cNvPr id="13" name="Content Placeholder 2"/>
          <p:cNvSpPr txBox="1">
            <a:spLocks/>
          </p:cNvSpPr>
          <p:nvPr/>
        </p:nvSpPr>
        <p:spPr>
          <a:xfrm>
            <a:off x="577850" y="1600199"/>
            <a:ext cx="3971074" cy="4622631"/>
          </a:xfrm>
          <a:prstGeom prst="rect">
            <a:avLst/>
          </a:prstGeom>
        </p:spPr>
        <p:txBody>
          <a:bodyPr lIns="0" tIns="0" rIns="0" bIns="0"/>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spcAft>
                <a:spcPts val="0"/>
              </a:spcAft>
              <a:buClr>
                <a:srgbClr val="000000"/>
              </a:buClr>
            </a:pPr>
            <a:r>
              <a:rPr lang="en-GB" sz="1100" b="1" i="1" smtClean="0">
                <a:solidFill>
                  <a:srgbClr val="000000"/>
                </a:solidFill>
                <a:latin typeface="Arial" panose="020B0604020202020204" pitchFamily="34" charset="0"/>
              </a:rPr>
              <a:t>Tính liên quan: </a:t>
            </a:r>
            <a:endParaRPr lang="en-GB" sz="1100" b="1" i="1" dirty="0">
              <a:solidFill>
                <a:srgbClr val="000000"/>
              </a:solidFill>
              <a:latin typeface="Arial" panose="020B0604020202020204" pitchFamily="34" charset="0"/>
            </a:endParaRPr>
          </a:p>
          <a:p>
            <a:pPr indent="0">
              <a:spcAft>
                <a:spcPts val="0"/>
              </a:spcAft>
              <a:buClr>
                <a:srgbClr val="000000"/>
              </a:buClr>
            </a:pPr>
            <a:r>
              <a:rPr lang="vi-VN" sz="1100">
                <a:solidFill>
                  <a:srgbClr val="000000"/>
                </a:solidFill>
                <a:latin typeface="Arial" panose="020B0604020202020204" pitchFamily="34" charset="0"/>
              </a:rPr>
              <a:t>Cung cấp sản phẩm và dịch vụ hiệu quả về năng lượng là một phần trọng yếu của các sáng kiến quản trị sản </a:t>
            </a:r>
            <a:r>
              <a:rPr lang="vi-VN" sz="1100" smtClean="0">
                <a:solidFill>
                  <a:srgbClr val="000000"/>
                </a:solidFill>
                <a:latin typeface="Arial" panose="020B0604020202020204" pitchFamily="34" charset="0"/>
              </a:rPr>
              <a:t>phẩm</a:t>
            </a:r>
            <a:endParaRPr lang="en-US" sz="1100" smtClean="0">
              <a:solidFill>
                <a:srgbClr val="000000"/>
              </a:solidFill>
              <a:latin typeface="Arial" panose="020B0604020202020204" pitchFamily="34" charset="0"/>
            </a:endParaRPr>
          </a:p>
          <a:p>
            <a:pPr indent="0">
              <a:spcAft>
                <a:spcPts val="0"/>
              </a:spcAft>
              <a:buClr>
                <a:srgbClr val="000000"/>
              </a:buClr>
            </a:pPr>
            <a:endParaRPr lang="en-US" sz="1100" dirty="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cs typeface="Arial" panose="020B0604020202020204" pitchFamily="34" charset="0"/>
              </a:rPr>
              <a:t>Báo cáo thông tin gì</a:t>
            </a:r>
            <a:endParaRPr lang="en-GB" sz="1100" b="1" i="1" dirty="0">
              <a:solidFill>
                <a:srgbClr val="000000"/>
              </a:solidFill>
              <a:latin typeface="Arial" panose="020B0604020202020204" pitchFamily="34" charset="0"/>
              <a:cs typeface="Arial" panose="020B0604020202020204" pitchFamily="34" charset="0"/>
            </a:endParaRPr>
          </a:p>
          <a:p>
            <a:pPr marL="180975" indent="-180975">
              <a:spcAft>
                <a:spcPts val="0"/>
              </a:spcAft>
              <a:buClr>
                <a:srgbClr val="000000"/>
              </a:buClr>
              <a:buFont typeface="+mj-lt"/>
              <a:buAutoNum type="alphaLcPeriod"/>
            </a:pPr>
            <a:r>
              <a:rPr lang="vi-VN" sz="1100" smtClean="0">
                <a:solidFill>
                  <a:prstClr val="black"/>
                </a:solidFill>
                <a:latin typeface="Arial" panose="020B0604020202020204" pitchFamily="34" charset="0"/>
              </a:rPr>
              <a:t>Báo </a:t>
            </a:r>
            <a:r>
              <a:rPr lang="vi-VN" sz="1100">
                <a:solidFill>
                  <a:prstClr val="black"/>
                </a:solidFill>
                <a:latin typeface="Arial" panose="020B0604020202020204" pitchFamily="34" charset="0"/>
              </a:rPr>
              <a:t>cáo những cắt giảm nhu cầu năng lượng của sản phẩm và dịch vụ đã bán đạt được trong giai đoạn báo cáo, theo đơn vị Jun hoặc các bội số.</a:t>
            </a:r>
          </a:p>
          <a:p>
            <a:pPr marL="180975" indent="-180975">
              <a:spcAft>
                <a:spcPts val="0"/>
              </a:spcAft>
              <a:buClr>
                <a:srgbClr val="000000"/>
              </a:buClr>
              <a:buFont typeface="+mj-lt"/>
              <a:buAutoNum type="alphaLcPeriod"/>
            </a:pPr>
            <a:r>
              <a:rPr lang="vi-VN" sz="1100">
                <a:solidFill>
                  <a:prstClr val="black"/>
                </a:solidFill>
                <a:latin typeface="Arial" panose="020B0604020202020204" pitchFamily="34" charset="0"/>
              </a:rPr>
              <a:t>Báo cáo cơ sở tính toán những cắt giảm trong tiêu thụ năng lượng chẳng hạn như năm mốc hoặc mốc khởi điểm và lý do hợp lý cho việc chọn cơ sở đó.</a:t>
            </a:r>
          </a:p>
          <a:p>
            <a:pPr marL="180975" indent="-180975">
              <a:spcAft>
                <a:spcPts val="0"/>
              </a:spcAft>
              <a:buClr>
                <a:srgbClr val="000000"/>
              </a:buClr>
              <a:buFont typeface="+mj-lt"/>
              <a:buAutoNum type="alphaLcPeriod"/>
            </a:pPr>
            <a:r>
              <a:rPr lang="vi-VN" sz="1100">
                <a:solidFill>
                  <a:prstClr val="black"/>
                </a:solidFill>
                <a:latin typeface="Arial" panose="020B0604020202020204" pitchFamily="34" charset="0"/>
              </a:rPr>
              <a:t>Báo cáo các tiêu chuẩn, phương pháp và giả thiết được sử dụng.</a:t>
            </a:r>
          </a:p>
          <a:p>
            <a:pPr marL="180975" indent="-180975">
              <a:spcAft>
                <a:spcPts val="0"/>
              </a:spcAft>
              <a:buClr>
                <a:srgbClr val="000000"/>
              </a:buClr>
              <a:buFont typeface="+mj-lt"/>
              <a:buAutoNum type="alphaLcPeriod"/>
            </a:pPr>
            <a:endParaRPr lang="en-GB" sz="1100" b="1" i="1" dirty="0" smtClean="0">
              <a:solidFill>
                <a:srgbClr val="000000"/>
              </a:solidFill>
              <a:latin typeface="Arial" panose="020B0604020202020204" pitchFamily="34" charset="0"/>
            </a:endParaRPr>
          </a:p>
          <a:p>
            <a:pPr indent="0">
              <a:spcAft>
                <a:spcPts val="0"/>
              </a:spcAft>
              <a:buClrTx/>
            </a:pPr>
            <a:r>
              <a:rPr lang="en-GB" sz="1100" b="1" smtClean="0">
                <a:solidFill>
                  <a:prstClr val="black"/>
                </a:solidFill>
                <a:latin typeface="Arial" panose="020B0604020202020204" pitchFamily="34" charset="0"/>
              </a:rPr>
              <a:t>Qui trình công bố thông tin theo chỉ số</a:t>
            </a:r>
            <a:endParaRPr lang="en-GB" sz="1100" b="1" dirty="0">
              <a:solidFill>
                <a:prstClr val="black"/>
              </a:solidFill>
              <a:latin typeface="Arial" panose="020B0604020202020204" pitchFamily="34" charset="0"/>
            </a:endParaRPr>
          </a:p>
          <a:p>
            <a:pPr indent="0">
              <a:spcAft>
                <a:spcPts val="0"/>
              </a:spcAft>
              <a:buClrTx/>
            </a:pPr>
            <a:endParaRPr lang="en-GB" sz="1100" dirty="0">
              <a:solidFill>
                <a:srgbClr val="FF0000"/>
              </a:solidFill>
              <a:latin typeface="Arial" panose="020B0604020202020204" pitchFamily="34" charset="0"/>
            </a:endParaRPr>
          </a:p>
          <a:p>
            <a:pPr marL="180975" indent="-180975">
              <a:spcAft>
                <a:spcPts val="0"/>
              </a:spcAft>
              <a:buClrTx/>
              <a:buFont typeface="+mj-lt"/>
              <a:buAutoNum type="arabicPeriod"/>
            </a:pPr>
            <a:r>
              <a:rPr lang="vi-VN" sz="1100">
                <a:solidFill>
                  <a:srgbClr val="000000"/>
                </a:solidFill>
                <a:latin typeface="Arial" panose="020B0604020202020204" pitchFamily="34" charset="0"/>
              </a:rPr>
              <a:t>Xác định dữ liệu hiện có, ví dụ các tiêu chuẩn ngành.</a:t>
            </a:r>
          </a:p>
          <a:p>
            <a:pPr marL="180975" indent="-180975">
              <a:spcAft>
                <a:spcPts val="0"/>
              </a:spcAft>
              <a:buClrTx/>
              <a:buFont typeface="+mj-lt"/>
              <a:buAutoNum type="arabicPeriod"/>
            </a:pPr>
            <a:r>
              <a:rPr lang="vi-VN" sz="1100">
                <a:solidFill>
                  <a:srgbClr val="000000"/>
                </a:solidFill>
                <a:latin typeface="Arial" panose="020B0604020202020204" pitchFamily="34" charset="0"/>
              </a:rPr>
              <a:t>Báo cáo các tiêu chuẩn, phương pháp và giả thiết được sử dụng để tính toán và đo lường mức giảm tiêu thụ năng lượng.</a:t>
            </a:r>
          </a:p>
          <a:p>
            <a:pPr>
              <a:buClrTx/>
            </a:pPr>
            <a:endParaRPr lang="en-US" dirty="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rPr>
              <a:t>Tham chiếu: </a:t>
            </a:r>
            <a:r>
              <a:rPr lang="en-GB" sz="1100" smtClean="0">
                <a:solidFill>
                  <a:srgbClr val="000000"/>
                </a:solidFill>
                <a:latin typeface="Arial" panose="020B0604020202020204" pitchFamily="34" charset="0"/>
              </a:rPr>
              <a:t>Trang 23 </a:t>
            </a:r>
            <a:r>
              <a:rPr lang="vi-VN" sz="1100" smtClean="0">
                <a:solidFill>
                  <a:srgbClr val="000000"/>
                </a:solidFill>
                <a:latin typeface="Arial" panose="020B0604020202020204" pitchFamily="34" charset="0"/>
              </a:rPr>
              <a:t>của Hướng dẫn</a:t>
            </a:r>
            <a:endParaRPr lang="en-GB" sz="1100" dirty="0">
              <a:solidFill>
                <a:srgbClr val="000000"/>
              </a:solidFill>
              <a:latin typeface="Arial" panose="020B0604020202020204" pitchFamily="34" charset="0"/>
            </a:endParaRPr>
          </a:p>
        </p:txBody>
      </p:sp>
      <p:sp>
        <p:nvSpPr>
          <p:cNvPr id="14" name="Rectangle 13"/>
          <p:cNvSpPr/>
          <p:nvPr/>
        </p:nvSpPr>
        <p:spPr bwMode="ltGray">
          <a:xfrm>
            <a:off x="5035550" y="1600199"/>
            <a:ext cx="4292600" cy="112831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000" b="1" smtClean="0">
                <a:solidFill>
                  <a:srgbClr val="000000"/>
                </a:solidFill>
                <a:cs typeface="Arial" panose="020B0604020202020204" pitchFamily="34" charset="0"/>
              </a:rPr>
              <a:t>Nguồn của văn bản pháp quy:</a:t>
            </a:r>
            <a:endParaRPr lang="en-GB" sz="1000" b="1" dirty="0">
              <a:solidFill>
                <a:srgbClr val="000000"/>
              </a:solidFill>
              <a:cs typeface="Arial" panose="020B0604020202020204" pitchFamily="34" charset="0"/>
            </a:endParaRPr>
          </a:p>
          <a:p>
            <a:pPr marL="285750" indent="-285750">
              <a:buFont typeface="Arial" panose="020B0604020202020204" pitchFamily="34" charset="0"/>
              <a:buChar char="•"/>
            </a:pPr>
            <a:r>
              <a:rPr lang="vi-VN" sz="1000">
                <a:solidFill>
                  <a:srgbClr val="000000"/>
                </a:solidFill>
              </a:rPr>
              <a:t>Luật số 50/2010/QH12 về sử dụng năng lượng tiết kiệm và hiệu quả </a:t>
            </a:r>
            <a:endParaRPr lang="en-US" sz="1000">
              <a:solidFill>
                <a:srgbClr val="000000"/>
              </a:solidFill>
            </a:endParaRPr>
          </a:p>
          <a:p>
            <a:pPr marL="285750" indent="-285750">
              <a:buFont typeface="Arial" panose="020B0604020202020204" pitchFamily="34" charset="0"/>
              <a:buChar char="•"/>
            </a:pPr>
            <a:r>
              <a:rPr lang="vi-VN" sz="1000">
                <a:solidFill>
                  <a:srgbClr val="000000"/>
                </a:solidFill>
              </a:rPr>
              <a:t>Nghị định số 21/2011/NĐ-CP quy định chi tiết Luật sử dụng năng lượng tiết kiệm và hiệu quả</a:t>
            </a:r>
            <a:endParaRPr lang="en-GB" sz="1000">
              <a:solidFill>
                <a:srgbClr val="000000"/>
              </a:solidFill>
            </a:endParaRPr>
          </a:p>
          <a:p>
            <a:pPr marL="285750" indent="-285750">
              <a:buFont typeface="Arial" panose="020B0604020202020204" pitchFamily="34" charset="0"/>
              <a:buChar char="•"/>
            </a:pPr>
            <a:r>
              <a:rPr lang="vi-VN" sz="1000">
                <a:solidFill>
                  <a:srgbClr val="000000"/>
                </a:solidFill>
              </a:rPr>
              <a:t>Thông tư số 09/2012/TT-BTC về kế hoạch thực hiện về sử dụng năng lượng tiết kiệm và hiệu quả và kiểm toán năng lượng</a:t>
            </a:r>
            <a:endParaRPr lang="en-GB" sz="1000" dirty="0">
              <a:solidFill>
                <a:srgbClr val="000000"/>
              </a:solidFill>
            </a:endParaRPr>
          </a:p>
        </p:txBody>
      </p:sp>
      <p:sp>
        <p:nvSpPr>
          <p:cNvPr id="15"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34913239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52</a:t>
            </a:fld>
            <a:endParaRPr lang="en-GB">
              <a:solidFill>
                <a:srgbClr val="000000"/>
              </a:solidFill>
            </a:endParaRPr>
          </a:p>
        </p:txBody>
      </p:sp>
      <p:sp>
        <p:nvSpPr>
          <p:cNvPr id="7" name="TextBox 6"/>
          <p:cNvSpPr txBox="1"/>
          <p:nvPr/>
        </p:nvSpPr>
        <p:spPr>
          <a:xfrm>
            <a:off x="577850" y="1447800"/>
            <a:ext cx="8374513" cy="365760"/>
          </a:xfrm>
          <a:prstGeom prst="rect">
            <a:avLst/>
          </a:prstGeom>
          <a:noFill/>
        </p:spPr>
        <p:txBody>
          <a:bodyPr wrap="square" lIns="0" tIns="0" rIns="0" bIns="0" rtlCol="0">
            <a:noAutofit/>
          </a:bodyPr>
          <a:lstStyle/>
          <a:p>
            <a:pPr indent="-274320" algn="just"/>
            <a:r>
              <a:rPr lang="en-US" sz="1100" b="1" smtClean="0">
                <a:solidFill>
                  <a:srgbClr val="000000"/>
                </a:solidFill>
              </a:rPr>
              <a:t>Ví dụ:</a:t>
            </a:r>
            <a:endParaRPr lang="en-US" sz="1100" b="1" dirty="0" smtClean="0">
              <a:solidFill>
                <a:srgbClr val="000000"/>
              </a:solidFill>
            </a:endParaRPr>
          </a:p>
          <a:p>
            <a:pPr indent="-274320" algn="just"/>
            <a:r>
              <a:rPr lang="vi-VN" sz="1100" smtClean="0">
                <a:solidFill>
                  <a:srgbClr val="000000"/>
                </a:solidFill>
              </a:rPr>
              <a:t>Một </a:t>
            </a:r>
            <a:r>
              <a:rPr lang="vi-VN" sz="1100">
                <a:solidFill>
                  <a:srgbClr val="000000"/>
                </a:solidFill>
              </a:rPr>
              <a:t>công ty đồ uống </a:t>
            </a:r>
            <a:r>
              <a:rPr lang="en-US" sz="1100" smtClean="0">
                <a:solidFill>
                  <a:srgbClr val="000000"/>
                </a:solidFill>
              </a:rPr>
              <a:t>hàng đầu</a:t>
            </a:r>
            <a:r>
              <a:rPr lang="vi-VN" sz="1100" smtClean="0">
                <a:solidFill>
                  <a:srgbClr val="000000"/>
                </a:solidFill>
              </a:rPr>
              <a:t> </a:t>
            </a:r>
            <a:r>
              <a:rPr lang="vi-VN" sz="1100">
                <a:solidFill>
                  <a:srgbClr val="000000"/>
                </a:solidFill>
              </a:rPr>
              <a:t>công bố các sáng kiến tiết kiệm năng lượng và kết quả của các sáng kiến </a:t>
            </a:r>
            <a:r>
              <a:rPr lang="vi-VN" sz="1100" smtClean="0">
                <a:solidFill>
                  <a:srgbClr val="000000"/>
                </a:solidFill>
              </a:rPr>
              <a:t>này</a:t>
            </a:r>
            <a:endParaRPr lang="en-US" sz="1100" dirty="0">
              <a:solidFill>
                <a:srgbClr val="000000"/>
              </a:solidFill>
            </a:endParaRPr>
          </a:p>
        </p:txBody>
      </p:sp>
      <p:sp>
        <p:nvSpPr>
          <p:cNvPr id="10" name="TextBox 9"/>
          <p:cNvSpPr txBox="1"/>
          <p:nvPr/>
        </p:nvSpPr>
        <p:spPr>
          <a:xfrm>
            <a:off x="577850" y="6196517"/>
            <a:ext cx="2684912" cy="110640"/>
          </a:xfrm>
          <a:prstGeom prst="rect">
            <a:avLst/>
          </a:prstGeom>
          <a:solidFill>
            <a:schemeClr val="bg1"/>
          </a:solidFill>
        </p:spPr>
        <p:txBody>
          <a:bodyPr wrap="square" lIns="0" tIns="0" rIns="0" bIns="0" rtlCol="0" anchor="b">
            <a:noAutofit/>
          </a:bodyPr>
          <a:lstStyle/>
          <a:p>
            <a:pPr indent="-274320">
              <a:spcAft>
                <a:spcPts val="900"/>
              </a:spcAft>
            </a:pPr>
            <a:r>
              <a:rPr lang="en-GB" sz="800" smtClean="0">
                <a:solidFill>
                  <a:srgbClr val="000000"/>
                </a:solidFill>
              </a:rPr>
              <a:t>Nguồn: Báo cáo Phát triển bền vững Thaibev 2014</a:t>
            </a:r>
            <a:endParaRPr lang="en-GB" sz="800" dirty="0" smtClean="0">
              <a:solidFill>
                <a:srgbClr val="000000"/>
              </a:solidFill>
            </a:endParaRPr>
          </a:p>
        </p:txBody>
      </p:sp>
      <p:sp>
        <p:nvSpPr>
          <p:cNvPr id="23" name="Title 1"/>
          <p:cNvSpPr txBox="1">
            <a:spLocks/>
          </p:cNvSpPr>
          <p:nvPr/>
        </p:nvSpPr>
        <p:spPr>
          <a:xfrm>
            <a:off x="577850" y="685800"/>
            <a:ext cx="8750300" cy="60507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a:solidFill>
                  <a:srgbClr val="000000"/>
                </a:solidFill>
                <a:latin typeface="Arial" panose="020B0604020202020204" pitchFamily="34" charset="0"/>
              </a:rPr>
              <a:t>Các sáng kiến tiết kiệm năng lượng; Kết quả của các sáng kiến này</a:t>
            </a:r>
          </a:p>
          <a:p>
            <a:r>
              <a:rPr lang="en-GB" sz="1800" b="0" smtClean="0">
                <a:solidFill>
                  <a:srgbClr val="000000"/>
                </a:solidFill>
                <a:latin typeface="Arial" panose="020B0604020202020204" pitchFamily="34" charset="0"/>
              </a:rPr>
              <a:t>(tiếp)</a:t>
            </a:r>
            <a:r>
              <a:rPr lang="en-US" sz="2000" smtClean="0">
                <a:solidFill>
                  <a:srgbClr val="000000"/>
                </a:solidFill>
                <a:latin typeface="Arial" panose="020B0604020202020204" pitchFamily="34" charset="0"/>
              </a:rPr>
              <a:t/>
            </a:r>
            <a:br>
              <a:rPr lang="en-US" sz="2000" smtClean="0">
                <a:solidFill>
                  <a:srgbClr val="000000"/>
                </a:solidFill>
                <a:latin typeface="Arial" panose="020B0604020202020204" pitchFamily="34" charset="0"/>
              </a:rPr>
            </a:br>
            <a:endParaRPr lang="en-US" sz="2000" dirty="0">
              <a:solidFill>
                <a:srgbClr val="000000"/>
              </a:solidFill>
              <a:latin typeface="Arial" panose="020B0604020202020204" pitchFamily="34" charset="0"/>
            </a:endParaRPr>
          </a:p>
        </p:txBody>
      </p:sp>
      <p:sp>
        <p:nvSpPr>
          <p:cNvPr id="21" name="TextBox 20"/>
          <p:cNvSpPr txBox="1"/>
          <p:nvPr/>
        </p:nvSpPr>
        <p:spPr>
          <a:xfrm>
            <a:off x="8219762" y="3268741"/>
            <a:ext cx="1090803" cy="673703"/>
          </a:xfrm>
          <a:prstGeom prst="rect">
            <a:avLst/>
          </a:prstGeom>
          <a:noFill/>
        </p:spPr>
        <p:txBody>
          <a:bodyPr vert="horz" wrap="square" lIns="0" tIns="0" rIns="0" bIns="0" rtlCol="0">
            <a:noAutofit/>
          </a:bodyPr>
          <a:lstStyle/>
          <a:p>
            <a:pPr indent="-253225">
              <a:spcAft>
                <a:spcPts val="831"/>
              </a:spcAft>
            </a:pPr>
            <a:r>
              <a:rPr lang="en-GB" sz="1100" b="1" smtClean="0">
                <a:solidFill>
                  <a:srgbClr val="000000"/>
                </a:solidFill>
              </a:rPr>
              <a:t>Công bố về các các sáng kiến tiết kiệm năng lượng</a:t>
            </a:r>
            <a:endParaRPr lang="en-GB" sz="1100" b="1" dirty="0">
              <a:solidFill>
                <a:srgbClr val="000000"/>
              </a:solidFill>
            </a:endParaRPr>
          </a:p>
        </p:txBody>
      </p:sp>
      <p:sp>
        <p:nvSpPr>
          <p:cNvPr id="22" name="Rectangle 21"/>
          <p:cNvSpPr/>
          <p:nvPr/>
        </p:nvSpPr>
        <p:spPr>
          <a:xfrm>
            <a:off x="693615" y="4786190"/>
            <a:ext cx="7037196" cy="1117459"/>
          </a:xfrm>
          <a:prstGeom prst="rect">
            <a:avLst/>
          </a:prstGeom>
          <a:noFill/>
        </p:spPr>
        <p:txBody>
          <a:bodyPr vert="horz" wrap="square" lIns="0" tIns="0" rIns="0" bIns="0" rtlCol="0">
            <a:noAutofit/>
          </a:bodyPr>
          <a:lstStyle/>
          <a:p>
            <a:r>
              <a:rPr lang="en-US" sz="1100" b="1" i="1" dirty="0" err="1" smtClean="0"/>
              <a:t>Dự</a:t>
            </a:r>
            <a:r>
              <a:rPr lang="en-US" sz="1100" b="1" i="1" dirty="0" smtClean="0"/>
              <a:t> </a:t>
            </a:r>
            <a:r>
              <a:rPr lang="en-US" sz="1100" b="1" i="1" dirty="0" err="1" smtClean="0"/>
              <a:t>án</a:t>
            </a:r>
            <a:r>
              <a:rPr lang="en-US" sz="1100" b="1" i="1" dirty="0" smtClean="0"/>
              <a:t> </a:t>
            </a:r>
            <a:r>
              <a:rPr lang="en-US" sz="1100" b="1" i="1" dirty="0" err="1" smtClean="0"/>
              <a:t>bảo</a:t>
            </a:r>
            <a:r>
              <a:rPr lang="en-US" sz="1100" b="1" i="1" dirty="0" smtClean="0"/>
              <a:t> </a:t>
            </a:r>
            <a:r>
              <a:rPr lang="en-US" sz="1100" b="1" i="1" dirty="0" err="1" smtClean="0"/>
              <a:t>toàn</a:t>
            </a:r>
            <a:r>
              <a:rPr lang="en-US" sz="1100" b="1" i="1" dirty="0" smtClean="0"/>
              <a:t> </a:t>
            </a:r>
            <a:r>
              <a:rPr lang="en-US" sz="1100" b="1" i="1" dirty="0" err="1" smtClean="0"/>
              <a:t>năng</a:t>
            </a:r>
            <a:r>
              <a:rPr lang="en-US" sz="1100" b="1" i="1" dirty="0" smtClean="0"/>
              <a:t> </a:t>
            </a:r>
            <a:r>
              <a:rPr lang="en-US" sz="1100" b="1" i="1" dirty="0" err="1" smtClean="0"/>
              <a:t>lượng</a:t>
            </a:r>
            <a:endParaRPr lang="en-US" sz="1100" b="1" i="1" dirty="0" smtClean="0"/>
          </a:p>
          <a:p>
            <a:endParaRPr lang="en-US" sz="1100" b="1" i="1" dirty="0"/>
          </a:p>
          <a:p>
            <a:r>
              <a:rPr lang="vi-VN" sz="1100" i="1" dirty="0"/>
              <a:t>Chúng tôi đã đặt các Mechanical Vapor Recompression Evaporation (MVR) tại nhà máy Sura Bangyikhan ở Pathum Thani. Công nghệ mới nhất này giúp giảm bớt việc sử dụng dầu nhiên liệu nặng để sản xuất hơi nước ở mức 13.5 triệu lít, tương đương với 615.5 triệu MJ nhiệt. Hơn nữa, việc này còn giúp giảm thiểu những tác động từ khí thải và chất thải đến cộng đồng</a:t>
            </a:r>
            <a:r>
              <a:rPr lang="en-US" sz="1100" i="1" dirty="0" smtClean="0"/>
              <a:t>.</a:t>
            </a:r>
            <a:endParaRPr lang="en-US" sz="1100" i="1" dirty="0"/>
          </a:p>
        </p:txBody>
      </p:sp>
      <p:sp>
        <p:nvSpPr>
          <p:cNvPr id="24" name="TextBox 23"/>
          <p:cNvSpPr txBox="1"/>
          <p:nvPr/>
        </p:nvSpPr>
        <p:spPr>
          <a:xfrm>
            <a:off x="8219762" y="5299762"/>
            <a:ext cx="1144652" cy="696524"/>
          </a:xfrm>
          <a:prstGeom prst="rect">
            <a:avLst/>
          </a:prstGeom>
          <a:noFill/>
        </p:spPr>
        <p:txBody>
          <a:bodyPr vert="horz" wrap="square" lIns="0" tIns="0" rIns="0" bIns="0" rtlCol="0">
            <a:noAutofit/>
          </a:bodyPr>
          <a:lstStyle/>
          <a:p>
            <a:pPr indent="-253225">
              <a:spcAft>
                <a:spcPts val="831"/>
              </a:spcAft>
            </a:pPr>
            <a:r>
              <a:rPr lang="en-GB" sz="1100" b="1" smtClean="0">
                <a:solidFill>
                  <a:srgbClr val="000000"/>
                </a:solidFill>
              </a:rPr>
              <a:t>Công bố kết quả tiết kiệm năng lượng</a:t>
            </a:r>
            <a:endParaRPr lang="en-GB" sz="1100" b="1" dirty="0">
              <a:solidFill>
                <a:srgbClr val="000000"/>
              </a:solidFill>
            </a:endParaRPr>
          </a:p>
        </p:txBody>
      </p:sp>
      <p:sp>
        <p:nvSpPr>
          <p:cNvPr id="25" name="Rectangle 24"/>
          <p:cNvSpPr/>
          <p:nvPr/>
        </p:nvSpPr>
        <p:spPr bwMode="ltGray">
          <a:xfrm>
            <a:off x="556963" y="5299762"/>
            <a:ext cx="7173848" cy="478194"/>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err="1">
              <a:solidFill>
                <a:srgbClr val="FFFFFF"/>
              </a:solidFill>
            </a:endParaRPr>
          </a:p>
        </p:txBody>
      </p:sp>
      <p:grpSp>
        <p:nvGrpSpPr>
          <p:cNvPr id="26" name="Group 25"/>
          <p:cNvGrpSpPr/>
          <p:nvPr/>
        </p:nvGrpSpPr>
        <p:grpSpPr>
          <a:xfrm>
            <a:off x="693615" y="2004060"/>
            <a:ext cx="7366000" cy="2489807"/>
            <a:chOff x="711200" y="2986204"/>
            <a:chExt cx="7366000" cy="2489807"/>
          </a:xfrm>
        </p:grpSpPr>
        <p:cxnSp>
          <p:nvCxnSpPr>
            <p:cNvPr id="28" name="Elbow Connector 27"/>
            <p:cNvCxnSpPr/>
            <p:nvPr/>
          </p:nvCxnSpPr>
          <p:spPr>
            <a:xfrm>
              <a:off x="7748396" y="4402220"/>
              <a:ext cx="328804" cy="138204"/>
            </a:xfrm>
            <a:prstGeom prst="bentConnector3">
              <a:avLst>
                <a:gd name="adj1" fmla="val 50000"/>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11200" y="2986204"/>
              <a:ext cx="6965950" cy="2489807"/>
            </a:xfrm>
            <a:prstGeom prst="rect">
              <a:avLst/>
            </a:prstGeom>
            <a:noFill/>
          </p:spPr>
          <p:txBody>
            <a:bodyPr vert="horz" wrap="square" lIns="0" tIns="0" rIns="0" bIns="0" rtlCol="0">
              <a:noAutofit/>
            </a:bodyPr>
            <a:lstStyle/>
            <a:p>
              <a:r>
                <a:rPr lang="vi-VN" sz="1100" i="1" smtClean="0">
                  <a:solidFill>
                    <a:prstClr val="black"/>
                  </a:solidFill>
                </a:rPr>
                <a:t>Dựa trên mối quan tâm rộng rãi về sự khan hiếm năng lượng và giá cả gia tăng, ThaiBev đã tham gia dự án thí điểm về quản lý năng lượng được thúc đẩy bởi Tổ chức Phát triển Công nghiệp Liên hợp quốc (UNIDO). Nhà máy của Sura Bangyikhan đã được chọn là nhà máy thí điểm của dự án trong năm 2013. Tiếp đó là nhà máy của Công ty TNHH Red Bull Distillery (1988) vào năm 2014 và nhà máy của Công ty TNHH Fuangfuanant trong năm 2015</a:t>
              </a:r>
              <a:r>
                <a:rPr lang="en-US" sz="1100" i="1" smtClean="0">
                  <a:solidFill>
                    <a:prstClr val="black"/>
                  </a:solidFill>
                </a:rPr>
                <a:t>. </a:t>
              </a:r>
              <a:r>
                <a:rPr lang="vi-VN" sz="1100" i="1">
                  <a:solidFill>
                    <a:prstClr val="black"/>
                  </a:solidFill>
                </a:rPr>
                <a:t>Ngoài ra, chúng tôi hướng đến quá trình cải tiến liên tục về hiệu quả sử dụng năng lượng như:</a:t>
              </a:r>
            </a:p>
            <a:p>
              <a:pPr marL="171450" indent="-171450">
                <a:buFont typeface="Arial" panose="020B0604020202020204" pitchFamily="34" charset="0"/>
                <a:buChar char="•"/>
              </a:pPr>
              <a:r>
                <a:rPr lang="vi-VN" sz="1100" i="1" smtClean="0">
                  <a:solidFill>
                    <a:prstClr val="black"/>
                  </a:solidFill>
                </a:rPr>
                <a:t>Nâng </a:t>
              </a:r>
              <a:r>
                <a:rPr lang="vi-VN" sz="1100" i="1">
                  <a:solidFill>
                    <a:prstClr val="black"/>
                  </a:solidFill>
                </a:rPr>
                <a:t>cao hiệu quả tiêu thụ năng lượng và giảm thiểu lãng phí năng lượng; ví dụ, tái sử dụng nhiệt thải từ khí ammoniac để làm nóng nước thẩm thấu ngược trước khi đưa vào lò hơi. Phương pháp này giúp giảm lượng năng lượng sử dụng trong nước thẩm thấu ngược sưởi ấm và giảm lãng phí năng lượng từ hệ thống.</a:t>
              </a:r>
            </a:p>
            <a:p>
              <a:pPr marL="171450" indent="-171450">
                <a:buFont typeface="Arial" panose="020B0604020202020204" pitchFamily="34" charset="0"/>
                <a:buChar char="•"/>
              </a:pPr>
              <a:r>
                <a:rPr lang="vi-VN" sz="1100" i="1" smtClean="0">
                  <a:solidFill>
                    <a:prstClr val="black"/>
                  </a:solidFill>
                </a:rPr>
                <a:t>Nâng </a:t>
              </a:r>
              <a:r>
                <a:rPr lang="vi-VN" sz="1100" i="1">
                  <a:solidFill>
                    <a:prstClr val="black"/>
                  </a:solidFill>
                </a:rPr>
                <a:t>cao hiệu quả năng lượng của máy móc, thiết bị; ví dụ, việc thiết kế lại hệ thống phân phối nhiệt của dự án Wort Kettle Project có thể là giảm lượng hơi nước được sử dụng trong quá trình sản xuất bia. Hệ thống lưu thông Wort cũng giúp giảm lượng Dimethyl sulfide (DMS) trung bình tại wort làm mát và nâng cao hiệu quả sử dụng hop, từ đó cải thiện về cả chất lượng và chi phí.</a:t>
              </a:r>
            </a:p>
            <a:p>
              <a:pPr marL="171450" indent="-171450">
                <a:buFont typeface="Arial" panose="020B0604020202020204" pitchFamily="34" charset="0"/>
                <a:buChar char="•"/>
              </a:pPr>
              <a:r>
                <a:rPr lang="vi-VN" sz="1100" i="1" smtClean="0">
                  <a:solidFill>
                    <a:prstClr val="black"/>
                  </a:solidFill>
                </a:rPr>
                <a:t>Giới </a:t>
              </a:r>
              <a:r>
                <a:rPr lang="vi-VN" sz="1100" i="1">
                  <a:solidFill>
                    <a:prstClr val="black"/>
                  </a:solidFill>
                </a:rPr>
                <a:t>thiệu Total Productive Maintenance (TPM) để hỗ trợ hiệu quả máy móc cũng như tiết kiệm năng lượng”</a:t>
              </a:r>
            </a:p>
          </p:txBody>
        </p:sp>
        <p:sp>
          <p:nvSpPr>
            <p:cNvPr id="31" name="Rectangle 30"/>
            <p:cNvSpPr/>
            <p:nvPr/>
          </p:nvSpPr>
          <p:spPr bwMode="ltGray">
            <a:xfrm>
              <a:off x="712541" y="3844843"/>
              <a:ext cx="7035855" cy="1281674"/>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err="1">
                <a:solidFill>
                  <a:srgbClr val="FFFFFF"/>
                </a:solidFill>
              </a:endParaRPr>
            </a:p>
          </p:txBody>
        </p:sp>
      </p:grpSp>
      <p:cxnSp>
        <p:nvCxnSpPr>
          <p:cNvPr id="32" name="Elbow Connector 31"/>
          <p:cNvCxnSpPr/>
          <p:nvPr/>
        </p:nvCxnSpPr>
        <p:spPr>
          <a:xfrm>
            <a:off x="7730811" y="5446540"/>
            <a:ext cx="328804" cy="138204"/>
          </a:xfrm>
          <a:prstGeom prst="bentConnector3">
            <a:avLst>
              <a:gd name="adj1" fmla="val 50000"/>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59615" y="3268741"/>
            <a:ext cx="0" cy="4775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059615" y="5344919"/>
            <a:ext cx="0" cy="433037"/>
          </a:xfrm>
          <a:prstGeom prst="line">
            <a:avLst/>
          </a:prstGeom>
        </p:spPr>
        <p:style>
          <a:lnRef idx="1">
            <a:schemeClr val="accent1"/>
          </a:lnRef>
          <a:fillRef idx="0">
            <a:schemeClr val="accent1"/>
          </a:fillRef>
          <a:effectRef idx="0">
            <a:schemeClr val="accent1"/>
          </a:effectRef>
          <a:fontRef idx="minor">
            <a:schemeClr val="tx1"/>
          </a:fontRef>
        </p:style>
      </p:cxnSp>
      <p:sp>
        <p:nvSpPr>
          <p:cNvPr id="19"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16631485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53</a:t>
            </a:fld>
            <a:endParaRPr lang="en-GB">
              <a:solidFill>
                <a:srgbClr val="000000"/>
              </a:solidFill>
            </a:endParaRPr>
          </a:p>
        </p:txBody>
      </p:sp>
      <p:sp>
        <p:nvSpPr>
          <p:cNvPr id="7" name="Title 1"/>
          <p:cNvSpPr txBox="1">
            <a:spLocks/>
          </p:cNvSpPr>
          <p:nvPr/>
        </p:nvSpPr>
        <p:spPr>
          <a:xfrm>
            <a:off x="568325" y="685800"/>
            <a:ext cx="8616950" cy="4572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solidFill>
                  <a:srgbClr val="000000"/>
                </a:solidFill>
                <a:latin typeface="Arial" panose="020B0604020202020204" pitchFamily="34" charset="0"/>
              </a:rPr>
              <a:t>Nguồn </a:t>
            </a:r>
            <a:r>
              <a:rPr lang="vi-VN" sz="2000">
                <a:solidFill>
                  <a:srgbClr val="000000"/>
                </a:solidFill>
                <a:latin typeface="Arial" panose="020B0604020202020204" pitchFamily="34" charset="0"/>
              </a:rPr>
              <a:t>cung nước và lượng nước sử </a:t>
            </a:r>
            <a:r>
              <a:rPr lang="vi-VN" sz="2000" smtClean="0">
                <a:solidFill>
                  <a:srgbClr val="000000"/>
                </a:solidFill>
                <a:latin typeface="Arial" panose="020B0604020202020204" pitchFamily="34" charset="0"/>
              </a:rPr>
              <a:t>dụng</a:t>
            </a:r>
            <a:endParaRPr lang="en-GB" sz="2000" dirty="0">
              <a:solidFill>
                <a:srgbClr val="000000"/>
              </a:solidFill>
              <a:latin typeface="Arial" panose="020B0604020202020204" pitchFamily="34" charset="0"/>
            </a:endParaRPr>
          </a:p>
        </p:txBody>
      </p:sp>
      <p:sp>
        <p:nvSpPr>
          <p:cNvPr id="10" name="Content Placeholder 2"/>
          <p:cNvSpPr txBox="1">
            <a:spLocks/>
          </p:cNvSpPr>
          <p:nvPr/>
        </p:nvSpPr>
        <p:spPr>
          <a:xfrm>
            <a:off x="568325" y="1589314"/>
            <a:ext cx="3971074" cy="4430486"/>
          </a:xfrm>
          <a:prstGeom prst="rect">
            <a:avLst/>
          </a:prstGeom>
        </p:spPr>
        <p:txBody>
          <a:bodyPr lIns="0" tIns="0" rIns="0" bIns="0"/>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spcAft>
                <a:spcPts val="0"/>
              </a:spcAft>
              <a:buClr>
                <a:srgbClr val="000000"/>
              </a:buClr>
            </a:pPr>
            <a:r>
              <a:rPr lang="en-GB" sz="1100" b="1" i="1" dirty="0" err="1" smtClean="0">
                <a:latin typeface="Arial" panose="020B0604020202020204" pitchFamily="34" charset="0"/>
              </a:rPr>
              <a:t>Định</a:t>
            </a:r>
            <a:r>
              <a:rPr lang="en-GB" sz="1100" b="1" i="1" dirty="0" smtClean="0">
                <a:latin typeface="Arial" panose="020B0604020202020204" pitchFamily="34" charset="0"/>
              </a:rPr>
              <a:t> </a:t>
            </a:r>
            <a:r>
              <a:rPr lang="en-GB" sz="1100" b="1" i="1" dirty="0" err="1" smtClean="0">
                <a:latin typeface="Arial" panose="020B0604020202020204" pitchFamily="34" charset="0"/>
              </a:rPr>
              <a:t>nghĩa</a:t>
            </a:r>
            <a:r>
              <a:rPr lang="en-GB" sz="1100" b="1" i="1" dirty="0" smtClean="0">
                <a:latin typeface="Arial" panose="020B0604020202020204" pitchFamily="34" charset="0"/>
              </a:rPr>
              <a:t>:</a:t>
            </a:r>
          </a:p>
          <a:p>
            <a:pPr indent="0">
              <a:spcAft>
                <a:spcPts val="0"/>
              </a:spcAft>
              <a:buClr>
                <a:srgbClr val="000000"/>
              </a:buClr>
            </a:pPr>
            <a:r>
              <a:rPr lang="en-GB" sz="1100" dirty="0" err="1" smtClean="0">
                <a:latin typeface="Arial" panose="020B0604020202020204" pitchFamily="34" charset="0"/>
              </a:rPr>
              <a:t>Tổng</a:t>
            </a:r>
            <a:r>
              <a:rPr lang="en-GB" sz="1100" dirty="0" smtClean="0">
                <a:latin typeface="Arial" panose="020B0604020202020204" pitchFamily="34" charset="0"/>
              </a:rPr>
              <a:t> </a:t>
            </a:r>
            <a:r>
              <a:rPr lang="en-GB" sz="1100" dirty="0" err="1">
                <a:latin typeface="Arial" panose="020B0604020202020204" pitchFamily="34" charset="0"/>
              </a:rPr>
              <a:t>lượng</a:t>
            </a:r>
            <a:r>
              <a:rPr lang="en-GB" sz="1100" dirty="0">
                <a:latin typeface="Arial" panose="020B0604020202020204" pitchFamily="34" charset="0"/>
              </a:rPr>
              <a:t> </a:t>
            </a:r>
            <a:r>
              <a:rPr lang="en-GB" sz="1100" dirty="0" err="1">
                <a:latin typeface="Arial" panose="020B0604020202020204" pitchFamily="34" charset="0"/>
              </a:rPr>
              <a:t>nước</a:t>
            </a:r>
            <a:r>
              <a:rPr lang="en-GB" sz="1100" dirty="0">
                <a:latin typeface="Arial" panose="020B0604020202020204" pitchFamily="34" charset="0"/>
              </a:rPr>
              <a:t> do </a:t>
            </a:r>
            <a:r>
              <a:rPr lang="en-GB" sz="1100" dirty="0" err="1">
                <a:latin typeface="Arial" panose="020B0604020202020204" pitchFamily="34" charset="0"/>
              </a:rPr>
              <a:t>tổ</a:t>
            </a:r>
            <a:r>
              <a:rPr lang="en-GB" sz="1100" dirty="0">
                <a:latin typeface="Arial" panose="020B0604020202020204" pitchFamily="34" charset="0"/>
              </a:rPr>
              <a:t> </a:t>
            </a:r>
            <a:r>
              <a:rPr lang="en-GB" sz="1100" dirty="0" err="1">
                <a:latin typeface="Arial" panose="020B0604020202020204" pitchFamily="34" charset="0"/>
              </a:rPr>
              <a:t>chức</a:t>
            </a:r>
            <a:r>
              <a:rPr lang="en-GB" sz="1100" dirty="0">
                <a:latin typeface="Arial" panose="020B0604020202020204" pitchFamily="34" charset="0"/>
              </a:rPr>
              <a:t> </a:t>
            </a:r>
            <a:r>
              <a:rPr lang="en-GB" sz="1100" b="1" dirty="0" err="1">
                <a:latin typeface="Arial" panose="020B0604020202020204" pitchFamily="34" charset="0"/>
              </a:rPr>
              <a:t>thu</a:t>
            </a:r>
            <a:r>
              <a:rPr lang="en-GB" sz="1100" b="1" dirty="0">
                <a:latin typeface="Arial" panose="020B0604020202020204" pitchFamily="34" charset="0"/>
              </a:rPr>
              <a:t> </a:t>
            </a:r>
            <a:r>
              <a:rPr lang="en-GB" sz="1100" b="1" dirty="0" err="1">
                <a:latin typeface="Arial" panose="020B0604020202020204" pitchFamily="34" charset="0"/>
              </a:rPr>
              <a:t>về</a:t>
            </a:r>
            <a:r>
              <a:rPr lang="en-GB" sz="1100" b="1" dirty="0">
                <a:latin typeface="Arial" panose="020B0604020202020204" pitchFamily="34" charset="0"/>
              </a:rPr>
              <a:t> </a:t>
            </a:r>
            <a:r>
              <a:rPr lang="en-GB" sz="1100" b="1" dirty="0" err="1">
                <a:latin typeface="Arial" panose="020B0604020202020204" pitchFamily="34" charset="0"/>
              </a:rPr>
              <a:t>và</a:t>
            </a:r>
            <a:r>
              <a:rPr lang="en-GB" sz="1100" b="1" dirty="0">
                <a:latin typeface="Arial" panose="020B0604020202020204" pitchFamily="34" charset="0"/>
              </a:rPr>
              <a:t> </a:t>
            </a:r>
            <a:r>
              <a:rPr lang="en-GB" sz="1100" b="1" dirty="0" err="1">
                <a:latin typeface="Arial" panose="020B0604020202020204" pitchFamily="34" charset="0"/>
              </a:rPr>
              <a:t>sử</a:t>
            </a:r>
            <a:r>
              <a:rPr lang="en-GB" sz="1100" b="1" dirty="0">
                <a:latin typeface="Arial" panose="020B0604020202020204" pitchFamily="34" charset="0"/>
              </a:rPr>
              <a:t> </a:t>
            </a:r>
            <a:r>
              <a:rPr lang="en-GB" sz="1100" b="1" dirty="0" err="1" smtClean="0">
                <a:latin typeface="Arial" panose="020B0604020202020204" pitchFamily="34" charset="0"/>
              </a:rPr>
              <a:t>dụng</a:t>
            </a:r>
            <a:r>
              <a:rPr lang="en-GB" sz="1100" dirty="0" smtClean="0">
                <a:latin typeface="Arial" panose="020B0604020202020204" pitchFamily="34" charset="0"/>
              </a:rPr>
              <a:t>.</a:t>
            </a:r>
          </a:p>
          <a:p>
            <a:pPr indent="0">
              <a:spcAft>
                <a:spcPts val="0"/>
              </a:spcAft>
              <a:buClr>
                <a:srgbClr val="000000"/>
              </a:buClr>
            </a:pPr>
            <a:endParaRPr lang="en-GB" sz="1100" dirty="0" smtClean="0">
              <a:latin typeface="Arial" panose="020B0604020202020204" pitchFamily="34" charset="0"/>
            </a:endParaRPr>
          </a:p>
          <a:p>
            <a:pPr indent="0">
              <a:spcAft>
                <a:spcPts val="0"/>
              </a:spcAft>
              <a:buClr>
                <a:srgbClr val="000000"/>
              </a:buClr>
            </a:pPr>
            <a:r>
              <a:rPr lang="en-GB" sz="1100" b="1" i="1" dirty="0" err="1" smtClean="0">
                <a:latin typeface="Arial" panose="020B0604020202020204" pitchFamily="34" charset="0"/>
              </a:rPr>
              <a:t>Tính</a:t>
            </a:r>
            <a:r>
              <a:rPr lang="en-GB" sz="1100" b="1" i="1" dirty="0" smtClean="0">
                <a:latin typeface="Arial" panose="020B0604020202020204" pitchFamily="34" charset="0"/>
              </a:rPr>
              <a:t> </a:t>
            </a:r>
            <a:r>
              <a:rPr lang="en-GB" sz="1100" b="1" i="1" dirty="0" err="1" smtClean="0">
                <a:latin typeface="Arial" panose="020B0604020202020204" pitchFamily="34" charset="0"/>
              </a:rPr>
              <a:t>liên</a:t>
            </a:r>
            <a:r>
              <a:rPr lang="en-GB" sz="1100" b="1" i="1" dirty="0" smtClean="0">
                <a:latin typeface="Arial" panose="020B0604020202020204" pitchFamily="34" charset="0"/>
              </a:rPr>
              <a:t> </a:t>
            </a:r>
            <a:r>
              <a:rPr lang="en-GB" sz="1100" b="1" i="1" dirty="0" err="1" smtClean="0">
                <a:latin typeface="Arial" panose="020B0604020202020204" pitchFamily="34" charset="0"/>
              </a:rPr>
              <a:t>quan</a:t>
            </a:r>
            <a:r>
              <a:rPr lang="en-GB" sz="1100" b="1" i="1" dirty="0" smtClean="0">
                <a:latin typeface="Arial" panose="020B0604020202020204" pitchFamily="34" charset="0"/>
              </a:rPr>
              <a:t>: </a:t>
            </a:r>
            <a:endParaRPr lang="en-GB" sz="1100" b="1" i="1" dirty="0">
              <a:latin typeface="Arial" panose="020B0604020202020204" pitchFamily="34" charset="0"/>
            </a:endParaRPr>
          </a:p>
          <a:p>
            <a:pPr marL="171450" indent="-171450">
              <a:spcAft>
                <a:spcPts val="0"/>
              </a:spcAft>
              <a:buClr>
                <a:srgbClr val="000000"/>
              </a:buClr>
              <a:buFont typeface="Arial" panose="020B0604020202020204" pitchFamily="34" charset="0"/>
              <a:buChar char="•"/>
            </a:pPr>
            <a:r>
              <a:rPr lang="vi-VN" sz="1100" dirty="0">
                <a:latin typeface="Arial" panose="020B0604020202020204" pitchFamily="34" charset="0"/>
              </a:rPr>
              <a:t>Chỉ số này báo cáo khối lượng nước được sử dụng tại tổ chức </a:t>
            </a:r>
          </a:p>
          <a:p>
            <a:pPr marL="171450" indent="-171450">
              <a:spcAft>
                <a:spcPts val="0"/>
              </a:spcAft>
              <a:buClr>
                <a:srgbClr val="000000"/>
              </a:buClr>
              <a:buFont typeface="Arial" panose="020B0604020202020204" pitchFamily="34" charset="0"/>
              <a:buChar char="•"/>
            </a:pPr>
            <a:r>
              <a:rPr lang="vi-VN" sz="1100" dirty="0">
                <a:latin typeface="Arial" panose="020B0604020202020204" pitchFamily="34" charset="0"/>
              </a:rPr>
              <a:t>Nỗ lực có tính hệ thống trong việc giám sát và cải thiện việc sử dụng nước hiệu quả trong tổ chức trực tiếp liên quan đến các chi phí tiêu thụ nước </a:t>
            </a:r>
          </a:p>
          <a:p>
            <a:pPr marL="171450" indent="-171450">
              <a:spcAft>
                <a:spcPts val="0"/>
              </a:spcAft>
              <a:buClr>
                <a:srgbClr val="000000"/>
              </a:buClr>
              <a:buFont typeface="Arial" panose="020B0604020202020204" pitchFamily="34" charset="0"/>
              <a:buChar char="•"/>
            </a:pPr>
            <a:endParaRPr lang="en-US" sz="1100" dirty="0">
              <a:latin typeface="Arial" panose="020B0604020202020204" pitchFamily="34" charset="0"/>
            </a:endParaRPr>
          </a:p>
          <a:p>
            <a:pPr marL="0" lvl="1" indent="0">
              <a:spcAft>
                <a:spcPts val="0"/>
              </a:spcAft>
              <a:buClr>
                <a:srgbClr val="000000"/>
              </a:buClr>
              <a:buFont typeface="Georgia" pitchFamily="18" charset="0"/>
              <a:buNone/>
            </a:pPr>
            <a:r>
              <a:rPr lang="en-GB" sz="1100" b="1" i="1" dirty="0" err="1" smtClean="0">
                <a:latin typeface="Arial" panose="020B0604020202020204" pitchFamily="34" charset="0"/>
                <a:cs typeface="Arial" panose="020B0604020202020204" pitchFamily="34" charset="0"/>
              </a:rPr>
              <a:t>Báo</a:t>
            </a:r>
            <a:r>
              <a:rPr lang="en-GB" sz="1100" b="1" i="1" dirty="0" smtClean="0">
                <a:latin typeface="Arial" panose="020B0604020202020204" pitchFamily="34" charset="0"/>
                <a:cs typeface="Arial" panose="020B0604020202020204" pitchFamily="34" charset="0"/>
              </a:rPr>
              <a:t> </a:t>
            </a:r>
            <a:r>
              <a:rPr lang="en-GB" sz="1100" b="1" i="1" dirty="0" err="1" smtClean="0">
                <a:latin typeface="Arial" panose="020B0604020202020204" pitchFamily="34" charset="0"/>
                <a:cs typeface="Arial" panose="020B0604020202020204" pitchFamily="34" charset="0"/>
              </a:rPr>
              <a:t>cáo</a:t>
            </a:r>
            <a:r>
              <a:rPr lang="en-GB" sz="1100" b="1" i="1" dirty="0" smtClean="0">
                <a:latin typeface="Arial" panose="020B0604020202020204" pitchFamily="34" charset="0"/>
                <a:cs typeface="Arial" panose="020B0604020202020204" pitchFamily="34" charset="0"/>
              </a:rPr>
              <a:t> </a:t>
            </a:r>
            <a:r>
              <a:rPr lang="en-GB" sz="1100" b="1" i="1" dirty="0" err="1" smtClean="0">
                <a:latin typeface="Arial" panose="020B0604020202020204" pitchFamily="34" charset="0"/>
                <a:cs typeface="Arial" panose="020B0604020202020204" pitchFamily="34" charset="0"/>
              </a:rPr>
              <a:t>thông</a:t>
            </a:r>
            <a:r>
              <a:rPr lang="en-GB" sz="1100" b="1" i="1" dirty="0" smtClean="0">
                <a:latin typeface="Arial" panose="020B0604020202020204" pitchFamily="34" charset="0"/>
                <a:cs typeface="Arial" panose="020B0604020202020204" pitchFamily="34" charset="0"/>
              </a:rPr>
              <a:t> tin </a:t>
            </a:r>
            <a:r>
              <a:rPr lang="en-GB" sz="1100" b="1" i="1" dirty="0" err="1" smtClean="0">
                <a:latin typeface="Arial" panose="020B0604020202020204" pitchFamily="34" charset="0"/>
                <a:cs typeface="Arial" panose="020B0604020202020204" pitchFamily="34" charset="0"/>
              </a:rPr>
              <a:t>gì</a:t>
            </a:r>
            <a:endParaRPr lang="en-GB" sz="1100" b="1" i="1" dirty="0">
              <a:latin typeface="Arial" panose="020B0604020202020204" pitchFamily="34" charset="0"/>
              <a:cs typeface="Arial" panose="020B0604020202020204" pitchFamily="34" charset="0"/>
            </a:endParaRPr>
          </a:p>
          <a:p>
            <a:pPr marL="180975" indent="-180975">
              <a:spcAft>
                <a:spcPts val="0"/>
              </a:spcAft>
              <a:buClr>
                <a:srgbClr val="000000"/>
              </a:buClr>
              <a:buFont typeface="+mj-lt"/>
              <a:buAutoNum type="alphaLcPeriod"/>
            </a:pPr>
            <a:r>
              <a:rPr lang="vi-VN" sz="1100" dirty="0">
                <a:latin typeface="Arial" panose="020B0604020202020204" pitchFamily="34" charset="0"/>
              </a:rPr>
              <a:t>Báo cáo tổng khối lượng nước thu về từ các nguồn sau</a:t>
            </a:r>
            <a:r>
              <a:rPr lang="en-GB" sz="1100" dirty="0">
                <a:latin typeface="Arial" panose="020B0604020202020204" pitchFamily="34" charset="0"/>
              </a:rPr>
              <a:t>:</a:t>
            </a:r>
          </a:p>
          <a:p>
            <a:pPr marL="358775" lvl="1" indent="-92075">
              <a:spcAft>
                <a:spcPts val="0"/>
              </a:spcAft>
              <a:buClr>
                <a:srgbClr val="000000"/>
              </a:buClr>
              <a:buFont typeface="Arial" panose="020B0604020202020204" pitchFamily="34" charset="0"/>
              <a:buChar char="•"/>
            </a:pPr>
            <a:r>
              <a:rPr lang="vi-VN" sz="1100" dirty="0">
                <a:latin typeface="Arial" panose="020B0604020202020204" pitchFamily="34" charset="0"/>
              </a:rPr>
              <a:t>nước bề mặt, bao gồm nước từ các vùng đầm lầy, sông, hồ, và đại dương;</a:t>
            </a:r>
          </a:p>
          <a:p>
            <a:pPr marL="358775" lvl="1" indent="-92075">
              <a:spcAft>
                <a:spcPts val="0"/>
              </a:spcAft>
              <a:buClr>
                <a:srgbClr val="000000"/>
              </a:buClr>
              <a:buFont typeface="Arial" panose="020B0604020202020204" pitchFamily="34" charset="0"/>
              <a:buChar char="•"/>
            </a:pPr>
            <a:r>
              <a:rPr lang="vi-VN" sz="1100" dirty="0">
                <a:latin typeface="Arial" panose="020B0604020202020204" pitchFamily="34" charset="0"/>
              </a:rPr>
              <a:t>nước ngầm</a:t>
            </a:r>
          </a:p>
          <a:p>
            <a:pPr marL="358775" lvl="1" indent="-92075">
              <a:spcAft>
                <a:spcPts val="0"/>
              </a:spcAft>
              <a:buClr>
                <a:srgbClr val="000000"/>
              </a:buClr>
              <a:buFont typeface="Arial" panose="020B0604020202020204" pitchFamily="34" charset="0"/>
              <a:buChar char="•"/>
            </a:pPr>
            <a:r>
              <a:rPr lang="vi-VN" sz="1100" dirty="0">
                <a:latin typeface="Arial" panose="020B0604020202020204" pitchFamily="34" charset="0"/>
              </a:rPr>
              <a:t>nước mưa do tổ chức thu thập trực tiếp và lưu trữ</a:t>
            </a:r>
          </a:p>
          <a:p>
            <a:pPr marL="358775" lvl="1" indent="-92075">
              <a:spcAft>
                <a:spcPts val="0"/>
              </a:spcAft>
              <a:buClr>
                <a:srgbClr val="000000"/>
              </a:buClr>
              <a:buFont typeface="Arial" panose="020B0604020202020204" pitchFamily="34" charset="0"/>
              <a:buChar char="•"/>
            </a:pPr>
            <a:r>
              <a:rPr lang="vi-VN" sz="1100" dirty="0">
                <a:latin typeface="Arial" panose="020B0604020202020204" pitchFamily="34" charset="0"/>
              </a:rPr>
              <a:t>nước thải từ tổ chức khác</a:t>
            </a:r>
          </a:p>
          <a:p>
            <a:pPr marL="358775" lvl="1" indent="-92075">
              <a:spcAft>
                <a:spcPts val="0"/>
              </a:spcAft>
              <a:buClr>
                <a:srgbClr val="000000"/>
              </a:buClr>
              <a:buFont typeface="Arial" panose="020B0604020202020204" pitchFamily="34" charset="0"/>
              <a:buChar char="•"/>
            </a:pPr>
            <a:r>
              <a:rPr lang="vi-VN" sz="1100" dirty="0">
                <a:latin typeface="Arial" panose="020B0604020202020204" pitchFamily="34" charset="0"/>
              </a:rPr>
              <a:t>các nguồn cấp nước hoặc cơ sở tiện ích nước của thành phố</a:t>
            </a:r>
          </a:p>
          <a:p>
            <a:pPr marL="38100" indent="-228600">
              <a:spcAft>
                <a:spcPts val="0"/>
              </a:spcAft>
              <a:buClr>
                <a:srgbClr val="000000"/>
              </a:buClr>
              <a:buFont typeface="+mj-lt"/>
              <a:buAutoNum type="alphaLcPeriod"/>
            </a:pPr>
            <a:r>
              <a:rPr lang="vi-VN" sz="1100" dirty="0">
                <a:latin typeface="Arial" panose="020B0604020202020204" pitchFamily="34" charset="0"/>
              </a:rPr>
              <a:t>Báo cáo các tiêu chuẩn, phương pháp và giả thiết được sử dụng</a:t>
            </a:r>
            <a:r>
              <a:rPr lang="en-GB" sz="1100" dirty="0">
                <a:latin typeface="Arial" panose="020B0604020202020204" pitchFamily="34" charset="0"/>
              </a:rPr>
              <a:t>.</a:t>
            </a:r>
            <a:endParaRPr lang="en-GB" sz="1100" b="1" i="1" dirty="0">
              <a:latin typeface="Arial" panose="020B0604020202020204" pitchFamily="34" charset="0"/>
            </a:endParaRPr>
          </a:p>
          <a:p>
            <a:pPr marL="38100" indent="-228600">
              <a:spcAft>
                <a:spcPts val="0"/>
              </a:spcAft>
              <a:buClr>
                <a:srgbClr val="000000"/>
              </a:buClr>
              <a:buFont typeface="+mj-lt"/>
              <a:buAutoNum type="alphaLcPeriod"/>
            </a:pPr>
            <a:endParaRPr lang="en-GB" sz="1100" b="1" i="1" dirty="0">
              <a:latin typeface="Arial" panose="020B0604020202020204" pitchFamily="34" charset="0"/>
            </a:endParaRPr>
          </a:p>
          <a:p>
            <a:pPr marL="38100" indent="-228600">
              <a:spcAft>
                <a:spcPts val="0"/>
              </a:spcAft>
              <a:buClr>
                <a:srgbClr val="000000"/>
              </a:buClr>
              <a:buFont typeface="+mj-lt"/>
              <a:buAutoNum type="alphaLcPeriod"/>
            </a:pPr>
            <a:endParaRPr lang="en-GB" sz="1100" b="1" i="1" dirty="0" smtClean="0">
              <a:latin typeface="Arial" panose="020B0604020202020204" pitchFamily="34" charset="0"/>
            </a:endParaRPr>
          </a:p>
          <a:p>
            <a:pPr marL="0" lvl="1" indent="0">
              <a:spcAft>
                <a:spcPts val="0"/>
              </a:spcAft>
              <a:buClr>
                <a:srgbClr val="000000"/>
              </a:buClr>
              <a:buFont typeface="Georgia" pitchFamily="18" charset="0"/>
              <a:buNone/>
            </a:pPr>
            <a:r>
              <a:rPr lang="en-GB" sz="1100" b="1" i="1" dirty="0" err="1" smtClean="0">
                <a:latin typeface="Arial" panose="020B0604020202020204" pitchFamily="34" charset="0"/>
              </a:rPr>
              <a:t>Tham</a:t>
            </a:r>
            <a:r>
              <a:rPr lang="en-GB" sz="1100" b="1" i="1" dirty="0" smtClean="0">
                <a:latin typeface="Arial" panose="020B0604020202020204" pitchFamily="34" charset="0"/>
              </a:rPr>
              <a:t> </a:t>
            </a:r>
            <a:r>
              <a:rPr lang="en-GB" sz="1100" b="1" i="1" dirty="0" err="1" smtClean="0">
                <a:latin typeface="Arial" panose="020B0604020202020204" pitchFamily="34" charset="0"/>
              </a:rPr>
              <a:t>chiếu</a:t>
            </a:r>
            <a:r>
              <a:rPr lang="en-GB" sz="1100" b="1" i="1" dirty="0" smtClean="0">
                <a:latin typeface="Arial" panose="020B0604020202020204" pitchFamily="34" charset="0"/>
              </a:rPr>
              <a:t>: </a:t>
            </a:r>
            <a:r>
              <a:rPr lang="en-GB" sz="1100" dirty="0" err="1" smtClean="0">
                <a:latin typeface="Arial" panose="020B0604020202020204" pitchFamily="34" charset="0"/>
              </a:rPr>
              <a:t>Trang</a:t>
            </a:r>
            <a:r>
              <a:rPr lang="en-GB" sz="1100" dirty="0" smtClean="0">
                <a:latin typeface="Arial" panose="020B0604020202020204" pitchFamily="34" charset="0"/>
              </a:rPr>
              <a:t> 24 </a:t>
            </a:r>
            <a:r>
              <a:rPr lang="vi-VN" sz="1100" dirty="0" smtClean="0">
                <a:latin typeface="Arial" panose="020B0604020202020204" pitchFamily="34" charset="0"/>
              </a:rPr>
              <a:t>của Hướng dẫn</a:t>
            </a:r>
            <a:endParaRPr lang="en-GB" sz="1100" dirty="0">
              <a:latin typeface="Arial" panose="020B0604020202020204" pitchFamily="34" charset="0"/>
            </a:endParaRPr>
          </a:p>
          <a:p>
            <a:pPr lvl="1">
              <a:spcAft>
                <a:spcPts val="0"/>
              </a:spcAft>
              <a:buClr>
                <a:srgbClr val="000000"/>
              </a:buClr>
              <a:buFont typeface="Arial"/>
              <a:buChar char="•"/>
            </a:pPr>
            <a:endParaRPr lang="en-US" sz="1100" dirty="0">
              <a:latin typeface="Arial" panose="020B0604020202020204" pitchFamily="34" charset="0"/>
              <a:cs typeface="Arial" panose="020B0604020202020204" pitchFamily="34" charset="0"/>
            </a:endParaRPr>
          </a:p>
          <a:p>
            <a:pPr lvl="1">
              <a:spcAft>
                <a:spcPts val="0"/>
              </a:spcAft>
              <a:buClr>
                <a:srgbClr val="000000"/>
              </a:buClr>
              <a:buFont typeface="Arial"/>
              <a:buChar char="•"/>
            </a:pPr>
            <a:endParaRPr lang="en-US" sz="1100" dirty="0">
              <a:latin typeface="Arial" panose="020B0604020202020204" pitchFamily="34" charset="0"/>
              <a:cs typeface="Arial" panose="020B0604020202020204" pitchFamily="34" charset="0"/>
            </a:endParaRPr>
          </a:p>
        </p:txBody>
      </p:sp>
      <p:sp>
        <p:nvSpPr>
          <p:cNvPr id="11" name="Rectangle 10"/>
          <p:cNvSpPr/>
          <p:nvPr/>
        </p:nvSpPr>
        <p:spPr bwMode="ltGray">
          <a:xfrm>
            <a:off x="5035550" y="1600200"/>
            <a:ext cx="4292600" cy="13716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100" b="1" smtClean="0">
                <a:solidFill>
                  <a:srgbClr val="000000"/>
                </a:solidFill>
                <a:cs typeface="Arial" panose="020B0604020202020204" pitchFamily="34" charset="0"/>
              </a:rPr>
              <a:t>Nguồn của văn bản pháp quy:</a:t>
            </a:r>
            <a:endParaRPr lang="en-GB" sz="1100" b="1" dirty="0">
              <a:solidFill>
                <a:srgbClr val="000000"/>
              </a:solidFill>
              <a:cs typeface="Arial" panose="020B0604020202020204" pitchFamily="34" charset="0"/>
            </a:endParaRPr>
          </a:p>
          <a:p>
            <a:pPr marL="185738" lvl="1" indent="-100013">
              <a:buFont typeface="Arial" panose="020B0604020202020204" pitchFamily="34" charset="0"/>
              <a:buChar char="•"/>
            </a:pPr>
            <a:r>
              <a:rPr lang="vi-VN" sz="1100" smtClean="0">
                <a:solidFill>
                  <a:srgbClr val="000000"/>
                </a:solidFill>
                <a:cs typeface="Times New Roman" pitchFamily="18" charset="0"/>
              </a:rPr>
              <a:t>Luật </a:t>
            </a:r>
            <a:r>
              <a:rPr lang="vi-VN" sz="1100">
                <a:solidFill>
                  <a:srgbClr val="000000"/>
                </a:solidFill>
                <a:cs typeface="Times New Roman" pitchFamily="18" charset="0"/>
              </a:rPr>
              <a:t>số 17/2012/QH13 về bảo vệ nguồn tài nguyên nước</a:t>
            </a:r>
            <a:endParaRPr lang="en-GB" sz="1100">
              <a:solidFill>
                <a:srgbClr val="000000"/>
              </a:solidFill>
            </a:endParaRPr>
          </a:p>
          <a:p>
            <a:pPr marL="185738" lvl="1" indent="-100013">
              <a:buFont typeface="Arial" panose="020B0604020202020204" pitchFamily="34" charset="0"/>
              <a:buChar char="•"/>
            </a:pPr>
            <a:r>
              <a:rPr lang="vi-VN" sz="1100">
                <a:solidFill>
                  <a:srgbClr val="000000"/>
                </a:solidFill>
                <a:cs typeface="Times New Roman" pitchFamily="18" charset="0"/>
              </a:rPr>
              <a:t>Nghị định số 201/2013/NĐ-CP hướng dẫn chi tiết thi hành Luật Bảo vệ môi trường </a:t>
            </a:r>
            <a:endParaRPr lang="en-GB" sz="1100">
              <a:solidFill>
                <a:srgbClr val="000000"/>
              </a:solidFill>
            </a:endParaRPr>
          </a:p>
          <a:p>
            <a:pPr marL="185738" lvl="1" indent="-100013">
              <a:buFont typeface="Arial" panose="020B0604020202020204" pitchFamily="34" charset="0"/>
              <a:buChar char="•"/>
            </a:pPr>
            <a:r>
              <a:rPr lang="vi-VN" sz="1100">
                <a:solidFill>
                  <a:srgbClr val="000000"/>
                </a:solidFill>
                <a:cs typeface="Times New Roman" pitchFamily="18" charset="0"/>
              </a:rPr>
              <a:t>Thông tư 27/2014/TT-BTNMT qui định việc đăng ký khai thác nước ngầm, giấy phép tài nguyên nước</a:t>
            </a:r>
          </a:p>
          <a:p>
            <a:pPr marL="185738" lvl="1" indent="-100013">
              <a:buFont typeface="Arial" panose="020B0604020202020204" pitchFamily="34" charset="0"/>
              <a:buChar char="•"/>
            </a:pPr>
            <a:r>
              <a:rPr lang="vi-VN" sz="1100">
                <a:solidFill>
                  <a:srgbClr val="000000"/>
                </a:solidFill>
                <a:cs typeface="Times New Roman" pitchFamily="18" charset="0"/>
              </a:rPr>
              <a:t>Nghị định 25/2013/NĐ-CP và Thông tư liên tịch số 63/2013/TTLT-BTC-BTNMT về phí bảo vệ môi trường đối với nước thải</a:t>
            </a:r>
            <a:endParaRPr lang="en-GB" sz="1100" dirty="0">
              <a:solidFill>
                <a:srgbClr val="000000"/>
              </a:solidFill>
            </a:endParaRPr>
          </a:p>
        </p:txBody>
      </p:sp>
      <p:graphicFrame>
        <p:nvGraphicFramePr>
          <p:cNvPr id="12" name="Table 11"/>
          <p:cNvGraphicFramePr>
            <a:graphicFrameLocks noGrp="1"/>
          </p:cNvGraphicFramePr>
          <p:nvPr>
            <p:extLst/>
          </p:nvPr>
        </p:nvGraphicFramePr>
        <p:xfrm>
          <a:off x="7156895" y="381000"/>
          <a:ext cx="2171255" cy="984738"/>
        </p:xfrm>
        <a:graphic>
          <a:graphicData uri="http://schemas.openxmlformats.org/drawingml/2006/table">
            <a:tbl>
              <a:tblPr firstRow="1" bandRow="1">
                <a:tableStyleId>{5C22544A-7EE6-4342-B048-85BDC9FD1C3A}</a:tableStyleId>
              </a:tblPr>
              <a:tblGrid>
                <a:gridCol w="1327193"/>
                <a:gridCol w="844062"/>
              </a:tblGrid>
              <a:tr h="328246">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extBox 1"/>
          <p:cNvSpPr txBox="1"/>
          <p:nvPr/>
        </p:nvSpPr>
        <p:spPr>
          <a:xfrm>
            <a:off x="5035550" y="3162567"/>
            <a:ext cx="4292600" cy="914400"/>
          </a:xfrm>
          <a:prstGeom prst="rect">
            <a:avLst/>
          </a:prstGeom>
          <a:noFill/>
        </p:spPr>
        <p:txBody>
          <a:bodyPr vert="horz" wrap="square" lIns="0" tIns="0" rIns="0" bIns="0" rtlCol="0">
            <a:noAutofit/>
          </a:bodyPr>
          <a:lstStyle/>
          <a:p>
            <a:r>
              <a:rPr lang="en-GB" sz="1100" b="1" smtClean="0">
                <a:solidFill>
                  <a:prstClr val="black"/>
                </a:solidFill>
              </a:rPr>
              <a:t>Qui trình công bố thông tin theo chỉ số:</a:t>
            </a:r>
            <a:endParaRPr lang="en-GB" sz="1100" b="1" dirty="0">
              <a:solidFill>
                <a:prstClr val="black"/>
              </a:solidFill>
            </a:endParaRPr>
          </a:p>
          <a:p>
            <a:pPr marL="228600" indent="-228600">
              <a:buFont typeface="+mj-lt"/>
              <a:buAutoNum type="arabicPeriod"/>
            </a:pPr>
            <a:r>
              <a:rPr lang="vi-VN" sz="1100">
                <a:solidFill>
                  <a:srgbClr val="000000"/>
                </a:solidFill>
              </a:rPr>
              <a:t>Báo cáo tổng khối lượng nước thu về từ mọi nguồn nước.</a:t>
            </a:r>
          </a:p>
          <a:p>
            <a:pPr marL="228600" indent="-228600">
              <a:buFont typeface="+mj-lt"/>
              <a:buAutoNum type="arabicPeriod"/>
            </a:pPr>
            <a:r>
              <a:rPr lang="vi-VN" sz="1100">
                <a:solidFill>
                  <a:srgbClr val="000000"/>
                </a:solidFill>
              </a:rPr>
              <a:t>Xác định các tính toán có được ước tính, làm mẫu hoặc có nguồn gốc từ các phép đo trực tiếp hay không.</a:t>
            </a:r>
          </a:p>
          <a:p>
            <a:pPr marL="228600" indent="-228600">
              <a:buFont typeface="+mj-lt"/>
              <a:buAutoNum type="arabicPeriod"/>
            </a:pPr>
            <a:endParaRPr lang="en-GB" sz="1100" dirty="0">
              <a:solidFill>
                <a:prstClr val="black"/>
              </a:solidFill>
            </a:endParaRPr>
          </a:p>
        </p:txBody>
      </p:sp>
      <p:sp>
        <p:nvSpPr>
          <p:cNvPr id="13" name="Rectangle 12"/>
          <p:cNvSpPr/>
          <p:nvPr/>
        </p:nvSpPr>
        <p:spPr>
          <a:xfrm>
            <a:off x="8522143" y="784638"/>
            <a:ext cx="685800" cy="1640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smtClean="0">
                <a:solidFill>
                  <a:srgbClr val="000000"/>
                </a:solidFill>
              </a:rPr>
              <a:t>Nước</a:t>
            </a:r>
            <a:endParaRPr lang="en-GB" sz="1000" b="1" dirty="0">
              <a:solidFill>
                <a:srgbClr val="000000"/>
              </a:solidFill>
            </a:endParaRPr>
          </a:p>
        </p:txBody>
      </p:sp>
      <p:sp>
        <p:nvSpPr>
          <p:cNvPr id="14" name="Hexagon 13"/>
          <p:cNvSpPr/>
          <p:nvPr/>
        </p:nvSpPr>
        <p:spPr bwMode="ltGray">
          <a:xfrm>
            <a:off x="8502650" y="1117038"/>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G4-EN8</a:t>
            </a:r>
          </a:p>
        </p:txBody>
      </p:sp>
      <p:sp>
        <p:nvSpPr>
          <p:cNvPr id="15"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17526016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54</a:t>
            </a:fld>
            <a:endParaRPr lang="en-GB">
              <a:solidFill>
                <a:srgbClr val="000000"/>
              </a:solidFill>
            </a:endParaRPr>
          </a:p>
        </p:txBody>
      </p:sp>
      <p:sp>
        <p:nvSpPr>
          <p:cNvPr id="7" name="TextBox 6"/>
          <p:cNvSpPr txBox="1"/>
          <p:nvPr/>
        </p:nvSpPr>
        <p:spPr>
          <a:xfrm>
            <a:off x="574548" y="1418082"/>
            <a:ext cx="8374513" cy="365760"/>
          </a:xfrm>
          <a:prstGeom prst="rect">
            <a:avLst/>
          </a:prstGeom>
          <a:noFill/>
        </p:spPr>
        <p:txBody>
          <a:bodyPr wrap="square" lIns="0" tIns="0" rIns="0" bIns="0" rtlCol="0">
            <a:noAutofit/>
          </a:bodyPr>
          <a:lstStyle/>
          <a:p>
            <a:pPr indent="-274320" algn="just"/>
            <a:r>
              <a:rPr lang="en-US" sz="1100" b="1" smtClean="0">
                <a:solidFill>
                  <a:srgbClr val="000000"/>
                </a:solidFill>
              </a:rPr>
              <a:t>Ví dụ: </a:t>
            </a:r>
            <a:endParaRPr lang="en-US" sz="1100" b="1" dirty="0" smtClean="0">
              <a:solidFill>
                <a:srgbClr val="000000"/>
              </a:solidFill>
            </a:endParaRPr>
          </a:p>
          <a:p>
            <a:pPr indent="-274320" algn="just"/>
            <a:r>
              <a:rPr lang="vi-VN" sz="1100" smtClean="0">
                <a:solidFill>
                  <a:srgbClr val="000000"/>
                </a:solidFill>
              </a:rPr>
              <a:t>Một </a:t>
            </a:r>
            <a:r>
              <a:rPr lang="vi-VN" sz="1100">
                <a:solidFill>
                  <a:srgbClr val="000000"/>
                </a:solidFill>
              </a:rPr>
              <a:t>công ty mỏ công bố tổng lượng nước khai thác và lượng nước sử dụng trong năm</a:t>
            </a:r>
            <a:r>
              <a:rPr lang="en-GB" sz="1100">
                <a:solidFill>
                  <a:srgbClr val="000000"/>
                </a:solidFill>
              </a:rPr>
              <a:t>. </a:t>
            </a:r>
            <a:endParaRPr lang="en-US" sz="1100" dirty="0">
              <a:solidFill>
                <a:srgbClr val="000000"/>
              </a:solidFill>
            </a:endParaRPr>
          </a:p>
        </p:txBody>
      </p:sp>
      <p:sp>
        <p:nvSpPr>
          <p:cNvPr id="10" name="TextBox 9"/>
          <p:cNvSpPr txBox="1"/>
          <p:nvPr/>
        </p:nvSpPr>
        <p:spPr>
          <a:xfrm>
            <a:off x="574548" y="6086498"/>
            <a:ext cx="2684912" cy="221279"/>
          </a:xfrm>
          <a:prstGeom prst="rect">
            <a:avLst/>
          </a:prstGeom>
          <a:solidFill>
            <a:schemeClr val="bg1"/>
          </a:solidFill>
        </p:spPr>
        <p:txBody>
          <a:bodyPr wrap="square" lIns="0" tIns="0" rIns="0" bIns="0" rtlCol="0" anchor="b">
            <a:noAutofit/>
          </a:bodyPr>
          <a:lstStyle/>
          <a:p>
            <a:pPr indent="-274320">
              <a:spcAft>
                <a:spcPts val="900"/>
              </a:spcAft>
            </a:pPr>
            <a:r>
              <a:rPr lang="en-GB" sz="800" smtClean="0">
                <a:solidFill>
                  <a:srgbClr val="000000"/>
                </a:solidFill>
              </a:rPr>
              <a:t>Nguồn: Báo cáo Phát triển bền vững của Masan 2015</a:t>
            </a:r>
            <a:endParaRPr lang="en-GB" sz="800" dirty="0" smtClean="0">
              <a:solidFill>
                <a:srgbClr val="000000"/>
              </a:solidFill>
            </a:endParaRPr>
          </a:p>
        </p:txBody>
      </p:sp>
      <p:sp>
        <p:nvSpPr>
          <p:cNvPr id="11" name="Title 1"/>
          <p:cNvSpPr txBox="1">
            <a:spLocks/>
          </p:cNvSpPr>
          <p:nvPr/>
        </p:nvSpPr>
        <p:spPr>
          <a:xfrm>
            <a:off x="574548" y="685800"/>
            <a:ext cx="8753602" cy="57988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solidFill>
                  <a:srgbClr val="000000"/>
                </a:solidFill>
                <a:latin typeface="Arial" panose="020B0604020202020204" pitchFamily="34" charset="0"/>
              </a:rPr>
              <a:t>Nguồn </a:t>
            </a:r>
            <a:r>
              <a:rPr lang="vi-VN" sz="2000">
                <a:solidFill>
                  <a:srgbClr val="000000"/>
                </a:solidFill>
                <a:latin typeface="Arial" panose="020B0604020202020204" pitchFamily="34" charset="0"/>
              </a:rPr>
              <a:t>cung nước và lượng nước sử dụng </a:t>
            </a:r>
            <a:r>
              <a:rPr lang="en-GB" sz="1800" b="0" smtClean="0">
                <a:solidFill>
                  <a:srgbClr val="000000"/>
                </a:solidFill>
                <a:latin typeface="Arial" panose="020B0604020202020204" pitchFamily="34" charset="0"/>
              </a:rPr>
              <a:t>(tiếp)</a:t>
            </a:r>
            <a:endParaRPr lang="en-GB" sz="2000" b="0" dirty="0">
              <a:solidFill>
                <a:srgbClr val="000000"/>
              </a:solidFill>
              <a:latin typeface="Arial" panose="020B0604020202020204" pitchFamily="34" charset="0"/>
            </a:endParaRPr>
          </a:p>
        </p:txBody>
      </p:sp>
      <p:graphicFrame>
        <p:nvGraphicFramePr>
          <p:cNvPr id="23" name="Chart 22"/>
          <p:cNvGraphicFramePr/>
          <p:nvPr>
            <p:extLst/>
          </p:nvPr>
        </p:nvGraphicFramePr>
        <p:xfrm>
          <a:off x="744105" y="1901674"/>
          <a:ext cx="6933045" cy="2213125"/>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p:cNvSpPr txBox="1"/>
          <p:nvPr/>
        </p:nvSpPr>
        <p:spPr>
          <a:xfrm>
            <a:off x="838200" y="4267200"/>
            <a:ext cx="4658592" cy="1524000"/>
          </a:xfrm>
          <a:prstGeom prst="rect">
            <a:avLst/>
          </a:prstGeom>
          <a:noFill/>
        </p:spPr>
        <p:txBody>
          <a:bodyPr vert="horz" wrap="square" lIns="0" tIns="0" rIns="0" bIns="0" rtlCol="0">
            <a:noAutofit/>
          </a:bodyPr>
          <a:lstStyle/>
          <a:p>
            <a:r>
              <a:rPr lang="en-GB" sz="1100" smtClean="0">
                <a:solidFill>
                  <a:prstClr val="black"/>
                </a:solidFill>
              </a:rPr>
              <a:t>“</a:t>
            </a:r>
            <a:r>
              <a:rPr lang="vi-VN" sz="1100" i="1">
                <a:solidFill>
                  <a:prstClr val="black"/>
                </a:solidFill>
              </a:rPr>
              <a:t>Nhu cầu nước mặt cấp cho Nhà máy chủ yếu được lấy từ Sông Công, với công suất khai thác cho phép 4.800 m3 /ngày. Lưu lượng nước khai thác từ nguồn này chiếm khoảng 10 – 11% tổng lưu lượng khai thác phục vụ cho hoạt động sản xuất.</a:t>
            </a:r>
          </a:p>
          <a:p>
            <a:r>
              <a:rPr lang="vi-VN" sz="1100" i="1">
                <a:solidFill>
                  <a:prstClr val="black"/>
                </a:solidFill>
              </a:rPr>
              <a:t>Trong năm 2015, tổng lượng nước mặt khai thác là 1.416 triệu lít, so với 1.332 triệu lít trong năm 2014. Mức tăng nhẹ này phản ánh công suất vận hành tại Nhà máy cũng như việc cải thiện hiệu suất hoạt động</a:t>
            </a:r>
            <a:r>
              <a:rPr lang="en-GB" sz="1100" i="1" smtClean="0">
                <a:solidFill>
                  <a:prstClr val="black"/>
                </a:solidFill>
              </a:rPr>
              <a:t>”</a:t>
            </a:r>
            <a:endParaRPr lang="en-GB" sz="1100" i="1" dirty="0">
              <a:solidFill>
                <a:prstClr val="black"/>
              </a:solidFill>
            </a:endParaRPr>
          </a:p>
        </p:txBody>
      </p:sp>
      <p:cxnSp>
        <p:nvCxnSpPr>
          <p:cNvPr id="28" name="Straight Connector 27"/>
          <p:cNvCxnSpPr/>
          <p:nvPr/>
        </p:nvCxnSpPr>
        <p:spPr>
          <a:xfrm>
            <a:off x="8077200" y="1867363"/>
            <a:ext cx="0" cy="1790237"/>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ltGray">
          <a:xfrm>
            <a:off x="711200" y="1867363"/>
            <a:ext cx="7061200" cy="2188482"/>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err="1">
              <a:solidFill>
                <a:srgbClr val="FFFFFF"/>
              </a:solidFill>
            </a:endParaRPr>
          </a:p>
        </p:txBody>
      </p:sp>
      <p:cxnSp>
        <p:nvCxnSpPr>
          <p:cNvPr id="32" name="Elbow Connector 31"/>
          <p:cNvCxnSpPr/>
          <p:nvPr/>
        </p:nvCxnSpPr>
        <p:spPr>
          <a:xfrm>
            <a:off x="7782791" y="2590038"/>
            <a:ext cx="294409" cy="172443"/>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205932" y="2046772"/>
            <a:ext cx="1101436" cy="1431417"/>
          </a:xfrm>
          <a:prstGeom prst="rect">
            <a:avLst/>
          </a:prstGeom>
          <a:noFill/>
        </p:spPr>
        <p:txBody>
          <a:bodyPr vert="horz" wrap="square" lIns="0" tIns="0" rIns="0" bIns="0" rtlCol="0">
            <a:noAutofit/>
          </a:bodyPr>
          <a:lstStyle/>
          <a:p>
            <a:pPr indent="-253225">
              <a:spcAft>
                <a:spcPts val="831"/>
              </a:spcAft>
            </a:pPr>
            <a:r>
              <a:rPr lang="en-GB" sz="1100" b="1" smtClean="0"/>
              <a:t>Cung cấp tổng lượng nước sử dụng và chi tiết các nguồn nước thu về</a:t>
            </a:r>
            <a:endParaRPr lang="en-GB" sz="1100" b="1" dirty="0"/>
          </a:p>
        </p:txBody>
      </p:sp>
      <p:cxnSp>
        <p:nvCxnSpPr>
          <p:cNvPr id="34" name="Straight Connector 33"/>
          <p:cNvCxnSpPr/>
          <p:nvPr/>
        </p:nvCxnSpPr>
        <p:spPr>
          <a:xfrm>
            <a:off x="5770274" y="4450842"/>
            <a:ext cx="0" cy="336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5517719" y="4580623"/>
            <a:ext cx="252555" cy="135154"/>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ltGray">
          <a:xfrm>
            <a:off x="799955" y="4450842"/>
            <a:ext cx="4696837" cy="336271"/>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err="1">
              <a:solidFill>
                <a:srgbClr val="FFFFFF"/>
              </a:solidFill>
            </a:endParaRPr>
          </a:p>
        </p:txBody>
      </p:sp>
      <p:sp>
        <p:nvSpPr>
          <p:cNvPr id="37" name="Rectangle 36"/>
          <p:cNvSpPr/>
          <p:nvPr/>
        </p:nvSpPr>
        <p:spPr bwMode="ltGray">
          <a:xfrm>
            <a:off x="843500" y="4982155"/>
            <a:ext cx="4831920" cy="280126"/>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err="1">
              <a:solidFill>
                <a:srgbClr val="FFFFFF"/>
              </a:solidFill>
            </a:endParaRPr>
          </a:p>
        </p:txBody>
      </p:sp>
      <p:cxnSp>
        <p:nvCxnSpPr>
          <p:cNvPr id="38" name="Straight Connector 37"/>
          <p:cNvCxnSpPr/>
          <p:nvPr/>
        </p:nvCxnSpPr>
        <p:spPr>
          <a:xfrm>
            <a:off x="5938403" y="5053974"/>
            <a:ext cx="0" cy="362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a:off x="5654530" y="5182110"/>
            <a:ext cx="283873" cy="80171"/>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060358" y="5072943"/>
            <a:ext cx="2272722" cy="324081"/>
          </a:xfrm>
          <a:prstGeom prst="rect">
            <a:avLst/>
          </a:prstGeom>
          <a:noFill/>
        </p:spPr>
        <p:txBody>
          <a:bodyPr vert="horz" wrap="square" lIns="0" tIns="0" rIns="0" bIns="0" rtlCol="0">
            <a:noAutofit/>
          </a:bodyPr>
          <a:lstStyle/>
          <a:p>
            <a:pPr indent="-253225">
              <a:spcAft>
                <a:spcPts val="831"/>
              </a:spcAft>
            </a:pPr>
            <a:r>
              <a:rPr lang="en-GB" sz="1100" b="1" smtClean="0"/>
              <a:t>Cung cấp tổng lượng nước thu về từ nguồn trên</a:t>
            </a:r>
            <a:endParaRPr lang="en-GB" sz="1100" b="1" dirty="0"/>
          </a:p>
        </p:txBody>
      </p:sp>
      <p:sp>
        <p:nvSpPr>
          <p:cNvPr id="42" name="TextBox 41"/>
          <p:cNvSpPr txBox="1"/>
          <p:nvPr/>
        </p:nvSpPr>
        <p:spPr>
          <a:xfrm>
            <a:off x="5821797" y="4448643"/>
            <a:ext cx="2272722" cy="324081"/>
          </a:xfrm>
          <a:prstGeom prst="rect">
            <a:avLst/>
          </a:prstGeom>
          <a:noFill/>
        </p:spPr>
        <p:txBody>
          <a:bodyPr vert="horz" wrap="square" lIns="0" tIns="0" rIns="0" bIns="0" rtlCol="0">
            <a:noAutofit/>
          </a:bodyPr>
          <a:lstStyle/>
          <a:p>
            <a:pPr indent="-253225">
              <a:spcAft>
                <a:spcPts val="831"/>
              </a:spcAft>
            </a:pPr>
            <a:r>
              <a:rPr lang="en-GB" sz="1100" b="1" dirty="0" err="1" smtClean="0"/>
              <a:t>Công</a:t>
            </a:r>
            <a:r>
              <a:rPr lang="en-GB" sz="1100" b="1" dirty="0" smtClean="0"/>
              <a:t> </a:t>
            </a:r>
            <a:r>
              <a:rPr lang="en-GB" sz="1100" b="1" dirty="0" err="1" smtClean="0"/>
              <a:t>bố</a:t>
            </a:r>
            <a:r>
              <a:rPr lang="en-GB" sz="1100" b="1" dirty="0" smtClean="0"/>
              <a:t> </a:t>
            </a:r>
            <a:r>
              <a:rPr lang="en-GB" sz="1100" b="1" dirty="0" err="1" smtClean="0"/>
              <a:t>một</a:t>
            </a:r>
            <a:r>
              <a:rPr lang="en-GB" sz="1100" b="1" dirty="0" smtClean="0"/>
              <a:t> </a:t>
            </a:r>
            <a:r>
              <a:rPr lang="en-GB" sz="1100" b="1" dirty="0" err="1" smtClean="0"/>
              <a:t>nguồn</a:t>
            </a:r>
            <a:r>
              <a:rPr lang="en-GB" sz="1100" b="1" dirty="0" smtClean="0"/>
              <a:t> </a:t>
            </a:r>
            <a:r>
              <a:rPr lang="en-GB" sz="1100" b="1" dirty="0" err="1" smtClean="0"/>
              <a:t>nước</a:t>
            </a:r>
            <a:r>
              <a:rPr lang="en-GB" sz="1100" b="1" dirty="0" smtClean="0"/>
              <a:t> </a:t>
            </a:r>
            <a:r>
              <a:rPr lang="en-GB" sz="1100" b="1" dirty="0" err="1" smtClean="0"/>
              <a:t>thu</a:t>
            </a:r>
            <a:r>
              <a:rPr lang="en-GB" sz="1100" b="1" dirty="0" smtClean="0"/>
              <a:t> </a:t>
            </a:r>
            <a:r>
              <a:rPr lang="en-GB" sz="1100" b="1" dirty="0" err="1" smtClean="0"/>
              <a:t>về</a:t>
            </a:r>
            <a:endParaRPr lang="en-GB" sz="1100" b="1" dirty="0"/>
          </a:p>
        </p:txBody>
      </p:sp>
      <p:sp>
        <p:nvSpPr>
          <p:cNvPr id="22"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26803857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55</a:t>
            </a:fld>
            <a:endParaRPr lang="en-GB">
              <a:solidFill>
                <a:srgbClr val="000000"/>
              </a:solidFill>
            </a:endParaRPr>
          </a:p>
        </p:txBody>
      </p:sp>
      <p:sp>
        <p:nvSpPr>
          <p:cNvPr id="7" name="Title 1"/>
          <p:cNvSpPr txBox="1">
            <a:spLocks/>
          </p:cNvSpPr>
          <p:nvPr/>
        </p:nvSpPr>
        <p:spPr>
          <a:xfrm>
            <a:off x="577850" y="685800"/>
            <a:ext cx="6584950" cy="8382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solidFill>
                  <a:srgbClr val="000000"/>
                </a:solidFill>
                <a:latin typeface="Arial" panose="020B0604020202020204" pitchFamily="34" charset="0"/>
              </a:rPr>
              <a:t>Tỷ </a:t>
            </a:r>
            <a:r>
              <a:rPr lang="vi-VN" sz="2000">
                <a:solidFill>
                  <a:srgbClr val="000000"/>
                </a:solidFill>
                <a:latin typeface="Arial" panose="020B0604020202020204" pitchFamily="34" charset="0"/>
              </a:rPr>
              <a:t>lệ phần trăm và tổng thể tích nước được tuần hoàn và tái </a:t>
            </a:r>
            <a:r>
              <a:rPr lang="vi-VN" sz="2000" smtClean="0">
                <a:solidFill>
                  <a:srgbClr val="000000"/>
                </a:solidFill>
                <a:latin typeface="Arial" panose="020B0604020202020204" pitchFamily="34" charset="0"/>
              </a:rPr>
              <a:t>sử dụng</a:t>
            </a:r>
            <a:endParaRPr lang="vi-VN" sz="2000">
              <a:solidFill>
                <a:srgbClr val="000000"/>
              </a:solidFill>
              <a:latin typeface="Arial" panose="020B0604020202020204" pitchFamily="34" charset="0"/>
            </a:endParaRPr>
          </a:p>
        </p:txBody>
      </p:sp>
      <p:sp>
        <p:nvSpPr>
          <p:cNvPr id="8" name="Content Placeholder 2"/>
          <p:cNvSpPr txBox="1">
            <a:spLocks/>
          </p:cNvSpPr>
          <p:nvPr/>
        </p:nvSpPr>
        <p:spPr>
          <a:xfrm>
            <a:off x="5035550" y="3048000"/>
            <a:ext cx="4292600" cy="11430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0"/>
              </a:spcAft>
              <a:buClr>
                <a:srgbClr val="000000"/>
              </a:buClr>
            </a:pPr>
            <a:r>
              <a:rPr lang="en-GB" sz="1100" b="1" smtClean="0">
                <a:solidFill>
                  <a:prstClr val="black"/>
                </a:solidFill>
                <a:latin typeface="Arial" panose="020B0604020202020204" pitchFamily="34" charset="0"/>
              </a:rPr>
              <a:t>Qui trình công bố thông tin theo chỉ số:</a:t>
            </a:r>
            <a:endParaRPr lang="en-GB" sz="1100" dirty="0" smtClean="0">
              <a:solidFill>
                <a:prstClr val="black"/>
              </a:solidFill>
              <a:latin typeface="Arial" panose="020B0604020202020204" pitchFamily="34" charset="0"/>
            </a:endParaRPr>
          </a:p>
          <a:p>
            <a:pPr marL="228600" indent="-228600">
              <a:spcAft>
                <a:spcPts val="0"/>
              </a:spcAft>
              <a:buClr>
                <a:srgbClr val="000000"/>
              </a:buClr>
              <a:buFont typeface="+mj-lt"/>
              <a:buAutoNum type="arabicPeriod"/>
            </a:pPr>
            <a:r>
              <a:rPr lang="vi-VN" sz="1100">
                <a:solidFill>
                  <a:srgbClr val="000000"/>
                </a:solidFill>
                <a:latin typeface="Arial" panose="020B0604020202020204" pitchFamily="34" charset="0"/>
              </a:rPr>
              <a:t>Xác định các khu vực hoạt động chính nơi nước được tái chế và tái sử dụng. </a:t>
            </a:r>
          </a:p>
          <a:p>
            <a:pPr marL="228600" indent="-228600">
              <a:spcAft>
                <a:spcPts val="0"/>
              </a:spcAft>
              <a:buClr>
                <a:srgbClr val="000000"/>
              </a:buClr>
              <a:buFont typeface="+mj-lt"/>
              <a:buAutoNum type="arabicPeriod"/>
            </a:pPr>
            <a:r>
              <a:rPr lang="vi-VN" sz="1100">
                <a:solidFill>
                  <a:srgbClr val="000000"/>
                </a:solidFill>
                <a:latin typeface="Arial" panose="020B0604020202020204" pitchFamily="34" charset="0"/>
              </a:rPr>
              <a:t>Báo cáo tổng thể tích nước đã tái chế và tái sử dụng.</a:t>
            </a:r>
          </a:p>
          <a:p>
            <a:pPr marL="228600" indent="-228600">
              <a:spcAft>
                <a:spcPts val="0"/>
              </a:spcAft>
              <a:buClr>
                <a:srgbClr val="000000"/>
              </a:buClr>
              <a:buFont typeface="+mj-lt"/>
              <a:buAutoNum type="arabicPeriod"/>
            </a:pPr>
            <a:r>
              <a:rPr lang="vi-VN" sz="1100">
                <a:solidFill>
                  <a:srgbClr val="000000"/>
                </a:solidFill>
                <a:latin typeface="Arial" panose="020B0604020202020204" pitchFamily="34" charset="0"/>
              </a:rPr>
              <a:t>Nếu không có đồng hồ đo nước hoặc đo lưu lượng nước, cần ước tính theo mô hình.</a:t>
            </a:r>
          </a:p>
          <a:p>
            <a:pPr>
              <a:spcAft>
                <a:spcPts val="0"/>
              </a:spcAft>
              <a:buClr>
                <a:srgbClr val="000000"/>
              </a:buClr>
            </a:pPr>
            <a:endParaRPr lang="en-US" sz="1100" dirty="0">
              <a:solidFill>
                <a:srgbClr val="000000"/>
              </a:solidFill>
              <a:latin typeface="Arial" panose="020B0604020202020204" pitchFamily="34" charset="0"/>
            </a:endParaRPr>
          </a:p>
        </p:txBody>
      </p:sp>
      <p:sp>
        <p:nvSpPr>
          <p:cNvPr id="10" name="Hexagon 9"/>
          <p:cNvSpPr/>
          <p:nvPr/>
        </p:nvSpPr>
        <p:spPr bwMode="ltGray">
          <a:xfrm>
            <a:off x="8502650" y="1117038"/>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G4-EN10</a:t>
            </a:r>
          </a:p>
        </p:txBody>
      </p:sp>
      <p:sp>
        <p:nvSpPr>
          <p:cNvPr id="11" name="Content Placeholder 2"/>
          <p:cNvSpPr txBox="1">
            <a:spLocks/>
          </p:cNvSpPr>
          <p:nvPr/>
        </p:nvSpPr>
        <p:spPr>
          <a:xfrm>
            <a:off x="577850" y="1600200"/>
            <a:ext cx="3971074" cy="4613644"/>
          </a:xfrm>
          <a:prstGeom prst="rect">
            <a:avLst/>
          </a:prstGeom>
        </p:spPr>
        <p:txBody>
          <a:bodyPr lIns="0" tIns="0" rIns="0" bIns="0"/>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spcAft>
                <a:spcPts val="0"/>
              </a:spcAft>
              <a:buClr>
                <a:srgbClr val="000000"/>
              </a:buClr>
            </a:pPr>
            <a:r>
              <a:rPr lang="en-GB" sz="1100" b="1" i="1" dirty="0" err="1" smtClean="0">
                <a:latin typeface="Arial" panose="020B0604020202020204" pitchFamily="34" charset="0"/>
              </a:rPr>
              <a:t>Định</a:t>
            </a:r>
            <a:r>
              <a:rPr lang="en-GB" sz="1100" b="1" i="1" dirty="0" smtClean="0">
                <a:latin typeface="Arial" panose="020B0604020202020204" pitchFamily="34" charset="0"/>
              </a:rPr>
              <a:t> </a:t>
            </a:r>
            <a:r>
              <a:rPr lang="en-GB" sz="1100" b="1" i="1" dirty="0" err="1" smtClean="0">
                <a:latin typeface="Arial" panose="020B0604020202020204" pitchFamily="34" charset="0"/>
              </a:rPr>
              <a:t>nghĩas</a:t>
            </a:r>
            <a:r>
              <a:rPr lang="en-GB" sz="1100" b="1" i="1" dirty="0" smtClean="0">
                <a:latin typeface="Arial" panose="020B0604020202020204" pitchFamily="34" charset="0"/>
              </a:rPr>
              <a:t>:</a:t>
            </a:r>
          </a:p>
          <a:p>
            <a:pPr indent="0">
              <a:spcAft>
                <a:spcPts val="0"/>
              </a:spcAft>
              <a:buClr>
                <a:srgbClr val="000000"/>
              </a:buClr>
            </a:pPr>
            <a:r>
              <a:rPr lang="en-GB" sz="1100" dirty="0" err="1" smtClean="0">
                <a:latin typeface="Arial" panose="020B0604020202020204" pitchFamily="34" charset="0"/>
              </a:rPr>
              <a:t>Lượng</a:t>
            </a:r>
            <a:r>
              <a:rPr lang="en-GB" sz="1100" dirty="0" smtClean="0">
                <a:latin typeface="Arial" panose="020B0604020202020204" pitchFamily="34" charset="0"/>
              </a:rPr>
              <a:t> </a:t>
            </a:r>
            <a:r>
              <a:rPr lang="en-GB" sz="1100" dirty="0" err="1">
                <a:latin typeface="Arial" panose="020B0604020202020204" pitchFamily="34" charset="0"/>
              </a:rPr>
              <a:t>nước</a:t>
            </a:r>
            <a:r>
              <a:rPr lang="en-GB" sz="1100" dirty="0">
                <a:latin typeface="Arial" panose="020B0604020202020204" pitchFamily="34" charset="0"/>
              </a:rPr>
              <a:t> </a:t>
            </a:r>
            <a:r>
              <a:rPr lang="en-GB" sz="1100" dirty="0" err="1">
                <a:latin typeface="Arial" panose="020B0604020202020204" pitchFamily="34" charset="0"/>
              </a:rPr>
              <a:t>được</a:t>
            </a:r>
            <a:r>
              <a:rPr lang="en-GB" sz="1100" dirty="0">
                <a:latin typeface="Arial" panose="020B0604020202020204" pitchFamily="34" charset="0"/>
              </a:rPr>
              <a:t> </a:t>
            </a:r>
            <a:r>
              <a:rPr lang="en-GB" sz="1100" dirty="0" err="1">
                <a:latin typeface="Arial" panose="020B0604020202020204" pitchFamily="34" charset="0"/>
              </a:rPr>
              <a:t>tổ</a:t>
            </a:r>
            <a:r>
              <a:rPr lang="en-GB" sz="1100" dirty="0">
                <a:latin typeface="Arial" panose="020B0604020202020204" pitchFamily="34" charset="0"/>
              </a:rPr>
              <a:t> </a:t>
            </a:r>
            <a:r>
              <a:rPr lang="en-GB" sz="1100" dirty="0" err="1">
                <a:latin typeface="Arial" panose="020B0604020202020204" pitchFamily="34" charset="0"/>
              </a:rPr>
              <a:t>chức</a:t>
            </a:r>
            <a:r>
              <a:rPr lang="en-GB" sz="1100" dirty="0">
                <a:latin typeface="Arial" panose="020B0604020202020204" pitchFamily="34" charset="0"/>
              </a:rPr>
              <a:t> </a:t>
            </a:r>
            <a:r>
              <a:rPr lang="en-GB" sz="1100" dirty="0" err="1">
                <a:latin typeface="Arial" panose="020B0604020202020204" pitchFamily="34" charset="0"/>
              </a:rPr>
              <a:t>tái</a:t>
            </a:r>
            <a:r>
              <a:rPr lang="en-GB" sz="1100" dirty="0">
                <a:latin typeface="Arial" panose="020B0604020202020204" pitchFamily="34" charset="0"/>
              </a:rPr>
              <a:t> </a:t>
            </a:r>
            <a:r>
              <a:rPr lang="en-GB" sz="1100" dirty="0" err="1">
                <a:latin typeface="Arial" panose="020B0604020202020204" pitchFamily="34" charset="0"/>
              </a:rPr>
              <a:t>sử</a:t>
            </a:r>
            <a:r>
              <a:rPr lang="en-GB" sz="1100" dirty="0">
                <a:latin typeface="Arial" panose="020B0604020202020204" pitchFamily="34" charset="0"/>
              </a:rPr>
              <a:t> </a:t>
            </a:r>
            <a:r>
              <a:rPr lang="en-GB" sz="1100" dirty="0" err="1">
                <a:latin typeface="Arial" panose="020B0604020202020204" pitchFamily="34" charset="0"/>
              </a:rPr>
              <a:t>dụng</a:t>
            </a:r>
            <a:r>
              <a:rPr lang="en-GB" sz="1100" dirty="0">
                <a:latin typeface="Arial" panose="020B0604020202020204" pitchFamily="34" charset="0"/>
              </a:rPr>
              <a:t> </a:t>
            </a:r>
            <a:r>
              <a:rPr lang="en-GB" sz="1100" dirty="0" err="1">
                <a:latin typeface="Arial" panose="020B0604020202020204" pitchFamily="34" charset="0"/>
              </a:rPr>
              <a:t>theo</a:t>
            </a:r>
            <a:r>
              <a:rPr lang="en-GB" sz="1100" dirty="0">
                <a:latin typeface="Arial" panose="020B0604020202020204" pitchFamily="34" charset="0"/>
              </a:rPr>
              <a:t> </a:t>
            </a:r>
            <a:r>
              <a:rPr lang="en-GB" sz="1100" dirty="0" err="1">
                <a:latin typeface="Arial" panose="020B0604020202020204" pitchFamily="34" charset="0"/>
              </a:rPr>
              <a:t>tỷ</a:t>
            </a:r>
            <a:r>
              <a:rPr lang="en-GB" sz="1100" dirty="0">
                <a:latin typeface="Arial" panose="020B0604020202020204" pitchFamily="34" charset="0"/>
              </a:rPr>
              <a:t> </a:t>
            </a:r>
            <a:r>
              <a:rPr lang="en-GB" sz="1100" dirty="0" err="1">
                <a:latin typeface="Arial" panose="020B0604020202020204" pitchFamily="34" charset="0"/>
              </a:rPr>
              <a:t>lệ</a:t>
            </a:r>
            <a:r>
              <a:rPr lang="en-GB" sz="1100" dirty="0">
                <a:latin typeface="Arial" panose="020B0604020202020204" pitchFamily="34" charset="0"/>
              </a:rPr>
              <a:t> </a:t>
            </a:r>
            <a:r>
              <a:rPr lang="en-GB" sz="1100" dirty="0" err="1">
                <a:latin typeface="Arial" panose="020B0604020202020204" pitchFamily="34" charset="0"/>
              </a:rPr>
              <a:t>phần</a:t>
            </a:r>
            <a:r>
              <a:rPr lang="en-GB" sz="1100" dirty="0">
                <a:latin typeface="Arial" panose="020B0604020202020204" pitchFamily="34" charset="0"/>
              </a:rPr>
              <a:t> </a:t>
            </a:r>
            <a:r>
              <a:rPr lang="en-GB" sz="1100" dirty="0" err="1">
                <a:latin typeface="Arial" panose="020B0604020202020204" pitchFamily="34" charset="0"/>
              </a:rPr>
              <a:t>trăm</a:t>
            </a:r>
            <a:r>
              <a:rPr lang="en-GB" sz="1100" dirty="0">
                <a:latin typeface="Arial" panose="020B0604020202020204" pitchFamily="34" charset="0"/>
              </a:rPr>
              <a:t> </a:t>
            </a:r>
            <a:r>
              <a:rPr lang="en-GB" sz="1100" dirty="0" err="1">
                <a:latin typeface="Arial" panose="020B0604020202020204" pitchFamily="34" charset="0"/>
              </a:rPr>
              <a:t>và</a:t>
            </a:r>
            <a:r>
              <a:rPr lang="en-GB" sz="1100" dirty="0">
                <a:latin typeface="Arial" panose="020B0604020202020204" pitchFamily="34" charset="0"/>
              </a:rPr>
              <a:t> </a:t>
            </a:r>
            <a:r>
              <a:rPr lang="en-GB" sz="1100" dirty="0" err="1">
                <a:latin typeface="Arial" panose="020B0604020202020204" pitchFamily="34" charset="0"/>
              </a:rPr>
              <a:t>thể</a:t>
            </a:r>
            <a:r>
              <a:rPr lang="en-GB" sz="1100" dirty="0">
                <a:latin typeface="Arial" panose="020B0604020202020204" pitchFamily="34" charset="0"/>
              </a:rPr>
              <a:t> </a:t>
            </a:r>
            <a:r>
              <a:rPr lang="en-GB" sz="1100" dirty="0" err="1">
                <a:latin typeface="Arial" panose="020B0604020202020204" pitchFamily="34" charset="0"/>
              </a:rPr>
              <a:t>tích</a:t>
            </a:r>
            <a:endParaRPr lang="en-GB" sz="1100" dirty="0">
              <a:latin typeface="Arial" panose="020B0604020202020204" pitchFamily="34" charset="0"/>
            </a:endParaRPr>
          </a:p>
          <a:p>
            <a:pPr indent="0">
              <a:spcAft>
                <a:spcPts val="0"/>
              </a:spcAft>
              <a:buClr>
                <a:srgbClr val="000000"/>
              </a:buClr>
            </a:pPr>
            <a:endParaRPr lang="en-GB" sz="1100" dirty="0" smtClean="0">
              <a:latin typeface="Arial" panose="020B0604020202020204" pitchFamily="34" charset="0"/>
            </a:endParaRPr>
          </a:p>
          <a:p>
            <a:pPr indent="0">
              <a:spcAft>
                <a:spcPts val="0"/>
              </a:spcAft>
              <a:buClr>
                <a:srgbClr val="000000"/>
              </a:buClr>
            </a:pPr>
            <a:r>
              <a:rPr lang="en-GB" sz="1100" b="1" i="1" dirty="0" err="1" smtClean="0">
                <a:latin typeface="Arial" panose="020B0604020202020204" pitchFamily="34" charset="0"/>
              </a:rPr>
              <a:t>Tính</a:t>
            </a:r>
            <a:r>
              <a:rPr lang="en-GB" sz="1100" b="1" i="1" dirty="0" smtClean="0">
                <a:latin typeface="Arial" panose="020B0604020202020204" pitchFamily="34" charset="0"/>
              </a:rPr>
              <a:t> </a:t>
            </a:r>
            <a:r>
              <a:rPr lang="en-GB" sz="1100" b="1" i="1" dirty="0" err="1" smtClean="0">
                <a:latin typeface="Arial" panose="020B0604020202020204" pitchFamily="34" charset="0"/>
              </a:rPr>
              <a:t>liên</a:t>
            </a:r>
            <a:r>
              <a:rPr lang="en-GB" sz="1100" b="1" i="1" dirty="0" smtClean="0">
                <a:latin typeface="Arial" panose="020B0604020202020204" pitchFamily="34" charset="0"/>
              </a:rPr>
              <a:t> </a:t>
            </a:r>
            <a:r>
              <a:rPr lang="en-GB" sz="1100" b="1" i="1" dirty="0" err="1" smtClean="0">
                <a:latin typeface="Arial" panose="020B0604020202020204" pitchFamily="34" charset="0"/>
              </a:rPr>
              <a:t>quan</a:t>
            </a:r>
            <a:r>
              <a:rPr lang="en-GB" sz="1100" b="1" i="1" dirty="0" smtClean="0">
                <a:latin typeface="Arial" panose="020B0604020202020204" pitchFamily="34" charset="0"/>
              </a:rPr>
              <a:t>: </a:t>
            </a:r>
            <a:endParaRPr lang="en-GB" sz="1100" b="1" i="1" dirty="0">
              <a:latin typeface="Arial" panose="020B0604020202020204" pitchFamily="34" charset="0"/>
            </a:endParaRPr>
          </a:p>
          <a:p>
            <a:pPr marL="171450" lvl="1" indent="-171450">
              <a:spcAft>
                <a:spcPts val="0"/>
              </a:spcAft>
              <a:buClr>
                <a:srgbClr val="000000"/>
              </a:buClr>
              <a:buFont typeface="Arial" panose="020B0604020202020204" pitchFamily="34" charset="0"/>
              <a:buChar char="•"/>
            </a:pPr>
            <a:r>
              <a:rPr lang="vi-VN" sz="1100" dirty="0" smtClean="0">
                <a:latin typeface="Arial" panose="020B0604020202020204" pitchFamily="34" charset="0"/>
              </a:rPr>
              <a:t>Tỉ </a:t>
            </a:r>
            <a:r>
              <a:rPr lang="vi-VN" sz="1100" dirty="0">
                <a:latin typeface="Arial" panose="020B0604020202020204" pitchFamily="34" charset="0"/>
              </a:rPr>
              <a:t>lệ tái sử dụng và tái chế nước là </a:t>
            </a:r>
            <a:r>
              <a:rPr lang="vi-VN" sz="1100" b="1" dirty="0">
                <a:latin typeface="Arial" panose="020B0604020202020204" pitchFamily="34" charset="0"/>
              </a:rPr>
              <a:t>phép đo tính hiệu quả</a:t>
            </a:r>
            <a:r>
              <a:rPr lang="vi-VN" sz="1100" dirty="0">
                <a:latin typeface="Arial" panose="020B0604020202020204" pitchFamily="34" charset="0"/>
              </a:rPr>
              <a:t>. </a:t>
            </a:r>
          </a:p>
          <a:p>
            <a:pPr marL="171450" lvl="1" indent="-171450">
              <a:spcAft>
                <a:spcPts val="0"/>
              </a:spcAft>
              <a:buClr>
                <a:srgbClr val="000000"/>
              </a:buClr>
              <a:buFont typeface="Arial" panose="020B0604020202020204" pitchFamily="34" charset="0"/>
              <a:buChar char="•"/>
            </a:pPr>
            <a:r>
              <a:rPr lang="vi-VN" sz="1100" dirty="0">
                <a:latin typeface="Arial" panose="020B0604020202020204" pitchFamily="34" charset="0"/>
              </a:rPr>
              <a:t>Tỷ lệ này chứng minh khả năng của tổ chức trong việc giảm tổng lượng nước thu về và thải ra. </a:t>
            </a:r>
          </a:p>
          <a:p>
            <a:pPr marL="171450" lvl="1" indent="-171450">
              <a:spcAft>
                <a:spcPts val="0"/>
              </a:spcAft>
              <a:buClr>
                <a:srgbClr val="000000"/>
              </a:buClr>
              <a:buFont typeface="Arial" panose="020B0604020202020204" pitchFamily="34" charset="0"/>
              <a:buChar char="•"/>
            </a:pPr>
            <a:r>
              <a:rPr lang="vi-VN" sz="1100" dirty="0">
                <a:latin typeface="Arial" panose="020B0604020202020204" pitchFamily="34" charset="0"/>
              </a:rPr>
              <a:t>Giảm tiêu thụ nước theo thời gian thông qua việc tái sử dụng và tái chế cũng có thể góp phần vào các mục tiêu quản trị nguồn cấp nước của địa phương, quốc gia hoặc khu vực</a:t>
            </a:r>
          </a:p>
          <a:p>
            <a:pPr marL="171450" lvl="1" indent="-171450">
              <a:spcAft>
                <a:spcPts val="0"/>
              </a:spcAft>
              <a:buClr>
                <a:srgbClr val="000000"/>
              </a:buClr>
              <a:buFont typeface="Arial" panose="020B0604020202020204" pitchFamily="34" charset="0"/>
              <a:buChar char="•"/>
            </a:pPr>
            <a:endParaRPr lang="en-US" sz="1100" dirty="0">
              <a:latin typeface="Arial" panose="020B0604020202020204" pitchFamily="34" charset="0"/>
            </a:endParaRPr>
          </a:p>
          <a:p>
            <a:pPr marL="0" lvl="1" indent="0">
              <a:spcAft>
                <a:spcPts val="0"/>
              </a:spcAft>
              <a:buClr>
                <a:srgbClr val="000000"/>
              </a:buClr>
              <a:buFont typeface="Georgia" pitchFamily="18" charset="0"/>
              <a:buNone/>
            </a:pPr>
            <a:r>
              <a:rPr lang="en-GB" sz="1100" b="1" i="1" dirty="0" err="1" smtClean="0">
                <a:latin typeface="Arial" panose="020B0604020202020204" pitchFamily="34" charset="0"/>
                <a:cs typeface="Arial" panose="020B0604020202020204" pitchFamily="34" charset="0"/>
              </a:rPr>
              <a:t>Báo</a:t>
            </a:r>
            <a:r>
              <a:rPr lang="en-GB" sz="1100" b="1" i="1" dirty="0" smtClean="0">
                <a:latin typeface="Arial" panose="020B0604020202020204" pitchFamily="34" charset="0"/>
                <a:cs typeface="Arial" panose="020B0604020202020204" pitchFamily="34" charset="0"/>
              </a:rPr>
              <a:t> </a:t>
            </a:r>
            <a:r>
              <a:rPr lang="en-GB" sz="1100" b="1" i="1" dirty="0" err="1" smtClean="0">
                <a:latin typeface="Arial" panose="020B0604020202020204" pitchFamily="34" charset="0"/>
                <a:cs typeface="Arial" panose="020B0604020202020204" pitchFamily="34" charset="0"/>
              </a:rPr>
              <a:t>cáo</a:t>
            </a:r>
            <a:r>
              <a:rPr lang="en-GB" sz="1100" b="1" i="1" dirty="0" smtClean="0">
                <a:latin typeface="Arial" panose="020B0604020202020204" pitchFamily="34" charset="0"/>
                <a:cs typeface="Arial" panose="020B0604020202020204" pitchFamily="34" charset="0"/>
              </a:rPr>
              <a:t> </a:t>
            </a:r>
            <a:r>
              <a:rPr lang="en-GB" sz="1100" b="1" i="1" dirty="0" err="1" smtClean="0">
                <a:latin typeface="Arial" panose="020B0604020202020204" pitchFamily="34" charset="0"/>
                <a:cs typeface="Arial" panose="020B0604020202020204" pitchFamily="34" charset="0"/>
              </a:rPr>
              <a:t>thông</a:t>
            </a:r>
            <a:r>
              <a:rPr lang="en-GB" sz="1100" b="1" i="1" dirty="0" smtClean="0">
                <a:latin typeface="Arial" panose="020B0604020202020204" pitchFamily="34" charset="0"/>
                <a:cs typeface="Arial" panose="020B0604020202020204" pitchFamily="34" charset="0"/>
              </a:rPr>
              <a:t> tin </a:t>
            </a:r>
            <a:r>
              <a:rPr lang="en-GB" sz="1100" b="1" i="1" dirty="0" err="1" smtClean="0">
                <a:latin typeface="Arial" panose="020B0604020202020204" pitchFamily="34" charset="0"/>
                <a:cs typeface="Arial" panose="020B0604020202020204" pitchFamily="34" charset="0"/>
              </a:rPr>
              <a:t>gì</a:t>
            </a:r>
            <a:endParaRPr lang="en-GB" sz="1100" b="1" i="1" dirty="0">
              <a:latin typeface="Arial" panose="020B0604020202020204" pitchFamily="34" charset="0"/>
              <a:cs typeface="Arial" panose="020B0604020202020204" pitchFamily="34" charset="0"/>
            </a:endParaRPr>
          </a:p>
          <a:p>
            <a:pPr marL="180975" indent="-180975">
              <a:spcAft>
                <a:spcPts val="0"/>
              </a:spcAft>
              <a:buClr>
                <a:srgbClr val="000000"/>
              </a:buClr>
              <a:buFont typeface="+mj-lt"/>
              <a:buAutoNum type="alphaLcPeriod"/>
            </a:pPr>
            <a:r>
              <a:rPr lang="vi-VN" sz="1100" dirty="0" smtClean="0">
                <a:latin typeface="Arial" panose="020B0604020202020204" pitchFamily="34" charset="0"/>
              </a:rPr>
              <a:t>Báo </a:t>
            </a:r>
            <a:r>
              <a:rPr lang="vi-VN" sz="1100" dirty="0">
                <a:latin typeface="Arial" panose="020B0604020202020204" pitchFamily="34" charset="0"/>
              </a:rPr>
              <a:t>cáo tổng thể tích nước tổ chức đã tái chế và tái sử dụng.</a:t>
            </a:r>
          </a:p>
          <a:p>
            <a:pPr marL="180975" indent="-180975">
              <a:spcAft>
                <a:spcPts val="0"/>
              </a:spcAft>
              <a:buClr>
                <a:srgbClr val="000000"/>
              </a:buClr>
              <a:buFont typeface="+mj-lt"/>
              <a:buAutoNum type="alphaLcPeriod"/>
            </a:pPr>
            <a:r>
              <a:rPr lang="vi-VN" sz="1100" dirty="0">
                <a:latin typeface="Arial" panose="020B0604020202020204" pitchFamily="34" charset="0"/>
              </a:rPr>
              <a:t>Báo cáo tổng thể tích nước đã tái chế và tái sử dụng theo tỉ lệ phần trăm so với tổng thể tích nước thu về được báo cáo theo Chỉ số G4-EN8.</a:t>
            </a:r>
          </a:p>
          <a:p>
            <a:pPr marL="180975" indent="-180975">
              <a:spcAft>
                <a:spcPts val="0"/>
              </a:spcAft>
              <a:buClr>
                <a:srgbClr val="000000"/>
              </a:buClr>
              <a:buFont typeface="+mj-lt"/>
              <a:buAutoNum type="alphaLcPeriod"/>
            </a:pPr>
            <a:r>
              <a:rPr lang="vi-VN" sz="1100" dirty="0">
                <a:latin typeface="Arial" panose="020B0604020202020204" pitchFamily="34" charset="0"/>
              </a:rPr>
              <a:t>Báo cáo các tiêu chuẩn, phương pháp và giả thiết được sử dụng.</a:t>
            </a:r>
          </a:p>
          <a:p>
            <a:pPr marL="180975" indent="-180975">
              <a:spcAft>
                <a:spcPts val="0"/>
              </a:spcAft>
              <a:buClr>
                <a:srgbClr val="000000"/>
              </a:buClr>
              <a:buFont typeface="+mj-lt"/>
              <a:buAutoNum type="alphaLcPeriod"/>
            </a:pPr>
            <a:endParaRPr lang="en-GB" sz="1100" b="1" i="1" dirty="0" smtClean="0">
              <a:latin typeface="Arial" panose="020B0604020202020204" pitchFamily="34" charset="0"/>
            </a:endParaRPr>
          </a:p>
          <a:p>
            <a:pPr marL="180975" indent="-180975">
              <a:spcAft>
                <a:spcPts val="0"/>
              </a:spcAft>
              <a:buClr>
                <a:srgbClr val="000000"/>
              </a:buClr>
              <a:buFont typeface="+mj-lt"/>
              <a:buAutoNum type="alphaLcPeriod"/>
            </a:pPr>
            <a:endParaRPr lang="en-GB" sz="1100" b="1" i="1" dirty="0" smtClean="0">
              <a:latin typeface="Arial" panose="020B0604020202020204" pitchFamily="34" charset="0"/>
            </a:endParaRPr>
          </a:p>
          <a:p>
            <a:pPr marL="0" lvl="1" indent="0">
              <a:spcAft>
                <a:spcPts val="0"/>
              </a:spcAft>
              <a:buClr>
                <a:srgbClr val="000000"/>
              </a:buClr>
              <a:buFont typeface="Georgia" pitchFamily="18" charset="0"/>
              <a:buNone/>
            </a:pPr>
            <a:r>
              <a:rPr lang="en-GB" sz="1100" b="1" i="1" dirty="0" err="1" smtClean="0">
                <a:latin typeface="Arial" panose="020B0604020202020204" pitchFamily="34" charset="0"/>
              </a:rPr>
              <a:t>Tham</a:t>
            </a:r>
            <a:r>
              <a:rPr lang="en-GB" sz="1100" b="1" i="1" dirty="0" smtClean="0">
                <a:latin typeface="Arial" panose="020B0604020202020204" pitchFamily="34" charset="0"/>
              </a:rPr>
              <a:t> </a:t>
            </a:r>
            <a:r>
              <a:rPr lang="en-GB" sz="1100" b="1" i="1" dirty="0" err="1" smtClean="0">
                <a:latin typeface="Arial" panose="020B0604020202020204" pitchFamily="34" charset="0"/>
              </a:rPr>
              <a:t>chiếu</a:t>
            </a:r>
            <a:r>
              <a:rPr lang="en-GB" sz="1100" b="1" i="1" dirty="0" smtClean="0">
                <a:latin typeface="Arial" panose="020B0604020202020204" pitchFamily="34" charset="0"/>
              </a:rPr>
              <a:t>: </a:t>
            </a:r>
            <a:r>
              <a:rPr lang="en-GB" sz="1100" dirty="0" err="1" smtClean="0">
                <a:latin typeface="Arial" panose="020B0604020202020204" pitchFamily="34" charset="0"/>
              </a:rPr>
              <a:t>Trang</a:t>
            </a:r>
            <a:r>
              <a:rPr lang="en-GB" sz="1100" dirty="0" smtClean="0">
                <a:latin typeface="Arial" panose="020B0604020202020204" pitchFamily="34" charset="0"/>
              </a:rPr>
              <a:t> 25 </a:t>
            </a:r>
            <a:r>
              <a:rPr lang="vi-VN" sz="1100" dirty="0" smtClean="0">
                <a:latin typeface="Arial" panose="020B0604020202020204" pitchFamily="34" charset="0"/>
              </a:rPr>
              <a:t>của Hướng dẫn</a:t>
            </a:r>
            <a:endParaRPr lang="en-GB" sz="1100" dirty="0">
              <a:latin typeface="Arial" panose="020B0604020202020204" pitchFamily="34" charset="0"/>
            </a:endParaRPr>
          </a:p>
          <a:p>
            <a:pPr lvl="1">
              <a:spcAft>
                <a:spcPts val="0"/>
              </a:spcAft>
              <a:buClr>
                <a:srgbClr val="000000"/>
              </a:buClr>
              <a:buFont typeface="Arial"/>
              <a:buChar char="•"/>
            </a:pPr>
            <a:endParaRPr lang="en-US" sz="1100" dirty="0">
              <a:latin typeface="Arial" panose="020B0604020202020204" pitchFamily="34" charset="0"/>
              <a:cs typeface="Arial" panose="020B0604020202020204" pitchFamily="34" charset="0"/>
            </a:endParaRPr>
          </a:p>
          <a:p>
            <a:pPr lvl="1">
              <a:spcAft>
                <a:spcPts val="0"/>
              </a:spcAft>
              <a:buClr>
                <a:srgbClr val="000000"/>
              </a:buClr>
              <a:buFont typeface="Arial"/>
              <a:buChar char="•"/>
            </a:pPr>
            <a:endParaRPr lang="en-US" sz="1100" dirty="0">
              <a:latin typeface="Arial" panose="020B0604020202020204" pitchFamily="34" charset="0"/>
              <a:cs typeface="Arial" panose="020B0604020202020204" pitchFamily="34" charset="0"/>
            </a:endParaRPr>
          </a:p>
        </p:txBody>
      </p:sp>
      <p:sp>
        <p:nvSpPr>
          <p:cNvPr id="12" name="Rectangle 11"/>
          <p:cNvSpPr/>
          <p:nvPr/>
        </p:nvSpPr>
        <p:spPr bwMode="ltGray">
          <a:xfrm>
            <a:off x="5035550" y="1600200"/>
            <a:ext cx="4292600" cy="12192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000" b="1" smtClean="0">
                <a:solidFill>
                  <a:srgbClr val="000000"/>
                </a:solidFill>
                <a:cs typeface="Arial" panose="020B0604020202020204" pitchFamily="34" charset="0"/>
              </a:rPr>
              <a:t>Nguồn của văn bản pháp quy:</a:t>
            </a:r>
            <a:endParaRPr lang="en-GB" sz="1000" b="1" dirty="0">
              <a:solidFill>
                <a:srgbClr val="000000"/>
              </a:solidFill>
              <a:cs typeface="Arial" panose="020B0604020202020204" pitchFamily="34" charset="0"/>
            </a:endParaRPr>
          </a:p>
          <a:p>
            <a:pPr marL="185738" lvl="1" indent="-100013">
              <a:buFont typeface="Arial" panose="020B0604020202020204" pitchFamily="34" charset="0"/>
              <a:buChar char="•"/>
            </a:pPr>
            <a:r>
              <a:rPr lang="vi-VN" sz="1000">
                <a:solidFill>
                  <a:srgbClr val="000000"/>
                </a:solidFill>
              </a:rPr>
              <a:t>Luật số 17/2012/QH13 về bảo vệ nguồn tài nguyên nước</a:t>
            </a:r>
            <a:endParaRPr lang="en-US" sz="1000">
              <a:solidFill>
                <a:srgbClr val="000000"/>
              </a:solidFill>
            </a:endParaRPr>
          </a:p>
          <a:p>
            <a:pPr marL="185738" lvl="1" indent="-100013">
              <a:buFont typeface="Arial" panose="020B0604020202020204" pitchFamily="34" charset="0"/>
              <a:buChar char="•"/>
            </a:pPr>
            <a:r>
              <a:rPr lang="vi-VN" sz="1000">
                <a:solidFill>
                  <a:srgbClr val="000000"/>
                </a:solidFill>
              </a:rPr>
              <a:t>Nghị định số 201/2013/NĐ-CP hướng dẫn chi tiết thi hành Luật Bảo vệ môi trường</a:t>
            </a:r>
            <a:endParaRPr lang="en-GB" sz="1000">
              <a:solidFill>
                <a:srgbClr val="000000"/>
              </a:solidFill>
            </a:endParaRPr>
          </a:p>
          <a:p>
            <a:pPr marL="185738" lvl="1" indent="-100013">
              <a:buFont typeface="Arial" panose="020B0604020202020204" pitchFamily="34" charset="0"/>
              <a:buChar char="•"/>
            </a:pPr>
            <a:r>
              <a:rPr lang="vi-VN" sz="1000">
                <a:solidFill>
                  <a:srgbClr val="000000"/>
                </a:solidFill>
              </a:rPr>
              <a:t>Thông tư 27/2014/TT-BTNMT qui định việc đăng ký khai thác nước ngầm, giấy phép tài nguyên nước</a:t>
            </a:r>
          </a:p>
          <a:p>
            <a:pPr marL="185738" lvl="1" indent="-100013">
              <a:buFont typeface="Arial" panose="020B0604020202020204" pitchFamily="34" charset="0"/>
              <a:buChar char="•"/>
            </a:pPr>
            <a:r>
              <a:rPr lang="vi-VN" sz="1000">
                <a:solidFill>
                  <a:srgbClr val="000000"/>
                </a:solidFill>
              </a:rPr>
              <a:t>Nghị định 25/2013/NĐ-CP và Thông tư liên tịch số 63/20</a:t>
            </a:r>
            <a:r>
              <a:rPr lang="vi-VN" sz="1000">
                <a:solidFill>
                  <a:srgbClr val="000000"/>
                </a:solidFill>
                <a:cs typeface="Times New Roman" pitchFamily="18" charset="0"/>
              </a:rPr>
              <a:t>13/TTLT-BTC-BTNMT về phí bảo vệ môi trường đối với nước thải</a:t>
            </a:r>
            <a:endParaRPr lang="en-GB" sz="1000" dirty="0">
              <a:solidFill>
                <a:srgbClr val="000000"/>
              </a:solidFill>
            </a:endParaRPr>
          </a:p>
        </p:txBody>
      </p:sp>
      <p:graphicFrame>
        <p:nvGraphicFramePr>
          <p:cNvPr id="13" name="Table 12"/>
          <p:cNvGraphicFramePr>
            <a:graphicFrameLocks noGrp="1"/>
          </p:cNvGraphicFramePr>
          <p:nvPr>
            <p:extLst/>
          </p:nvPr>
        </p:nvGraphicFramePr>
        <p:xfrm>
          <a:off x="7230140" y="383124"/>
          <a:ext cx="2171255" cy="984738"/>
        </p:xfrm>
        <a:graphic>
          <a:graphicData uri="http://schemas.openxmlformats.org/drawingml/2006/table">
            <a:tbl>
              <a:tblPr firstRow="1" bandRow="1">
                <a:tableStyleId>{5C22544A-7EE6-4342-B048-85BDC9FD1C3A}</a:tableStyleId>
              </a:tblPr>
              <a:tblGrid>
                <a:gridCol w="1327193"/>
                <a:gridCol w="844062"/>
              </a:tblGrid>
              <a:tr h="328246">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4" name="Rectangle 13"/>
          <p:cNvSpPr/>
          <p:nvPr/>
        </p:nvSpPr>
        <p:spPr>
          <a:xfrm>
            <a:off x="8522143" y="784638"/>
            <a:ext cx="685800" cy="16405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smtClean="0">
                <a:solidFill>
                  <a:srgbClr val="000000"/>
                </a:solidFill>
              </a:rPr>
              <a:t>Nước</a:t>
            </a:r>
            <a:endParaRPr lang="en-GB" sz="1000" b="1" dirty="0">
              <a:solidFill>
                <a:srgbClr val="000000"/>
              </a:solidFill>
            </a:endParaRPr>
          </a:p>
        </p:txBody>
      </p:sp>
      <p:sp>
        <p:nvSpPr>
          <p:cNvPr id="15"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31465477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56</a:t>
            </a:fld>
            <a:endParaRPr lang="en-GB">
              <a:solidFill>
                <a:srgbClr val="000000"/>
              </a:solidFill>
            </a:endParaRPr>
          </a:p>
        </p:txBody>
      </p:sp>
      <p:sp>
        <p:nvSpPr>
          <p:cNvPr id="7" name="Content Placeholder 2"/>
          <p:cNvSpPr txBox="1">
            <a:spLocks/>
          </p:cNvSpPr>
          <p:nvPr/>
        </p:nvSpPr>
        <p:spPr>
          <a:xfrm>
            <a:off x="577850" y="1422698"/>
            <a:ext cx="8750300" cy="482302"/>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0"/>
              </a:spcAft>
              <a:buClr>
                <a:srgbClr val="000000"/>
              </a:buClr>
            </a:pPr>
            <a:r>
              <a:rPr lang="en-US" sz="1100" b="1" smtClean="0">
                <a:solidFill>
                  <a:srgbClr val="000000"/>
                </a:solidFill>
                <a:latin typeface="Arial" panose="020B0604020202020204" pitchFamily="34" charset="0"/>
              </a:rPr>
              <a:t>Ví dụ: </a:t>
            </a:r>
            <a:endParaRPr lang="en-US" sz="1100" b="1" dirty="0" smtClean="0">
              <a:solidFill>
                <a:srgbClr val="000000"/>
              </a:solidFill>
              <a:latin typeface="Arial" panose="020B0604020202020204" pitchFamily="34" charset="0"/>
            </a:endParaRPr>
          </a:p>
          <a:p>
            <a:pPr>
              <a:spcAft>
                <a:spcPts val="0"/>
              </a:spcAft>
              <a:buClr>
                <a:srgbClr val="000000"/>
              </a:buClr>
            </a:pPr>
            <a:r>
              <a:rPr lang="vi-VN" sz="1100" smtClean="0">
                <a:solidFill>
                  <a:srgbClr val="000000"/>
                </a:solidFill>
                <a:latin typeface="Arial" panose="020B0604020202020204" pitchFamily="34" charset="0"/>
              </a:rPr>
              <a:t>Một </a:t>
            </a:r>
            <a:r>
              <a:rPr lang="vi-VN" sz="1100">
                <a:solidFill>
                  <a:srgbClr val="000000"/>
                </a:solidFill>
                <a:latin typeface="Arial" panose="020B0604020202020204" pitchFamily="34" charset="0"/>
              </a:rPr>
              <a:t>công ty khai thác mỏ báo cáo tổng khối lượng nước đạt được theo các nguồn, sau đó tỷ lệ phần trăm và tổng lượng nước được tuần hoàn và tái sử dụng được báo cáo</a:t>
            </a:r>
            <a:r>
              <a:rPr lang="en-GB" sz="1100">
                <a:solidFill>
                  <a:srgbClr val="000000"/>
                </a:solidFill>
                <a:latin typeface="Arial" panose="020B0604020202020204" pitchFamily="34" charset="0"/>
              </a:rPr>
              <a:t>.</a:t>
            </a:r>
          </a:p>
          <a:p>
            <a:pPr>
              <a:spcAft>
                <a:spcPts val="0"/>
              </a:spcAft>
              <a:buClr>
                <a:srgbClr val="000000"/>
              </a:buClr>
            </a:pPr>
            <a:r>
              <a:rPr lang="en-GB" sz="1100" smtClean="0">
                <a:solidFill>
                  <a:srgbClr val="000000"/>
                </a:solidFill>
                <a:latin typeface="Arial" panose="020B0604020202020204" pitchFamily="34" charset="0"/>
              </a:rPr>
              <a:t>.</a:t>
            </a:r>
            <a:endParaRPr lang="en-GB" sz="1100" dirty="0">
              <a:solidFill>
                <a:srgbClr val="000000"/>
              </a:solidFill>
              <a:latin typeface="Arial" panose="020B0604020202020204" pitchFamily="34" charset="0"/>
            </a:endParaRPr>
          </a:p>
        </p:txBody>
      </p:sp>
      <p:sp>
        <p:nvSpPr>
          <p:cNvPr id="11" name="Title 1"/>
          <p:cNvSpPr txBox="1">
            <a:spLocks/>
          </p:cNvSpPr>
          <p:nvPr/>
        </p:nvSpPr>
        <p:spPr>
          <a:xfrm>
            <a:off x="577850" y="685800"/>
            <a:ext cx="8750300" cy="62209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a:solidFill>
                  <a:srgbClr val="000000"/>
                </a:solidFill>
                <a:latin typeface="Arial" panose="020B0604020202020204" pitchFamily="34" charset="0"/>
              </a:rPr>
              <a:t>Tỷ lệ phần trăm và tổng thể tích nước được tuần hoàn và tái sử dụng</a:t>
            </a:r>
          </a:p>
          <a:p>
            <a:r>
              <a:rPr lang="en-GB" sz="1800" b="0" smtClean="0">
                <a:solidFill>
                  <a:srgbClr val="000000"/>
                </a:solidFill>
                <a:latin typeface="Arial" panose="020B0604020202020204" pitchFamily="34" charset="0"/>
              </a:rPr>
              <a:t>(tiếp)</a:t>
            </a:r>
            <a:endParaRPr lang="en-GB" sz="2000" dirty="0">
              <a:solidFill>
                <a:srgbClr val="000000"/>
              </a:solidFill>
              <a:latin typeface="Arial" panose="020B0604020202020204" pitchFamily="34" charset="0"/>
            </a:endParaRPr>
          </a:p>
        </p:txBody>
      </p:sp>
      <p:sp>
        <p:nvSpPr>
          <p:cNvPr id="22" name="TextBox 21"/>
          <p:cNvSpPr txBox="1"/>
          <p:nvPr/>
        </p:nvSpPr>
        <p:spPr>
          <a:xfrm>
            <a:off x="574548" y="6103321"/>
            <a:ext cx="2684912" cy="221279"/>
          </a:xfrm>
          <a:prstGeom prst="rect">
            <a:avLst/>
          </a:prstGeom>
          <a:solidFill>
            <a:schemeClr val="bg1"/>
          </a:solidFill>
        </p:spPr>
        <p:txBody>
          <a:bodyPr wrap="square" lIns="0" tIns="0" rIns="0" bIns="0" rtlCol="0" anchor="b">
            <a:noAutofit/>
          </a:bodyPr>
          <a:lstStyle/>
          <a:p>
            <a:pPr indent="-274320">
              <a:spcAft>
                <a:spcPts val="900"/>
              </a:spcAft>
            </a:pPr>
            <a:r>
              <a:rPr lang="en-GB" sz="800">
                <a:solidFill>
                  <a:srgbClr val="000000"/>
                </a:solidFill>
              </a:rPr>
              <a:t>Nguồn: Báo cáo Phát triển bền vững của Masan 2015</a:t>
            </a:r>
            <a:endParaRPr lang="en-GB" sz="800" dirty="0">
              <a:solidFill>
                <a:srgbClr val="000000"/>
              </a:solidFill>
            </a:endParaRPr>
          </a:p>
        </p:txBody>
      </p:sp>
      <p:graphicFrame>
        <p:nvGraphicFramePr>
          <p:cNvPr id="18" name="Table 17"/>
          <p:cNvGraphicFramePr>
            <a:graphicFrameLocks noGrp="1"/>
          </p:cNvGraphicFramePr>
          <p:nvPr>
            <p:extLst/>
          </p:nvPr>
        </p:nvGraphicFramePr>
        <p:xfrm>
          <a:off x="828149" y="2064016"/>
          <a:ext cx="4191000" cy="3528081"/>
        </p:xfrm>
        <a:graphic>
          <a:graphicData uri="http://schemas.openxmlformats.org/drawingml/2006/table">
            <a:tbl>
              <a:tblPr firstRow="1" bandRow="1">
                <a:tableStyleId>{5C22544A-7EE6-4342-B048-85BDC9FD1C3A}</a:tableStyleId>
              </a:tblPr>
              <a:tblGrid>
                <a:gridCol w="1828800"/>
                <a:gridCol w="762000"/>
                <a:gridCol w="762000"/>
                <a:gridCol w="838200"/>
              </a:tblGrid>
              <a:tr h="392009">
                <a:tc>
                  <a:txBody>
                    <a:bodyPr/>
                    <a:lstStyle/>
                    <a:p>
                      <a:r>
                        <a:rPr lang="vi-VN" sz="800" smtClean="0">
                          <a:latin typeface="Arial" panose="020B0604020202020204" pitchFamily="34" charset="0"/>
                        </a:rPr>
                        <a:t>Tài nguyên nước</a:t>
                      </a:r>
                    </a:p>
                  </a:txBody>
                  <a:tcPr anchor="ctr">
                    <a:solidFill>
                      <a:schemeClr val="accent1">
                        <a:lumMod val="75000"/>
                      </a:schemeClr>
                    </a:solidFill>
                  </a:tcPr>
                </a:tc>
                <a:tc>
                  <a:txBody>
                    <a:bodyPr/>
                    <a:lstStyle/>
                    <a:p>
                      <a:pPr algn="ctr"/>
                      <a:r>
                        <a:rPr lang="en-GB" sz="800" dirty="0" smtClean="0">
                          <a:latin typeface="Arial" panose="020B0604020202020204" pitchFamily="34" charset="0"/>
                        </a:rPr>
                        <a:t>2013</a:t>
                      </a:r>
                      <a:endParaRPr lang="en-GB" sz="800" dirty="0">
                        <a:latin typeface="Arial" panose="020B0604020202020204" pitchFamily="34" charset="0"/>
                      </a:endParaRPr>
                    </a:p>
                  </a:txBody>
                  <a:tcPr anchor="ctr">
                    <a:solidFill>
                      <a:schemeClr val="accent1">
                        <a:lumMod val="75000"/>
                      </a:schemeClr>
                    </a:solidFill>
                  </a:tcPr>
                </a:tc>
                <a:tc>
                  <a:txBody>
                    <a:bodyPr/>
                    <a:lstStyle/>
                    <a:p>
                      <a:pPr algn="ctr"/>
                      <a:r>
                        <a:rPr lang="en-GB" sz="800" dirty="0" smtClean="0">
                          <a:latin typeface="Arial" panose="020B0604020202020204" pitchFamily="34" charset="0"/>
                        </a:rPr>
                        <a:t>2014</a:t>
                      </a:r>
                      <a:endParaRPr lang="en-GB" sz="800" dirty="0">
                        <a:latin typeface="Arial" panose="020B0604020202020204" pitchFamily="34" charset="0"/>
                      </a:endParaRPr>
                    </a:p>
                  </a:txBody>
                  <a:tcPr anchor="ctr">
                    <a:solidFill>
                      <a:schemeClr val="accent1">
                        <a:lumMod val="75000"/>
                      </a:schemeClr>
                    </a:solidFill>
                  </a:tcPr>
                </a:tc>
                <a:tc>
                  <a:txBody>
                    <a:bodyPr/>
                    <a:lstStyle/>
                    <a:p>
                      <a:pPr algn="ctr"/>
                      <a:r>
                        <a:rPr lang="en-GB" sz="800" dirty="0" smtClean="0">
                          <a:latin typeface="Arial" panose="020B0604020202020204" pitchFamily="34" charset="0"/>
                        </a:rPr>
                        <a:t>2015</a:t>
                      </a:r>
                      <a:endParaRPr lang="en-GB" sz="800" dirty="0">
                        <a:latin typeface="Arial" panose="020B0604020202020204" pitchFamily="34" charset="0"/>
                      </a:endParaRPr>
                    </a:p>
                  </a:txBody>
                  <a:tcPr anchor="ctr">
                    <a:solidFill>
                      <a:schemeClr val="accent1">
                        <a:lumMod val="75000"/>
                      </a:schemeClr>
                    </a:solidFill>
                  </a:tcPr>
                </a:tc>
              </a:tr>
              <a:tr h="392009">
                <a:tc>
                  <a:txBody>
                    <a:bodyPr/>
                    <a:lstStyle/>
                    <a:p>
                      <a:r>
                        <a:rPr lang="en-GB" sz="800" smtClean="0">
                          <a:latin typeface="+mn-lt"/>
                          <a:cs typeface="Times New Roman" panose="02020603050405020304" pitchFamily="18" charset="0"/>
                        </a:rPr>
                        <a:t>Tổng</a:t>
                      </a:r>
                      <a:r>
                        <a:rPr lang="en-GB" sz="800" baseline="0" smtClean="0">
                          <a:latin typeface="+mn-lt"/>
                          <a:cs typeface="Times New Roman" panose="02020603050405020304" pitchFamily="18" charset="0"/>
                        </a:rPr>
                        <a:t> lượng nước đạt được (triệu lít)</a:t>
                      </a:r>
                      <a:endParaRPr lang="en-GB" sz="800" dirty="0">
                        <a:latin typeface="+mn-lt"/>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247</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275</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293</a:t>
                      </a:r>
                      <a:endParaRPr lang="en-GB" sz="800" dirty="0">
                        <a:latin typeface="Arial" panose="020B0604020202020204" pitchFamily="34" charset="0"/>
                      </a:endParaRPr>
                    </a:p>
                  </a:txBody>
                  <a:tcPr anchor="ctr"/>
                </a:tc>
              </a:tr>
              <a:tr h="392009">
                <a:tc>
                  <a:txBody>
                    <a:bodyPr/>
                    <a:lstStyle/>
                    <a:p>
                      <a:r>
                        <a:rPr lang="en-GB" sz="800" dirty="0" err="1" smtClean="0">
                          <a:latin typeface="+mn-lt"/>
                          <a:cs typeface="Times New Roman" panose="02020603050405020304" pitchFamily="18" charset="0"/>
                        </a:rPr>
                        <a:t>Nước</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mặt</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Nước</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Sông</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Công</a:t>
                      </a:r>
                      <a:r>
                        <a:rPr lang="en-GB" sz="800" baseline="0" dirty="0" smtClean="0">
                          <a:latin typeface="+mn-lt"/>
                          <a:cs typeface="Times New Roman" panose="02020603050405020304" pitchFamily="18" charset="0"/>
                        </a:rPr>
                        <a:t>)</a:t>
                      </a:r>
                      <a:endParaRPr lang="en-GB" sz="800" dirty="0">
                        <a:latin typeface="+mn-lt"/>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240</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269</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286</a:t>
                      </a:r>
                      <a:endParaRPr lang="en-GB" sz="800" dirty="0">
                        <a:latin typeface="Arial" panose="020B0604020202020204" pitchFamily="34" charset="0"/>
                      </a:endParaRPr>
                    </a:p>
                  </a:txBody>
                  <a:tcPr anchor="ctr"/>
                </a:tc>
              </a:tr>
              <a:tr h="392009">
                <a:tc>
                  <a:txBody>
                    <a:bodyPr/>
                    <a:lstStyle/>
                    <a:p>
                      <a:r>
                        <a:rPr lang="en-GB" sz="800" dirty="0" err="1" smtClean="0">
                          <a:latin typeface="+mn-lt"/>
                          <a:cs typeface="Times New Roman" panose="02020603050405020304" pitchFamily="18" charset="0"/>
                        </a:rPr>
                        <a:t>Nước</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ngầm</a:t>
                      </a:r>
                      <a:endParaRPr lang="en-GB" sz="800" dirty="0">
                        <a:latin typeface="+mn-lt"/>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7</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6</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7</a:t>
                      </a:r>
                      <a:endParaRPr lang="en-GB" sz="800" dirty="0">
                        <a:latin typeface="Arial" panose="020B0604020202020204" pitchFamily="34" charset="0"/>
                      </a:endParaRPr>
                    </a:p>
                  </a:txBody>
                  <a:tcPr anchor="ctr"/>
                </a:tc>
              </a:tr>
              <a:tr h="392009">
                <a:tc>
                  <a:txBody>
                    <a:bodyPr/>
                    <a:lstStyle/>
                    <a:p>
                      <a:r>
                        <a:rPr lang="en-GB" sz="800" dirty="0" err="1" smtClean="0">
                          <a:latin typeface="+mn-lt"/>
                          <a:cs typeface="Times New Roman" panose="02020603050405020304" pitchFamily="18" charset="0"/>
                        </a:rPr>
                        <a:t>Nước</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tháo</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khô</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mỏ</a:t>
                      </a:r>
                      <a:endParaRPr lang="en-GB" sz="800" dirty="0">
                        <a:latin typeface="+mn-lt"/>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496</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508</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536</a:t>
                      </a:r>
                      <a:endParaRPr lang="en-GB" sz="800" dirty="0">
                        <a:latin typeface="Arial" panose="020B0604020202020204" pitchFamily="34" charset="0"/>
                      </a:endParaRPr>
                    </a:p>
                  </a:txBody>
                  <a:tcPr anchor="ctr"/>
                </a:tc>
              </a:tr>
              <a:tr h="392009">
                <a:tc>
                  <a:txBody>
                    <a:bodyPr/>
                    <a:lstStyle/>
                    <a:p>
                      <a:r>
                        <a:rPr lang="en-GB" sz="800" dirty="0" err="1" smtClean="0">
                          <a:latin typeface="+mn-lt"/>
                          <a:cs typeface="Times New Roman" panose="02020603050405020304" pitchFamily="18" charset="0"/>
                        </a:rPr>
                        <a:t>Nước</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tuần</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hoàn</a:t>
                      </a:r>
                      <a:endParaRPr lang="en-GB" sz="800" dirty="0">
                        <a:latin typeface="+mn-lt"/>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397</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413</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488</a:t>
                      </a:r>
                      <a:endParaRPr lang="en-GB" sz="800" dirty="0">
                        <a:latin typeface="Arial" panose="020B0604020202020204" pitchFamily="34" charset="0"/>
                      </a:endParaRPr>
                    </a:p>
                  </a:txBody>
                  <a:tcPr anchor="ctr"/>
                </a:tc>
              </a:tr>
              <a:tr h="392009">
                <a:tc>
                  <a:txBody>
                    <a:bodyPr/>
                    <a:lstStyle/>
                    <a:p>
                      <a:r>
                        <a:rPr lang="en-GB" sz="800" smtClean="0">
                          <a:latin typeface="+mn-lt"/>
                          <a:cs typeface="Times New Roman" panose="02020603050405020304" pitchFamily="18" charset="0"/>
                        </a:rPr>
                        <a:t> </a:t>
                      </a:r>
                      <a:r>
                        <a:rPr lang="en-GB" sz="800" dirty="0" err="1" smtClean="0">
                          <a:latin typeface="+mn-lt"/>
                          <a:cs typeface="Times New Roman" panose="02020603050405020304" pitchFamily="18" charset="0"/>
                        </a:rPr>
                        <a:t>Đập</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chứa</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quặng</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đuôi</a:t>
                      </a:r>
                      <a:r>
                        <a:rPr lang="en-GB" sz="800" baseline="0" dirty="0" smtClean="0">
                          <a:latin typeface="+mn-lt"/>
                          <a:cs typeface="Times New Roman" panose="02020603050405020304" pitchFamily="18" charset="0"/>
                        </a:rPr>
                        <a:t> </a:t>
                      </a:r>
                      <a:r>
                        <a:rPr lang="en-GB" sz="800" baseline="0" smtClean="0">
                          <a:latin typeface="+mn-lt"/>
                          <a:cs typeface="Times New Roman" panose="02020603050405020304" pitchFamily="18" charset="0"/>
                        </a:rPr>
                        <a:t>Ô-</a:t>
                      </a:r>
                      <a:r>
                        <a:rPr lang="en-GB" sz="800" baseline="0" err="1" smtClean="0">
                          <a:latin typeface="+mn-lt"/>
                          <a:cs typeface="Times New Roman" panose="02020603050405020304" pitchFamily="18" charset="0"/>
                        </a:rPr>
                        <a:t>xít</a:t>
                      </a:r>
                      <a:r>
                        <a:rPr lang="en-GB" sz="800" baseline="0" smtClean="0">
                          <a:latin typeface="+mn-lt"/>
                          <a:cs typeface="Times New Roman" panose="02020603050405020304" pitchFamily="18" charset="0"/>
                        </a:rPr>
                        <a:t>  </a:t>
                      </a:r>
                      <a:r>
                        <a:rPr lang="en-GB" sz="800" smtClean="0">
                          <a:latin typeface="+mn-lt"/>
                          <a:cs typeface="Times New Roman" panose="02020603050405020304" pitchFamily="18" charset="0"/>
                        </a:rPr>
                        <a:t>(</a:t>
                      </a:r>
                      <a:r>
                        <a:rPr lang="en-GB" sz="800" dirty="0" smtClean="0">
                          <a:latin typeface="+mn-lt"/>
                          <a:cs typeface="Times New Roman" panose="02020603050405020304" pitchFamily="18" charset="0"/>
                        </a:rPr>
                        <a:t>OTC)</a:t>
                      </a:r>
                      <a:endParaRPr lang="en-GB" sz="800" dirty="0">
                        <a:latin typeface="+mn-lt"/>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99</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95</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48</a:t>
                      </a:r>
                      <a:endParaRPr lang="en-GB" sz="800" dirty="0">
                        <a:latin typeface="Arial" panose="020B0604020202020204" pitchFamily="34" charset="0"/>
                      </a:endParaRPr>
                    </a:p>
                  </a:txBody>
                  <a:tcPr anchor="ctr"/>
                </a:tc>
              </a:tr>
              <a:tr h="392009">
                <a:tc>
                  <a:txBody>
                    <a:bodyPr/>
                    <a:lstStyle/>
                    <a:p>
                      <a:r>
                        <a:rPr lang="en-GB" sz="800" smtClean="0">
                          <a:latin typeface="+mn-lt"/>
                          <a:cs typeface="Times New Roman" panose="02020603050405020304" pitchFamily="18" charset="0"/>
                        </a:rPr>
                        <a:t> </a:t>
                      </a:r>
                      <a:r>
                        <a:rPr lang="en-GB" sz="800" dirty="0" err="1" smtClean="0">
                          <a:latin typeface="+mn-lt"/>
                          <a:cs typeface="Times New Roman" panose="02020603050405020304" pitchFamily="18" charset="0"/>
                        </a:rPr>
                        <a:t>Đập</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chứa</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quặng</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đuôi</a:t>
                      </a:r>
                      <a:r>
                        <a:rPr lang="en-GB" sz="800" baseline="0" dirty="0" smtClean="0">
                          <a:latin typeface="+mn-lt"/>
                          <a:cs typeface="Times New Roman" panose="02020603050405020304" pitchFamily="18" charset="0"/>
                        </a:rPr>
                        <a:t> Sun-</a:t>
                      </a:r>
                      <a:r>
                        <a:rPr lang="en-GB" sz="800" baseline="0" dirty="0" err="1" smtClean="0">
                          <a:latin typeface="+mn-lt"/>
                          <a:cs typeface="Times New Roman" panose="02020603050405020304" pitchFamily="18" charset="0"/>
                        </a:rPr>
                        <a:t>fua</a:t>
                      </a:r>
                      <a:r>
                        <a:rPr lang="en-GB" sz="800" baseline="0" dirty="0" smtClean="0">
                          <a:latin typeface="+mn-lt"/>
                          <a:cs typeface="Times New Roman" panose="02020603050405020304" pitchFamily="18" charset="0"/>
                        </a:rPr>
                        <a:t> (STC)</a:t>
                      </a:r>
                      <a:endParaRPr lang="en-GB" sz="800" dirty="0">
                        <a:latin typeface="+mn-lt"/>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2</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2</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3</a:t>
                      </a:r>
                      <a:endParaRPr lang="en-GB" sz="800" dirty="0">
                        <a:latin typeface="Arial" panose="020B0604020202020204" pitchFamily="34" charset="0"/>
                      </a:endParaRPr>
                    </a:p>
                  </a:txBody>
                  <a:tcPr anchor="ctr"/>
                </a:tc>
              </a:tr>
              <a:tr h="392009">
                <a:tc>
                  <a:txBody>
                    <a:bodyPr/>
                    <a:lstStyle/>
                    <a:p>
                      <a:r>
                        <a:rPr lang="en-GB" sz="800" smtClean="0">
                          <a:latin typeface="+mn-lt"/>
                          <a:cs typeface="Times New Roman" panose="02020603050405020304" pitchFamily="18" charset="0"/>
                        </a:rPr>
                        <a:t> </a:t>
                      </a:r>
                      <a:r>
                        <a:rPr lang="en-GB" sz="800" dirty="0" err="1" smtClean="0">
                          <a:latin typeface="+mn-lt"/>
                          <a:cs typeface="Times New Roman" panose="02020603050405020304" pitchFamily="18" charset="0"/>
                        </a:rPr>
                        <a:t>Hồ</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chuyển</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tiếp</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nước</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tháo</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khô</a:t>
                      </a:r>
                      <a:r>
                        <a:rPr lang="en-GB" sz="800" baseline="0" dirty="0" smtClean="0">
                          <a:latin typeface="+mn-lt"/>
                          <a:cs typeface="Times New Roman" panose="02020603050405020304" pitchFamily="18" charset="0"/>
                        </a:rPr>
                        <a:t> </a:t>
                      </a:r>
                      <a:r>
                        <a:rPr lang="en-GB" sz="800" baseline="0" dirty="0" err="1" smtClean="0">
                          <a:latin typeface="+mn-lt"/>
                          <a:cs typeface="Times New Roman" panose="02020603050405020304" pitchFamily="18" charset="0"/>
                        </a:rPr>
                        <a:t>mỏ</a:t>
                      </a:r>
                      <a:endParaRPr lang="en-GB" sz="800" dirty="0">
                        <a:latin typeface="+mn-lt"/>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745</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785</a:t>
                      </a:r>
                      <a:endParaRPr lang="en-GB" sz="800" dirty="0">
                        <a:latin typeface="Arial" panose="020B0604020202020204" pitchFamily="34" charset="0"/>
                      </a:endParaRPr>
                    </a:p>
                  </a:txBody>
                  <a:tcPr anchor="ctr"/>
                </a:tc>
                <a:tc>
                  <a:txBody>
                    <a:bodyPr/>
                    <a:lstStyle/>
                    <a:p>
                      <a:pPr algn="ctr"/>
                      <a:r>
                        <a:rPr lang="en-GB" sz="800" dirty="0" smtClean="0">
                          <a:latin typeface="Arial" panose="020B0604020202020204" pitchFamily="34" charset="0"/>
                        </a:rPr>
                        <a:t>832</a:t>
                      </a:r>
                      <a:endParaRPr lang="en-GB" sz="800" dirty="0">
                        <a:latin typeface="Arial" panose="020B0604020202020204" pitchFamily="34" charset="0"/>
                      </a:endParaRPr>
                    </a:p>
                  </a:txBody>
                  <a:tcPr anchor="ctr"/>
                </a:tc>
              </a:tr>
            </a:tbl>
          </a:graphicData>
        </a:graphic>
      </p:graphicFrame>
      <p:sp>
        <p:nvSpPr>
          <p:cNvPr id="19" name="TextBox 18"/>
          <p:cNvSpPr txBox="1"/>
          <p:nvPr/>
        </p:nvSpPr>
        <p:spPr>
          <a:xfrm>
            <a:off x="5656944" y="2019805"/>
            <a:ext cx="3470016" cy="600164"/>
          </a:xfrm>
          <a:prstGeom prst="rect">
            <a:avLst/>
          </a:prstGeom>
          <a:noFill/>
        </p:spPr>
        <p:txBody>
          <a:bodyPr wrap="square" rtlCol="0">
            <a:spAutoFit/>
          </a:bodyPr>
          <a:lstStyle/>
          <a:p>
            <a:r>
              <a:rPr lang="en-GB" sz="1100" i="1" smtClean="0">
                <a:solidFill>
                  <a:srgbClr val="000000"/>
                </a:solidFill>
              </a:rPr>
              <a:t>“</a:t>
            </a:r>
            <a:r>
              <a:rPr lang="en-US" sz="1100" i="1">
                <a:solidFill>
                  <a:srgbClr val="000000"/>
                </a:solidFill>
                <a:cs typeface="Times New Roman" panose="02020603050405020304" pitchFamily="18" charset="0"/>
              </a:rPr>
              <a:t>Trong năm 2015, Công ty đã tái sử dụng 10.433 triệu lít, so với 10.394 triệu lít trong năm </a:t>
            </a:r>
            <a:r>
              <a:rPr lang="vi-VN" sz="1100" i="1">
                <a:solidFill>
                  <a:srgbClr val="000000"/>
                </a:solidFill>
                <a:cs typeface="Times New Roman" panose="02020603050405020304" pitchFamily="18" charset="0"/>
              </a:rPr>
              <a:t>2014, chiếm tới 83% tổng lượng nước cung cấp cho</a:t>
            </a:r>
            <a:r>
              <a:rPr lang="en-US" sz="1100" i="1">
                <a:solidFill>
                  <a:srgbClr val="000000"/>
                </a:solidFill>
                <a:cs typeface="Times New Roman" panose="02020603050405020304" pitchFamily="18" charset="0"/>
              </a:rPr>
              <a:t> Nhà máy</a:t>
            </a:r>
            <a:r>
              <a:rPr lang="en-US" sz="1100" i="1" smtClean="0">
                <a:solidFill>
                  <a:srgbClr val="000000"/>
                </a:solidFill>
              </a:rPr>
              <a:t>.</a:t>
            </a:r>
            <a:r>
              <a:rPr lang="en-US" sz="1100" smtClean="0">
                <a:solidFill>
                  <a:srgbClr val="000000"/>
                </a:solidFill>
              </a:rPr>
              <a:t>”</a:t>
            </a:r>
            <a:endParaRPr lang="en-GB" sz="1100" dirty="0">
              <a:solidFill>
                <a:srgbClr val="000000"/>
              </a:solidFill>
            </a:endParaRPr>
          </a:p>
        </p:txBody>
      </p:sp>
      <p:sp>
        <p:nvSpPr>
          <p:cNvPr id="23" name="Rectangle 22"/>
          <p:cNvSpPr/>
          <p:nvPr/>
        </p:nvSpPr>
        <p:spPr bwMode="ltGray">
          <a:xfrm>
            <a:off x="711200" y="3954281"/>
            <a:ext cx="4368061" cy="1680947"/>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err="1">
              <a:solidFill>
                <a:srgbClr val="FFFFFF"/>
              </a:solidFill>
            </a:endParaRPr>
          </a:p>
        </p:txBody>
      </p:sp>
      <p:sp>
        <p:nvSpPr>
          <p:cNvPr id="24" name="Rectangle 23"/>
          <p:cNvSpPr/>
          <p:nvPr/>
        </p:nvSpPr>
        <p:spPr bwMode="ltGray">
          <a:xfrm>
            <a:off x="5680390" y="2376853"/>
            <a:ext cx="3429001" cy="394489"/>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err="1">
              <a:solidFill>
                <a:srgbClr val="FFFFFF"/>
              </a:solidFill>
            </a:endParaRPr>
          </a:p>
        </p:txBody>
      </p:sp>
      <p:cxnSp>
        <p:nvCxnSpPr>
          <p:cNvPr id="25" name="Straight Connector 24"/>
          <p:cNvCxnSpPr/>
          <p:nvPr/>
        </p:nvCxnSpPr>
        <p:spPr>
          <a:xfrm>
            <a:off x="5262633" y="3954280"/>
            <a:ext cx="0" cy="16809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878643" y="3048000"/>
            <a:ext cx="31891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a:off x="5096479" y="4267200"/>
            <a:ext cx="166154" cy="134343"/>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rot="16200000" flipH="1">
            <a:off x="7403804" y="2858662"/>
            <a:ext cx="258756" cy="119923"/>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71104" y="4087257"/>
            <a:ext cx="2306046" cy="835102"/>
          </a:xfrm>
          <a:prstGeom prst="rect">
            <a:avLst/>
          </a:prstGeom>
          <a:noFill/>
        </p:spPr>
        <p:txBody>
          <a:bodyPr vert="horz" wrap="square" lIns="0" tIns="0" rIns="0" bIns="0" rtlCol="0">
            <a:noAutofit/>
          </a:bodyPr>
          <a:lstStyle/>
          <a:p>
            <a:pPr indent="-253225">
              <a:spcAft>
                <a:spcPts val="831"/>
              </a:spcAft>
            </a:pPr>
            <a:r>
              <a:rPr lang="en-GB" sz="1100" b="1" smtClean="0"/>
              <a:t>Cung cấp tổng thể tích nước được tuần hoàn và chi tiết theo nguồn</a:t>
            </a:r>
            <a:endParaRPr lang="en-GB" sz="1100" b="1" dirty="0"/>
          </a:p>
        </p:txBody>
      </p:sp>
      <p:sp>
        <p:nvSpPr>
          <p:cNvPr id="30" name="TextBox 29"/>
          <p:cNvSpPr txBox="1"/>
          <p:nvPr/>
        </p:nvSpPr>
        <p:spPr>
          <a:xfrm>
            <a:off x="6064277" y="3200401"/>
            <a:ext cx="3057730" cy="492369"/>
          </a:xfrm>
          <a:prstGeom prst="rect">
            <a:avLst/>
          </a:prstGeom>
          <a:noFill/>
        </p:spPr>
        <p:txBody>
          <a:bodyPr vert="horz" wrap="square" lIns="0" tIns="0" rIns="0" bIns="0" rtlCol="0">
            <a:noAutofit/>
          </a:bodyPr>
          <a:lstStyle/>
          <a:p>
            <a:pPr indent="-253225">
              <a:spcAft>
                <a:spcPts val="831"/>
              </a:spcAft>
            </a:pPr>
            <a:r>
              <a:rPr lang="en-GB" sz="1100" b="1" dirty="0" err="1" smtClean="0"/>
              <a:t>Công</a:t>
            </a:r>
            <a:r>
              <a:rPr lang="en-GB" sz="1100" b="1" dirty="0" smtClean="0"/>
              <a:t> </a:t>
            </a:r>
            <a:r>
              <a:rPr lang="en-GB" sz="1100" b="1" dirty="0" err="1" smtClean="0"/>
              <a:t>bố</a:t>
            </a:r>
            <a:r>
              <a:rPr lang="en-GB" sz="1100" b="1" dirty="0" smtClean="0"/>
              <a:t> </a:t>
            </a:r>
            <a:r>
              <a:rPr lang="en-GB" sz="1100" b="1" dirty="0" err="1" smtClean="0"/>
              <a:t>tỷ</a:t>
            </a:r>
            <a:r>
              <a:rPr lang="en-GB" sz="1100" b="1" dirty="0" smtClean="0"/>
              <a:t> </a:t>
            </a:r>
            <a:r>
              <a:rPr lang="en-GB" sz="1100" b="1" dirty="0" err="1" smtClean="0"/>
              <a:t>lệ</a:t>
            </a:r>
            <a:r>
              <a:rPr lang="en-GB" sz="1100" b="1" dirty="0" smtClean="0"/>
              <a:t> </a:t>
            </a:r>
            <a:r>
              <a:rPr lang="en-GB" sz="1100" b="1" dirty="0" err="1" smtClean="0"/>
              <a:t>phần</a:t>
            </a:r>
            <a:r>
              <a:rPr lang="en-GB" sz="1100" b="1" dirty="0" smtClean="0"/>
              <a:t> </a:t>
            </a:r>
            <a:r>
              <a:rPr lang="en-GB" sz="1100" b="1" dirty="0" err="1" smtClean="0"/>
              <a:t>trăm</a:t>
            </a:r>
            <a:r>
              <a:rPr lang="en-GB" sz="1100" b="1" dirty="0" smtClean="0"/>
              <a:t> </a:t>
            </a:r>
            <a:r>
              <a:rPr lang="en-GB" sz="1100" b="1" dirty="0" err="1" smtClean="0"/>
              <a:t>tổng</a:t>
            </a:r>
            <a:r>
              <a:rPr lang="en-GB" sz="1100" b="1" dirty="0" smtClean="0"/>
              <a:t> </a:t>
            </a:r>
            <a:r>
              <a:rPr lang="en-GB" sz="1100" b="1" dirty="0" err="1" smtClean="0"/>
              <a:t>lượng</a:t>
            </a:r>
            <a:r>
              <a:rPr lang="en-GB" sz="1100" b="1" dirty="0" smtClean="0"/>
              <a:t> </a:t>
            </a:r>
            <a:r>
              <a:rPr lang="en-GB" sz="1100" b="1" dirty="0" err="1" smtClean="0"/>
              <a:t>nước</a:t>
            </a:r>
            <a:r>
              <a:rPr lang="en-GB" sz="1100" b="1" dirty="0" smtClean="0"/>
              <a:t> </a:t>
            </a:r>
            <a:r>
              <a:rPr lang="en-GB" sz="1100" b="1" dirty="0" err="1" smtClean="0"/>
              <a:t>được</a:t>
            </a:r>
            <a:r>
              <a:rPr lang="en-GB" sz="1100" b="1" dirty="0" smtClean="0"/>
              <a:t> </a:t>
            </a:r>
            <a:r>
              <a:rPr lang="en-GB" sz="1100" b="1" dirty="0" err="1" smtClean="0"/>
              <a:t>tuần</a:t>
            </a:r>
            <a:r>
              <a:rPr lang="en-GB" sz="1100" b="1" dirty="0" smtClean="0"/>
              <a:t> </a:t>
            </a:r>
            <a:r>
              <a:rPr lang="en-GB" sz="1100" b="1" dirty="0" err="1" smtClean="0"/>
              <a:t>hoàn</a:t>
            </a:r>
            <a:r>
              <a:rPr lang="en-GB" sz="1100" b="1" dirty="0" smtClean="0"/>
              <a:t> </a:t>
            </a:r>
            <a:r>
              <a:rPr lang="en-GB" sz="1100" b="1" dirty="0" err="1" smtClean="0"/>
              <a:t>và</a:t>
            </a:r>
            <a:r>
              <a:rPr lang="en-GB" sz="1100" b="1" dirty="0" smtClean="0"/>
              <a:t> </a:t>
            </a:r>
            <a:r>
              <a:rPr lang="en-GB" sz="1100" b="1" dirty="0" err="1" smtClean="0"/>
              <a:t>tái</a:t>
            </a:r>
            <a:r>
              <a:rPr lang="en-GB" sz="1100" b="1" dirty="0" smtClean="0"/>
              <a:t> </a:t>
            </a:r>
            <a:r>
              <a:rPr lang="en-GB" sz="1100" b="1" dirty="0" err="1" smtClean="0"/>
              <a:t>sử</a:t>
            </a:r>
            <a:r>
              <a:rPr lang="en-GB" sz="1100" b="1" dirty="0" smtClean="0"/>
              <a:t> </a:t>
            </a:r>
            <a:r>
              <a:rPr lang="en-GB" sz="1100" b="1" dirty="0" err="1" smtClean="0"/>
              <a:t>dụng</a:t>
            </a:r>
            <a:r>
              <a:rPr lang="en-GB" sz="1100" b="1" dirty="0" smtClean="0"/>
              <a:t>. </a:t>
            </a:r>
            <a:endParaRPr lang="en-GB" sz="1100" b="1" dirty="0"/>
          </a:p>
        </p:txBody>
      </p:sp>
      <p:sp>
        <p:nvSpPr>
          <p:cNvPr id="20"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27965811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57</a:t>
            </a:fld>
            <a:endParaRPr lang="en-GB">
              <a:solidFill>
                <a:srgbClr val="000000"/>
              </a:solidFill>
            </a:endParaRPr>
          </a:p>
        </p:txBody>
      </p:sp>
      <p:sp>
        <p:nvSpPr>
          <p:cNvPr id="7" name="Title 1"/>
          <p:cNvSpPr txBox="1">
            <a:spLocks/>
          </p:cNvSpPr>
          <p:nvPr/>
        </p:nvSpPr>
        <p:spPr>
          <a:xfrm>
            <a:off x="577850" y="685800"/>
            <a:ext cx="6299200" cy="339356"/>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solidFill>
                  <a:srgbClr val="000000"/>
                </a:solidFill>
                <a:latin typeface="Arial" panose="020B0604020202020204" pitchFamily="34" charset="0"/>
              </a:rPr>
              <a:t>Số </a:t>
            </a:r>
            <a:r>
              <a:rPr lang="vi-VN" sz="2000">
                <a:solidFill>
                  <a:srgbClr val="000000"/>
                </a:solidFill>
                <a:latin typeface="Arial" panose="020B0604020202020204" pitchFamily="34" charset="0"/>
              </a:rPr>
              <a:t>lần doanh nghiệp bị phạt do không tuân thủ luật pháp và các quy định pháp lý về môi trường </a:t>
            </a:r>
          </a:p>
        </p:txBody>
      </p:sp>
      <p:sp>
        <p:nvSpPr>
          <p:cNvPr id="8" name="Content Placeholder 2"/>
          <p:cNvSpPr txBox="1">
            <a:spLocks/>
          </p:cNvSpPr>
          <p:nvPr/>
        </p:nvSpPr>
        <p:spPr>
          <a:xfrm>
            <a:off x="5035550" y="2819400"/>
            <a:ext cx="4292600" cy="29718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0"/>
              </a:spcAft>
              <a:buClr>
                <a:srgbClr val="000000"/>
              </a:buClr>
            </a:pPr>
            <a:r>
              <a:rPr lang="en-GB" sz="1100" b="1" smtClean="0">
                <a:solidFill>
                  <a:prstClr val="black"/>
                </a:solidFill>
                <a:latin typeface="Arial" panose="020B0604020202020204" pitchFamily="34" charset="0"/>
              </a:rPr>
              <a:t>Qui trình công bố thông tin theo chỉ số:</a:t>
            </a:r>
            <a:endParaRPr lang="en-GB" sz="1100" dirty="0" smtClean="0">
              <a:solidFill>
                <a:prstClr val="black"/>
              </a:solidFill>
              <a:latin typeface="Arial" panose="020B0604020202020204" pitchFamily="34" charset="0"/>
            </a:endParaRPr>
          </a:p>
          <a:p>
            <a:pPr marL="180975" indent="-180975">
              <a:spcAft>
                <a:spcPts val="0"/>
              </a:spcAft>
              <a:buClr>
                <a:srgbClr val="000000"/>
              </a:buClr>
              <a:buFont typeface="+mj-lt"/>
              <a:buAutoNum type="arabicPeriod"/>
            </a:pPr>
            <a:r>
              <a:rPr lang="vi-VN" sz="1100">
                <a:solidFill>
                  <a:srgbClr val="000000"/>
                </a:solidFill>
                <a:latin typeface="Arial" panose="020B0604020202020204" pitchFamily="34" charset="0"/>
              </a:rPr>
              <a:t>Xác định các hình phạt hành chính hoặc tư pháp đối với việc không tuân thủ luật pháp và quy định về môi trường, bao gồm, tối </a:t>
            </a:r>
            <a:r>
              <a:rPr lang="vi-VN" sz="1100" smtClean="0">
                <a:solidFill>
                  <a:srgbClr val="000000"/>
                </a:solidFill>
                <a:latin typeface="Arial" panose="020B0604020202020204" pitchFamily="34" charset="0"/>
              </a:rPr>
              <a:t>thiểu</a:t>
            </a:r>
            <a:r>
              <a:rPr lang="en-GB" sz="1100" smtClean="0">
                <a:solidFill>
                  <a:srgbClr val="000000"/>
                </a:solidFill>
                <a:latin typeface="Arial" panose="020B0604020202020204" pitchFamily="34" charset="0"/>
              </a:rPr>
              <a:t>:</a:t>
            </a:r>
          </a:p>
          <a:p>
            <a:pPr marL="450850" lvl="1" indent="-184150">
              <a:spcAft>
                <a:spcPts val="0"/>
              </a:spcAft>
              <a:buClr>
                <a:srgbClr val="000000"/>
              </a:buClr>
              <a:buFont typeface="Arial" panose="020B0604020202020204" pitchFamily="34" charset="0"/>
              <a:buChar char="•"/>
            </a:pPr>
            <a:r>
              <a:rPr lang="vi-VN" sz="1100" smtClean="0">
                <a:solidFill>
                  <a:srgbClr val="000000"/>
                </a:solidFill>
                <a:latin typeface="Arial" panose="020B0604020202020204" pitchFamily="34" charset="0"/>
              </a:rPr>
              <a:t>Các </a:t>
            </a:r>
            <a:r>
              <a:rPr lang="vi-VN" sz="1100">
                <a:solidFill>
                  <a:srgbClr val="000000"/>
                </a:solidFill>
                <a:latin typeface="Arial" panose="020B0604020202020204" pitchFamily="34" charset="0"/>
              </a:rPr>
              <a:t>tuyên bố, công ước, và hiệp ước quốc tế cũng như các quy định của quốc gia, tiểu quốc gia, khu vực và địa phương. Bao gồm các trường hợp không tuân thủ liên quan đến các sự cố tràn như đã công bố theo G4-EN24 mà đáp ứng các tiêu chí dành cho G4-EN29.</a:t>
            </a:r>
          </a:p>
          <a:p>
            <a:pPr marL="450850" lvl="1" indent="-184150">
              <a:spcAft>
                <a:spcPts val="0"/>
              </a:spcAft>
              <a:buClr>
                <a:srgbClr val="000000"/>
              </a:buClr>
              <a:buFont typeface="Arial" panose="020B0604020202020204" pitchFamily="34" charset="0"/>
              <a:buChar char="•"/>
            </a:pPr>
            <a:r>
              <a:rPr lang="vi-VN" sz="1100">
                <a:solidFill>
                  <a:srgbClr val="000000"/>
                </a:solidFill>
                <a:latin typeface="Arial" panose="020B0604020202020204" pitchFamily="34" charset="0"/>
              </a:rPr>
              <a:t>Các hiệp định môi trường tự nguyện với các cơ quan kiểm soát đã được xem là ràng buộc và được phát triển để thay thế cho việc triển khai các quy định mới. Theo luật pháp một số khu vực, những hiệp định như vậy được gọi là ‘thỏa ước’’.</a:t>
            </a:r>
          </a:p>
          <a:p>
            <a:pPr marL="450850" lvl="1" indent="-184150">
              <a:spcAft>
                <a:spcPts val="0"/>
              </a:spcAft>
              <a:buClr>
                <a:srgbClr val="000000"/>
              </a:buClr>
              <a:buFont typeface="Arial" panose="020B0604020202020204" pitchFamily="34" charset="0"/>
              <a:buChar char="•"/>
            </a:pPr>
            <a:r>
              <a:rPr lang="vi-VN" sz="1100">
                <a:solidFill>
                  <a:srgbClr val="000000"/>
                </a:solidFill>
                <a:latin typeface="Arial" panose="020B0604020202020204" pitchFamily="34" charset="0"/>
              </a:rPr>
              <a:t>Các vụ kiện được đưa ra đối với tổ chức thông qua việc sử dụng cơ chế tranh chấp quốc tế hoặc cơ chế tranh chấp quốc gia do cơ quan thẩm quyền chính phủ giám sát</a:t>
            </a:r>
          </a:p>
          <a:p>
            <a:pPr>
              <a:spcAft>
                <a:spcPts val="0"/>
              </a:spcAft>
              <a:buClr>
                <a:srgbClr val="000000"/>
              </a:buClr>
            </a:pPr>
            <a:endParaRPr lang="en-US" sz="1100" dirty="0">
              <a:solidFill>
                <a:srgbClr val="000000"/>
              </a:solidFill>
              <a:latin typeface="Arial" panose="020B0604020202020204" pitchFamily="34" charset="0"/>
            </a:endParaRPr>
          </a:p>
        </p:txBody>
      </p:sp>
      <p:sp>
        <p:nvSpPr>
          <p:cNvPr id="10" name="Content Placeholder 2"/>
          <p:cNvSpPr txBox="1">
            <a:spLocks/>
          </p:cNvSpPr>
          <p:nvPr/>
        </p:nvSpPr>
        <p:spPr>
          <a:xfrm>
            <a:off x="577850" y="1828800"/>
            <a:ext cx="3971074" cy="4191000"/>
          </a:xfrm>
          <a:prstGeom prst="rect">
            <a:avLst/>
          </a:prstGeom>
        </p:spPr>
        <p:txBody>
          <a:bodyPr lIns="0" tIns="0" rIns="0" bIns="0" anchor="t"/>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spcAft>
                <a:spcPts val="0"/>
              </a:spcAft>
              <a:buClr>
                <a:srgbClr val="000000"/>
              </a:buClr>
            </a:pPr>
            <a:r>
              <a:rPr lang="en-GB" sz="1100" b="1" i="1" smtClean="0">
                <a:solidFill>
                  <a:srgbClr val="000000"/>
                </a:solidFill>
                <a:latin typeface="Arial" panose="020B0604020202020204" pitchFamily="34" charset="0"/>
              </a:rPr>
              <a:t>Định nghĩa:</a:t>
            </a:r>
            <a:endParaRPr lang="en-GB" sz="1100" b="1" i="1"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smtClean="0">
                <a:solidFill>
                  <a:srgbClr val="000000"/>
                </a:solidFill>
                <a:latin typeface="Arial" panose="020B0604020202020204" pitchFamily="34" charset="0"/>
              </a:rPr>
              <a:t>Số </a:t>
            </a:r>
            <a:r>
              <a:rPr lang="en-GB" sz="1100">
                <a:solidFill>
                  <a:srgbClr val="000000"/>
                </a:solidFill>
                <a:latin typeface="Arial" panose="020B0604020202020204" pitchFamily="34" charset="0"/>
              </a:rPr>
              <a:t>lần doanh nghiệp bị phạt do không tuân thủ luật pháp và các quy định pháp lý về môi trường </a:t>
            </a:r>
          </a:p>
          <a:p>
            <a:pPr indent="0">
              <a:spcAft>
                <a:spcPts val="0"/>
              </a:spcAft>
              <a:buClr>
                <a:srgbClr val="000000"/>
              </a:buClr>
            </a:pPr>
            <a:endParaRPr lang="en-GB" sz="1100" dirty="0" smtClean="0">
              <a:solidFill>
                <a:srgbClr val="000000"/>
              </a:solidFill>
              <a:latin typeface="Arial" panose="020B0604020202020204" pitchFamily="34" charset="0"/>
            </a:endParaRPr>
          </a:p>
          <a:p>
            <a:pPr indent="0">
              <a:spcAft>
                <a:spcPts val="0"/>
              </a:spcAft>
              <a:buClr>
                <a:srgbClr val="000000"/>
              </a:buClr>
            </a:pPr>
            <a:r>
              <a:rPr lang="en-GB" sz="1100" b="1" i="1" smtClean="0">
                <a:solidFill>
                  <a:srgbClr val="000000"/>
                </a:solidFill>
                <a:latin typeface="Arial" panose="020B0604020202020204" pitchFamily="34" charset="0"/>
              </a:rPr>
              <a:t>Tính liên quan:</a:t>
            </a:r>
            <a:endParaRPr lang="en-GB" sz="1100" b="1" i="1" dirty="0" smtClean="0">
              <a:solidFill>
                <a:srgbClr val="000000"/>
              </a:solidFill>
              <a:latin typeface="Arial" panose="020B0604020202020204" pitchFamily="34" charset="0"/>
            </a:endParaRPr>
          </a:p>
          <a:p>
            <a:pPr indent="0">
              <a:spcAft>
                <a:spcPts val="0"/>
              </a:spcAft>
              <a:buClr>
                <a:srgbClr val="000000"/>
              </a:buClr>
            </a:pPr>
            <a:r>
              <a:rPr lang="vi-VN" sz="1100">
                <a:solidFill>
                  <a:srgbClr val="000000"/>
                </a:solidFill>
                <a:latin typeface="Arial" panose="020B0604020202020204" pitchFamily="34" charset="0"/>
              </a:rPr>
              <a:t>Chỉ số này phản ánh tổng </a:t>
            </a:r>
            <a:r>
              <a:rPr lang="vi-VN" sz="1100" b="1">
                <a:solidFill>
                  <a:srgbClr val="000000"/>
                </a:solidFill>
                <a:latin typeface="Arial" panose="020B0604020202020204" pitchFamily="34" charset="0"/>
              </a:rPr>
              <a:t>số hình phạt hành chính hoặc tư pháp</a:t>
            </a:r>
            <a:r>
              <a:rPr lang="vi-VN" sz="1100">
                <a:solidFill>
                  <a:srgbClr val="000000"/>
                </a:solidFill>
                <a:latin typeface="Arial" panose="020B0604020202020204" pitchFamily="34" charset="0"/>
              </a:rPr>
              <a:t> do không tuân thủ luật pháp và qui định về môi trường của các cơ quan có thẩm quyền</a:t>
            </a:r>
            <a:r>
              <a:rPr lang="en-GB" sz="1100" smtClean="0">
                <a:solidFill>
                  <a:srgbClr val="000000"/>
                </a:solidFill>
                <a:latin typeface="Arial" panose="020B0604020202020204" pitchFamily="34" charset="0"/>
              </a:rPr>
              <a:t>.</a:t>
            </a:r>
            <a:endParaRPr lang="en-GB" sz="1100" dirty="0" smtClean="0">
              <a:solidFill>
                <a:srgbClr val="000000"/>
              </a:solidFill>
              <a:latin typeface="Arial" panose="020B0604020202020204" pitchFamily="34" charset="0"/>
            </a:endParaRPr>
          </a:p>
          <a:p>
            <a:pPr indent="0">
              <a:spcAft>
                <a:spcPts val="0"/>
              </a:spcAft>
              <a:buClr>
                <a:srgbClr val="000000"/>
              </a:buClr>
            </a:pPr>
            <a:endParaRPr lang="en-GB" sz="1100" dirty="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cs typeface="Arial" panose="020B0604020202020204" pitchFamily="34" charset="0"/>
              </a:rPr>
              <a:t>Báo cáo thông tin gì</a:t>
            </a:r>
            <a:endParaRPr lang="en-GB" sz="1100" b="1" i="1" dirty="0">
              <a:solidFill>
                <a:srgbClr val="000000"/>
              </a:solidFill>
              <a:latin typeface="Arial" panose="020B0604020202020204" pitchFamily="34" charset="0"/>
              <a:cs typeface="Arial" panose="020B0604020202020204" pitchFamily="34" charset="0"/>
            </a:endParaRPr>
          </a:p>
          <a:p>
            <a:pPr marL="180975" indent="-180975">
              <a:spcAft>
                <a:spcPts val="0"/>
              </a:spcAft>
              <a:buClr>
                <a:srgbClr val="000000"/>
              </a:buClr>
              <a:buFont typeface="+mj-lt"/>
              <a:buAutoNum type="alphaLcPeriod"/>
            </a:pPr>
            <a:r>
              <a:rPr lang="vi-VN" sz="1100">
                <a:solidFill>
                  <a:prstClr val="black"/>
                </a:solidFill>
                <a:latin typeface="Arial" panose="020B0604020202020204" pitchFamily="34" charset="0"/>
              </a:rPr>
              <a:t>Báo cáo về các khoản tiền phạt đáng kể và hình phạt phi tiền tệ </a:t>
            </a:r>
          </a:p>
          <a:p>
            <a:pPr marL="180975" indent="-180975">
              <a:spcAft>
                <a:spcPts val="0"/>
              </a:spcAft>
              <a:buClr>
                <a:srgbClr val="000000"/>
              </a:buClr>
              <a:buFont typeface="+mj-lt"/>
              <a:buAutoNum type="alphaLcPeriod"/>
            </a:pPr>
            <a:r>
              <a:rPr lang="vi-VN" sz="1100">
                <a:solidFill>
                  <a:prstClr val="black"/>
                </a:solidFill>
                <a:latin typeface="Arial" panose="020B0604020202020204" pitchFamily="34" charset="0"/>
              </a:rPr>
              <a:t>Nếu tổ chức chưa xác định được bất kỳ hành vi không tuân thủ luật hoặc các quy định nào thì chỉ cần báo cáo tóm tắt về tình hình này.</a:t>
            </a:r>
          </a:p>
          <a:p>
            <a:pPr indent="0">
              <a:spcAft>
                <a:spcPts val="0"/>
              </a:spcAft>
              <a:buClr>
                <a:srgbClr val="000000"/>
              </a:buClr>
            </a:pPr>
            <a:endParaRPr lang="en-GB" sz="1100" dirty="0">
              <a:solidFill>
                <a:prstClr val="black"/>
              </a:solidFill>
              <a:latin typeface="Arial" panose="020B0604020202020204" pitchFamily="34" charset="0"/>
            </a:endParaRPr>
          </a:p>
          <a:p>
            <a:pPr marL="180975" indent="-180975">
              <a:spcAft>
                <a:spcPts val="0"/>
              </a:spcAft>
              <a:buClr>
                <a:srgbClr val="000000"/>
              </a:buClr>
              <a:buFont typeface="+mj-lt"/>
              <a:buAutoNum type="alphaLcPeriod"/>
            </a:pPr>
            <a:endParaRPr lang="en-GB" sz="1100" b="1" i="1"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rPr>
              <a:t>Tham chiếu: </a:t>
            </a:r>
            <a:r>
              <a:rPr lang="en-GB" sz="1100" smtClean="0">
                <a:solidFill>
                  <a:srgbClr val="000000"/>
                </a:solidFill>
                <a:latin typeface="Arial" panose="020B0604020202020204" pitchFamily="34" charset="0"/>
              </a:rPr>
              <a:t>Trang 26 </a:t>
            </a:r>
            <a:r>
              <a:rPr lang="vi-VN" sz="1100" smtClean="0">
                <a:solidFill>
                  <a:srgbClr val="000000"/>
                </a:solidFill>
                <a:latin typeface="Arial" panose="020B0604020202020204" pitchFamily="34" charset="0"/>
              </a:rPr>
              <a:t>của Hướng dẫn</a:t>
            </a:r>
            <a:endParaRPr lang="en-US" sz="1100" dirty="0">
              <a:solidFill>
                <a:srgbClr val="000000"/>
              </a:solidFill>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nvPr>
        </p:nvGraphicFramePr>
        <p:xfrm>
          <a:off x="7239000" y="381000"/>
          <a:ext cx="2362200" cy="984738"/>
        </p:xfrm>
        <a:graphic>
          <a:graphicData uri="http://schemas.openxmlformats.org/drawingml/2006/table">
            <a:tbl>
              <a:tblPr firstRow="1" bandRow="1">
                <a:tableStyleId>{5C22544A-7EE6-4342-B048-85BDC9FD1C3A}</a:tableStyleId>
              </a:tblPr>
              <a:tblGrid>
                <a:gridCol w="1443909"/>
                <a:gridCol w="918291"/>
              </a:tblGrid>
              <a:tr h="328246">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1"/>
          <p:cNvGrpSpPr/>
          <p:nvPr/>
        </p:nvGrpSpPr>
        <p:grpSpPr>
          <a:xfrm>
            <a:off x="8537331" y="783953"/>
            <a:ext cx="869950" cy="467965"/>
            <a:chOff x="8458200" y="801473"/>
            <a:chExt cx="869950" cy="467965"/>
          </a:xfrm>
        </p:grpSpPr>
        <p:sp>
          <p:nvSpPr>
            <p:cNvPr id="12" name="Rectangle 11"/>
            <p:cNvSpPr/>
            <p:nvPr/>
          </p:nvSpPr>
          <p:spPr>
            <a:xfrm>
              <a:off x="8458200" y="801473"/>
              <a:ext cx="869950" cy="1652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smtClean="0">
                  <a:solidFill>
                    <a:srgbClr val="000000"/>
                  </a:solidFill>
                </a:rPr>
                <a:t>Tuân thủ</a:t>
              </a:r>
              <a:endParaRPr lang="en-GB" sz="1000" b="1" dirty="0">
                <a:solidFill>
                  <a:srgbClr val="000000"/>
                </a:solidFill>
              </a:endParaRPr>
            </a:p>
          </p:txBody>
        </p:sp>
        <p:sp>
          <p:nvSpPr>
            <p:cNvPr id="13" name="Hexagon 12"/>
            <p:cNvSpPr/>
            <p:nvPr/>
          </p:nvSpPr>
          <p:spPr bwMode="ltGray">
            <a:xfrm>
              <a:off x="8502650" y="1117038"/>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G4-EN29</a:t>
              </a:r>
            </a:p>
          </p:txBody>
        </p:sp>
      </p:grpSp>
      <p:sp>
        <p:nvSpPr>
          <p:cNvPr id="14" name="Rectangle 13"/>
          <p:cNvSpPr/>
          <p:nvPr/>
        </p:nvSpPr>
        <p:spPr bwMode="ltGray">
          <a:xfrm>
            <a:off x="5035550" y="1828800"/>
            <a:ext cx="4292600" cy="91643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000" b="1" smtClean="0">
                <a:solidFill>
                  <a:srgbClr val="000000"/>
                </a:solidFill>
                <a:cs typeface="Arial" panose="020B0604020202020204" pitchFamily="34" charset="0"/>
              </a:rPr>
              <a:t>Nguồn của văn bản pháp quy:</a:t>
            </a:r>
            <a:endParaRPr lang="en-GB" sz="1000" b="1" dirty="0">
              <a:solidFill>
                <a:srgbClr val="000000"/>
              </a:solidFill>
              <a:cs typeface="Arial" panose="020B0604020202020204" pitchFamily="34" charset="0"/>
            </a:endParaRPr>
          </a:p>
          <a:p>
            <a:pPr marL="185738" lvl="1" indent="-100013">
              <a:buFont typeface="Arial" panose="020B0604020202020204" pitchFamily="34" charset="0"/>
              <a:buChar char="•"/>
            </a:pPr>
            <a:r>
              <a:rPr lang="vi-VN" sz="1000">
                <a:solidFill>
                  <a:srgbClr val="000000"/>
                </a:solidFill>
              </a:rPr>
              <a:t>Luật Bảo vệ môi trường số 55/2014/QH13 </a:t>
            </a:r>
            <a:endParaRPr lang="en-US" sz="1000">
              <a:solidFill>
                <a:srgbClr val="000000"/>
              </a:solidFill>
            </a:endParaRPr>
          </a:p>
          <a:p>
            <a:pPr marL="185738" lvl="1" indent="-100013">
              <a:buFont typeface="Arial" panose="020B0604020202020204" pitchFamily="34" charset="0"/>
              <a:buChar char="•"/>
            </a:pPr>
            <a:r>
              <a:rPr lang="vi-VN" sz="1000">
                <a:solidFill>
                  <a:srgbClr val="000000"/>
                </a:solidFill>
              </a:rPr>
              <a:t>Nghị định số 179/2013/NĐ-CP về các hình phạt đối với hành vi vi phạm các quy định bảo vệ môi trường</a:t>
            </a:r>
          </a:p>
        </p:txBody>
      </p:sp>
      <p:sp>
        <p:nvSpPr>
          <p:cNvPr id="15"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30263307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726590"/>
          </a:xfrm>
        </p:spPr>
        <p:txBody>
          <a:bodyPr/>
          <a:lstStyle/>
          <a:p>
            <a:r>
              <a:rPr lang="vi-VN" sz="2000"/>
              <a:t>Số lần doanh nghiệp bị phạt do không tuân thủ luật pháp và các quy định pháp lý về môi trường </a:t>
            </a:r>
            <a:r>
              <a:rPr lang="en-GB" sz="2000" b="0" smtClean="0"/>
              <a:t>(tiếp)</a:t>
            </a:r>
            <a:endParaRPr lang="en-GB" sz="2000" dirty="0"/>
          </a:p>
        </p:txBody>
      </p:sp>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58</a:t>
            </a:fld>
            <a:endParaRPr lang="en-GB">
              <a:solidFill>
                <a:srgbClr val="000000"/>
              </a:solidFill>
            </a:endParaRPr>
          </a:p>
        </p:txBody>
      </p:sp>
      <p:sp>
        <p:nvSpPr>
          <p:cNvPr id="7" name="Content Placeholder 2"/>
          <p:cNvSpPr txBox="1">
            <a:spLocks/>
          </p:cNvSpPr>
          <p:nvPr/>
        </p:nvSpPr>
        <p:spPr>
          <a:xfrm>
            <a:off x="589788" y="1479633"/>
            <a:ext cx="6375400" cy="246305"/>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0"/>
              </a:spcAft>
              <a:buClr>
                <a:srgbClr val="000000"/>
              </a:buClr>
            </a:pPr>
            <a:r>
              <a:rPr lang="en-US" sz="1100" b="1" smtClean="0">
                <a:solidFill>
                  <a:srgbClr val="000000"/>
                </a:solidFill>
                <a:latin typeface="Arial" panose="020B0604020202020204" pitchFamily="34" charset="0"/>
              </a:rPr>
              <a:t>Ví dụ:</a:t>
            </a:r>
            <a:endParaRPr lang="en-GB" sz="1100" dirty="0" smtClean="0">
              <a:solidFill>
                <a:srgbClr val="000000"/>
              </a:solidFill>
              <a:latin typeface="Arial" panose="020B0604020202020204" pitchFamily="34" charset="0"/>
            </a:endParaRPr>
          </a:p>
          <a:p>
            <a:pPr>
              <a:spcAft>
                <a:spcPts val="0"/>
              </a:spcAft>
              <a:buClr>
                <a:srgbClr val="000000"/>
              </a:buClr>
            </a:pPr>
            <a:r>
              <a:rPr lang="en-GB" sz="1100">
                <a:solidFill>
                  <a:srgbClr val="000000"/>
                </a:solidFill>
                <a:latin typeface="Arial" panose="020B0604020202020204" pitchFamily="34" charset="0"/>
              </a:rPr>
              <a:t>Một công ty xăng dầu báo cáo số tiền phạt đã nộp hàng năm </a:t>
            </a:r>
            <a:endParaRPr lang="en-US" sz="1100" dirty="0">
              <a:solidFill>
                <a:srgbClr val="000000"/>
              </a:solidFill>
              <a:latin typeface="Arial" panose="020B0604020202020204" pitchFamily="34" charset="0"/>
            </a:endParaRPr>
          </a:p>
        </p:txBody>
      </p:sp>
      <p:sp>
        <p:nvSpPr>
          <p:cNvPr id="10" name="TextBox 9"/>
          <p:cNvSpPr txBox="1"/>
          <p:nvPr/>
        </p:nvSpPr>
        <p:spPr>
          <a:xfrm>
            <a:off x="574548" y="6096726"/>
            <a:ext cx="3162505" cy="182880"/>
          </a:xfrm>
          <a:prstGeom prst="rect">
            <a:avLst/>
          </a:prstGeom>
          <a:solidFill>
            <a:schemeClr val="bg1"/>
          </a:solidFill>
        </p:spPr>
        <p:txBody>
          <a:bodyPr wrap="square" lIns="0" tIns="0" rIns="0" bIns="0" rtlCol="0" anchor="b">
            <a:noAutofit/>
          </a:bodyPr>
          <a:lstStyle/>
          <a:p>
            <a:pPr indent="-274320">
              <a:spcAft>
                <a:spcPts val="900"/>
              </a:spcAft>
            </a:pPr>
            <a:r>
              <a:rPr lang="en-GB" sz="800" smtClean="0">
                <a:solidFill>
                  <a:srgbClr val="000000"/>
                </a:solidFill>
              </a:rPr>
              <a:t>Nguồn: Báo cáo Trách nhiệm Doanh nghiệp của PGECorp 2015</a:t>
            </a:r>
            <a:endParaRPr lang="en-GB" sz="800" dirty="0" smtClean="0">
              <a:solidFill>
                <a:srgbClr val="000000"/>
              </a:solidFill>
            </a:endParaRPr>
          </a:p>
        </p:txBody>
      </p:sp>
      <p:sp>
        <p:nvSpPr>
          <p:cNvPr id="19" name="Rectangle 18"/>
          <p:cNvSpPr/>
          <p:nvPr/>
        </p:nvSpPr>
        <p:spPr>
          <a:xfrm>
            <a:off x="6249596" y="4256351"/>
            <a:ext cx="3299460" cy="1615827"/>
          </a:xfrm>
          <a:prstGeom prst="rect">
            <a:avLst/>
          </a:prstGeom>
        </p:spPr>
        <p:txBody>
          <a:bodyPr wrap="square">
            <a:spAutoFit/>
          </a:bodyPr>
          <a:lstStyle/>
          <a:p>
            <a:pPr algn="just"/>
            <a:r>
              <a:rPr lang="en-GB" sz="1100" i="1" smtClean="0">
                <a:solidFill>
                  <a:srgbClr val="000000"/>
                </a:solidFill>
              </a:rPr>
              <a:t>“</a:t>
            </a:r>
            <a:r>
              <a:rPr lang="vi-VN" sz="1100" i="1">
                <a:solidFill>
                  <a:srgbClr val="000000"/>
                </a:solidFill>
              </a:rPr>
              <a:t>Số tiền phạt này [tiền phạt đã nộp] bao gồm 3,6 triệu $ mà PG &amp; E trả để giải quyết một cáo buộc vi phạm Lệnh Vệ sinh do Ban Quản lý chất lượng nước Lahontan ban hành liên quan đến chùm crom ở Hinckley. Vi phạm bị cáo buộc đã được giải quyết bằng thỏa thuận, theo đó 1,8 triệu $ đã được nộp cho nhà nước, còn lại 1,8 triệu $ đã được đưa tới một dự án môi trường tăng cường ở khu vực Hinkley</a:t>
            </a:r>
            <a:r>
              <a:rPr lang="en-GB" sz="1100" i="1" smtClean="0">
                <a:solidFill>
                  <a:srgbClr val="000000"/>
                </a:solidFill>
              </a:rPr>
              <a:t>.”</a:t>
            </a:r>
            <a:endParaRPr lang="en-GB" sz="1100" i="1" dirty="0">
              <a:solidFill>
                <a:srgbClr val="000000"/>
              </a:solidFill>
            </a:endParaRPr>
          </a:p>
        </p:txBody>
      </p:sp>
      <p:graphicFrame>
        <p:nvGraphicFramePr>
          <p:cNvPr id="23" name="Table 22"/>
          <p:cNvGraphicFramePr>
            <a:graphicFrameLocks noGrp="1"/>
          </p:cNvGraphicFramePr>
          <p:nvPr>
            <p:extLst/>
          </p:nvPr>
        </p:nvGraphicFramePr>
        <p:xfrm>
          <a:off x="685800" y="2133600"/>
          <a:ext cx="5309795" cy="3865165"/>
        </p:xfrm>
        <a:graphic>
          <a:graphicData uri="http://schemas.openxmlformats.org/drawingml/2006/table">
            <a:tbl>
              <a:tblPr firstRow="1" bandRow="1">
                <a:tableStyleId>{912C8C85-51F0-491E-9774-3900AFEF0FD7}</a:tableStyleId>
              </a:tblPr>
              <a:tblGrid>
                <a:gridCol w="3031776"/>
                <a:gridCol w="1256260"/>
                <a:gridCol w="1021759"/>
              </a:tblGrid>
              <a:tr h="457682">
                <a:tc>
                  <a:txBody>
                    <a:bodyPr/>
                    <a:lstStyle/>
                    <a:p>
                      <a:endParaRPr lang="en-GB" sz="800" dirty="0">
                        <a:latin typeface="Arial" panose="020B0604020202020204" pitchFamily="34" charset="0"/>
                      </a:endParaRPr>
                    </a:p>
                  </a:txBody>
                  <a:tcPr anchor="ctr">
                    <a:solidFill>
                      <a:schemeClr val="accent2"/>
                    </a:solidFill>
                  </a:tcPr>
                </a:tc>
                <a:tc>
                  <a:txBody>
                    <a:bodyPr/>
                    <a:lstStyle/>
                    <a:p>
                      <a:pPr algn="ctr"/>
                      <a:r>
                        <a:rPr lang="en-GB" sz="800" dirty="0" smtClean="0">
                          <a:latin typeface="Arial" panose="020B0604020202020204" pitchFamily="34" charset="0"/>
                        </a:rPr>
                        <a:t>2013</a:t>
                      </a:r>
                      <a:endParaRPr lang="en-GB" sz="800" dirty="0">
                        <a:latin typeface="Arial" panose="020B0604020202020204" pitchFamily="34" charset="0"/>
                      </a:endParaRPr>
                    </a:p>
                  </a:txBody>
                  <a:tcPr anchor="ctr">
                    <a:solidFill>
                      <a:schemeClr val="accent2"/>
                    </a:solidFill>
                  </a:tcPr>
                </a:tc>
                <a:tc>
                  <a:txBody>
                    <a:bodyPr/>
                    <a:lstStyle/>
                    <a:p>
                      <a:pPr algn="ctr"/>
                      <a:r>
                        <a:rPr lang="en-GB" sz="800" dirty="0" smtClean="0">
                          <a:latin typeface="Arial" panose="020B0604020202020204" pitchFamily="34" charset="0"/>
                        </a:rPr>
                        <a:t>2014</a:t>
                      </a:r>
                      <a:endParaRPr lang="en-GB" sz="800" dirty="0">
                        <a:latin typeface="Arial" panose="020B0604020202020204" pitchFamily="34" charset="0"/>
                      </a:endParaRPr>
                    </a:p>
                  </a:txBody>
                  <a:tcPr anchor="ctr">
                    <a:solidFill>
                      <a:schemeClr val="accent2"/>
                    </a:solidFill>
                  </a:tcPr>
                </a:tc>
              </a:tr>
              <a:tr h="457682">
                <a:tc>
                  <a:txBody>
                    <a:bodyPr/>
                    <a:lstStyle/>
                    <a:p>
                      <a:r>
                        <a:rPr lang="en-GB" sz="800" dirty="0" err="1" smtClean="0">
                          <a:latin typeface="+mn-lt"/>
                          <a:cs typeface="Times New Roman" pitchFamily="18" charset="0"/>
                        </a:rPr>
                        <a:t>Các</a:t>
                      </a:r>
                      <a:r>
                        <a:rPr lang="en-GB" sz="800" baseline="0" dirty="0" smtClean="0">
                          <a:latin typeface="+mn-lt"/>
                          <a:cs typeface="Times New Roman" pitchFamily="18" charset="0"/>
                        </a:rPr>
                        <a:t> </a:t>
                      </a:r>
                      <a:r>
                        <a:rPr lang="en-GB" sz="800" baseline="0" dirty="0" err="1" smtClean="0">
                          <a:latin typeface="+mn-lt"/>
                          <a:cs typeface="Times New Roman" pitchFamily="18" charset="0"/>
                        </a:rPr>
                        <a:t>biện</a:t>
                      </a:r>
                      <a:r>
                        <a:rPr lang="en-GB" sz="800" baseline="0" dirty="0" smtClean="0">
                          <a:latin typeface="+mn-lt"/>
                          <a:cs typeface="Times New Roman" pitchFamily="18" charset="0"/>
                        </a:rPr>
                        <a:t> </a:t>
                      </a:r>
                      <a:r>
                        <a:rPr lang="en-GB" sz="800" baseline="0" dirty="0" err="1" smtClean="0">
                          <a:latin typeface="+mn-lt"/>
                          <a:cs typeface="Times New Roman" pitchFamily="18" charset="0"/>
                        </a:rPr>
                        <a:t>pháp</a:t>
                      </a:r>
                      <a:r>
                        <a:rPr lang="en-GB" sz="800" baseline="0" dirty="0" smtClean="0">
                          <a:latin typeface="+mn-lt"/>
                          <a:cs typeface="Times New Roman" pitchFamily="18" charset="0"/>
                        </a:rPr>
                        <a:t> </a:t>
                      </a:r>
                      <a:r>
                        <a:rPr lang="en-GB" sz="800" baseline="0" dirty="0" err="1" smtClean="0">
                          <a:latin typeface="+mn-lt"/>
                          <a:cs typeface="Times New Roman" pitchFamily="18" charset="0"/>
                        </a:rPr>
                        <a:t>Cấp</a:t>
                      </a:r>
                      <a:r>
                        <a:rPr lang="en-GB" sz="800" baseline="0" dirty="0" smtClean="0">
                          <a:latin typeface="+mn-lt"/>
                          <a:cs typeface="Times New Roman" pitchFamily="18" charset="0"/>
                        </a:rPr>
                        <a:t> 1</a:t>
                      </a:r>
                      <a:endParaRPr lang="en-GB" sz="800" dirty="0">
                        <a:latin typeface="+mn-lt"/>
                        <a:cs typeface="Times New Roman" pitchFamily="18" charset="0"/>
                      </a:endParaRPr>
                    </a:p>
                  </a:txBody>
                  <a:tcPr anchor="ctr"/>
                </a:tc>
                <a:tc>
                  <a:txBody>
                    <a:bodyPr/>
                    <a:lstStyle/>
                    <a:p>
                      <a:r>
                        <a:rPr lang="en-GB" sz="800" dirty="0" smtClean="0">
                          <a:latin typeface="Arial" panose="020B0604020202020204" pitchFamily="34" charset="0"/>
                        </a:rPr>
                        <a:t>6</a:t>
                      </a:r>
                      <a:endParaRPr lang="en-GB" sz="800" dirty="0">
                        <a:latin typeface="Arial" panose="020B0604020202020204" pitchFamily="34" charset="0"/>
                      </a:endParaRPr>
                    </a:p>
                  </a:txBody>
                  <a:tcPr anchor="ctr"/>
                </a:tc>
                <a:tc>
                  <a:txBody>
                    <a:bodyPr/>
                    <a:lstStyle/>
                    <a:p>
                      <a:r>
                        <a:rPr lang="en-GB" sz="800" dirty="0" smtClean="0">
                          <a:latin typeface="Arial" panose="020B0604020202020204" pitchFamily="34" charset="0"/>
                        </a:rPr>
                        <a:t>5</a:t>
                      </a:r>
                      <a:endParaRPr lang="en-GB" sz="800" dirty="0">
                        <a:latin typeface="Arial" panose="020B0604020202020204" pitchFamily="34" charset="0"/>
                      </a:endParaRPr>
                    </a:p>
                  </a:txBody>
                  <a:tcPr anchor="ctr"/>
                </a:tc>
              </a:tr>
              <a:tr h="587119">
                <a:tc>
                  <a:txBody>
                    <a:bodyPr/>
                    <a:lstStyle/>
                    <a:p>
                      <a:r>
                        <a:rPr lang="en-GB" sz="800" dirty="0" err="1" smtClean="0">
                          <a:latin typeface="+mn-lt"/>
                          <a:cs typeface="Times New Roman" pitchFamily="18" charset="0"/>
                        </a:rPr>
                        <a:t>Tỷ</a:t>
                      </a:r>
                      <a:r>
                        <a:rPr lang="en-GB" sz="800" baseline="0" dirty="0" smtClean="0">
                          <a:latin typeface="+mn-lt"/>
                          <a:cs typeface="Times New Roman" pitchFamily="18" charset="0"/>
                        </a:rPr>
                        <a:t> </a:t>
                      </a:r>
                      <a:r>
                        <a:rPr lang="en-GB" sz="800" baseline="0" dirty="0" err="1" smtClean="0">
                          <a:latin typeface="+mn-lt"/>
                          <a:cs typeface="Times New Roman" pitchFamily="18" charset="0"/>
                        </a:rPr>
                        <a:t>lệ</a:t>
                      </a:r>
                      <a:r>
                        <a:rPr lang="en-GB" sz="800" baseline="0" dirty="0" smtClean="0">
                          <a:latin typeface="+mn-lt"/>
                          <a:cs typeface="Times New Roman" pitchFamily="18" charset="0"/>
                        </a:rPr>
                        <a:t> </a:t>
                      </a:r>
                      <a:r>
                        <a:rPr lang="en-GB" sz="800" baseline="0" dirty="0" err="1" smtClean="0">
                          <a:latin typeface="+mn-lt"/>
                          <a:cs typeface="Times New Roman" pitchFamily="18" charset="0"/>
                        </a:rPr>
                        <a:t>phần</a:t>
                      </a:r>
                      <a:r>
                        <a:rPr lang="en-GB" sz="800" baseline="0" dirty="0" smtClean="0">
                          <a:latin typeface="+mn-lt"/>
                          <a:cs typeface="Times New Roman" pitchFamily="18" charset="0"/>
                        </a:rPr>
                        <a:t> </a:t>
                      </a:r>
                      <a:r>
                        <a:rPr lang="en-GB" sz="800" baseline="0" dirty="0" err="1" smtClean="0">
                          <a:latin typeface="+mn-lt"/>
                          <a:cs typeface="Times New Roman" pitchFamily="18" charset="0"/>
                        </a:rPr>
                        <a:t>trăm</a:t>
                      </a:r>
                      <a:r>
                        <a:rPr lang="en-GB" sz="800" baseline="0" dirty="0" smtClean="0">
                          <a:latin typeface="+mn-lt"/>
                          <a:cs typeface="Times New Roman" pitchFamily="18" charset="0"/>
                        </a:rPr>
                        <a:t> </a:t>
                      </a:r>
                      <a:r>
                        <a:rPr lang="en-GB" sz="800" baseline="0" dirty="0" err="1" smtClean="0">
                          <a:latin typeface="+mn-lt"/>
                          <a:cs typeface="Times New Roman" pitchFamily="18" charset="0"/>
                        </a:rPr>
                        <a:t>các</a:t>
                      </a:r>
                      <a:r>
                        <a:rPr lang="en-GB" sz="800" baseline="0" dirty="0" smtClean="0">
                          <a:latin typeface="+mn-lt"/>
                          <a:cs typeface="Times New Roman" pitchFamily="18" charset="0"/>
                        </a:rPr>
                        <a:t> </a:t>
                      </a:r>
                      <a:r>
                        <a:rPr lang="en-GB" sz="800" baseline="0" dirty="0" err="1" smtClean="0">
                          <a:latin typeface="+mn-lt"/>
                          <a:cs typeface="Times New Roman" pitchFamily="18" charset="0"/>
                        </a:rPr>
                        <a:t>cuộc</a:t>
                      </a:r>
                      <a:r>
                        <a:rPr lang="en-GB" sz="800" baseline="0" dirty="0" smtClean="0">
                          <a:latin typeface="+mn-lt"/>
                          <a:cs typeface="Times New Roman" pitchFamily="18" charset="0"/>
                        </a:rPr>
                        <a:t> </a:t>
                      </a:r>
                      <a:r>
                        <a:rPr lang="en-GB" sz="800" baseline="0" dirty="0" err="1" smtClean="0">
                          <a:latin typeface="+mn-lt"/>
                          <a:cs typeface="Times New Roman" pitchFamily="18" charset="0"/>
                        </a:rPr>
                        <a:t>thanh</a:t>
                      </a:r>
                      <a:r>
                        <a:rPr lang="en-GB" sz="800" baseline="0" dirty="0" smtClean="0">
                          <a:latin typeface="+mn-lt"/>
                          <a:cs typeface="Times New Roman" pitchFamily="18" charset="0"/>
                        </a:rPr>
                        <a:t> </a:t>
                      </a:r>
                      <a:r>
                        <a:rPr lang="en-GB" sz="800" baseline="0" dirty="0" err="1" smtClean="0">
                          <a:latin typeface="+mn-lt"/>
                          <a:cs typeface="Times New Roman" pitchFamily="18" charset="0"/>
                        </a:rPr>
                        <a:t>tra</a:t>
                      </a:r>
                      <a:r>
                        <a:rPr lang="en-GB" sz="800" baseline="0" dirty="0" smtClean="0">
                          <a:latin typeface="+mn-lt"/>
                          <a:cs typeface="Times New Roman" pitchFamily="18" charset="0"/>
                        </a:rPr>
                        <a:t> </a:t>
                      </a:r>
                      <a:r>
                        <a:rPr lang="en-GB" sz="800" baseline="0" dirty="0" err="1" smtClean="0">
                          <a:latin typeface="+mn-lt"/>
                          <a:cs typeface="Times New Roman" pitchFamily="18" charset="0"/>
                        </a:rPr>
                        <a:t>không</a:t>
                      </a:r>
                      <a:r>
                        <a:rPr lang="en-GB" sz="800" baseline="0" dirty="0" smtClean="0">
                          <a:latin typeface="+mn-lt"/>
                          <a:cs typeface="Times New Roman" pitchFamily="18" charset="0"/>
                        </a:rPr>
                        <a:t> </a:t>
                      </a:r>
                      <a:r>
                        <a:rPr lang="en-GB" sz="800" baseline="0" dirty="0" err="1" smtClean="0">
                          <a:latin typeface="+mn-lt"/>
                          <a:cs typeface="Times New Roman" pitchFamily="18" charset="0"/>
                        </a:rPr>
                        <a:t>có</a:t>
                      </a:r>
                      <a:r>
                        <a:rPr lang="en-GB" sz="800" baseline="0" dirty="0" smtClean="0">
                          <a:latin typeface="+mn-lt"/>
                          <a:cs typeface="Times New Roman" pitchFamily="18" charset="0"/>
                        </a:rPr>
                        <a:t> </a:t>
                      </a:r>
                      <a:r>
                        <a:rPr lang="en-GB" sz="800" baseline="0" dirty="0" err="1" smtClean="0">
                          <a:latin typeface="+mn-lt"/>
                          <a:cs typeface="Times New Roman" pitchFamily="18" charset="0"/>
                        </a:rPr>
                        <a:t>biện</a:t>
                      </a:r>
                      <a:r>
                        <a:rPr lang="en-GB" sz="800" baseline="0" dirty="0" smtClean="0">
                          <a:latin typeface="+mn-lt"/>
                          <a:cs typeface="Times New Roman" pitchFamily="18" charset="0"/>
                        </a:rPr>
                        <a:t> </a:t>
                      </a:r>
                      <a:r>
                        <a:rPr lang="en-GB" sz="800" baseline="0" dirty="0" err="1" smtClean="0">
                          <a:latin typeface="+mn-lt"/>
                          <a:cs typeface="Times New Roman" pitchFamily="18" charset="0"/>
                        </a:rPr>
                        <a:t>pháp</a:t>
                      </a:r>
                      <a:r>
                        <a:rPr lang="en-GB" sz="800" baseline="0" dirty="0" smtClean="0">
                          <a:latin typeface="+mn-lt"/>
                          <a:cs typeface="Times New Roman" pitchFamily="18" charset="0"/>
                        </a:rPr>
                        <a:t> can </a:t>
                      </a:r>
                      <a:r>
                        <a:rPr lang="en-GB" sz="800" baseline="0" dirty="0" err="1" smtClean="0">
                          <a:latin typeface="+mn-lt"/>
                          <a:cs typeface="Times New Roman" pitchFamily="18" charset="0"/>
                        </a:rPr>
                        <a:t>thiệp</a:t>
                      </a:r>
                      <a:r>
                        <a:rPr lang="en-GB" sz="800" baseline="0" dirty="0" smtClean="0">
                          <a:latin typeface="+mn-lt"/>
                          <a:cs typeface="Times New Roman" pitchFamily="18" charset="0"/>
                        </a:rPr>
                        <a:t> </a:t>
                      </a:r>
                      <a:r>
                        <a:rPr lang="en-GB" sz="800" baseline="0" dirty="0" err="1" smtClean="0">
                          <a:latin typeface="+mn-lt"/>
                          <a:cs typeface="Times New Roman" pitchFamily="18" charset="0"/>
                        </a:rPr>
                        <a:t>pháp</a:t>
                      </a:r>
                      <a:r>
                        <a:rPr lang="en-GB" sz="800" baseline="0" dirty="0" smtClean="0">
                          <a:latin typeface="+mn-lt"/>
                          <a:cs typeface="Times New Roman" pitchFamily="18" charset="0"/>
                        </a:rPr>
                        <a:t> </a:t>
                      </a:r>
                      <a:r>
                        <a:rPr lang="en-GB" sz="800" baseline="0" dirty="0" err="1" smtClean="0">
                          <a:latin typeface="+mn-lt"/>
                          <a:cs typeface="Times New Roman" pitchFamily="18" charset="0"/>
                        </a:rPr>
                        <a:t>lý</a:t>
                      </a:r>
                      <a:r>
                        <a:rPr lang="en-GB" sz="800" baseline="0" dirty="0" smtClean="0">
                          <a:latin typeface="+mn-lt"/>
                          <a:cs typeface="Times New Roman" pitchFamily="18" charset="0"/>
                        </a:rPr>
                        <a:t> </a:t>
                      </a:r>
                      <a:r>
                        <a:rPr lang="en-GB" sz="800" baseline="0" dirty="0" err="1" smtClean="0">
                          <a:latin typeface="+mn-lt"/>
                          <a:cs typeface="Times New Roman" pitchFamily="18" charset="0"/>
                        </a:rPr>
                        <a:t>bằng</a:t>
                      </a:r>
                      <a:r>
                        <a:rPr lang="en-GB" sz="800" baseline="0" dirty="0" smtClean="0">
                          <a:latin typeface="+mn-lt"/>
                          <a:cs typeface="Times New Roman" pitchFamily="18" charset="0"/>
                        </a:rPr>
                        <a:t> </a:t>
                      </a:r>
                      <a:r>
                        <a:rPr lang="en-GB" sz="800" baseline="0" dirty="0" err="1" smtClean="0">
                          <a:latin typeface="+mn-lt"/>
                          <a:cs typeface="Times New Roman" pitchFamily="18" charset="0"/>
                        </a:rPr>
                        <a:t>văn</a:t>
                      </a:r>
                      <a:r>
                        <a:rPr lang="en-GB" sz="800" baseline="0" dirty="0" smtClean="0">
                          <a:latin typeface="+mn-lt"/>
                          <a:cs typeface="Times New Roman" pitchFamily="18" charset="0"/>
                        </a:rPr>
                        <a:t> </a:t>
                      </a:r>
                      <a:r>
                        <a:rPr lang="en-GB" sz="800" baseline="0" dirty="0" err="1" smtClean="0">
                          <a:latin typeface="+mn-lt"/>
                          <a:cs typeface="Times New Roman" pitchFamily="18" charset="0"/>
                        </a:rPr>
                        <a:t>bản</a:t>
                      </a:r>
                      <a:endParaRPr lang="en-GB" sz="800" dirty="0">
                        <a:latin typeface="+mn-lt"/>
                        <a:cs typeface="Times New Roman" pitchFamily="18" charset="0"/>
                      </a:endParaRPr>
                    </a:p>
                  </a:txBody>
                  <a:tcPr anchor="ctr"/>
                </a:tc>
                <a:tc>
                  <a:txBody>
                    <a:bodyPr/>
                    <a:lstStyle/>
                    <a:p>
                      <a:r>
                        <a:rPr lang="en-GB" sz="800" dirty="0" smtClean="0">
                          <a:latin typeface="Arial" panose="020B0604020202020204" pitchFamily="34" charset="0"/>
                        </a:rPr>
                        <a:t>90%</a:t>
                      </a:r>
                      <a:endParaRPr lang="en-GB" sz="800" dirty="0">
                        <a:latin typeface="Arial" panose="020B0604020202020204" pitchFamily="34" charset="0"/>
                      </a:endParaRPr>
                    </a:p>
                  </a:txBody>
                  <a:tcPr anchor="ctr"/>
                </a:tc>
                <a:tc>
                  <a:txBody>
                    <a:bodyPr/>
                    <a:lstStyle/>
                    <a:p>
                      <a:r>
                        <a:rPr lang="en-GB" sz="800" dirty="0" smtClean="0">
                          <a:latin typeface="Arial" panose="020B0604020202020204" pitchFamily="34" charset="0"/>
                        </a:rPr>
                        <a:t>93%</a:t>
                      </a:r>
                      <a:endParaRPr lang="en-GB" sz="800" dirty="0">
                        <a:latin typeface="Arial" panose="020B0604020202020204" pitchFamily="34" charset="0"/>
                      </a:endParaRPr>
                    </a:p>
                  </a:txBody>
                  <a:tcPr anchor="ctr"/>
                </a:tc>
              </a:tr>
              <a:tr h="457682">
                <a:tc>
                  <a:txBody>
                    <a:bodyPr/>
                    <a:lstStyle/>
                    <a:p>
                      <a:r>
                        <a:rPr lang="en-GB" sz="800" dirty="0" err="1" smtClean="0">
                          <a:latin typeface="+mn-lt"/>
                          <a:cs typeface="Times New Roman" pitchFamily="18" charset="0"/>
                        </a:rPr>
                        <a:t>Số</a:t>
                      </a:r>
                      <a:r>
                        <a:rPr lang="en-GB" sz="800" baseline="0" dirty="0" smtClean="0">
                          <a:latin typeface="+mn-lt"/>
                          <a:cs typeface="Times New Roman" pitchFamily="18" charset="0"/>
                        </a:rPr>
                        <a:t> </a:t>
                      </a:r>
                      <a:r>
                        <a:rPr lang="en-GB" sz="800" baseline="0" dirty="0" err="1" smtClean="0">
                          <a:latin typeface="+mn-lt"/>
                          <a:cs typeface="Times New Roman" pitchFamily="18" charset="0"/>
                        </a:rPr>
                        <a:t>lần</a:t>
                      </a:r>
                      <a:r>
                        <a:rPr lang="en-GB" sz="800" baseline="0" dirty="0" smtClean="0">
                          <a:latin typeface="+mn-lt"/>
                          <a:cs typeface="Times New Roman" pitchFamily="18" charset="0"/>
                        </a:rPr>
                        <a:t> </a:t>
                      </a:r>
                      <a:r>
                        <a:rPr lang="en-GB" sz="800" baseline="0" dirty="0" err="1" smtClean="0">
                          <a:latin typeface="+mn-lt"/>
                          <a:cs typeface="Times New Roman" pitchFamily="18" charset="0"/>
                        </a:rPr>
                        <a:t>được</a:t>
                      </a:r>
                      <a:r>
                        <a:rPr lang="en-GB" sz="800" baseline="0" dirty="0" smtClean="0">
                          <a:latin typeface="+mn-lt"/>
                          <a:cs typeface="Times New Roman" pitchFamily="18" charset="0"/>
                        </a:rPr>
                        <a:t> </a:t>
                      </a:r>
                      <a:r>
                        <a:rPr lang="en-GB" sz="800" baseline="0" dirty="0" err="1" smtClean="0">
                          <a:latin typeface="+mn-lt"/>
                          <a:cs typeface="Times New Roman" pitchFamily="18" charset="0"/>
                        </a:rPr>
                        <a:t>thả</a:t>
                      </a:r>
                      <a:r>
                        <a:rPr lang="en-GB" sz="800" baseline="0" dirty="0" smtClean="0">
                          <a:latin typeface="+mn-lt"/>
                          <a:cs typeface="Times New Roman" pitchFamily="18" charset="0"/>
                        </a:rPr>
                        <a:t>/</a:t>
                      </a:r>
                      <a:r>
                        <a:rPr lang="en-GB" sz="800" baseline="0" dirty="0" err="1" smtClean="0">
                          <a:latin typeface="+mn-lt"/>
                          <a:cs typeface="Times New Roman" pitchFamily="18" charset="0"/>
                        </a:rPr>
                        <a:t>số</a:t>
                      </a:r>
                      <a:r>
                        <a:rPr lang="en-GB" sz="800" baseline="0" dirty="0" smtClean="0">
                          <a:latin typeface="+mn-lt"/>
                          <a:cs typeface="Times New Roman" pitchFamily="18" charset="0"/>
                        </a:rPr>
                        <a:t> </a:t>
                      </a:r>
                      <a:r>
                        <a:rPr lang="en-GB" sz="800" baseline="0" dirty="0" err="1" smtClean="0">
                          <a:latin typeface="+mn-lt"/>
                          <a:cs typeface="Times New Roman" pitchFamily="18" charset="0"/>
                        </a:rPr>
                        <a:t>lần</a:t>
                      </a:r>
                      <a:r>
                        <a:rPr lang="en-GB" sz="800" baseline="0" dirty="0" smtClean="0">
                          <a:latin typeface="+mn-lt"/>
                          <a:cs typeface="Times New Roman" pitchFamily="18" charset="0"/>
                        </a:rPr>
                        <a:t> </a:t>
                      </a:r>
                      <a:r>
                        <a:rPr lang="en-GB" sz="800" baseline="0" dirty="0" err="1" smtClean="0">
                          <a:latin typeface="+mn-lt"/>
                          <a:cs typeface="Times New Roman" pitchFamily="18" charset="0"/>
                        </a:rPr>
                        <a:t>vượt</a:t>
                      </a:r>
                      <a:r>
                        <a:rPr lang="en-GB" sz="800" baseline="0" dirty="0" smtClean="0">
                          <a:latin typeface="+mn-lt"/>
                          <a:cs typeface="Times New Roman" pitchFamily="18" charset="0"/>
                        </a:rPr>
                        <a:t> </a:t>
                      </a:r>
                      <a:r>
                        <a:rPr lang="en-GB" sz="800" baseline="0" dirty="0" err="1" smtClean="0">
                          <a:latin typeface="+mn-lt"/>
                          <a:cs typeface="Times New Roman" pitchFamily="18" charset="0"/>
                        </a:rPr>
                        <a:t>định</a:t>
                      </a:r>
                      <a:r>
                        <a:rPr lang="en-GB" sz="800" baseline="0" dirty="0" smtClean="0">
                          <a:latin typeface="+mn-lt"/>
                          <a:cs typeface="Times New Roman" pitchFamily="18" charset="0"/>
                        </a:rPr>
                        <a:t> </a:t>
                      </a:r>
                      <a:r>
                        <a:rPr lang="en-GB" sz="800" baseline="0" dirty="0" err="1" smtClean="0">
                          <a:latin typeface="+mn-lt"/>
                          <a:cs typeface="Times New Roman" pitchFamily="18" charset="0"/>
                        </a:rPr>
                        <a:t>mức</a:t>
                      </a:r>
                      <a:endParaRPr lang="en-GB" sz="800" dirty="0">
                        <a:latin typeface="+mn-lt"/>
                        <a:cs typeface="Times New Roman" pitchFamily="18" charset="0"/>
                      </a:endParaRPr>
                    </a:p>
                  </a:txBody>
                  <a:tcPr anchor="ctr"/>
                </a:tc>
                <a:tc>
                  <a:txBody>
                    <a:bodyPr/>
                    <a:lstStyle/>
                    <a:p>
                      <a:r>
                        <a:rPr lang="en-GB" sz="800" dirty="0" smtClean="0">
                          <a:latin typeface="Arial" panose="020B0604020202020204" pitchFamily="34" charset="0"/>
                        </a:rPr>
                        <a:t>218</a:t>
                      </a:r>
                      <a:endParaRPr lang="en-GB" sz="800" dirty="0">
                        <a:latin typeface="Arial" panose="020B0604020202020204" pitchFamily="34" charset="0"/>
                      </a:endParaRPr>
                    </a:p>
                  </a:txBody>
                  <a:tcPr anchor="ctr"/>
                </a:tc>
                <a:tc>
                  <a:txBody>
                    <a:bodyPr/>
                    <a:lstStyle/>
                    <a:p>
                      <a:r>
                        <a:rPr lang="en-GB" sz="800" dirty="0" smtClean="0">
                          <a:latin typeface="Arial" panose="020B0604020202020204" pitchFamily="34" charset="0"/>
                        </a:rPr>
                        <a:t>134</a:t>
                      </a:r>
                      <a:endParaRPr lang="en-GB" sz="800" dirty="0">
                        <a:latin typeface="Arial" panose="020B0604020202020204" pitchFamily="34" charset="0"/>
                      </a:endParaRPr>
                    </a:p>
                  </a:txBody>
                  <a:tcPr anchor="ctr"/>
                </a:tc>
              </a:tr>
              <a:tr h="457682">
                <a:tc>
                  <a:txBody>
                    <a:bodyPr/>
                    <a:lstStyle/>
                    <a:p>
                      <a:r>
                        <a:rPr lang="en-GB" sz="800" dirty="0" err="1" smtClean="0">
                          <a:latin typeface="+mn-lt"/>
                          <a:cs typeface="Times New Roman" pitchFamily="18" charset="0"/>
                        </a:rPr>
                        <a:t>Số</a:t>
                      </a:r>
                      <a:r>
                        <a:rPr lang="en-GB" sz="800" baseline="0" dirty="0" smtClean="0">
                          <a:latin typeface="+mn-lt"/>
                          <a:cs typeface="Times New Roman" pitchFamily="18" charset="0"/>
                        </a:rPr>
                        <a:t> </a:t>
                      </a:r>
                      <a:r>
                        <a:rPr lang="en-GB" sz="800" baseline="0" dirty="0" err="1" smtClean="0">
                          <a:latin typeface="+mn-lt"/>
                          <a:cs typeface="Times New Roman" pitchFamily="18" charset="0"/>
                        </a:rPr>
                        <a:t>tiền</a:t>
                      </a:r>
                      <a:r>
                        <a:rPr lang="en-GB" sz="800" baseline="0" dirty="0" smtClean="0">
                          <a:latin typeface="+mn-lt"/>
                          <a:cs typeface="Times New Roman" pitchFamily="18" charset="0"/>
                        </a:rPr>
                        <a:t> </a:t>
                      </a:r>
                      <a:r>
                        <a:rPr lang="en-GB" sz="800" baseline="0" dirty="0" err="1" smtClean="0">
                          <a:latin typeface="+mn-lt"/>
                          <a:cs typeface="Times New Roman" pitchFamily="18" charset="0"/>
                        </a:rPr>
                        <a:t>phạt</a:t>
                      </a:r>
                      <a:r>
                        <a:rPr lang="en-GB" sz="800" baseline="0" dirty="0" smtClean="0">
                          <a:latin typeface="+mn-lt"/>
                          <a:cs typeface="Times New Roman" pitchFamily="18" charset="0"/>
                        </a:rPr>
                        <a:t> </a:t>
                      </a:r>
                      <a:r>
                        <a:rPr lang="en-GB" sz="800" baseline="0" dirty="0" err="1" smtClean="0">
                          <a:latin typeface="+mn-lt"/>
                          <a:cs typeface="Times New Roman" pitchFamily="18" charset="0"/>
                        </a:rPr>
                        <a:t>đã</a:t>
                      </a:r>
                      <a:r>
                        <a:rPr lang="en-GB" sz="800" baseline="0" dirty="0" smtClean="0">
                          <a:latin typeface="+mn-lt"/>
                          <a:cs typeface="Times New Roman" pitchFamily="18" charset="0"/>
                        </a:rPr>
                        <a:t> </a:t>
                      </a:r>
                      <a:r>
                        <a:rPr lang="en-GB" sz="800" baseline="0" dirty="0" err="1" smtClean="0">
                          <a:latin typeface="+mn-lt"/>
                          <a:cs typeface="Times New Roman" pitchFamily="18" charset="0"/>
                        </a:rPr>
                        <a:t>nộp</a:t>
                      </a:r>
                      <a:endParaRPr lang="en-GB" sz="800" dirty="0">
                        <a:latin typeface="+mn-lt"/>
                        <a:cs typeface="Times New Roman" pitchFamily="18" charset="0"/>
                      </a:endParaRPr>
                    </a:p>
                  </a:txBody>
                  <a:tcPr anchor="ctr">
                    <a:solidFill>
                      <a:schemeClr val="bg1">
                        <a:lumMod val="95000"/>
                      </a:schemeClr>
                    </a:solidFill>
                  </a:tcPr>
                </a:tc>
                <a:tc>
                  <a:txBody>
                    <a:bodyPr/>
                    <a:lstStyle/>
                    <a:p>
                      <a:r>
                        <a:rPr lang="en-GB" sz="800" dirty="0" smtClean="0">
                          <a:latin typeface="Arial" panose="020B0604020202020204" pitchFamily="34" charset="0"/>
                        </a:rPr>
                        <a:t>$64,244</a:t>
                      </a:r>
                      <a:endParaRPr lang="en-GB" sz="800" dirty="0">
                        <a:latin typeface="Arial" panose="020B0604020202020204" pitchFamily="34" charset="0"/>
                      </a:endParaRPr>
                    </a:p>
                  </a:txBody>
                  <a:tcPr anchor="ctr">
                    <a:solidFill>
                      <a:schemeClr val="bg1">
                        <a:lumMod val="95000"/>
                      </a:schemeClr>
                    </a:solidFill>
                  </a:tcPr>
                </a:tc>
                <a:tc>
                  <a:txBody>
                    <a:bodyPr/>
                    <a:lstStyle/>
                    <a:p>
                      <a:r>
                        <a:rPr lang="en-GB" sz="800" dirty="0" smtClean="0">
                          <a:latin typeface="Arial" panose="020B0604020202020204" pitchFamily="34" charset="0"/>
                        </a:rPr>
                        <a:t>$3,100</a:t>
                      </a:r>
                      <a:endParaRPr lang="en-GB" sz="800" dirty="0">
                        <a:latin typeface="Arial" panose="020B0604020202020204" pitchFamily="34" charset="0"/>
                      </a:endParaRPr>
                    </a:p>
                  </a:txBody>
                  <a:tcPr anchor="ctr">
                    <a:solidFill>
                      <a:schemeClr val="bg1">
                        <a:lumMod val="95000"/>
                      </a:schemeClr>
                    </a:solidFill>
                  </a:tcPr>
                </a:tc>
              </a:tr>
              <a:tr h="457682">
                <a:tc>
                  <a:txBody>
                    <a:bodyPr/>
                    <a:lstStyle/>
                    <a:p>
                      <a:r>
                        <a:rPr lang="en-GB" sz="800" dirty="0" err="1" smtClean="0">
                          <a:latin typeface="+mn-lt"/>
                          <a:cs typeface="Times New Roman" pitchFamily="18" charset="0"/>
                        </a:rPr>
                        <a:t>Số</a:t>
                      </a:r>
                      <a:r>
                        <a:rPr lang="en-GB" sz="800" baseline="0" dirty="0" smtClean="0">
                          <a:latin typeface="+mn-lt"/>
                          <a:cs typeface="Times New Roman" pitchFamily="18" charset="0"/>
                        </a:rPr>
                        <a:t> </a:t>
                      </a:r>
                      <a:r>
                        <a:rPr lang="en-GB" sz="800" baseline="0" dirty="0" err="1" smtClean="0">
                          <a:latin typeface="+mn-lt"/>
                          <a:cs typeface="Times New Roman" pitchFamily="18" charset="0"/>
                        </a:rPr>
                        <a:t>lần</a:t>
                      </a:r>
                      <a:r>
                        <a:rPr lang="en-GB" sz="800" baseline="0" dirty="0" smtClean="0">
                          <a:latin typeface="+mn-lt"/>
                          <a:cs typeface="Times New Roman" pitchFamily="18" charset="0"/>
                        </a:rPr>
                        <a:t> </a:t>
                      </a:r>
                      <a:r>
                        <a:rPr lang="en-GB" sz="800" baseline="0" dirty="0" err="1" smtClean="0">
                          <a:latin typeface="+mn-lt"/>
                          <a:cs typeface="Times New Roman" pitchFamily="18" charset="0"/>
                        </a:rPr>
                        <a:t>thanh</a:t>
                      </a:r>
                      <a:r>
                        <a:rPr lang="en-GB" sz="800" baseline="0" dirty="0" smtClean="0">
                          <a:latin typeface="+mn-lt"/>
                          <a:cs typeface="Times New Roman" pitchFamily="18" charset="0"/>
                        </a:rPr>
                        <a:t> </a:t>
                      </a:r>
                      <a:r>
                        <a:rPr lang="en-GB" sz="800" baseline="0" dirty="0" err="1" smtClean="0">
                          <a:latin typeface="+mn-lt"/>
                          <a:cs typeface="Times New Roman" pitchFamily="18" charset="0"/>
                        </a:rPr>
                        <a:t>tra</a:t>
                      </a:r>
                      <a:r>
                        <a:rPr lang="en-GB" sz="800" baseline="0" dirty="0" smtClean="0">
                          <a:latin typeface="+mn-lt"/>
                          <a:cs typeface="Times New Roman" pitchFamily="18" charset="0"/>
                        </a:rPr>
                        <a:t> </a:t>
                      </a:r>
                      <a:r>
                        <a:rPr lang="en-GB" sz="800" baseline="0" dirty="0" err="1" smtClean="0">
                          <a:latin typeface="+mn-lt"/>
                          <a:cs typeface="Times New Roman" pitchFamily="18" charset="0"/>
                        </a:rPr>
                        <a:t>của</a:t>
                      </a:r>
                      <a:r>
                        <a:rPr lang="en-GB" sz="800" baseline="0" dirty="0" smtClean="0">
                          <a:latin typeface="+mn-lt"/>
                          <a:cs typeface="Times New Roman" pitchFamily="18" charset="0"/>
                        </a:rPr>
                        <a:t> </a:t>
                      </a:r>
                      <a:r>
                        <a:rPr lang="en-GB" sz="800" baseline="0" dirty="0" err="1" smtClean="0">
                          <a:latin typeface="+mn-lt"/>
                          <a:cs typeface="Times New Roman" pitchFamily="18" charset="0"/>
                        </a:rPr>
                        <a:t>nhà</a:t>
                      </a:r>
                      <a:r>
                        <a:rPr lang="en-GB" sz="800" baseline="0" dirty="0" smtClean="0">
                          <a:latin typeface="+mn-lt"/>
                          <a:cs typeface="Times New Roman" pitchFamily="18" charset="0"/>
                        </a:rPr>
                        <a:t> </a:t>
                      </a:r>
                      <a:r>
                        <a:rPr lang="en-GB" sz="800" baseline="0" dirty="0" err="1" smtClean="0">
                          <a:latin typeface="+mn-lt"/>
                          <a:cs typeface="Times New Roman" pitchFamily="18" charset="0"/>
                        </a:rPr>
                        <a:t>chức</a:t>
                      </a:r>
                      <a:r>
                        <a:rPr lang="en-GB" sz="800" baseline="0" dirty="0" smtClean="0">
                          <a:latin typeface="+mn-lt"/>
                          <a:cs typeface="Times New Roman" pitchFamily="18" charset="0"/>
                        </a:rPr>
                        <a:t> </a:t>
                      </a:r>
                      <a:r>
                        <a:rPr lang="en-GB" sz="800" baseline="0" dirty="0" err="1" smtClean="0">
                          <a:latin typeface="+mn-lt"/>
                          <a:cs typeface="Times New Roman" pitchFamily="18" charset="0"/>
                        </a:rPr>
                        <a:t>trách</a:t>
                      </a:r>
                      <a:endParaRPr lang="en-GB" sz="800" dirty="0">
                        <a:latin typeface="+mn-lt"/>
                        <a:cs typeface="Times New Roman" pitchFamily="18" charset="0"/>
                      </a:endParaRPr>
                    </a:p>
                  </a:txBody>
                  <a:tcPr anchor="ctr"/>
                </a:tc>
                <a:tc>
                  <a:txBody>
                    <a:bodyPr/>
                    <a:lstStyle/>
                    <a:p>
                      <a:r>
                        <a:rPr lang="en-GB" sz="800" dirty="0" smtClean="0">
                          <a:latin typeface="Arial" panose="020B0604020202020204" pitchFamily="34" charset="0"/>
                        </a:rPr>
                        <a:t>341</a:t>
                      </a:r>
                      <a:endParaRPr lang="en-GB" sz="800" dirty="0">
                        <a:latin typeface="Arial" panose="020B0604020202020204" pitchFamily="34" charset="0"/>
                      </a:endParaRPr>
                    </a:p>
                  </a:txBody>
                  <a:tcPr anchor="ctr"/>
                </a:tc>
                <a:tc>
                  <a:txBody>
                    <a:bodyPr/>
                    <a:lstStyle/>
                    <a:p>
                      <a:r>
                        <a:rPr lang="en-GB" sz="800" dirty="0" smtClean="0">
                          <a:latin typeface="Arial" panose="020B0604020202020204" pitchFamily="34" charset="0"/>
                        </a:rPr>
                        <a:t>571</a:t>
                      </a:r>
                      <a:endParaRPr lang="en-GB" sz="800" dirty="0">
                        <a:latin typeface="Arial" panose="020B0604020202020204" pitchFamily="34" charset="0"/>
                      </a:endParaRPr>
                    </a:p>
                  </a:txBody>
                  <a:tcPr anchor="ctr"/>
                </a:tc>
              </a:tr>
              <a:tr h="531954">
                <a:tc>
                  <a:txBody>
                    <a:bodyPr/>
                    <a:lstStyle/>
                    <a:p>
                      <a:r>
                        <a:rPr lang="en-GB" sz="800" smtClean="0">
                          <a:latin typeface="+mn-lt"/>
                          <a:cs typeface="Times New Roman" pitchFamily="18" charset="0"/>
                        </a:rPr>
                        <a:t>Số</a:t>
                      </a:r>
                      <a:r>
                        <a:rPr lang="en-GB" sz="800" baseline="0" smtClean="0">
                          <a:latin typeface="+mn-lt"/>
                          <a:cs typeface="Times New Roman" pitchFamily="18" charset="0"/>
                        </a:rPr>
                        <a:t> cuộc kiểm toán đã thực hiện</a:t>
                      </a:r>
                      <a:r>
                        <a:rPr lang="en-GB" sz="800" smtClean="0">
                          <a:latin typeface="+mn-lt"/>
                          <a:cs typeface="Times New Roman" pitchFamily="18" charset="0"/>
                        </a:rPr>
                        <a:t> (Kiểm</a:t>
                      </a:r>
                      <a:r>
                        <a:rPr lang="en-GB" sz="800" baseline="0" smtClean="0">
                          <a:latin typeface="+mn-lt"/>
                          <a:cs typeface="Times New Roman" pitchFamily="18" charset="0"/>
                        </a:rPr>
                        <a:t> toán Hệ thống và Rà soát Cơ sở toàn diện</a:t>
                      </a:r>
                      <a:r>
                        <a:rPr lang="en-GB" sz="800" smtClean="0">
                          <a:latin typeface="+mn-lt"/>
                          <a:cs typeface="Times New Roman" pitchFamily="18" charset="0"/>
                        </a:rPr>
                        <a:t>)</a:t>
                      </a:r>
                      <a:endParaRPr lang="en-GB" sz="800" dirty="0">
                        <a:latin typeface="+mn-lt"/>
                        <a:cs typeface="Times New Roman" pitchFamily="18" charset="0"/>
                      </a:endParaRPr>
                    </a:p>
                  </a:txBody>
                  <a:tcPr anchor="ctr"/>
                </a:tc>
                <a:tc>
                  <a:txBody>
                    <a:bodyPr/>
                    <a:lstStyle/>
                    <a:p>
                      <a:r>
                        <a:rPr lang="en-GB" sz="800" dirty="0" smtClean="0">
                          <a:latin typeface="Arial" panose="020B0604020202020204" pitchFamily="34" charset="0"/>
                        </a:rPr>
                        <a:t>33</a:t>
                      </a:r>
                      <a:endParaRPr lang="en-GB" sz="800" dirty="0">
                        <a:latin typeface="Arial" panose="020B0604020202020204" pitchFamily="34" charset="0"/>
                      </a:endParaRPr>
                    </a:p>
                  </a:txBody>
                  <a:tcPr anchor="ctr"/>
                </a:tc>
                <a:tc>
                  <a:txBody>
                    <a:bodyPr/>
                    <a:lstStyle/>
                    <a:p>
                      <a:r>
                        <a:rPr lang="en-GB" sz="800" dirty="0" smtClean="0">
                          <a:latin typeface="Arial" panose="020B0604020202020204" pitchFamily="34" charset="0"/>
                        </a:rPr>
                        <a:t>40</a:t>
                      </a:r>
                      <a:endParaRPr lang="en-GB" sz="800" dirty="0">
                        <a:latin typeface="Arial" panose="020B0604020202020204" pitchFamily="34" charset="0"/>
                      </a:endParaRPr>
                    </a:p>
                  </a:txBody>
                  <a:tcPr anchor="ctr"/>
                </a:tc>
              </a:tr>
              <a:tr h="457682">
                <a:tc>
                  <a:txBody>
                    <a:bodyPr/>
                    <a:lstStyle/>
                    <a:p>
                      <a:r>
                        <a:rPr lang="en-GB" sz="800" smtClean="0">
                          <a:latin typeface="+mn-lt"/>
                          <a:cs typeface="Times New Roman" pitchFamily="18" charset="0"/>
                        </a:rPr>
                        <a:t>Số</a:t>
                      </a:r>
                      <a:r>
                        <a:rPr lang="en-GB" sz="800" baseline="0" smtClean="0">
                          <a:latin typeface="+mn-lt"/>
                          <a:cs typeface="Times New Roman" pitchFamily="18" charset="0"/>
                        </a:rPr>
                        <a:t> lần tự đánh giá đã thực hiện</a:t>
                      </a:r>
                      <a:endParaRPr lang="en-GB" sz="800" dirty="0">
                        <a:latin typeface="+mn-lt"/>
                        <a:cs typeface="Times New Roman" pitchFamily="18" charset="0"/>
                      </a:endParaRPr>
                    </a:p>
                  </a:txBody>
                  <a:tcPr anchor="ctr"/>
                </a:tc>
                <a:tc>
                  <a:txBody>
                    <a:bodyPr/>
                    <a:lstStyle/>
                    <a:p>
                      <a:r>
                        <a:rPr lang="en-GB" sz="800" dirty="0" smtClean="0">
                          <a:latin typeface="Arial" panose="020B0604020202020204" pitchFamily="34" charset="0"/>
                        </a:rPr>
                        <a:t>2,508</a:t>
                      </a:r>
                      <a:endParaRPr lang="en-GB" sz="800" dirty="0">
                        <a:latin typeface="Arial" panose="020B0604020202020204" pitchFamily="34" charset="0"/>
                      </a:endParaRPr>
                    </a:p>
                  </a:txBody>
                  <a:tcPr anchor="ctr"/>
                </a:tc>
                <a:tc>
                  <a:txBody>
                    <a:bodyPr/>
                    <a:lstStyle/>
                    <a:p>
                      <a:r>
                        <a:rPr lang="en-GB" sz="800" dirty="0" smtClean="0">
                          <a:latin typeface="Arial" panose="020B0604020202020204" pitchFamily="34" charset="0"/>
                        </a:rPr>
                        <a:t>5,633</a:t>
                      </a:r>
                      <a:endParaRPr lang="en-GB" sz="800" dirty="0">
                        <a:latin typeface="Arial" panose="020B0604020202020204" pitchFamily="34" charset="0"/>
                      </a:endParaRPr>
                    </a:p>
                  </a:txBody>
                  <a:tcPr anchor="ctr"/>
                </a:tc>
              </a:tr>
            </a:tbl>
          </a:graphicData>
        </a:graphic>
      </p:graphicFrame>
      <p:sp>
        <p:nvSpPr>
          <p:cNvPr id="24" name="Rectangle 23"/>
          <p:cNvSpPr/>
          <p:nvPr/>
        </p:nvSpPr>
        <p:spPr bwMode="ltGray">
          <a:xfrm>
            <a:off x="565584" y="2583797"/>
            <a:ext cx="5521452" cy="2042885"/>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err="1">
              <a:solidFill>
                <a:srgbClr val="FFFFFF"/>
              </a:solidFill>
            </a:endParaRPr>
          </a:p>
        </p:txBody>
      </p:sp>
      <p:sp>
        <p:nvSpPr>
          <p:cNvPr id="25" name="Rectangle 24"/>
          <p:cNvSpPr/>
          <p:nvPr/>
        </p:nvSpPr>
        <p:spPr bwMode="ltGray">
          <a:xfrm>
            <a:off x="6249596" y="4213942"/>
            <a:ext cx="3299460" cy="933122"/>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err="1">
              <a:solidFill>
                <a:srgbClr val="FFFFFF"/>
              </a:solidFill>
            </a:endParaRPr>
          </a:p>
        </p:txBody>
      </p:sp>
      <p:cxnSp>
        <p:nvCxnSpPr>
          <p:cNvPr id="26" name="Elbow Connector 25"/>
          <p:cNvCxnSpPr/>
          <p:nvPr/>
        </p:nvCxnSpPr>
        <p:spPr>
          <a:xfrm>
            <a:off x="6087036" y="2764658"/>
            <a:ext cx="252555" cy="135154"/>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rot="5400000" flipH="1" flipV="1">
            <a:off x="8061630" y="4006891"/>
            <a:ext cx="287533" cy="152400"/>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339591" y="2764658"/>
            <a:ext cx="0" cy="261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528996" y="3939324"/>
            <a:ext cx="3020060"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48985" y="2723177"/>
            <a:ext cx="2407921" cy="442686"/>
          </a:xfrm>
          <a:prstGeom prst="rect">
            <a:avLst/>
          </a:prstGeom>
          <a:noFill/>
        </p:spPr>
        <p:txBody>
          <a:bodyPr vert="horz" wrap="square" lIns="0" tIns="0" rIns="0" bIns="0" rtlCol="0">
            <a:noAutofit/>
          </a:bodyPr>
          <a:lstStyle/>
          <a:p>
            <a:pPr indent="-274320">
              <a:spcAft>
                <a:spcPts val="900"/>
              </a:spcAft>
            </a:pPr>
            <a:r>
              <a:rPr lang="en-US" sz="1100" b="1" dirty="0" err="1" smtClean="0"/>
              <a:t>Công</a:t>
            </a:r>
            <a:r>
              <a:rPr lang="en-US" sz="1100" b="1" dirty="0" smtClean="0"/>
              <a:t> </a:t>
            </a:r>
            <a:r>
              <a:rPr lang="en-US" sz="1100" b="1" dirty="0" err="1" smtClean="0"/>
              <a:t>bố</a:t>
            </a:r>
            <a:r>
              <a:rPr lang="en-US" sz="1100" b="1" dirty="0" smtClean="0"/>
              <a:t> </a:t>
            </a:r>
            <a:r>
              <a:rPr lang="en-US" sz="1100" b="1" dirty="0" err="1" smtClean="0"/>
              <a:t>tổng</a:t>
            </a:r>
            <a:r>
              <a:rPr lang="en-US" sz="1100" b="1" dirty="0" smtClean="0"/>
              <a:t> </a:t>
            </a:r>
            <a:r>
              <a:rPr lang="en-US" sz="1100" b="1" dirty="0" err="1" smtClean="0"/>
              <a:t>số</a:t>
            </a:r>
            <a:r>
              <a:rPr lang="en-US" sz="1100" b="1" dirty="0" smtClean="0"/>
              <a:t> </a:t>
            </a:r>
            <a:r>
              <a:rPr lang="en-US" sz="1100" b="1" dirty="0" err="1" smtClean="0"/>
              <a:t>tiền</a:t>
            </a:r>
            <a:r>
              <a:rPr lang="en-US" sz="1100" b="1" dirty="0" smtClean="0"/>
              <a:t> </a:t>
            </a:r>
            <a:r>
              <a:rPr lang="en-US" sz="1100" b="1" dirty="0" err="1" smtClean="0"/>
              <a:t>phạt</a:t>
            </a:r>
            <a:r>
              <a:rPr lang="en-US" sz="1100" b="1" dirty="0" smtClean="0"/>
              <a:t> </a:t>
            </a:r>
            <a:r>
              <a:rPr lang="en-US" sz="1100" b="1" dirty="0" err="1" smtClean="0"/>
              <a:t>và</a:t>
            </a:r>
            <a:r>
              <a:rPr lang="en-US" sz="1100" b="1" dirty="0" smtClean="0"/>
              <a:t> </a:t>
            </a:r>
            <a:r>
              <a:rPr lang="en-US" sz="1100" b="1" dirty="0" err="1" smtClean="0"/>
              <a:t>hình</a:t>
            </a:r>
            <a:r>
              <a:rPr lang="en-US" sz="1100" b="1" dirty="0" smtClean="0"/>
              <a:t> </a:t>
            </a:r>
            <a:r>
              <a:rPr lang="en-US" sz="1100" b="1" dirty="0" err="1" smtClean="0"/>
              <a:t>phạt</a:t>
            </a:r>
            <a:r>
              <a:rPr lang="en-US" sz="1100" b="1" dirty="0" smtClean="0"/>
              <a:t> phi </a:t>
            </a:r>
            <a:r>
              <a:rPr lang="en-US" sz="1100" b="1" dirty="0" err="1" smtClean="0"/>
              <a:t>tiền</a:t>
            </a:r>
            <a:r>
              <a:rPr lang="en-US" sz="1100" b="1" dirty="0" smtClean="0"/>
              <a:t> </a:t>
            </a:r>
            <a:r>
              <a:rPr lang="en-US" sz="1100" b="1" dirty="0" err="1" smtClean="0"/>
              <a:t>tệ</a:t>
            </a:r>
            <a:endParaRPr lang="en-US" sz="1100" b="1" dirty="0" smtClean="0"/>
          </a:p>
        </p:txBody>
      </p:sp>
      <p:sp>
        <p:nvSpPr>
          <p:cNvPr id="31" name="TextBox 30"/>
          <p:cNvSpPr txBox="1"/>
          <p:nvPr/>
        </p:nvSpPr>
        <p:spPr>
          <a:xfrm>
            <a:off x="6528996" y="3575620"/>
            <a:ext cx="3020060" cy="278908"/>
          </a:xfrm>
          <a:prstGeom prst="rect">
            <a:avLst/>
          </a:prstGeom>
          <a:noFill/>
        </p:spPr>
        <p:txBody>
          <a:bodyPr vert="horz" wrap="square" lIns="0" tIns="0" rIns="0" bIns="0" rtlCol="0">
            <a:noAutofit/>
          </a:bodyPr>
          <a:lstStyle/>
          <a:p>
            <a:pPr indent="-274320">
              <a:spcAft>
                <a:spcPts val="900"/>
              </a:spcAft>
            </a:pPr>
            <a:r>
              <a:rPr lang="en-US" sz="1100" b="1" smtClean="0"/>
              <a:t>Báo cáo trường hợp dẫn đến hình phạt và giá trị tiền tệ của hình phạt</a:t>
            </a:r>
            <a:endParaRPr lang="en-US" sz="1100" b="1" dirty="0" smtClean="0"/>
          </a:p>
        </p:txBody>
      </p:sp>
      <p:sp>
        <p:nvSpPr>
          <p:cNvPr id="18"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145067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nvPr>
        </p:nvGraphicFramePr>
        <p:xfrm>
          <a:off x="7239000" y="381000"/>
          <a:ext cx="2362200" cy="984738"/>
        </p:xfrm>
        <a:graphic>
          <a:graphicData uri="http://schemas.openxmlformats.org/drawingml/2006/table">
            <a:tbl>
              <a:tblPr firstRow="1" bandRow="1">
                <a:tableStyleId>{5C22544A-7EE6-4342-B048-85BDC9FD1C3A}</a:tableStyleId>
              </a:tblPr>
              <a:tblGrid>
                <a:gridCol w="1443909"/>
                <a:gridCol w="918291"/>
              </a:tblGrid>
              <a:tr h="328246">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28246">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59</a:t>
            </a:fld>
            <a:endParaRPr lang="en-GB">
              <a:solidFill>
                <a:srgbClr val="000000"/>
              </a:solidFill>
            </a:endParaRPr>
          </a:p>
        </p:txBody>
      </p:sp>
      <p:sp>
        <p:nvSpPr>
          <p:cNvPr id="8" name="Content Placeholder 2"/>
          <p:cNvSpPr txBox="1">
            <a:spLocks/>
          </p:cNvSpPr>
          <p:nvPr/>
        </p:nvSpPr>
        <p:spPr>
          <a:xfrm>
            <a:off x="5035550" y="2505754"/>
            <a:ext cx="4292600" cy="1032687"/>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buClr>
                <a:srgbClr val="000000"/>
              </a:buClr>
            </a:pPr>
            <a:r>
              <a:rPr lang="en-GB" sz="1100" b="1" smtClean="0">
                <a:solidFill>
                  <a:prstClr val="black"/>
                </a:solidFill>
                <a:latin typeface="Arial" panose="020B0604020202020204" pitchFamily="34" charset="0"/>
              </a:rPr>
              <a:t>Qui trình công bố thông tin theo chỉ số:</a:t>
            </a:r>
            <a:endParaRPr lang="en-GB" sz="1100" dirty="0" smtClean="0">
              <a:solidFill>
                <a:prstClr val="black"/>
              </a:solidFill>
              <a:latin typeface="Arial" panose="020B0604020202020204" pitchFamily="34" charset="0"/>
            </a:endParaRPr>
          </a:p>
          <a:p>
            <a:pPr marL="180975" indent="-180975">
              <a:buClr>
                <a:srgbClr val="000000"/>
              </a:buClr>
              <a:buFont typeface="+mj-lt"/>
              <a:buAutoNum type="arabicPeriod"/>
            </a:pPr>
            <a:r>
              <a:rPr lang="en-US" sz="1100">
                <a:solidFill>
                  <a:srgbClr val="000000"/>
                </a:solidFill>
                <a:latin typeface="Arial" panose="020B0604020202020204" pitchFamily="34" charset="0"/>
              </a:rPr>
              <a:t>Xác định số tiền bị phạt </a:t>
            </a:r>
            <a:r>
              <a:rPr lang="vi-VN" sz="1100">
                <a:solidFill>
                  <a:srgbClr val="000000"/>
                </a:solidFill>
                <a:latin typeface="Arial" panose="020B0604020202020204" pitchFamily="34" charset="0"/>
              </a:rPr>
              <a:t>của các hình phạt/tiền phạt hành chính và tư pháp do không tuân thủ luật pháp và qui định về môi trường </a:t>
            </a:r>
            <a:endParaRPr lang="en-GB" sz="1100">
              <a:solidFill>
                <a:srgbClr val="000000"/>
              </a:solidFill>
              <a:latin typeface="Arial" panose="020B0604020202020204" pitchFamily="34" charset="0"/>
            </a:endParaRPr>
          </a:p>
        </p:txBody>
      </p:sp>
      <p:grpSp>
        <p:nvGrpSpPr>
          <p:cNvPr id="9" name="Group 8"/>
          <p:cNvGrpSpPr/>
          <p:nvPr/>
        </p:nvGrpSpPr>
        <p:grpSpPr>
          <a:xfrm>
            <a:off x="8606924" y="788669"/>
            <a:ext cx="873626" cy="477239"/>
            <a:chOff x="8606924" y="788669"/>
            <a:chExt cx="873626" cy="477239"/>
          </a:xfrm>
        </p:grpSpPr>
        <p:sp>
          <p:nvSpPr>
            <p:cNvPr id="10" name="Rectangle 9"/>
            <p:cNvSpPr/>
            <p:nvPr/>
          </p:nvSpPr>
          <p:spPr>
            <a:xfrm>
              <a:off x="8610600" y="788669"/>
              <a:ext cx="869950" cy="1652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smtClean="0">
                  <a:solidFill>
                    <a:srgbClr val="000000"/>
                  </a:solidFill>
                </a:rPr>
                <a:t>Tuân thủ</a:t>
              </a:r>
              <a:endParaRPr lang="en-GB" sz="1000" b="1" dirty="0">
                <a:solidFill>
                  <a:srgbClr val="000000"/>
                </a:solidFill>
              </a:endParaRPr>
            </a:p>
          </p:txBody>
        </p:sp>
        <p:sp>
          <p:nvSpPr>
            <p:cNvPr id="11" name="Hexagon 10"/>
            <p:cNvSpPr/>
            <p:nvPr/>
          </p:nvSpPr>
          <p:spPr bwMode="ltGray">
            <a:xfrm>
              <a:off x="8606924" y="1113508"/>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G4-EN29</a:t>
              </a:r>
            </a:p>
          </p:txBody>
        </p:sp>
      </p:grpSp>
      <p:sp>
        <p:nvSpPr>
          <p:cNvPr id="13" name="Title 1"/>
          <p:cNvSpPr txBox="1">
            <a:spLocks/>
          </p:cNvSpPr>
          <p:nvPr/>
        </p:nvSpPr>
        <p:spPr>
          <a:xfrm>
            <a:off x="577850" y="685800"/>
            <a:ext cx="6580520" cy="762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en-GB" sz="2000" smtClean="0">
                <a:solidFill>
                  <a:srgbClr val="000000"/>
                </a:solidFill>
                <a:latin typeface="Arial" panose="020B0604020202020204" pitchFamily="34" charset="0"/>
              </a:rPr>
              <a:t>Tổng </a:t>
            </a:r>
            <a:r>
              <a:rPr lang="en-GB" sz="2000">
                <a:solidFill>
                  <a:srgbClr val="000000"/>
                </a:solidFill>
                <a:latin typeface="Arial" panose="020B0604020202020204" pitchFamily="34" charset="0"/>
              </a:rPr>
              <a:t>số tiền phạt do không tuân thủ luật pháp và quy định về môi trường </a:t>
            </a:r>
            <a:endParaRPr lang="en-US" sz="2000">
              <a:solidFill>
                <a:srgbClr val="000000"/>
              </a:solidFill>
              <a:latin typeface="Arial" panose="020B0604020202020204" pitchFamily="34" charset="0"/>
            </a:endParaRPr>
          </a:p>
        </p:txBody>
      </p:sp>
      <p:sp>
        <p:nvSpPr>
          <p:cNvPr id="14" name="Content Placeholder 2"/>
          <p:cNvSpPr txBox="1">
            <a:spLocks/>
          </p:cNvSpPr>
          <p:nvPr/>
        </p:nvSpPr>
        <p:spPr>
          <a:xfrm>
            <a:off x="577850" y="1558556"/>
            <a:ext cx="3971074" cy="4613644"/>
          </a:xfrm>
          <a:prstGeom prst="rect">
            <a:avLst/>
          </a:prstGeom>
        </p:spPr>
        <p:txBody>
          <a:bodyPr lIns="0" tIns="0" rIns="0" bIns="0" anchor="t"/>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spcAft>
                <a:spcPts val="0"/>
              </a:spcAft>
              <a:buClr>
                <a:srgbClr val="000000"/>
              </a:buClr>
            </a:pPr>
            <a:r>
              <a:rPr lang="en-GB" sz="1100" b="1" i="1" smtClean="0">
                <a:solidFill>
                  <a:srgbClr val="000000"/>
                </a:solidFill>
                <a:latin typeface="Arial" panose="020B0604020202020204" pitchFamily="34" charset="0"/>
              </a:rPr>
              <a:t>Định nghĩa:</a:t>
            </a:r>
            <a:endParaRPr lang="en-GB" sz="1100" b="1" i="1" dirty="0" smtClean="0">
              <a:solidFill>
                <a:srgbClr val="000000"/>
              </a:solidFill>
              <a:latin typeface="Arial" panose="020B0604020202020204" pitchFamily="34" charset="0"/>
            </a:endParaRPr>
          </a:p>
          <a:p>
            <a:pPr>
              <a:spcAft>
                <a:spcPts val="0"/>
              </a:spcAft>
              <a:buClr>
                <a:srgbClr val="000000"/>
              </a:buClr>
            </a:pPr>
            <a:r>
              <a:rPr lang="en-GB" sz="1100" smtClean="0">
                <a:solidFill>
                  <a:srgbClr val="000000"/>
                </a:solidFill>
                <a:latin typeface="Arial" panose="020B0604020202020204" pitchFamily="34" charset="0"/>
              </a:rPr>
              <a:t>Tổng </a:t>
            </a:r>
            <a:r>
              <a:rPr lang="en-GB" sz="1100">
                <a:solidFill>
                  <a:srgbClr val="000000"/>
                </a:solidFill>
                <a:latin typeface="Arial" panose="020B0604020202020204" pitchFamily="34" charset="0"/>
              </a:rPr>
              <a:t>số tiền phạt do không tuân thủ luật pháp và quy định về môi trường </a:t>
            </a:r>
            <a:endParaRPr lang="en-US" sz="1100">
              <a:solidFill>
                <a:srgbClr val="000000"/>
              </a:solidFill>
              <a:latin typeface="Arial" panose="020B0604020202020204" pitchFamily="34" charset="0"/>
            </a:endParaRPr>
          </a:p>
          <a:p>
            <a:pPr>
              <a:spcAft>
                <a:spcPts val="0"/>
              </a:spcAft>
              <a:buClr>
                <a:srgbClr val="000000"/>
              </a:buClr>
            </a:pPr>
            <a:endParaRPr lang="en-US" sz="1100" dirty="0">
              <a:solidFill>
                <a:srgbClr val="000000"/>
              </a:solidFill>
              <a:latin typeface="Arial" panose="020B0604020202020204" pitchFamily="34" charset="0"/>
            </a:endParaRPr>
          </a:p>
          <a:p>
            <a:pPr indent="0">
              <a:spcAft>
                <a:spcPts val="0"/>
              </a:spcAft>
              <a:buClr>
                <a:srgbClr val="000000"/>
              </a:buClr>
            </a:pPr>
            <a:r>
              <a:rPr lang="en-GB" sz="1100" b="1" i="1" smtClean="0">
                <a:solidFill>
                  <a:srgbClr val="000000"/>
                </a:solidFill>
                <a:latin typeface="Arial" panose="020B0604020202020204" pitchFamily="34" charset="0"/>
              </a:rPr>
              <a:t>Tính liên quan:</a:t>
            </a:r>
            <a:endParaRPr lang="en-GB" sz="1100" b="1" i="1" dirty="0" smtClean="0">
              <a:solidFill>
                <a:srgbClr val="000000"/>
              </a:solidFill>
              <a:latin typeface="Arial" panose="020B0604020202020204" pitchFamily="34" charset="0"/>
            </a:endParaRPr>
          </a:p>
          <a:p>
            <a:pPr indent="0">
              <a:buClr>
                <a:srgbClr val="000000"/>
              </a:buClr>
            </a:pPr>
            <a:r>
              <a:rPr lang="vi-VN" sz="1100">
                <a:solidFill>
                  <a:srgbClr val="000000"/>
                </a:solidFill>
                <a:latin typeface="Arial" panose="020B0604020202020204" pitchFamily="34" charset="0"/>
              </a:rPr>
              <a:t>Chỉ số này thể hiện </a:t>
            </a:r>
            <a:r>
              <a:rPr lang="vi-VN" sz="1100" b="1">
                <a:solidFill>
                  <a:srgbClr val="000000"/>
                </a:solidFill>
                <a:latin typeface="Arial" panose="020B0604020202020204" pitchFamily="34" charset="0"/>
              </a:rPr>
              <a:t>tổng giá trị bằng tiền </a:t>
            </a:r>
            <a:r>
              <a:rPr lang="vi-VN" sz="1100">
                <a:solidFill>
                  <a:srgbClr val="000000"/>
                </a:solidFill>
                <a:latin typeface="Arial" panose="020B0604020202020204" pitchFamily="34" charset="0"/>
              </a:rPr>
              <a:t>của các hình phạt/tiền phạt hành chính và tư pháp do không tuân thủ luật pháp và qui định về môi trường của các cơ quan có thẩm quyền</a:t>
            </a:r>
            <a:r>
              <a:rPr lang="en-US" sz="1100">
                <a:solidFill>
                  <a:srgbClr val="000000"/>
                </a:solidFill>
                <a:latin typeface="Arial" panose="020B0604020202020204" pitchFamily="34" charset="0"/>
              </a:rPr>
              <a:t>.</a:t>
            </a:r>
            <a:endParaRPr lang="en-GB" sz="110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cs typeface="Arial" panose="020B0604020202020204" pitchFamily="34" charset="0"/>
              </a:rPr>
              <a:t>Báo cáo thông tin gì</a:t>
            </a:r>
            <a:endParaRPr lang="en-GB" sz="1100" b="1" i="1" dirty="0">
              <a:solidFill>
                <a:srgbClr val="000000"/>
              </a:solidFill>
              <a:latin typeface="Arial" panose="020B0604020202020204" pitchFamily="34" charset="0"/>
              <a:cs typeface="Arial" panose="020B0604020202020204" pitchFamily="34" charset="0"/>
            </a:endParaRPr>
          </a:p>
          <a:p>
            <a:pPr marL="180975" indent="-180975">
              <a:spcAft>
                <a:spcPts val="0"/>
              </a:spcAft>
              <a:buClr>
                <a:srgbClr val="000000"/>
              </a:buClr>
              <a:buFont typeface="+mj-lt"/>
              <a:buAutoNum type="alphaLcPeriod"/>
            </a:pPr>
            <a:r>
              <a:rPr lang="vi-VN" sz="1100">
                <a:solidFill>
                  <a:prstClr val="black"/>
                </a:solidFill>
                <a:latin typeface="Arial" panose="020B0604020202020204" pitchFamily="34" charset="0"/>
              </a:rPr>
              <a:t>Báo cáo về các khoản tiền phạt đáng kể và hình phạt phi tiền tệ về</a:t>
            </a:r>
            <a:r>
              <a:rPr lang="en-GB" sz="1100">
                <a:solidFill>
                  <a:prstClr val="black"/>
                </a:solidFill>
                <a:latin typeface="Arial" panose="020B0604020202020204" pitchFamily="34" charset="0"/>
              </a:rPr>
              <a:t>:</a:t>
            </a:r>
          </a:p>
          <a:p>
            <a:pPr marL="447675" lvl="1" indent="-180975">
              <a:spcAft>
                <a:spcPts val="0"/>
              </a:spcAft>
              <a:buClr>
                <a:srgbClr val="000000"/>
              </a:buClr>
              <a:buFont typeface="Arial" panose="020B0604020202020204" pitchFamily="34" charset="0"/>
              <a:buChar char="•"/>
            </a:pPr>
            <a:r>
              <a:rPr lang="vi-VN" sz="1100">
                <a:solidFill>
                  <a:prstClr val="black"/>
                </a:solidFill>
                <a:latin typeface="Arial" panose="020B0604020202020204" pitchFamily="34" charset="0"/>
              </a:rPr>
              <a:t>Tổng giá trị bằng tiền của các khoản tiền phạt lớn </a:t>
            </a:r>
          </a:p>
          <a:p>
            <a:pPr marL="447675" lvl="1" indent="-180975">
              <a:spcAft>
                <a:spcPts val="0"/>
              </a:spcAft>
              <a:buClr>
                <a:srgbClr val="000000"/>
              </a:buClr>
              <a:buFont typeface="Arial" panose="020B0604020202020204" pitchFamily="34" charset="0"/>
              <a:buChar char="•"/>
            </a:pPr>
            <a:r>
              <a:rPr lang="vi-VN" sz="1100">
                <a:solidFill>
                  <a:prstClr val="black"/>
                </a:solidFill>
                <a:latin typeface="Arial" panose="020B0604020202020204" pitchFamily="34" charset="0"/>
              </a:rPr>
              <a:t>Tông số lần bị phê bình, kiểm điểm (không bị phạt tiền)s</a:t>
            </a:r>
          </a:p>
          <a:p>
            <a:pPr marL="447675" lvl="1" indent="-180975">
              <a:spcAft>
                <a:spcPts val="0"/>
              </a:spcAft>
              <a:buClr>
                <a:srgbClr val="000000"/>
              </a:buClr>
              <a:buFont typeface="Arial" panose="020B0604020202020204" pitchFamily="34" charset="0"/>
              <a:buChar char="•"/>
            </a:pPr>
            <a:r>
              <a:rPr lang="vi-VN" sz="1100">
                <a:solidFill>
                  <a:prstClr val="black"/>
                </a:solidFill>
                <a:latin typeface="Arial" panose="020B0604020202020204" pitchFamily="34" charset="0"/>
              </a:rPr>
              <a:t>Các vụ việc được đưa ra thông qua các cơ chế giải quyết tranh chấp </a:t>
            </a:r>
          </a:p>
          <a:p>
            <a:pPr marL="180975" indent="-180975">
              <a:spcAft>
                <a:spcPts val="0"/>
              </a:spcAft>
              <a:buClr>
                <a:srgbClr val="000000"/>
              </a:buClr>
              <a:buFont typeface="+mj-lt"/>
              <a:buAutoNum type="alphaLcPeriod"/>
            </a:pPr>
            <a:r>
              <a:rPr lang="vi-VN" sz="1100">
                <a:solidFill>
                  <a:prstClr val="black"/>
                </a:solidFill>
                <a:latin typeface="Arial" panose="020B0604020202020204" pitchFamily="34" charset="0"/>
              </a:rPr>
              <a:t>Nếu tổ chức chưa xác định được bất kỳ hành vi không tuân thủ luật hoặc các quy định nào thì chỉ cần báo cáo tóm tắt về tình hình này</a:t>
            </a:r>
            <a:r>
              <a:rPr lang="en-US" sz="1100">
                <a:solidFill>
                  <a:prstClr val="black"/>
                </a:solidFill>
                <a:latin typeface="Arial" panose="020B0604020202020204" pitchFamily="34" charset="0"/>
              </a:rPr>
              <a:t>.</a:t>
            </a:r>
            <a:endParaRPr lang="en-GB" sz="1100">
              <a:solidFill>
                <a:prstClr val="black"/>
              </a:solidFill>
              <a:latin typeface="Arial" panose="020B0604020202020204" pitchFamily="34" charset="0"/>
            </a:endParaRPr>
          </a:p>
          <a:p>
            <a:pPr indent="0">
              <a:spcAft>
                <a:spcPts val="0"/>
              </a:spcAft>
              <a:buClr>
                <a:srgbClr val="000000"/>
              </a:buClr>
            </a:pPr>
            <a:endParaRPr lang="en-GB" sz="1100" dirty="0">
              <a:solidFill>
                <a:prstClr val="black"/>
              </a:solidFill>
              <a:latin typeface="Arial" panose="020B0604020202020204" pitchFamily="34" charset="0"/>
            </a:endParaRPr>
          </a:p>
          <a:p>
            <a:pPr marL="180975" indent="-180975">
              <a:spcAft>
                <a:spcPts val="0"/>
              </a:spcAft>
              <a:buClr>
                <a:srgbClr val="000000"/>
              </a:buClr>
              <a:buFont typeface="+mj-lt"/>
              <a:buAutoNum type="alphaLcPeriod"/>
            </a:pPr>
            <a:endParaRPr lang="en-GB" sz="1100" b="1" i="1"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rPr>
              <a:t>Tham chiếu: </a:t>
            </a:r>
            <a:r>
              <a:rPr lang="en-GB" sz="1100" smtClean="0">
                <a:solidFill>
                  <a:srgbClr val="000000"/>
                </a:solidFill>
                <a:latin typeface="Arial" panose="020B0604020202020204" pitchFamily="34" charset="0"/>
              </a:rPr>
              <a:t>Trang 27 </a:t>
            </a:r>
            <a:r>
              <a:rPr lang="vi-VN" sz="1100" smtClean="0">
                <a:solidFill>
                  <a:srgbClr val="000000"/>
                </a:solidFill>
                <a:latin typeface="Arial" panose="020B0604020202020204" pitchFamily="34" charset="0"/>
              </a:rPr>
              <a:t>của Hướng dẫn</a:t>
            </a:r>
            <a:endParaRPr lang="en-US" sz="1100" dirty="0">
              <a:solidFill>
                <a:srgbClr val="000000"/>
              </a:solidFill>
              <a:latin typeface="Arial" panose="020B0604020202020204" pitchFamily="34" charset="0"/>
              <a:cs typeface="Arial" panose="020B0604020202020204" pitchFamily="34" charset="0"/>
            </a:endParaRPr>
          </a:p>
        </p:txBody>
      </p:sp>
      <p:sp>
        <p:nvSpPr>
          <p:cNvPr id="15" name="Rectangle 14"/>
          <p:cNvSpPr/>
          <p:nvPr/>
        </p:nvSpPr>
        <p:spPr bwMode="ltGray">
          <a:xfrm>
            <a:off x="5035550" y="1600200"/>
            <a:ext cx="4292600" cy="91643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000" b="1" smtClean="0">
                <a:solidFill>
                  <a:srgbClr val="000000"/>
                </a:solidFill>
                <a:cs typeface="Arial" panose="020B0604020202020204" pitchFamily="34" charset="0"/>
              </a:rPr>
              <a:t>Nguồn của văn bản pháp quy:</a:t>
            </a:r>
            <a:endParaRPr lang="en-GB" sz="1000" b="1" dirty="0">
              <a:solidFill>
                <a:srgbClr val="000000"/>
              </a:solidFill>
              <a:cs typeface="Arial" panose="020B0604020202020204" pitchFamily="34" charset="0"/>
            </a:endParaRPr>
          </a:p>
          <a:p>
            <a:pPr marL="185738" lvl="1" indent="-100013">
              <a:buFont typeface="Arial" panose="020B0604020202020204" pitchFamily="34" charset="0"/>
              <a:buChar char="•"/>
            </a:pPr>
            <a:r>
              <a:rPr lang="vi-VN" sz="1000">
                <a:solidFill>
                  <a:srgbClr val="000000"/>
                </a:solidFill>
              </a:rPr>
              <a:t>Luật Bảo vệ môi trường số</a:t>
            </a:r>
            <a:r>
              <a:rPr lang="en-GB" sz="1000">
                <a:solidFill>
                  <a:srgbClr val="000000"/>
                </a:solidFill>
              </a:rPr>
              <a:t> 55/2014/QH13 </a:t>
            </a:r>
          </a:p>
          <a:p>
            <a:pPr marL="185738" lvl="1" indent="-100013">
              <a:buFont typeface="Arial" panose="020B0604020202020204" pitchFamily="34" charset="0"/>
              <a:buChar char="•"/>
            </a:pPr>
            <a:r>
              <a:rPr lang="vi-VN" sz="1000">
                <a:solidFill>
                  <a:srgbClr val="000000"/>
                </a:solidFill>
              </a:rPr>
              <a:t>Nghị định số 179/2013/NĐ-CP về </a:t>
            </a:r>
            <a:r>
              <a:rPr lang="en-US" sz="1000">
                <a:solidFill>
                  <a:srgbClr val="000000"/>
                </a:solidFill>
              </a:rPr>
              <a:t>các </a:t>
            </a:r>
            <a:r>
              <a:rPr lang="vi-VN" sz="1000">
                <a:solidFill>
                  <a:srgbClr val="000000"/>
                </a:solidFill>
              </a:rPr>
              <a:t>hình phạt đối với hành vi vi phạm các quy định bảo vệ môi trường</a:t>
            </a:r>
            <a:endParaRPr lang="en-GB" sz="1000">
              <a:solidFill>
                <a:srgbClr val="000000"/>
              </a:solidFill>
            </a:endParaRPr>
          </a:p>
        </p:txBody>
      </p:sp>
      <p:sp>
        <p:nvSpPr>
          <p:cNvPr id="16"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76155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5201" y="2309648"/>
            <a:ext cx="5859596" cy="914400"/>
          </a:xfrm>
        </p:spPr>
        <p:txBody>
          <a:bodyPr/>
          <a:lstStyle/>
          <a:p>
            <a:r>
              <a:rPr lang="en-GB" sz="1800" dirty="0">
                <a:solidFill>
                  <a:srgbClr val="000000"/>
                </a:solidFill>
              </a:rPr>
              <a:t>Andrew WK Chan </a:t>
            </a:r>
            <a:r>
              <a:rPr lang="en-GB" sz="1400" dirty="0">
                <a:solidFill>
                  <a:srgbClr val="000000"/>
                </a:solidFill>
              </a:rPr>
              <a:t/>
            </a:r>
            <a:br>
              <a:rPr lang="en-GB" sz="1400" dirty="0">
                <a:solidFill>
                  <a:srgbClr val="000000"/>
                </a:solidFill>
              </a:rPr>
            </a:br>
            <a:r>
              <a:rPr lang="en-GB" sz="1400" b="0" dirty="0" err="1" smtClean="0">
                <a:solidFill>
                  <a:srgbClr val="000000"/>
                </a:solidFill>
              </a:rPr>
              <a:t>Lãnh</a:t>
            </a:r>
            <a:r>
              <a:rPr lang="en-GB" sz="1400" b="0" dirty="0" smtClean="0">
                <a:solidFill>
                  <a:srgbClr val="000000"/>
                </a:solidFill>
              </a:rPr>
              <a:t> </a:t>
            </a:r>
            <a:r>
              <a:rPr lang="en-GB" sz="1400" b="0" dirty="0" err="1" smtClean="0">
                <a:solidFill>
                  <a:srgbClr val="000000"/>
                </a:solidFill>
              </a:rPr>
              <a:t>đạo</a:t>
            </a:r>
            <a:r>
              <a:rPr lang="en-GB" sz="1400" b="0" dirty="0" smtClean="0">
                <a:solidFill>
                  <a:srgbClr val="000000"/>
                </a:solidFill>
              </a:rPr>
              <a:t> </a:t>
            </a:r>
            <a:r>
              <a:rPr lang="en-GB" sz="1400" b="0" dirty="0" err="1" smtClean="0">
                <a:solidFill>
                  <a:srgbClr val="000000"/>
                </a:solidFill>
              </a:rPr>
              <a:t>về</a:t>
            </a:r>
            <a:r>
              <a:rPr lang="en-GB" sz="1400" b="0" dirty="0" smtClean="0">
                <a:solidFill>
                  <a:srgbClr val="000000"/>
                </a:solidFill>
              </a:rPr>
              <a:t> </a:t>
            </a:r>
            <a:r>
              <a:rPr lang="en-GB" sz="1400" b="0" dirty="0" err="1" smtClean="0">
                <a:solidFill>
                  <a:srgbClr val="000000"/>
                </a:solidFill>
              </a:rPr>
              <a:t>Phát</a:t>
            </a:r>
            <a:r>
              <a:rPr lang="en-GB" sz="1400" b="0" dirty="0" smtClean="0">
                <a:solidFill>
                  <a:srgbClr val="000000"/>
                </a:solidFill>
              </a:rPr>
              <a:t> </a:t>
            </a:r>
            <a:r>
              <a:rPr lang="en-GB" sz="1400" b="0" dirty="0" err="1" smtClean="0">
                <a:solidFill>
                  <a:srgbClr val="000000"/>
                </a:solidFill>
              </a:rPr>
              <a:t>triển</a:t>
            </a:r>
            <a:r>
              <a:rPr lang="en-GB" sz="1400" b="0" dirty="0" smtClean="0">
                <a:solidFill>
                  <a:srgbClr val="000000"/>
                </a:solidFill>
              </a:rPr>
              <a:t> </a:t>
            </a:r>
            <a:r>
              <a:rPr lang="en-GB" sz="1400" b="0" dirty="0" err="1" smtClean="0">
                <a:solidFill>
                  <a:srgbClr val="000000"/>
                </a:solidFill>
              </a:rPr>
              <a:t>bền</a:t>
            </a:r>
            <a:r>
              <a:rPr lang="en-GB" sz="1400" b="0" dirty="0" smtClean="0">
                <a:solidFill>
                  <a:srgbClr val="000000"/>
                </a:solidFill>
              </a:rPr>
              <a:t> </a:t>
            </a:r>
            <a:r>
              <a:rPr lang="en-GB" sz="1400" b="0" dirty="0" err="1" smtClean="0">
                <a:solidFill>
                  <a:srgbClr val="000000"/>
                </a:solidFill>
              </a:rPr>
              <a:t>vững</a:t>
            </a:r>
            <a:r>
              <a:rPr lang="en-GB" sz="1400" b="0" dirty="0" smtClean="0">
                <a:solidFill>
                  <a:srgbClr val="000000"/>
                </a:solidFill>
              </a:rPr>
              <a:t> </a:t>
            </a:r>
            <a:r>
              <a:rPr lang="en-GB" sz="1400" b="0" dirty="0" err="1" smtClean="0">
                <a:solidFill>
                  <a:srgbClr val="000000"/>
                </a:solidFill>
              </a:rPr>
              <a:t>và</a:t>
            </a:r>
            <a:r>
              <a:rPr lang="en-GB" sz="1400" b="0" dirty="0" smtClean="0">
                <a:solidFill>
                  <a:srgbClr val="000000"/>
                </a:solidFill>
              </a:rPr>
              <a:t> </a:t>
            </a:r>
            <a:br>
              <a:rPr lang="en-GB" sz="1400" b="0" dirty="0" smtClean="0">
                <a:solidFill>
                  <a:srgbClr val="000000"/>
                </a:solidFill>
              </a:rPr>
            </a:br>
            <a:r>
              <a:rPr lang="en-GB" sz="1400" b="0" dirty="0" err="1" smtClean="0">
                <a:solidFill>
                  <a:srgbClr val="000000"/>
                </a:solidFill>
              </a:rPr>
              <a:t>Biến</a:t>
            </a:r>
            <a:r>
              <a:rPr lang="en-GB" sz="1400" b="0" dirty="0" smtClean="0">
                <a:solidFill>
                  <a:srgbClr val="000000"/>
                </a:solidFill>
              </a:rPr>
              <a:t> </a:t>
            </a:r>
            <a:r>
              <a:rPr lang="en-GB" sz="1400" b="0" dirty="0" err="1" smtClean="0">
                <a:solidFill>
                  <a:srgbClr val="000000"/>
                </a:solidFill>
              </a:rPr>
              <a:t>đổi</a:t>
            </a:r>
            <a:r>
              <a:rPr lang="en-GB" sz="1400" b="0" dirty="0" smtClean="0">
                <a:solidFill>
                  <a:srgbClr val="000000"/>
                </a:solidFill>
              </a:rPr>
              <a:t> </a:t>
            </a:r>
            <a:r>
              <a:rPr lang="en-GB" sz="1400" b="0" dirty="0" err="1" smtClean="0">
                <a:solidFill>
                  <a:srgbClr val="000000"/>
                </a:solidFill>
              </a:rPr>
              <a:t>đổi</a:t>
            </a:r>
            <a:r>
              <a:rPr lang="en-GB" sz="1400" b="0" dirty="0" smtClean="0">
                <a:solidFill>
                  <a:srgbClr val="000000"/>
                </a:solidFill>
              </a:rPr>
              <a:t> </a:t>
            </a:r>
            <a:r>
              <a:rPr lang="en-GB" sz="1400" b="0" dirty="0" err="1" smtClean="0">
                <a:solidFill>
                  <a:srgbClr val="000000"/>
                </a:solidFill>
              </a:rPr>
              <a:t>khí</a:t>
            </a:r>
            <a:r>
              <a:rPr lang="en-GB" sz="1400" b="0" dirty="0" smtClean="0">
                <a:solidFill>
                  <a:srgbClr val="000000"/>
                </a:solidFill>
              </a:rPr>
              <a:t> </a:t>
            </a:r>
            <a:r>
              <a:rPr lang="en-GB" sz="1400" b="0" dirty="0" err="1" smtClean="0">
                <a:solidFill>
                  <a:srgbClr val="000000"/>
                </a:solidFill>
              </a:rPr>
              <a:t>hậu</a:t>
            </a:r>
            <a:r>
              <a:rPr lang="en-GB" sz="1400" b="0" dirty="0" smtClean="0">
                <a:solidFill>
                  <a:srgbClr val="000000"/>
                </a:solidFill>
              </a:rPr>
              <a:t>, </a:t>
            </a:r>
            <a:r>
              <a:rPr lang="en-GB" sz="1400" b="0" dirty="0" err="1" smtClean="0">
                <a:solidFill>
                  <a:srgbClr val="000000"/>
                </a:solidFill>
              </a:rPr>
              <a:t>Dịch</a:t>
            </a:r>
            <a:r>
              <a:rPr lang="en-GB" sz="1400" b="0" dirty="0" smtClean="0">
                <a:solidFill>
                  <a:srgbClr val="000000"/>
                </a:solidFill>
              </a:rPr>
              <a:t> </a:t>
            </a:r>
            <a:r>
              <a:rPr lang="en-GB" sz="1400" b="0" dirty="0" err="1" smtClean="0">
                <a:solidFill>
                  <a:srgbClr val="000000"/>
                </a:solidFill>
              </a:rPr>
              <a:t>vụ</a:t>
            </a:r>
            <a:r>
              <a:rPr lang="en-GB" sz="1400" b="0" dirty="0" smtClean="0">
                <a:solidFill>
                  <a:srgbClr val="000000"/>
                </a:solidFill>
              </a:rPr>
              <a:t> </a:t>
            </a:r>
            <a:r>
              <a:rPr lang="en-GB" sz="1400" b="0" dirty="0" err="1" smtClean="0">
                <a:solidFill>
                  <a:srgbClr val="000000"/>
                </a:solidFill>
              </a:rPr>
              <a:t>tư</a:t>
            </a:r>
            <a:r>
              <a:rPr lang="en-GB" sz="1400" b="0" dirty="0" smtClean="0">
                <a:solidFill>
                  <a:srgbClr val="000000"/>
                </a:solidFill>
              </a:rPr>
              <a:t> </a:t>
            </a:r>
            <a:r>
              <a:rPr lang="en-GB" sz="1400" b="0" dirty="0" err="1" smtClean="0">
                <a:solidFill>
                  <a:srgbClr val="000000"/>
                </a:solidFill>
              </a:rPr>
              <a:t>vấn</a:t>
            </a:r>
            <a:r>
              <a:rPr lang="en-GB" sz="1400" b="0" dirty="0" smtClean="0">
                <a:solidFill>
                  <a:srgbClr val="000000"/>
                </a:solidFill>
              </a:rPr>
              <a:t> PwC </a:t>
            </a:r>
            <a:r>
              <a:rPr lang="en-GB" sz="1400" b="0" dirty="0" err="1" smtClean="0">
                <a:solidFill>
                  <a:srgbClr val="000000"/>
                </a:solidFill>
              </a:rPr>
              <a:t>Đông</a:t>
            </a:r>
            <a:r>
              <a:rPr lang="en-GB" sz="1400" b="0" dirty="0" smtClean="0">
                <a:solidFill>
                  <a:srgbClr val="000000"/>
                </a:solidFill>
              </a:rPr>
              <a:t> Nam Á</a:t>
            </a:r>
            <a:endParaRPr lang="en-US" sz="1800" dirty="0"/>
          </a:p>
        </p:txBody>
      </p:sp>
      <p:pic>
        <p:nvPicPr>
          <p:cNvPr id="12" name="Picture 11" descr="Andrew WK Chan 02"/>
          <p:cNvPicPr>
            <a:picLocks noChangeAspect="1"/>
          </p:cNvPicPr>
          <p:nvPr/>
        </p:nvPicPr>
        <p:blipFill rotWithShape="1">
          <a:blip r:embed="rId3" cstate="print"/>
          <a:srcRect b="23841"/>
          <a:stretch/>
        </p:blipFill>
        <p:spPr bwMode="auto">
          <a:xfrm>
            <a:off x="7543800" y="751824"/>
            <a:ext cx="1676401" cy="1915176"/>
          </a:xfrm>
          <a:prstGeom prst="rect">
            <a:avLst/>
          </a:prstGeom>
          <a:noFill/>
          <a:ln>
            <a:noFill/>
          </a:ln>
          <a:effectLst>
            <a:outerShdw blurRad="50800" dist="38100" dir="2700000" algn="tl" rotWithShape="0">
              <a:prstClr val="black">
                <a:alpha val="40000"/>
              </a:prstClr>
            </a:outerShdw>
          </a:effectLst>
          <a:extLst>
            <a:ext uri="{53640926-AAD7-44D8-BBD7-CCE9431645EC}">
              <a14:shadowObscured xmlns:a14="http://schemas.microsoft.com/office/drawing/2010/main"/>
            </a:ext>
          </a:extLst>
        </p:spPr>
      </p:pic>
      <p:sp>
        <p:nvSpPr>
          <p:cNvPr id="15" name="Title 4"/>
          <p:cNvSpPr txBox="1">
            <a:spLocks/>
          </p:cNvSpPr>
          <p:nvPr/>
        </p:nvSpPr>
        <p:spPr>
          <a:xfrm>
            <a:off x="3505201" y="3276600"/>
            <a:ext cx="5859596" cy="9906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marL="171450" indent="-171450">
              <a:spcAft>
                <a:spcPts val="600"/>
              </a:spcAft>
              <a:buFont typeface="Arial" panose="020B0604020202020204" pitchFamily="34" charset="0"/>
              <a:buChar char="•"/>
            </a:pPr>
            <a:r>
              <a:rPr lang="en-US" sz="1200" i="0" dirty="0" err="1" smtClean="0">
                <a:latin typeface="Arial" panose="020B0604020202020204" pitchFamily="34" charset="0"/>
              </a:rPr>
              <a:t>Thạc</a:t>
            </a:r>
            <a:r>
              <a:rPr lang="en-US" sz="1200" i="0" dirty="0" smtClean="0">
                <a:latin typeface="Arial" panose="020B0604020202020204" pitchFamily="34" charset="0"/>
              </a:rPr>
              <a:t> </a:t>
            </a:r>
            <a:r>
              <a:rPr lang="en-US" sz="1200" i="0" dirty="0" err="1" smtClean="0">
                <a:latin typeface="Arial" panose="020B0604020202020204" pitchFamily="34" charset="0"/>
              </a:rPr>
              <a:t>sĩ</a:t>
            </a:r>
            <a:r>
              <a:rPr lang="en-US" sz="1200" i="0" dirty="0" smtClean="0">
                <a:latin typeface="Arial" panose="020B0604020202020204" pitchFamily="34" charset="0"/>
              </a:rPr>
              <a:t> </a:t>
            </a:r>
            <a:r>
              <a:rPr lang="en-US" sz="1200" i="0" dirty="0" err="1" smtClean="0">
                <a:latin typeface="Arial" panose="020B0604020202020204" pitchFamily="34" charset="0"/>
              </a:rPr>
              <a:t>công</a:t>
            </a:r>
            <a:r>
              <a:rPr lang="en-US" sz="1200" i="0" dirty="0" smtClean="0">
                <a:latin typeface="Arial" panose="020B0604020202020204" pitchFamily="34" charset="0"/>
              </a:rPr>
              <a:t> </a:t>
            </a:r>
            <a:r>
              <a:rPr lang="en-US" sz="1200" i="0" dirty="0" err="1" smtClean="0">
                <a:latin typeface="Arial" panose="020B0604020202020204" pitchFamily="34" charset="0"/>
              </a:rPr>
              <a:t>nghệ</a:t>
            </a:r>
            <a:r>
              <a:rPr lang="en-US" sz="1200" i="0" dirty="0" smtClean="0">
                <a:latin typeface="Arial" panose="020B0604020202020204" pitchFamily="34" charset="0"/>
              </a:rPr>
              <a:t> (</a:t>
            </a:r>
            <a:r>
              <a:rPr lang="en-US" sz="1200" i="0" dirty="0" err="1" smtClean="0">
                <a:latin typeface="Arial" panose="020B0604020202020204" pitchFamily="34" charset="0"/>
              </a:rPr>
              <a:t>bằng</a:t>
            </a:r>
            <a:r>
              <a:rPr lang="en-US" sz="1200" i="0" dirty="0" smtClean="0">
                <a:latin typeface="Arial" panose="020B0604020202020204" pitchFamily="34" charset="0"/>
              </a:rPr>
              <a:t> </a:t>
            </a:r>
            <a:r>
              <a:rPr lang="en-US" sz="1200" i="0" dirty="0" err="1" smtClean="0">
                <a:latin typeface="Arial" panose="020B0604020202020204" pitchFamily="34" charset="0"/>
              </a:rPr>
              <a:t>danh</a:t>
            </a:r>
            <a:r>
              <a:rPr lang="en-US" sz="1200" i="0" dirty="0" smtClean="0">
                <a:latin typeface="Arial" panose="020B0604020202020204" pitchFamily="34" charset="0"/>
              </a:rPr>
              <a:t> </a:t>
            </a:r>
            <a:r>
              <a:rPr lang="en-US" sz="1200" i="0" dirty="0" err="1" smtClean="0">
                <a:latin typeface="Arial" panose="020B0604020202020204" pitchFamily="34" charset="0"/>
              </a:rPr>
              <a:t>dự</a:t>
            </a:r>
            <a:r>
              <a:rPr lang="en-US" sz="1200" i="0" dirty="0" smtClean="0">
                <a:latin typeface="Arial" panose="020B0604020202020204" pitchFamily="34" charset="0"/>
              </a:rPr>
              <a:t>), </a:t>
            </a:r>
            <a:r>
              <a:rPr lang="en-US" sz="1200" i="0" dirty="0" err="1" smtClean="0">
                <a:latin typeface="Arial" panose="020B0604020202020204" pitchFamily="34" charset="0"/>
              </a:rPr>
              <a:t>Kinh</a:t>
            </a:r>
            <a:r>
              <a:rPr lang="en-US" sz="1200" i="0" dirty="0" smtClean="0">
                <a:latin typeface="Arial" panose="020B0604020202020204" pitchFamily="34" charset="0"/>
              </a:rPr>
              <a:t> </a:t>
            </a:r>
            <a:r>
              <a:rPr lang="en-US" sz="1200" i="0" dirty="0" err="1" smtClean="0">
                <a:latin typeface="Arial" panose="020B0604020202020204" pitchFamily="34" charset="0"/>
              </a:rPr>
              <a:t>tế</a:t>
            </a:r>
            <a:r>
              <a:rPr lang="en-US" sz="1200" i="0" dirty="0" smtClean="0">
                <a:latin typeface="Arial" panose="020B0604020202020204" pitchFamily="34" charset="0"/>
              </a:rPr>
              <a:t> </a:t>
            </a:r>
            <a:r>
              <a:rPr lang="en-US" sz="1200" i="0" dirty="0" err="1" smtClean="0">
                <a:latin typeface="Arial" panose="020B0604020202020204" pitchFamily="34" charset="0"/>
              </a:rPr>
              <a:t>và</a:t>
            </a:r>
            <a:r>
              <a:rPr lang="en-US" sz="1200" i="0" dirty="0" smtClean="0">
                <a:latin typeface="Arial" panose="020B0604020202020204" pitchFamily="34" charset="0"/>
              </a:rPr>
              <a:t> </a:t>
            </a:r>
            <a:r>
              <a:rPr lang="en-US" sz="1200" i="0" dirty="0" err="1" smtClean="0">
                <a:latin typeface="Arial" panose="020B0604020202020204" pitchFamily="34" charset="0"/>
              </a:rPr>
              <a:t>Quản</a:t>
            </a:r>
            <a:r>
              <a:rPr lang="en-US" sz="1200" i="0" dirty="0" smtClean="0">
                <a:latin typeface="Arial" panose="020B0604020202020204" pitchFamily="34" charset="0"/>
              </a:rPr>
              <a:t> </a:t>
            </a:r>
            <a:r>
              <a:rPr lang="en-US" sz="1200" i="0" dirty="0" err="1" smtClean="0">
                <a:latin typeface="Arial" panose="020B0604020202020204" pitchFamily="34" charset="0"/>
              </a:rPr>
              <a:t>trị</a:t>
            </a:r>
            <a:r>
              <a:rPr lang="en-US" sz="1200" i="0" dirty="0" smtClean="0">
                <a:latin typeface="Arial" panose="020B0604020202020204" pitchFamily="34" charset="0"/>
              </a:rPr>
              <a:t>, </a:t>
            </a:r>
            <a:r>
              <a:rPr lang="en-US" sz="1200" i="0" dirty="0" err="1" smtClean="0">
                <a:latin typeface="Arial" panose="020B0604020202020204" pitchFamily="34" charset="0"/>
              </a:rPr>
              <a:t>Đại</a:t>
            </a:r>
            <a:r>
              <a:rPr lang="en-US" sz="1200" i="0" dirty="0" smtClean="0">
                <a:latin typeface="Arial" panose="020B0604020202020204" pitchFamily="34" charset="0"/>
              </a:rPr>
              <a:t> </a:t>
            </a:r>
            <a:r>
              <a:rPr lang="en-US" sz="1200" i="0" dirty="0" err="1" smtClean="0">
                <a:latin typeface="Arial" panose="020B0604020202020204" pitchFamily="34" charset="0"/>
              </a:rPr>
              <a:t>học</a:t>
            </a:r>
            <a:r>
              <a:rPr lang="en-US" sz="1200" i="0" dirty="0" smtClean="0">
                <a:latin typeface="Arial" panose="020B0604020202020204" pitchFamily="34" charset="0"/>
              </a:rPr>
              <a:t> Oxford, </a:t>
            </a:r>
            <a:r>
              <a:rPr lang="en-US" sz="1200" i="0" dirty="0" err="1" smtClean="0">
                <a:latin typeface="Arial" panose="020B0604020202020204" pitchFamily="34" charset="0"/>
              </a:rPr>
              <a:t>Anh</a:t>
            </a:r>
            <a:endParaRPr lang="en-US" sz="1200" i="0" dirty="0">
              <a:latin typeface="Arial" panose="020B0604020202020204" pitchFamily="34" charset="0"/>
            </a:endParaRPr>
          </a:p>
          <a:p>
            <a:pPr marL="171450" indent="-171450">
              <a:spcAft>
                <a:spcPts val="600"/>
              </a:spcAft>
              <a:buFont typeface="Arial" panose="020B0604020202020204" pitchFamily="34" charset="0"/>
              <a:buChar char="•"/>
            </a:pPr>
            <a:r>
              <a:rPr lang="en-US" sz="1200" i="0" dirty="0" err="1">
                <a:latin typeface="Arial" panose="020B0604020202020204" pitchFamily="34" charset="0"/>
              </a:rPr>
              <a:t>Nhà</a:t>
            </a:r>
            <a:r>
              <a:rPr lang="en-US" sz="1200" i="0" dirty="0">
                <a:latin typeface="Arial" panose="020B0604020202020204" pitchFamily="34" charset="0"/>
              </a:rPr>
              <a:t> </a:t>
            </a:r>
            <a:r>
              <a:rPr lang="en-US" sz="1200" i="0" dirty="0" err="1">
                <a:latin typeface="Arial" panose="020B0604020202020204" pitchFamily="34" charset="0"/>
              </a:rPr>
              <a:t>nghiên</a:t>
            </a:r>
            <a:r>
              <a:rPr lang="en-US" sz="1200" i="0" dirty="0">
                <a:latin typeface="Arial" panose="020B0604020202020204" pitchFamily="34" charset="0"/>
              </a:rPr>
              <a:t> </a:t>
            </a:r>
            <a:r>
              <a:rPr lang="en-US" sz="1200" i="0" dirty="0" err="1">
                <a:latin typeface="Arial" panose="020B0604020202020204" pitchFamily="34" charset="0"/>
              </a:rPr>
              <a:t>cứu</a:t>
            </a:r>
            <a:r>
              <a:rPr lang="en-US" sz="1200" i="0" dirty="0">
                <a:latin typeface="Arial" panose="020B0604020202020204" pitchFamily="34" charset="0"/>
              </a:rPr>
              <a:t>, </a:t>
            </a:r>
            <a:r>
              <a:rPr lang="en-US" sz="1200" i="0" dirty="0" err="1">
                <a:latin typeface="Arial" panose="020B0604020202020204" pitchFamily="34" charset="0"/>
              </a:rPr>
              <a:t>Chương</a:t>
            </a:r>
            <a:r>
              <a:rPr lang="en-US" sz="1200" i="0" dirty="0">
                <a:latin typeface="Arial" panose="020B0604020202020204" pitchFamily="34" charset="0"/>
              </a:rPr>
              <a:t> </a:t>
            </a:r>
            <a:r>
              <a:rPr lang="en-US" sz="1200" i="0" dirty="0" err="1">
                <a:latin typeface="Arial" panose="020B0604020202020204" pitchFamily="34" charset="0"/>
              </a:rPr>
              <a:t>trình</a:t>
            </a:r>
            <a:r>
              <a:rPr lang="en-US" sz="1200" i="0" dirty="0">
                <a:latin typeface="Arial" panose="020B0604020202020204" pitchFamily="34" charset="0"/>
              </a:rPr>
              <a:t> </a:t>
            </a:r>
            <a:r>
              <a:rPr lang="en-US" sz="1200" i="0" dirty="0" err="1">
                <a:latin typeface="Arial" panose="020B0604020202020204" pitchFamily="34" charset="0"/>
              </a:rPr>
              <a:t>Quản</a:t>
            </a:r>
            <a:r>
              <a:rPr lang="en-US" sz="1200" i="0" dirty="0">
                <a:latin typeface="Arial" panose="020B0604020202020204" pitchFamily="34" charset="0"/>
              </a:rPr>
              <a:t> </a:t>
            </a:r>
            <a:r>
              <a:rPr lang="en-US" sz="1200" i="0" dirty="0" err="1" smtClean="0">
                <a:latin typeface="Arial" panose="020B0604020202020204" pitchFamily="34" charset="0"/>
              </a:rPr>
              <a:t>trị</a:t>
            </a:r>
            <a:r>
              <a:rPr lang="en-US" sz="1200" i="0" dirty="0" smtClean="0">
                <a:latin typeface="Arial" panose="020B0604020202020204" pitchFamily="34" charset="0"/>
              </a:rPr>
              <a:t> Sloan, </a:t>
            </a:r>
            <a:r>
              <a:rPr lang="en-US" sz="1200" i="0" dirty="0" err="1">
                <a:latin typeface="Arial" panose="020B0604020202020204" pitchFamily="34" charset="0"/>
              </a:rPr>
              <a:t>Học</a:t>
            </a:r>
            <a:r>
              <a:rPr lang="en-US" sz="1200" i="0" dirty="0">
                <a:latin typeface="Arial" panose="020B0604020202020204" pitchFamily="34" charset="0"/>
              </a:rPr>
              <a:t> </a:t>
            </a:r>
            <a:r>
              <a:rPr lang="en-US" sz="1200" i="0" dirty="0" err="1" smtClean="0">
                <a:latin typeface="Arial" panose="020B0604020202020204" pitchFamily="34" charset="0"/>
              </a:rPr>
              <a:t>viện</a:t>
            </a:r>
            <a:r>
              <a:rPr lang="en-US" sz="1200" i="0" dirty="0" smtClean="0">
                <a:latin typeface="Arial" panose="020B0604020202020204" pitchFamily="34" charset="0"/>
              </a:rPr>
              <a:t> </a:t>
            </a:r>
            <a:r>
              <a:rPr lang="en-US" sz="1200" i="0" dirty="0" err="1" smtClean="0">
                <a:latin typeface="Arial" panose="020B0604020202020204" pitchFamily="34" charset="0"/>
              </a:rPr>
              <a:t>công</a:t>
            </a:r>
            <a:r>
              <a:rPr lang="en-US" sz="1200" i="0" dirty="0" smtClean="0">
                <a:latin typeface="Arial" panose="020B0604020202020204" pitchFamily="34" charset="0"/>
              </a:rPr>
              <a:t> </a:t>
            </a:r>
            <a:r>
              <a:rPr lang="en-US" sz="1200" i="0" dirty="0" err="1" smtClean="0">
                <a:latin typeface="Arial" panose="020B0604020202020204" pitchFamily="34" charset="0"/>
              </a:rPr>
              <a:t>nghệ</a:t>
            </a:r>
            <a:r>
              <a:rPr lang="en-US" sz="1200" i="0" dirty="0" smtClean="0">
                <a:latin typeface="Arial" panose="020B0604020202020204" pitchFamily="34" charset="0"/>
              </a:rPr>
              <a:t> MIT, </a:t>
            </a:r>
            <a:r>
              <a:rPr lang="en-US" sz="1200" i="0" dirty="0" err="1" smtClean="0">
                <a:latin typeface="Arial" panose="020B0604020202020204" pitchFamily="34" charset="0"/>
              </a:rPr>
              <a:t>Mỹ</a:t>
            </a:r>
            <a:endParaRPr lang="en-US" sz="1200" dirty="0">
              <a:latin typeface="Arial" panose="020B0604020202020204" pitchFamily="34" charset="0"/>
            </a:endParaRPr>
          </a:p>
        </p:txBody>
      </p:sp>
      <p:sp>
        <p:nvSpPr>
          <p:cNvPr id="17" name="Title 4"/>
          <p:cNvSpPr txBox="1">
            <a:spLocks/>
          </p:cNvSpPr>
          <p:nvPr/>
        </p:nvSpPr>
        <p:spPr>
          <a:xfrm>
            <a:off x="3505201" y="3886200"/>
            <a:ext cx="5859595" cy="1828800"/>
          </a:xfrm>
          <a:prstGeom prst="rect">
            <a:avLst/>
          </a:prstGeom>
        </p:spPr>
        <p:txBody>
          <a:bodyPr vert="horz" lIns="0" tIns="0" rIns="0" bIns="0" numCol="2" spcCol="36000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a:spcAft>
                <a:spcPts val="600"/>
              </a:spcAft>
            </a:pPr>
            <a:r>
              <a:rPr lang="en-GB" sz="1200" b="0" i="0" dirty="0" smtClean="0">
                <a:latin typeface="Arial" panose="020B0604020202020204" pitchFamily="34" charset="0"/>
              </a:rPr>
              <a:t>Andrew </a:t>
            </a:r>
            <a:r>
              <a:rPr lang="en-GB" sz="1200" b="0" i="0" dirty="0" err="1" smtClean="0">
                <a:latin typeface="Arial" panose="020B0604020202020204" pitchFamily="34" charset="0"/>
              </a:rPr>
              <a:t>sáng</a:t>
            </a:r>
            <a:r>
              <a:rPr lang="en-GB" sz="1200" b="0" i="0" dirty="0" smtClean="0">
                <a:latin typeface="Arial" panose="020B0604020202020204" pitchFamily="34" charset="0"/>
              </a:rPr>
              <a:t> </a:t>
            </a:r>
            <a:r>
              <a:rPr lang="en-GB" sz="1200" b="0" i="0" dirty="0" err="1" smtClean="0">
                <a:latin typeface="Arial" panose="020B0604020202020204" pitchFamily="34" charset="0"/>
              </a:rPr>
              <a:t>lập</a:t>
            </a:r>
            <a:r>
              <a:rPr lang="en-GB" sz="1200" b="0" i="0" dirty="0" smtClean="0">
                <a:latin typeface="Arial" panose="020B0604020202020204" pitchFamily="34" charset="0"/>
              </a:rPr>
              <a:t> </a:t>
            </a:r>
            <a:r>
              <a:rPr lang="en-GB" sz="1200" b="0" i="0" dirty="0" err="1" smtClean="0">
                <a:latin typeface="Arial" panose="020B0604020202020204" pitchFamily="34" charset="0"/>
              </a:rPr>
              <a:t>và</a:t>
            </a:r>
            <a:r>
              <a:rPr lang="en-GB" sz="1200" b="0" i="0" dirty="0" smtClean="0">
                <a:latin typeface="Arial" panose="020B0604020202020204" pitchFamily="34" charset="0"/>
              </a:rPr>
              <a:t> </a:t>
            </a:r>
            <a:r>
              <a:rPr lang="en-GB" sz="1200" b="0" i="0" dirty="0" err="1" smtClean="0">
                <a:latin typeface="Arial" panose="020B0604020202020204" pitchFamily="34" charset="0"/>
              </a:rPr>
              <a:t>lãnh</a:t>
            </a:r>
            <a:r>
              <a:rPr lang="en-GB" sz="1200" b="0" i="0" dirty="0" smtClean="0">
                <a:latin typeface="Arial" panose="020B0604020202020204" pitchFamily="34" charset="0"/>
              </a:rPr>
              <a:t> </a:t>
            </a:r>
            <a:r>
              <a:rPr lang="en-GB" sz="1200" b="0" i="0" dirty="0" err="1" smtClean="0">
                <a:latin typeface="Arial" panose="020B0604020202020204" pitchFamily="34" charset="0"/>
              </a:rPr>
              <a:t>đạo</a:t>
            </a:r>
            <a:r>
              <a:rPr lang="en-GB" sz="1200" b="0" i="0" dirty="0" smtClean="0">
                <a:latin typeface="Arial" panose="020B0604020202020204" pitchFamily="34" charset="0"/>
              </a:rPr>
              <a:t> </a:t>
            </a:r>
            <a:r>
              <a:rPr lang="en-GB" sz="1200" b="0" i="0" dirty="0" err="1" smtClean="0">
                <a:latin typeface="Arial" panose="020B0604020202020204" pitchFamily="34" charset="0"/>
              </a:rPr>
              <a:t>các</a:t>
            </a:r>
            <a:r>
              <a:rPr lang="en-GB" sz="1200" b="0" i="0" dirty="0" smtClean="0">
                <a:latin typeface="Arial" panose="020B0604020202020204" pitchFamily="34" charset="0"/>
              </a:rPr>
              <a:t> </a:t>
            </a:r>
            <a:r>
              <a:rPr lang="en-GB" sz="1200" b="0" i="0" dirty="0" err="1" smtClean="0">
                <a:latin typeface="Arial" panose="020B0604020202020204" pitchFamily="34" charset="0"/>
              </a:rPr>
              <a:t>thông</a:t>
            </a:r>
            <a:r>
              <a:rPr lang="en-GB" sz="1200" b="0" i="0" dirty="0" smtClean="0">
                <a:latin typeface="Arial" panose="020B0604020202020204" pitchFamily="34" charset="0"/>
              </a:rPr>
              <a:t> </a:t>
            </a:r>
            <a:r>
              <a:rPr lang="en-GB" sz="1200" b="0" i="0" dirty="0" err="1" smtClean="0">
                <a:latin typeface="Arial" panose="020B0604020202020204" pitchFamily="34" charset="0"/>
              </a:rPr>
              <a:t>lệ</a:t>
            </a:r>
            <a:r>
              <a:rPr lang="en-GB" sz="1200" b="0" i="0" dirty="0" smtClean="0">
                <a:latin typeface="Arial" panose="020B0604020202020204" pitchFamily="34" charset="0"/>
              </a:rPr>
              <a:t> </a:t>
            </a:r>
            <a:r>
              <a:rPr lang="en-GB" sz="1200" b="0" i="0" dirty="0" err="1" smtClean="0">
                <a:latin typeface="Arial" panose="020B0604020202020204" pitchFamily="34" charset="0"/>
              </a:rPr>
              <a:t>về</a:t>
            </a:r>
            <a:r>
              <a:rPr lang="en-GB" sz="1200" b="0" i="0" dirty="0" smtClean="0">
                <a:latin typeface="Arial" panose="020B0604020202020204" pitchFamily="34" charset="0"/>
              </a:rPr>
              <a:t> </a:t>
            </a:r>
            <a:r>
              <a:rPr lang="en-GB" sz="1200" b="0" i="0" dirty="0" err="1" smtClean="0">
                <a:latin typeface="Arial" panose="020B0604020202020204" pitchFamily="34" charset="0"/>
              </a:rPr>
              <a:t>Phát</a:t>
            </a:r>
            <a:r>
              <a:rPr lang="en-GB" sz="1200" b="0" i="0" dirty="0" smtClean="0">
                <a:latin typeface="Arial" panose="020B0604020202020204" pitchFamily="34" charset="0"/>
              </a:rPr>
              <a:t> </a:t>
            </a:r>
            <a:r>
              <a:rPr lang="en-GB" sz="1200" b="0" i="0" dirty="0" err="1" smtClean="0">
                <a:latin typeface="Arial" panose="020B0604020202020204" pitchFamily="34" charset="0"/>
              </a:rPr>
              <a:t>triển</a:t>
            </a:r>
            <a:r>
              <a:rPr lang="en-GB" sz="1200" b="0" i="0" dirty="0" smtClean="0">
                <a:latin typeface="Arial" panose="020B0604020202020204" pitchFamily="34" charset="0"/>
              </a:rPr>
              <a:t> </a:t>
            </a:r>
            <a:r>
              <a:rPr lang="en-GB" sz="1200" b="0" i="0" dirty="0" err="1" smtClean="0">
                <a:latin typeface="Arial" panose="020B0604020202020204" pitchFamily="34" charset="0"/>
              </a:rPr>
              <a:t>bền</a:t>
            </a:r>
            <a:r>
              <a:rPr lang="en-GB" sz="1200" b="0" i="0" dirty="0" smtClean="0">
                <a:latin typeface="Arial" panose="020B0604020202020204" pitchFamily="34" charset="0"/>
              </a:rPr>
              <a:t> </a:t>
            </a:r>
            <a:r>
              <a:rPr lang="en-GB" sz="1200" b="0" i="0" dirty="0" err="1" smtClean="0">
                <a:latin typeface="Arial" panose="020B0604020202020204" pitchFamily="34" charset="0"/>
              </a:rPr>
              <a:t>vững</a:t>
            </a:r>
            <a:r>
              <a:rPr lang="en-GB" sz="1200" b="0" i="0" dirty="0" smtClean="0">
                <a:latin typeface="Arial" panose="020B0604020202020204" pitchFamily="34" charset="0"/>
              </a:rPr>
              <a:t> </a:t>
            </a:r>
            <a:r>
              <a:rPr lang="en-GB" sz="1200" b="0" i="0" dirty="0" err="1" smtClean="0">
                <a:latin typeface="Arial" panose="020B0604020202020204" pitchFamily="34" charset="0"/>
              </a:rPr>
              <a:t>và</a:t>
            </a:r>
            <a:r>
              <a:rPr lang="en-GB" sz="1200" b="0" i="0" dirty="0" smtClean="0">
                <a:latin typeface="Arial" panose="020B0604020202020204" pitchFamily="34" charset="0"/>
              </a:rPr>
              <a:t> </a:t>
            </a:r>
            <a:r>
              <a:rPr lang="en-GB" sz="1200" b="0" i="0" dirty="0" err="1" smtClean="0">
                <a:latin typeface="Arial" panose="020B0604020202020204" pitchFamily="34" charset="0"/>
              </a:rPr>
              <a:t>biến</a:t>
            </a:r>
            <a:r>
              <a:rPr lang="en-GB" sz="1200" b="0" i="0" dirty="0" smtClean="0">
                <a:latin typeface="Arial" panose="020B0604020202020204" pitchFamily="34" charset="0"/>
              </a:rPr>
              <a:t> </a:t>
            </a:r>
            <a:r>
              <a:rPr lang="en-GB" sz="1200" b="0" i="0" dirty="0" err="1" smtClean="0">
                <a:latin typeface="Arial" panose="020B0604020202020204" pitchFamily="34" charset="0"/>
              </a:rPr>
              <a:t>đổi</a:t>
            </a:r>
            <a:r>
              <a:rPr lang="en-GB" sz="1200" b="0" i="0" dirty="0" smtClean="0">
                <a:latin typeface="Arial" panose="020B0604020202020204" pitchFamily="34" charset="0"/>
              </a:rPr>
              <a:t> </a:t>
            </a:r>
            <a:r>
              <a:rPr lang="en-GB" sz="1200" b="0" i="0" dirty="0" err="1" smtClean="0">
                <a:latin typeface="Arial" panose="020B0604020202020204" pitchFamily="34" charset="0"/>
              </a:rPr>
              <a:t>khí</a:t>
            </a:r>
            <a:r>
              <a:rPr lang="en-GB" sz="1200" b="0" i="0" dirty="0" smtClean="0">
                <a:latin typeface="Arial" panose="020B0604020202020204" pitchFamily="34" charset="0"/>
              </a:rPr>
              <a:t> </a:t>
            </a:r>
            <a:r>
              <a:rPr lang="en-GB" sz="1200" b="0" i="0" dirty="0" err="1" smtClean="0">
                <a:latin typeface="Arial" panose="020B0604020202020204" pitchFamily="34" charset="0"/>
              </a:rPr>
              <a:t>hậu</a:t>
            </a:r>
            <a:r>
              <a:rPr lang="en-GB" sz="1200" b="0" i="0" dirty="0" smtClean="0">
                <a:latin typeface="Arial" panose="020B0604020202020204" pitchFamily="34" charset="0"/>
              </a:rPr>
              <a:t> </a:t>
            </a:r>
            <a:r>
              <a:rPr lang="en-GB" sz="1200" b="0" i="0" dirty="0" err="1" smtClean="0">
                <a:latin typeface="Arial" panose="020B0604020202020204" pitchFamily="34" charset="0"/>
              </a:rPr>
              <a:t>cho</a:t>
            </a:r>
            <a:r>
              <a:rPr lang="en-GB" sz="1200" b="0" i="0" dirty="0" smtClean="0">
                <a:latin typeface="Arial" panose="020B0604020202020204" pitchFamily="34" charset="0"/>
              </a:rPr>
              <a:t> </a:t>
            </a:r>
            <a:r>
              <a:rPr lang="en-GB" sz="1200" b="0" i="0" dirty="0" err="1" smtClean="0">
                <a:latin typeface="Arial" panose="020B0604020202020204" pitchFamily="34" charset="0"/>
              </a:rPr>
              <a:t>dịch</a:t>
            </a:r>
            <a:r>
              <a:rPr lang="en-GB" sz="1200" b="0" i="0" dirty="0" smtClean="0">
                <a:latin typeface="Arial" panose="020B0604020202020204" pitchFamily="34" charset="0"/>
              </a:rPr>
              <a:t> </a:t>
            </a:r>
            <a:r>
              <a:rPr lang="en-GB" sz="1200" b="0" i="0" dirty="0" err="1" smtClean="0">
                <a:latin typeface="Arial" panose="020B0604020202020204" pitchFamily="34" charset="0"/>
              </a:rPr>
              <a:t>vụ</a:t>
            </a:r>
            <a:r>
              <a:rPr lang="en-GB" sz="1200" b="0" i="0" dirty="0" smtClean="0">
                <a:latin typeface="Arial" panose="020B0604020202020204" pitchFamily="34" charset="0"/>
              </a:rPr>
              <a:t> </a:t>
            </a:r>
            <a:r>
              <a:rPr lang="en-GB" sz="1200" b="0" i="0" dirty="0" err="1" smtClean="0">
                <a:latin typeface="Arial" panose="020B0604020202020204" pitchFamily="34" charset="0"/>
              </a:rPr>
              <a:t>tư</a:t>
            </a:r>
            <a:r>
              <a:rPr lang="en-GB" sz="1200" b="0" i="0" dirty="0" smtClean="0">
                <a:latin typeface="Arial" panose="020B0604020202020204" pitchFamily="34" charset="0"/>
              </a:rPr>
              <a:t> </a:t>
            </a:r>
            <a:r>
              <a:rPr lang="en-GB" sz="1200" b="0" i="0" dirty="0" err="1" smtClean="0">
                <a:latin typeface="Arial" panose="020B0604020202020204" pitchFamily="34" charset="0"/>
              </a:rPr>
              <a:t>vấn</a:t>
            </a:r>
            <a:r>
              <a:rPr lang="en-GB" sz="1200" b="0" i="0" dirty="0" smtClean="0">
                <a:latin typeface="Arial" panose="020B0604020202020204" pitchFamily="34" charset="0"/>
              </a:rPr>
              <a:t> PwC </a:t>
            </a:r>
            <a:r>
              <a:rPr lang="en-GB" sz="1200" b="0" i="0" dirty="0" err="1" smtClean="0">
                <a:latin typeface="Arial" panose="020B0604020202020204" pitchFamily="34" charset="0"/>
              </a:rPr>
              <a:t>tại</a:t>
            </a:r>
            <a:r>
              <a:rPr lang="en-GB" sz="1200" b="0" i="0" dirty="0" smtClean="0">
                <a:latin typeface="Arial" panose="020B0604020202020204" pitchFamily="34" charset="0"/>
              </a:rPr>
              <a:t> </a:t>
            </a:r>
            <a:r>
              <a:rPr lang="en-GB" sz="1200" b="0" i="0" dirty="0" err="1" smtClean="0">
                <a:latin typeface="Arial" panose="020B0604020202020204" pitchFamily="34" charset="0"/>
              </a:rPr>
              <a:t>Đông</a:t>
            </a:r>
            <a:r>
              <a:rPr lang="en-GB" sz="1200" b="0" i="0" dirty="0" smtClean="0">
                <a:latin typeface="Arial" panose="020B0604020202020204" pitchFamily="34" charset="0"/>
              </a:rPr>
              <a:t> Nam Á. </a:t>
            </a:r>
            <a:r>
              <a:rPr lang="en-GB" sz="1200" b="0" i="0" dirty="0" err="1" smtClean="0">
                <a:latin typeface="Arial" panose="020B0604020202020204" pitchFamily="34" charset="0"/>
              </a:rPr>
              <a:t>Tới</a:t>
            </a:r>
            <a:r>
              <a:rPr lang="en-GB" sz="1200" b="0" i="0" dirty="0" smtClean="0">
                <a:latin typeface="Arial" panose="020B0604020202020204" pitchFamily="34" charset="0"/>
              </a:rPr>
              <a:t> </a:t>
            </a:r>
            <a:r>
              <a:rPr lang="en-GB" sz="1200" b="0" i="0" dirty="0" err="1" smtClean="0">
                <a:latin typeface="Arial" panose="020B0604020202020204" pitchFamily="34" charset="0"/>
              </a:rPr>
              <a:t>thời</a:t>
            </a:r>
            <a:r>
              <a:rPr lang="en-GB" sz="1200" b="0" i="0" dirty="0" smtClean="0">
                <a:latin typeface="Arial" panose="020B0604020202020204" pitchFamily="34" charset="0"/>
              </a:rPr>
              <a:t> </a:t>
            </a:r>
            <a:r>
              <a:rPr lang="en-GB" sz="1200" b="0" i="0" dirty="0" err="1" smtClean="0">
                <a:latin typeface="Arial" panose="020B0604020202020204" pitchFamily="34" charset="0"/>
              </a:rPr>
              <a:t>điểm</a:t>
            </a:r>
            <a:r>
              <a:rPr lang="en-GB" sz="1200" b="0" i="0" dirty="0" smtClean="0">
                <a:latin typeface="Arial" panose="020B0604020202020204" pitchFamily="34" charset="0"/>
              </a:rPr>
              <a:t> </a:t>
            </a:r>
            <a:r>
              <a:rPr lang="en-GB" sz="1200" b="0" i="0" dirty="0" err="1" smtClean="0">
                <a:latin typeface="Arial" panose="020B0604020202020204" pitchFamily="34" charset="0"/>
              </a:rPr>
              <a:t>hiện</a:t>
            </a:r>
            <a:r>
              <a:rPr lang="en-GB" sz="1200" b="0" i="0" dirty="0" smtClean="0">
                <a:latin typeface="Arial" panose="020B0604020202020204" pitchFamily="34" charset="0"/>
              </a:rPr>
              <a:t> </a:t>
            </a:r>
            <a:r>
              <a:rPr lang="en-GB" sz="1200" b="0" i="0" dirty="0" err="1" smtClean="0">
                <a:latin typeface="Arial" panose="020B0604020202020204" pitchFamily="34" charset="0"/>
              </a:rPr>
              <a:t>tại</a:t>
            </a:r>
            <a:r>
              <a:rPr lang="en-GB" sz="1200" b="0" i="0" dirty="0" smtClean="0">
                <a:latin typeface="Arial" panose="020B0604020202020204" pitchFamily="34" charset="0"/>
              </a:rPr>
              <a:t>, </a:t>
            </a:r>
            <a:r>
              <a:rPr lang="en-GB" sz="1200" b="0" i="0" dirty="0" err="1" smtClean="0">
                <a:latin typeface="Arial" panose="020B0604020202020204" pitchFamily="34" charset="0"/>
              </a:rPr>
              <a:t>đội</a:t>
            </a:r>
            <a:r>
              <a:rPr lang="en-GB" sz="1200" b="0" i="0" dirty="0" smtClean="0">
                <a:latin typeface="Arial" panose="020B0604020202020204" pitchFamily="34" charset="0"/>
              </a:rPr>
              <a:t> </a:t>
            </a:r>
            <a:r>
              <a:rPr lang="en-GB" sz="1200" b="0" i="0" dirty="0" err="1" smtClean="0">
                <a:latin typeface="Arial" panose="020B0604020202020204" pitchFamily="34" charset="0"/>
              </a:rPr>
              <a:t>ngũ</a:t>
            </a:r>
            <a:r>
              <a:rPr lang="en-GB" sz="1200" b="0" i="0" dirty="0" smtClean="0">
                <a:latin typeface="Arial" panose="020B0604020202020204" pitchFamily="34" charset="0"/>
              </a:rPr>
              <a:t> </a:t>
            </a:r>
            <a:r>
              <a:rPr lang="en-GB" sz="1200" b="0" i="0" dirty="0" err="1" smtClean="0">
                <a:latin typeface="Arial" panose="020B0604020202020204" pitchFamily="34" charset="0"/>
              </a:rPr>
              <a:t>gồm</a:t>
            </a:r>
            <a:r>
              <a:rPr lang="en-GB" sz="1200" b="0" i="0" dirty="0" smtClean="0">
                <a:latin typeface="Arial" panose="020B0604020202020204" pitchFamily="34" charset="0"/>
              </a:rPr>
              <a:t> 40 </a:t>
            </a:r>
            <a:r>
              <a:rPr lang="en-GB" sz="1200" b="0" i="0" dirty="0" err="1" smtClean="0">
                <a:latin typeface="Arial" panose="020B0604020202020204" pitchFamily="34" charset="0"/>
              </a:rPr>
              <a:t>chuyên</a:t>
            </a:r>
            <a:r>
              <a:rPr lang="en-GB" sz="1200" b="0" i="0" dirty="0" smtClean="0">
                <a:latin typeface="Arial" panose="020B0604020202020204" pitchFamily="34" charset="0"/>
              </a:rPr>
              <a:t> </a:t>
            </a:r>
            <a:r>
              <a:rPr lang="en-GB" sz="1200" b="0" i="0" dirty="0" err="1" smtClean="0">
                <a:latin typeface="Arial" panose="020B0604020202020204" pitchFamily="34" charset="0"/>
              </a:rPr>
              <a:t>gia</a:t>
            </a:r>
            <a:r>
              <a:rPr lang="en-GB" sz="1200" b="0" i="0" dirty="0" smtClean="0">
                <a:latin typeface="Arial" panose="020B0604020202020204" pitchFamily="34" charset="0"/>
              </a:rPr>
              <a:t> </a:t>
            </a:r>
            <a:r>
              <a:rPr lang="en-GB" sz="1200" b="0" i="0" dirty="0" err="1" smtClean="0">
                <a:latin typeface="Arial" panose="020B0604020202020204" pitchFamily="34" charset="0"/>
              </a:rPr>
              <a:t>tận</a:t>
            </a:r>
            <a:r>
              <a:rPr lang="en-GB" sz="1200" b="0" i="0" dirty="0" smtClean="0">
                <a:latin typeface="Arial" panose="020B0604020202020204" pitchFamily="34" charset="0"/>
              </a:rPr>
              <a:t> </a:t>
            </a:r>
            <a:r>
              <a:rPr lang="en-GB" sz="1200" b="0" i="0" dirty="0" err="1" smtClean="0">
                <a:latin typeface="Arial" panose="020B0604020202020204" pitchFamily="34" charset="0"/>
              </a:rPr>
              <a:t>tâm</a:t>
            </a:r>
            <a:r>
              <a:rPr lang="en-GB" sz="1200" b="0" i="0" dirty="0" smtClean="0">
                <a:latin typeface="Arial" panose="020B0604020202020204" pitchFamily="34" charset="0"/>
              </a:rPr>
              <a:t> </a:t>
            </a:r>
            <a:r>
              <a:rPr lang="en-GB" sz="1200" b="0" i="0" dirty="0" err="1" smtClean="0">
                <a:latin typeface="Arial" panose="020B0604020202020204" pitchFamily="34" charset="0"/>
              </a:rPr>
              <a:t>và</a:t>
            </a:r>
            <a:r>
              <a:rPr lang="en-GB" sz="1200" b="0" i="0" dirty="0" smtClean="0">
                <a:latin typeface="Arial" panose="020B0604020202020204" pitchFamily="34" charset="0"/>
              </a:rPr>
              <a:t> </a:t>
            </a:r>
            <a:r>
              <a:rPr lang="en-GB" sz="1200" b="0" i="0" dirty="0" err="1" smtClean="0">
                <a:latin typeface="Arial" panose="020B0604020202020204" pitchFamily="34" charset="0"/>
              </a:rPr>
              <a:t>đã</a:t>
            </a:r>
            <a:r>
              <a:rPr lang="en-GB" sz="1200" b="0" i="0" dirty="0" smtClean="0">
                <a:latin typeface="Arial" panose="020B0604020202020204" pitchFamily="34" charset="0"/>
              </a:rPr>
              <a:t> </a:t>
            </a:r>
            <a:r>
              <a:rPr lang="en-GB" sz="1200" b="0" i="0" dirty="0" err="1" smtClean="0">
                <a:latin typeface="Arial" panose="020B0604020202020204" pitchFamily="34" charset="0"/>
              </a:rPr>
              <a:t>thực</a:t>
            </a:r>
            <a:r>
              <a:rPr lang="en-GB" sz="1200" b="0" i="0" dirty="0" smtClean="0">
                <a:latin typeface="Arial" panose="020B0604020202020204" pitchFamily="34" charset="0"/>
              </a:rPr>
              <a:t> </a:t>
            </a:r>
            <a:r>
              <a:rPr lang="en-GB" sz="1200" b="0" i="0" dirty="0" err="1" smtClean="0">
                <a:latin typeface="Arial" panose="020B0604020202020204" pitchFamily="34" charset="0"/>
              </a:rPr>
              <a:t>hiện</a:t>
            </a:r>
            <a:r>
              <a:rPr lang="en-GB" sz="1200" b="0" i="0" dirty="0" smtClean="0">
                <a:latin typeface="Arial" panose="020B0604020202020204" pitchFamily="34" charset="0"/>
              </a:rPr>
              <a:t> </a:t>
            </a:r>
            <a:r>
              <a:rPr lang="en-GB" sz="1200" b="0" i="0" dirty="0" err="1" smtClean="0">
                <a:latin typeface="Arial" panose="020B0604020202020204" pitchFamily="34" charset="0"/>
              </a:rPr>
              <a:t>hơn</a:t>
            </a:r>
            <a:r>
              <a:rPr lang="en-GB" sz="1200" b="0" i="0" dirty="0" smtClean="0">
                <a:latin typeface="Arial" panose="020B0604020202020204" pitchFamily="34" charset="0"/>
              </a:rPr>
              <a:t> 300 </a:t>
            </a:r>
            <a:r>
              <a:rPr lang="en-GB" sz="1200" b="0" i="0" dirty="0" err="1" smtClean="0">
                <a:latin typeface="Arial" panose="020B0604020202020204" pitchFamily="34" charset="0"/>
              </a:rPr>
              <a:t>dự</a:t>
            </a:r>
            <a:r>
              <a:rPr lang="en-GB" sz="1200" b="0" i="0" dirty="0" smtClean="0">
                <a:latin typeface="Arial" panose="020B0604020202020204" pitchFamily="34" charset="0"/>
              </a:rPr>
              <a:t> </a:t>
            </a:r>
            <a:r>
              <a:rPr lang="en-GB" sz="1200" b="0" i="0" dirty="0" err="1" smtClean="0">
                <a:latin typeface="Arial" panose="020B0604020202020204" pitchFamily="34" charset="0"/>
              </a:rPr>
              <a:t>án</a:t>
            </a:r>
            <a:r>
              <a:rPr lang="en-GB" sz="1200" b="0" i="0" dirty="0" smtClean="0">
                <a:latin typeface="Arial" panose="020B0604020202020204" pitchFamily="34" charset="0"/>
              </a:rPr>
              <a:t> </a:t>
            </a:r>
            <a:r>
              <a:rPr lang="en-GB" sz="1200" b="0" i="0" dirty="0" err="1" smtClean="0">
                <a:latin typeface="Arial" panose="020B0604020202020204" pitchFamily="34" charset="0"/>
              </a:rPr>
              <a:t>đa</a:t>
            </a:r>
            <a:r>
              <a:rPr lang="en-GB" sz="1200" b="0" i="0" dirty="0" smtClean="0">
                <a:latin typeface="Arial" panose="020B0604020202020204" pitchFamily="34" charset="0"/>
              </a:rPr>
              <a:t> </a:t>
            </a:r>
            <a:r>
              <a:rPr lang="en-GB" sz="1200" b="0" i="0" dirty="0" err="1" smtClean="0">
                <a:latin typeface="Arial" panose="020B0604020202020204" pitchFamily="34" charset="0"/>
              </a:rPr>
              <a:t>dạng</a:t>
            </a:r>
            <a:r>
              <a:rPr lang="en-GB" sz="1200" b="0" i="0" dirty="0" smtClean="0">
                <a:latin typeface="Arial" panose="020B0604020202020204" pitchFamily="34" charset="0"/>
              </a:rPr>
              <a:t> </a:t>
            </a:r>
            <a:r>
              <a:rPr lang="en-GB" sz="1200" b="0" i="0" dirty="0" err="1" smtClean="0">
                <a:latin typeface="Arial" panose="020B0604020202020204" pitchFamily="34" charset="0"/>
              </a:rPr>
              <a:t>bao</a:t>
            </a:r>
            <a:r>
              <a:rPr lang="en-GB" sz="1200" b="0" i="0" dirty="0" smtClean="0">
                <a:latin typeface="Arial" panose="020B0604020202020204" pitchFamily="34" charset="0"/>
              </a:rPr>
              <a:t> </a:t>
            </a:r>
            <a:r>
              <a:rPr lang="en-GB" sz="1200" b="0" i="0" dirty="0" err="1" smtClean="0">
                <a:latin typeface="Arial" panose="020B0604020202020204" pitchFamily="34" charset="0"/>
              </a:rPr>
              <a:t>gồm</a:t>
            </a:r>
            <a:r>
              <a:rPr lang="en-GB" sz="1200" b="0" i="0" dirty="0" smtClean="0">
                <a:latin typeface="Arial" panose="020B0604020202020204" pitchFamily="34" charset="0"/>
              </a:rPr>
              <a:t> </a:t>
            </a:r>
            <a:r>
              <a:rPr lang="en-GB" sz="1200" b="0" i="0" dirty="0" err="1" smtClean="0">
                <a:latin typeface="Arial" panose="020B0604020202020204" pitchFamily="34" charset="0"/>
              </a:rPr>
              <a:t>xây</a:t>
            </a:r>
            <a:r>
              <a:rPr lang="en-GB" sz="1200" b="0" i="0" dirty="0" smtClean="0">
                <a:latin typeface="Arial" panose="020B0604020202020204" pitchFamily="34" charset="0"/>
              </a:rPr>
              <a:t> </a:t>
            </a:r>
            <a:r>
              <a:rPr lang="en-GB" sz="1200" b="0" i="0" dirty="0" err="1" smtClean="0">
                <a:latin typeface="Arial" panose="020B0604020202020204" pitchFamily="34" charset="0"/>
              </a:rPr>
              <a:t>dựng</a:t>
            </a:r>
            <a:r>
              <a:rPr lang="en-GB" sz="1200" b="0" i="0" dirty="0" smtClean="0">
                <a:latin typeface="Arial" panose="020B0604020202020204" pitchFamily="34" charset="0"/>
              </a:rPr>
              <a:t> </a:t>
            </a:r>
            <a:r>
              <a:rPr lang="en-GB" sz="1200" b="0" i="0" dirty="0" err="1" smtClean="0">
                <a:latin typeface="Arial" panose="020B0604020202020204" pitchFamily="34" charset="0"/>
              </a:rPr>
              <a:t>các</a:t>
            </a:r>
            <a:r>
              <a:rPr lang="en-GB" sz="1200" b="0" i="0" dirty="0" smtClean="0">
                <a:latin typeface="Arial" panose="020B0604020202020204" pitchFamily="34" charset="0"/>
              </a:rPr>
              <a:t> </a:t>
            </a:r>
            <a:r>
              <a:rPr lang="en-GB" sz="1200" b="0" i="0" dirty="0" err="1" smtClean="0">
                <a:latin typeface="Arial" panose="020B0604020202020204" pitchFamily="34" charset="0"/>
              </a:rPr>
              <a:t>chiến</a:t>
            </a:r>
            <a:r>
              <a:rPr lang="en-GB" sz="1200" b="0" i="0" dirty="0" smtClean="0">
                <a:latin typeface="Arial" panose="020B0604020202020204" pitchFamily="34" charset="0"/>
              </a:rPr>
              <a:t> </a:t>
            </a:r>
            <a:r>
              <a:rPr lang="en-GB" sz="1200" b="0" i="0" dirty="0" err="1" smtClean="0">
                <a:latin typeface="Arial" panose="020B0604020202020204" pitchFamily="34" charset="0"/>
              </a:rPr>
              <a:t>lược</a:t>
            </a:r>
            <a:r>
              <a:rPr lang="en-GB" sz="1200" b="0" i="0" dirty="0" smtClean="0">
                <a:latin typeface="Arial" panose="020B0604020202020204" pitchFamily="34" charset="0"/>
              </a:rPr>
              <a:t> </a:t>
            </a:r>
            <a:r>
              <a:rPr lang="en-GB" sz="1200" b="0" i="0" dirty="0" err="1" smtClean="0">
                <a:latin typeface="Arial" panose="020B0604020202020204" pitchFamily="34" charset="0"/>
              </a:rPr>
              <a:t>phát</a:t>
            </a:r>
            <a:r>
              <a:rPr lang="en-GB" sz="1200" b="0" i="0" dirty="0" smtClean="0">
                <a:latin typeface="Arial" panose="020B0604020202020204" pitchFamily="34" charset="0"/>
              </a:rPr>
              <a:t> </a:t>
            </a:r>
            <a:r>
              <a:rPr lang="en-GB" sz="1200" b="0" i="0" dirty="0" err="1" smtClean="0">
                <a:latin typeface="Arial" panose="020B0604020202020204" pitchFamily="34" charset="0"/>
              </a:rPr>
              <a:t>triển</a:t>
            </a:r>
            <a:r>
              <a:rPr lang="en-GB" sz="1200" b="0" i="0" dirty="0" smtClean="0">
                <a:latin typeface="Arial" panose="020B0604020202020204" pitchFamily="34" charset="0"/>
              </a:rPr>
              <a:t> </a:t>
            </a:r>
            <a:r>
              <a:rPr lang="en-GB" sz="1200" b="0" i="0" dirty="0" err="1" smtClean="0">
                <a:latin typeface="Arial" panose="020B0604020202020204" pitchFamily="34" charset="0"/>
              </a:rPr>
              <a:t>bền</a:t>
            </a:r>
            <a:r>
              <a:rPr lang="en-GB" sz="1200" b="0" i="0" dirty="0" smtClean="0">
                <a:latin typeface="Arial" panose="020B0604020202020204" pitchFamily="34" charset="0"/>
              </a:rPr>
              <a:t> </a:t>
            </a:r>
            <a:r>
              <a:rPr lang="en-GB" sz="1200" b="0" i="0" dirty="0" err="1" smtClean="0">
                <a:latin typeface="Arial" panose="020B0604020202020204" pitchFamily="34" charset="0"/>
              </a:rPr>
              <a:t>vững</a:t>
            </a:r>
            <a:r>
              <a:rPr lang="en-GB" sz="1200" b="0" i="0" dirty="0" smtClean="0">
                <a:latin typeface="Arial" panose="020B0604020202020204" pitchFamily="34" charset="0"/>
              </a:rPr>
              <a:t>, </a:t>
            </a:r>
            <a:r>
              <a:rPr lang="en-GB" sz="1200" b="0" i="0" dirty="0" err="1" smtClean="0">
                <a:latin typeface="Arial" panose="020B0604020202020204" pitchFamily="34" charset="0"/>
              </a:rPr>
              <a:t>cải</a:t>
            </a:r>
            <a:r>
              <a:rPr lang="en-GB" sz="1200" b="0" i="0" dirty="0" smtClean="0">
                <a:latin typeface="Arial" panose="020B0604020202020204" pitchFamily="34" charset="0"/>
              </a:rPr>
              <a:t> </a:t>
            </a:r>
            <a:r>
              <a:rPr lang="en-GB" sz="1200" b="0" i="0" dirty="0" err="1" smtClean="0">
                <a:latin typeface="Arial" panose="020B0604020202020204" pitchFamily="34" charset="0"/>
              </a:rPr>
              <a:t>thiện</a:t>
            </a:r>
            <a:r>
              <a:rPr lang="en-GB" sz="1200" b="0" i="0" dirty="0" smtClean="0">
                <a:latin typeface="Arial" panose="020B0604020202020204" pitchFamily="34" charset="0"/>
              </a:rPr>
              <a:t> </a:t>
            </a:r>
            <a:r>
              <a:rPr lang="en-GB" sz="1200" b="0" i="0" dirty="0" err="1" smtClean="0">
                <a:latin typeface="Arial" panose="020B0604020202020204" pitchFamily="34" charset="0"/>
              </a:rPr>
              <a:t>hiệu</a:t>
            </a:r>
            <a:r>
              <a:rPr lang="en-GB" sz="1200" b="0" i="0" dirty="0" smtClean="0">
                <a:latin typeface="Arial" panose="020B0604020202020204" pitchFamily="34" charset="0"/>
              </a:rPr>
              <a:t> </a:t>
            </a:r>
            <a:r>
              <a:rPr lang="en-GB" sz="1200" b="0" i="0" dirty="0" err="1" smtClean="0">
                <a:latin typeface="Arial" panose="020B0604020202020204" pitchFamily="34" charset="0"/>
              </a:rPr>
              <a:t>quả</a:t>
            </a:r>
            <a:r>
              <a:rPr lang="en-GB" sz="1200" b="0" i="0" dirty="0" smtClean="0">
                <a:latin typeface="Arial" panose="020B0604020202020204" pitchFamily="34" charset="0"/>
              </a:rPr>
              <a:t> </a:t>
            </a:r>
            <a:r>
              <a:rPr lang="en-GB" sz="1200" b="0" i="0" dirty="0" err="1" smtClean="0">
                <a:latin typeface="Arial" panose="020B0604020202020204" pitchFamily="34" charset="0"/>
              </a:rPr>
              <a:t>các</a:t>
            </a:r>
            <a:r>
              <a:rPr lang="en-GB" sz="1200" b="0" i="0" dirty="0" smtClean="0">
                <a:latin typeface="Arial" panose="020B0604020202020204" pitchFamily="34" charset="0"/>
              </a:rPr>
              <a:t> </a:t>
            </a:r>
            <a:r>
              <a:rPr lang="en-GB" sz="1200" b="0" i="0" dirty="0" err="1" smtClean="0">
                <a:latin typeface="Arial" panose="020B0604020202020204" pitchFamily="34" charset="0"/>
              </a:rPr>
              <a:t>sáng</a:t>
            </a:r>
            <a:r>
              <a:rPr lang="en-GB" sz="1200" b="0" i="0" dirty="0" smtClean="0">
                <a:latin typeface="Arial" panose="020B0604020202020204" pitchFamily="34" charset="0"/>
              </a:rPr>
              <a:t> </a:t>
            </a:r>
            <a:r>
              <a:rPr lang="en-GB" sz="1200" b="0" i="0" dirty="0" err="1" smtClean="0">
                <a:latin typeface="Arial" panose="020B0604020202020204" pitchFamily="34" charset="0"/>
              </a:rPr>
              <a:t>kiến</a:t>
            </a:r>
            <a:r>
              <a:rPr lang="en-GB" sz="1200" b="0" i="0" dirty="0" smtClean="0">
                <a:latin typeface="Arial" panose="020B0604020202020204" pitchFamily="34" charset="0"/>
              </a:rPr>
              <a:t> </a:t>
            </a:r>
            <a:r>
              <a:rPr lang="en-GB" sz="1200" b="0" i="0" dirty="0" err="1" smtClean="0">
                <a:latin typeface="Arial" panose="020B0604020202020204" pitchFamily="34" charset="0"/>
              </a:rPr>
              <a:t>phát</a:t>
            </a:r>
            <a:r>
              <a:rPr lang="en-GB" sz="1200" b="0" i="0" dirty="0" smtClean="0">
                <a:latin typeface="Arial" panose="020B0604020202020204" pitchFamily="34" charset="0"/>
              </a:rPr>
              <a:t> </a:t>
            </a:r>
            <a:r>
              <a:rPr lang="en-GB" sz="1200" b="0" i="0" dirty="0" err="1" smtClean="0">
                <a:latin typeface="Arial" panose="020B0604020202020204" pitchFamily="34" charset="0"/>
              </a:rPr>
              <a:t>triển</a:t>
            </a:r>
            <a:r>
              <a:rPr lang="en-GB" sz="1200" b="0" i="0" dirty="0" smtClean="0">
                <a:latin typeface="Arial" panose="020B0604020202020204" pitchFamily="34" charset="0"/>
              </a:rPr>
              <a:t> </a:t>
            </a:r>
            <a:r>
              <a:rPr lang="en-GB" sz="1200" b="0" i="0" dirty="0" err="1" smtClean="0">
                <a:latin typeface="Arial" panose="020B0604020202020204" pitchFamily="34" charset="0"/>
              </a:rPr>
              <a:t>bền</a:t>
            </a:r>
            <a:r>
              <a:rPr lang="en-GB" sz="1200" b="0" i="0" dirty="0" smtClean="0">
                <a:latin typeface="Arial" panose="020B0604020202020204" pitchFamily="34" charset="0"/>
              </a:rPr>
              <a:t> </a:t>
            </a:r>
            <a:r>
              <a:rPr lang="en-GB" sz="1200" b="0" i="0" dirty="0" err="1" smtClean="0">
                <a:latin typeface="Arial" panose="020B0604020202020204" pitchFamily="34" charset="0"/>
              </a:rPr>
              <a:t>vững</a:t>
            </a:r>
            <a:r>
              <a:rPr lang="en-GB" sz="1200" b="0" i="0" dirty="0" smtClean="0">
                <a:latin typeface="Arial" panose="020B0604020202020204" pitchFamily="34" charset="0"/>
              </a:rPr>
              <a:t> </a:t>
            </a:r>
            <a:r>
              <a:rPr lang="en-GB" sz="1200" b="0" i="0" dirty="0" err="1" smtClean="0">
                <a:latin typeface="Arial" panose="020B0604020202020204" pitchFamily="34" charset="0"/>
              </a:rPr>
              <a:t>của</a:t>
            </a:r>
            <a:r>
              <a:rPr lang="en-GB" sz="1200" b="0" i="0" dirty="0" smtClean="0">
                <a:latin typeface="Arial" panose="020B0604020202020204" pitchFamily="34" charset="0"/>
              </a:rPr>
              <a:t> </a:t>
            </a:r>
            <a:r>
              <a:rPr lang="en-GB" sz="1200" b="0" i="0" dirty="0" err="1" smtClean="0">
                <a:latin typeface="Arial" panose="020B0604020202020204" pitchFamily="34" charset="0"/>
              </a:rPr>
              <a:t>doanh</a:t>
            </a:r>
            <a:r>
              <a:rPr lang="en-GB" sz="1200" b="0" i="0" dirty="0" smtClean="0">
                <a:latin typeface="Arial" panose="020B0604020202020204" pitchFamily="34" charset="0"/>
              </a:rPr>
              <a:t> </a:t>
            </a:r>
            <a:r>
              <a:rPr lang="en-GB" sz="1200" b="0" i="0" dirty="0" err="1" smtClean="0">
                <a:latin typeface="Arial" panose="020B0604020202020204" pitchFamily="34" charset="0"/>
              </a:rPr>
              <a:t>nghiệp</a:t>
            </a:r>
            <a:r>
              <a:rPr lang="en-GB" sz="1200" b="0" i="0" dirty="0" smtClean="0">
                <a:latin typeface="Arial" panose="020B0604020202020204" pitchFamily="34" charset="0"/>
              </a:rPr>
              <a:t>, </a:t>
            </a:r>
            <a:r>
              <a:rPr lang="en-GB" sz="1200" b="0" i="0" dirty="0" err="1" smtClean="0">
                <a:latin typeface="Arial" panose="020B0604020202020204" pitchFamily="34" charset="0"/>
              </a:rPr>
              <a:t>đo</a:t>
            </a:r>
            <a:r>
              <a:rPr lang="en-GB" sz="1200" b="0" i="0" dirty="0" smtClean="0">
                <a:latin typeface="Arial" panose="020B0604020202020204" pitchFamily="34" charset="0"/>
              </a:rPr>
              <a:t> </a:t>
            </a:r>
            <a:r>
              <a:rPr lang="en-GB" sz="1200" b="0" i="0" dirty="0" err="1" smtClean="0">
                <a:latin typeface="Arial" panose="020B0604020202020204" pitchFamily="34" charset="0"/>
              </a:rPr>
              <a:t>lường</a:t>
            </a:r>
            <a:r>
              <a:rPr lang="en-GB" sz="1200" b="0" i="0" dirty="0" smtClean="0">
                <a:latin typeface="Arial" panose="020B0604020202020204" pitchFamily="34" charset="0"/>
              </a:rPr>
              <a:t> </a:t>
            </a:r>
            <a:r>
              <a:rPr lang="en-GB" sz="1200" b="0" i="0" dirty="0" err="1" smtClean="0">
                <a:latin typeface="Arial" panose="020B0604020202020204" pitchFamily="34" charset="0"/>
              </a:rPr>
              <a:t>mức</a:t>
            </a:r>
            <a:r>
              <a:rPr lang="en-GB" sz="1200" b="0" i="0" dirty="0" smtClean="0">
                <a:latin typeface="Arial" panose="020B0604020202020204" pitchFamily="34" charset="0"/>
              </a:rPr>
              <a:t> </a:t>
            </a:r>
            <a:r>
              <a:rPr lang="en-GB" sz="1200" b="0" i="0" dirty="0" err="1" smtClean="0">
                <a:latin typeface="Arial" panose="020B0604020202020204" pitchFamily="34" charset="0"/>
              </a:rPr>
              <a:t>độ</a:t>
            </a:r>
            <a:r>
              <a:rPr lang="en-GB" sz="1200" b="0" i="0" dirty="0" smtClean="0">
                <a:latin typeface="Arial" panose="020B0604020202020204" pitchFamily="34" charset="0"/>
              </a:rPr>
              <a:t> </a:t>
            </a:r>
            <a:r>
              <a:rPr lang="en-GB" sz="1200" b="0" i="0" dirty="0" err="1" smtClean="0">
                <a:latin typeface="Arial" panose="020B0604020202020204" pitchFamily="34" charset="0"/>
              </a:rPr>
              <a:t>ảnh</a:t>
            </a:r>
            <a:r>
              <a:rPr lang="en-GB" sz="1200" b="0" i="0" dirty="0" smtClean="0">
                <a:latin typeface="Arial" panose="020B0604020202020204" pitchFamily="34" charset="0"/>
              </a:rPr>
              <a:t> </a:t>
            </a:r>
            <a:r>
              <a:rPr lang="en-GB" sz="1200" b="0" i="0" dirty="0" err="1" smtClean="0">
                <a:latin typeface="Arial" panose="020B0604020202020204" pitchFamily="34" charset="0"/>
              </a:rPr>
              <a:t>hưởng</a:t>
            </a:r>
            <a:r>
              <a:rPr lang="en-GB" sz="1200" b="0" i="0" dirty="0" smtClean="0">
                <a:latin typeface="Arial" panose="020B0604020202020204" pitchFamily="34" charset="0"/>
              </a:rPr>
              <a:t>, </a:t>
            </a:r>
            <a:r>
              <a:rPr lang="en-GB" sz="1200" b="0" i="0" dirty="0" err="1" smtClean="0">
                <a:latin typeface="Arial" panose="020B0604020202020204" pitchFamily="34" charset="0"/>
              </a:rPr>
              <a:t>báo</a:t>
            </a:r>
            <a:r>
              <a:rPr lang="en-GB" sz="1200" b="0" i="0" dirty="0" smtClean="0">
                <a:latin typeface="Arial" panose="020B0604020202020204" pitchFamily="34" charset="0"/>
              </a:rPr>
              <a:t> </a:t>
            </a:r>
            <a:r>
              <a:rPr lang="en-GB" sz="1200" b="0" i="0" dirty="0" err="1" smtClean="0">
                <a:latin typeface="Arial" panose="020B0604020202020204" pitchFamily="34" charset="0"/>
              </a:rPr>
              <a:t>cáo</a:t>
            </a:r>
            <a:r>
              <a:rPr lang="en-GB" sz="1200" b="0" i="0" dirty="0" smtClean="0">
                <a:latin typeface="Arial" panose="020B0604020202020204" pitchFamily="34" charset="0"/>
              </a:rPr>
              <a:t>, </a:t>
            </a:r>
            <a:r>
              <a:rPr lang="en-GB" sz="1200" b="0" i="0" dirty="0" err="1" smtClean="0">
                <a:latin typeface="Arial" panose="020B0604020202020204" pitchFamily="34" charset="0"/>
              </a:rPr>
              <a:t>quản</a:t>
            </a:r>
            <a:r>
              <a:rPr lang="en-GB" sz="1200" b="0" i="0" dirty="0" smtClean="0">
                <a:latin typeface="Arial" panose="020B0604020202020204" pitchFamily="34" charset="0"/>
              </a:rPr>
              <a:t> </a:t>
            </a:r>
            <a:r>
              <a:rPr lang="en-GB" sz="1200" b="0" i="0" dirty="0" err="1" smtClean="0">
                <a:latin typeface="Arial" panose="020B0604020202020204" pitchFamily="34" charset="0"/>
              </a:rPr>
              <a:t>lý</a:t>
            </a:r>
            <a:r>
              <a:rPr lang="en-GB" sz="1200" b="0" i="0" dirty="0" smtClean="0">
                <a:latin typeface="Arial" panose="020B0604020202020204" pitchFamily="34" charset="0"/>
              </a:rPr>
              <a:t> </a:t>
            </a:r>
            <a:r>
              <a:rPr lang="en-GB" sz="1200" b="0" i="0" dirty="0" err="1" smtClean="0">
                <a:latin typeface="Arial" panose="020B0604020202020204" pitchFamily="34" charset="0"/>
              </a:rPr>
              <a:t>các</a:t>
            </a:r>
            <a:r>
              <a:rPr lang="en-GB" sz="1200" b="0" i="0" dirty="0" smtClean="0">
                <a:latin typeface="Arial" panose="020B0604020202020204" pitchFamily="34" charset="0"/>
              </a:rPr>
              <a:t> </a:t>
            </a:r>
            <a:r>
              <a:rPr lang="en-GB" sz="1200" b="0" i="0" dirty="0" err="1" smtClean="0">
                <a:latin typeface="Arial" panose="020B0604020202020204" pitchFamily="34" charset="0"/>
              </a:rPr>
              <a:t>bên</a:t>
            </a:r>
            <a:r>
              <a:rPr lang="en-GB" sz="1200" b="0" i="0" dirty="0" smtClean="0">
                <a:latin typeface="Arial" panose="020B0604020202020204" pitchFamily="34" charset="0"/>
              </a:rPr>
              <a:t> </a:t>
            </a:r>
            <a:r>
              <a:rPr lang="en-GB" sz="1200" b="0" i="0" dirty="0" err="1" smtClean="0">
                <a:latin typeface="Arial" panose="020B0604020202020204" pitchFamily="34" charset="0"/>
              </a:rPr>
              <a:t>liên</a:t>
            </a:r>
            <a:r>
              <a:rPr lang="en-GB" sz="1200" b="0" i="0" dirty="0" smtClean="0">
                <a:latin typeface="Arial" panose="020B0604020202020204" pitchFamily="34" charset="0"/>
              </a:rPr>
              <a:t> </a:t>
            </a:r>
            <a:r>
              <a:rPr lang="en-GB" sz="1200" b="0" i="0" dirty="0" err="1" smtClean="0">
                <a:latin typeface="Arial" panose="020B0604020202020204" pitchFamily="34" charset="0"/>
              </a:rPr>
              <a:t>quan</a:t>
            </a:r>
            <a:r>
              <a:rPr lang="en-GB" sz="1200" b="0" i="0" dirty="0" smtClean="0">
                <a:latin typeface="Arial" panose="020B0604020202020204" pitchFamily="34" charset="0"/>
              </a:rPr>
              <a:t>, minh </a:t>
            </a:r>
            <a:r>
              <a:rPr lang="en-GB" sz="1200" b="0" i="0" dirty="0" err="1" smtClean="0">
                <a:latin typeface="Arial" panose="020B0604020202020204" pitchFamily="34" charset="0"/>
              </a:rPr>
              <a:t>bạch</a:t>
            </a:r>
            <a:r>
              <a:rPr lang="en-GB" sz="1200" b="0" i="0" dirty="0" smtClean="0">
                <a:latin typeface="Arial" panose="020B0604020202020204" pitchFamily="34" charset="0"/>
              </a:rPr>
              <a:t> </a:t>
            </a:r>
            <a:r>
              <a:rPr lang="en-GB" sz="1200" b="0" i="0" dirty="0" err="1" smtClean="0">
                <a:latin typeface="Arial" panose="020B0604020202020204" pitchFamily="34" charset="0"/>
              </a:rPr>
              <a:t>hóa</a:t>
            </a:r>
            <a:r>
              <a:rPr lang="en-GB" sz="1200" b="0" i="0" dirty="0" smtClean="0">
                <a:latin typeface="Arial" panose="020B0604020202020204" pitchFamily="34" charset="0"/>
              </a:rPr>
              <a:t> </a:t>
            </a:r>
            <a:r>
              <a:rPr lang="en-GB" sz="1200" b="0" i="0" dirty="0" err="1" smtClean="0">
                <a:latin typeface="Arial" panose="020B0604020202020204" pitchFamily="34" charset="0"/>
              </a:rPr>
              <a:t>quản</a:t>
            </a:r>
            <a:r>
              <a:rPr lang="en-GB" sz="1200" b="0" i="0" dirty="0" smtClean="0">
                <a:latin typeface="Arial" panose="020B0604020202020204" pitchFamily="34" charset="0"/>
              </a:rPr>
              <a:t> </a:t>
            </a:r>
            <a:r>
              <a:rPr lang="en-GB" sz="1200" b="0" i="0" dirty="0" err="1" smtClean="0">
                <a:latin typeface="Arial" panose="020B0604020202020204" pitchFamily="34" charset="0"/>
              </a:rPr>
              <a:t>lý</a:t>
            </a:r>
            <a:r>
              <a:rPr lang="en-GB" sz="1200" b="0" i="0" dirty="0" smtClean="0">
                <a:latin typeface="Arial" panose="020B0604020202020204" pitchFamily="34" charset="0"/>
              </a:rPr>
              <a:t> </a:t>
            </a:r>
            <a:r>
              <a:rPr lang="en-GB" sz="1200" b="0" i="0" dirty="0" err="1" smtClean="0">
                <a:latin typeface="Arial" panose="020B0604020202020204" pitchFamily="34" charset="0"/>
              </a:rPr>
              <a:t>chuỗi</a:t>
            </a:r>
            <a:r>
              <a:rPr lang="en-GB" sz="1200" b="0" i="0" dirty="0" smtClean="0">
                <a:latin typeface="Arial" panose="020B0604020202020204" pitchFamily="34" charset="0"/>
              </a:rPr>
              <a:t> </a:t>
            </a:r>
            <a:r>
              <a:rPr lang="en-GB" sz="1200" b="0" i="0" dirty="0" err="1" smtClean="0">
                <a:latin typeface="Arial" panose="020B0604020202020204" pitchFamily="34" charset="0"/>
              </a:rPr>
              <a:t>cung</a:t>
            </a:r>
            <a:r>
              <a:rPr lang="en-GB" sz="1200" b="0" i="0" dirty="0" smtClean="0">
                <a:latin typeface="Arial" panose="020B0604020202020204" pitchFamily="34" charset="0"/>
              </a:rPr>
              <a:t> </a:t>
            </a:r>
            <a:r>
              <a:rPr lang="en-GB" sz="1200" b="0" i="0" dirty="0" err="1" smtClean="0">
                <a:latin typeface="Arial" panose="020B0604020202020204" pitchFamily="34" charset="0"/>
              </a:rPr>
              <a:t>ứng</a:t>
            </a:r>
            <a:r>
              <a:rPr lang="en-GB" sz="1200" b="0" i="0" dirty="0" smtClean="0">
                <a:latin typeface="Arial" panose="020B0604020202020204" pitchFamily="34" charset="0"/>
              </a:rPr>
              <a:t> </a:t>
            </a:r>
            <a:r>
              <a:rPr lang="en-GB" sz="1200" b="0" i="0" dirty="0" err="1" smtClean="0">
                <a:latin typeface="Arial" panose="020B0604020202020204" pitchFamily="34" charset="0"/>
              </a:rPr>
              <a:t>và</a:t>
            </a:r>
            <a:r>
              <a:rPr lang="en-GB" sz="1200" b="0" i="0" dirty="0" smtClean="0">
                <a:latin typeface="Arial" panose="020B0604020202020204" pitchFamily="34" charset="0"/>
              </a:rPr>
              <a:t> </a:t>
            </a:r>
            <a:r>
              <a:rPr lang="en-GB" sz="1200" b="0" i="0" dirty="0" err="1" smtClean="0">
                <a:latin typeface="Arial" panose="020B0604020202020204" pitchFamily="34" charset="0"/>
              </a:rPr>
              <a:t>các</a:t>
            </a:r>
            <a:r>
              <a:rPr lang="en-GB" sz="1200" b="0" i="0" dirty="0" smtClean="0">
                <a:latin typeface="Arial" panose="020B0604020202020204" pitchFamily="34" charset="0"/>
              </a:rPr>
              <a:t> </a:t>
            </a:r>
            <a:r>
              <a:rPr lang="en-GB" sz="1200" b="0" i="0" dirty="0" err="1" smtClean="0">
                <a:latin typeface="Arial" panose="020B0604020202020204" pitchFamily="34" charset="0"/>
              </a:rPr>
              <a:t>chiến</a:t>
            </a:r>
            <a:r>
              <a:rPr lang="en-GB" sz="1200" b="0" i="0" dirty="0" smtClean="0">
                <a:latin typeface="Arial" panose="020B0604020202020204" pitchFamily="34" charset="0"/>
              </a:rPr>
              <a:t> </a:t>
            </a:r>
            <a:r>
              <a:rPr lang="en-GB" sz="1200" b="0" i="0" dirty="0" err="1" smtClean="0">
                <a:latin typeface="Arial" panose="020B0604020202020204" pitchFamily="34" charset="0"/>
              </a:rPr>
              <a:t>lược</a:t>
            </a:r>
            <a:r>
              <a:rPr lang="en-GB" sz="1200" b="0" i="0" dirty="0" smtClean="0">
                <a:latin typeface="Arial" panose="020B0604020202020204" pitchFamily="34" charset="0"/>
              </a:rPr>
              <a:t> </a:t>
            </a:r>
            <a:r>
              <a:rPr lang="en-GB" sz="1200" b="0" i="0" dirty="0" err="1" smtClean="0">
                <a:latin typeface="Arial" panose="020B0604020202020204" pitchFamily="34" charset="0"/>
              </a:rPr>
              <a:t>tăng</a:t>
            </a:r>
            <a:r>
              <a:rPr lang="en-GB" sz="1200" b="0" i="0" dirty="0" smtClean="0">
                <a:latin typeface="Arial" panose="020B0604020202020204" pitchFamily="34" charset="0"/>
              </a:rPr>
              <a:t> </a:t>
            </a:r>
            <a:r>
              <a:rPr lang="en-GB" sz="1200" b="0" i="0" dirty="0" err="1" smtClean="0">
                <a:latin typeface="Arial" panose="020B0604020202020204" pitchFamily="34" charset="0"/>
              </a:rPr>
              <a:t>trưởng</a:t>
            </a:r>
            <a:r>
              <a:rPr lang="en-GB" sz="1200" b="0" i="0" dirty="0" smtClean="0">
                <a:latin typeface="Arial" panose="020B0604020202020204" pitchFamily="34" charset="0"/>
              </a:rPr>
              <a:t> </a:t>
            </a:r>
            <a:r>
              <a:rPr lang="en-GB" sz="1200" b="0" i="0" dirty="0" err="1" smtClean="0">
                <a:latin typeface="Arial" panose="020B0604020202020204" pitchFamily="34" charset="0"/>
              </a:rPr>
              <a:t>xanh</a:t>
            </a:r>
            <a:r>
              <a:rPr lang="en-GB" sz="1200" b="0" i="0" dirty="0" smtClean="0">
                <a:latin typeface="Arial" panose="020B0604020202020204" pitchFamily="34" charset="0"/>
              </a:rPr>
              <a:t>.</a:t>
            </a:r>
            <a:endParaRPr lang="en-GB" sz="1200" b="0" i="0" dirty="0">
              <a:latin typeface="Arial" panose="020B0604020202020204" pitchFamily="34" charset="0"/>
            </a:endParaRPr>
          </a:p>
          <a:p>
            <a:pPr>
              <a:spcAft>
                <a:spcPts val="600"/>
              </a:spcAft>
            </a:pPr>
            <a:r>
              <a:rPr lang="en-GB" sz="1200" b="0" i="0" dirty="0" err="1" smtClean="0">
                <a:latin typeface="Arial" panose="020B0604020202020204" pitchFamily="34" charset="0"/>
              </a:rPr>
              <a:t>Cá</a:t>
            </a:r>
            <a:r>
              <a:rPr lang="en-GB" sz="1200" b="0" i="0" dirty="0" smtClean="0">
                <a:latin typeface="Arial" panose="020B0604020202020204" pitchFamily="34" charset="0"/>
              </a:rPr>
              <a:t> </a:t>
            </a:r>
            <a:r>
              <a:rPr lang="en-GB" sz="1200" b="0" i="0" dirty="0" err="1" smtClean="0">
                <a:latin typeface="Arial" panose="020B0604020202020204" pitchFamily="34" charset="0"/>
              </a:rPr>
              <a:t>nhân</a:t>
            </a:r>
            <a:r>
              <a:rPr lang="en-GB" sz="1200" b="0" i="0" dirty="0" smtClean="0">
                <a:latin typeface="Arial" panose="020B0604020202020204" pitchFamily="34" charset="0"/>
              </a:rPr>
              <a:t> Andrew </a:t>
            </a:r>
            <a:r>
              <a:rPr lang="en-GB" sz="1200" b="0" i="0" dirty="0" err="1" smtClean="0">
                <a:latin typeface="Arial" panose="020B0604020202020204" pitchFamily="34" charset="0"/>
              </a:rPr>
              <a:t>đã</a:t>
            </a:r>
            <a:r>
              <a:rPr lang="en-GB" sz="1200" b="0" i="0" dirty="0" smtClean="0">
                <a:latin typeface="Arial" panose="020B0604020202020204" pitchFamily="34" charset="0"/>
              </a:rPr>
              <a:t> </a:t>
            </a:r>
            <a:r>
              <a:rPr lang="en-GB" sz="1200" b="0" i="0" dirty="0" err="1" smtClean="0">
                <a:latin typeface="Arial" panose="020B0604020202020204" pitchFamily="34" charset="0"/>
              </a:rPr>
              <a:t>thực</a:t>
            </a:r>
            <a:r>
              <a:rPr lang="en-GB" sz="1200" b="0" i="0" dirty="0" smtClean="0">
                <a:latin typeface="Arial" panose="020B0604020202020204" pitchFamily="34" charset="0"/>
              </a:rPr>
              <a:t> </a:t>
            </a:r>
            <a:r>
              <a:rPr lang="en-GB" sz="1200" b="0" i="0" dirty="0" err="1" smtClean="0">
                <a:latin typeface="Arial" panose="020B0604020202020204" pitchFamily="34" charset="0"/>
              </a:rPr>
              <a:t>hiện</a:t>
            </a:r>
            <a:r>
              <a:rPr lang="en-GB" sz="1200" b="0" i="0" dirty="0" smtClean="0">
                <a:latin typeface="Arial" panose="020B0604020202020204" pitchFamily="34" charset="0"/>
              </a:rPr>
              <a:t> </a:t>
            </a:r>
            <a:r>
              <a:rPr lang="en-GB" sz="1200" b="0" i="0" dirty="0" err="1" smtClean="0">
                <a:latin typeface="Arial" panose="020B0604020202020204" pitchFamily="34" charset="0"/>
              </a:rPr>
              <a:t>hơn</a:t>
            </a:r>
            <a:r>
              <a:rPr lang="en-GB" sz="1200" b="0" i="0" dirty="0" smtClean="0">
                <a:latin typeface="Arial" panose="020B0604020202020204" pitchFamily="34" charset="0"/>
              </a:rPr>
              <a:t> 150 </a:t>
            </a:r>
            <a:r>
              <a:rPr lang="en-GB" sz="1200" b="0" i="0" dirty="0" err="1" smtClean="0">
                <a:latin typeface="Arial" panose="020B0604020202020204" pitchFamily="34" charset="0"/>
              </a:rPr>
              <a:t>dự</a:t>
            </a:r>
            <a:r>
              <a:rPr lang="en-GB" sz="1200" b="0" i="0" dirty="0" smtClean="0">
                <a:latin typeface="Arial" panose="020B0604020202020204" pitchFamily="34" charset="0"/>
              </a:rPr>
              <a:t> </a:t>
            </a:r>
            <a:r>
              <a:rPr lang="en-GB" sz="1200" b="0" i="0" dirty="0" err="1" smtClean="0">
                <a:latin typeface="Arial" panose="020B0604020202020204" pitchFamily="34" charset="0"/>
              </a:rPr>
              <a:t>án</a:t>
            </a:r>
            <a:r>
              <a:rPr lang="en-GB" sz="1200" b="0" i="0" dirty="0" smtClean="0">
                <a:latin typeface="Arial" panose="020B0604020202020204" pitchFamily="34" charset="0"/>
              </a:rPr>
              <a:t> </a:t>
            </a:r>
            <a:r>
              <a:rPr lang="en-GB" sz="1200" b="0" i="0" dirty="0" err="1" smtClean="0">
                <a:latin typeface="Arial" panose="020B0604020202020204" pitchFamily="34" charset="0"/>
              </a:rPr>
              <a:t>đa</a:t>
            </a:r>
            <a:r>
              <a:rPr lang="en-GB" sz="1200" b="0" i="0" dirty="0" smtClean="0">
                <a:latin typeface="Arial" panose="020B0604020202020204" pitchFamily="34" charset="0"/>
              </a:rPr>
              <a:t> </a:t>
            </a:r>
            <a:r>
              <a:rPr lang="en-GB" sz="1200" b="0" i="0" dirty="0" err="1" smtClean="0">
                <a:latin typeface="Arial" panose="020B0604020202020204" pitchFamily="34" charset="0"/>
              </a:rPr>
              <a:t>dạng</a:t>
            </a:r>
            <a:r>
              <a:rPr lang="en-GB" sz="1200" b="0" i="0" dirty="0" smtClean="0">
                <a:latin typeface="Arial" panose="020B0604020202020204" pitchFamily="34" charset="0"/>
              </a:rPr>
              <a:t> </a:t>
            </a:r>
            <a:r>
              <a:rPr lang="en-GB" sz="1200" b="0" i="0" dirty="0" err="1" smtClean="0">
                <a:latin typeface="Arial" panose="020B0604020202020204" pitchFamily="34" charset="0"/>
              </a:rPr>
              <a:t>hóa</a:t>
            </a:r>
            <a:r>
              <a:rPr lang="en-GB" sz="1200" b="0" i="0" dirty="0" smtClean="0">
                <a:latin typeface="Arial" panose="020B0604020202020204" pitchFamily="34" charset="0"/>
              </a:rPr>
              <a:t> </a:t>
            </a:r>
            <a:r>
              <a:rPr lang="en-GB" sz="1200" b="0" i="0" dirty="0" err="1" smtClean="0">
                <a:latin typeface="Arial" panose="020B0604020202020204" pitchFamily="34" charset="0"/>
              </a:rPr>
              <a:t>phát</a:t>
            </a:r>
            <a:r>
              <a:rPr lang="en-GB" sz="1200" b="0" i="0" dirty="0" smtClean="0">
                <a:latin typeface="Arial" panose="020B0604020202020204" pitchFamily="34" charset="0"/>
              </a:rPr>
              <a:t> </a:t>
            </a:r>
            <a:r>
              <a:rPr lang="en-GB" sz="1200" b="0" i="0" dirty="0" err="1" smtClean="0">
                <a:latin typeface="Arial" panose="020B0604020202020204" pitchFamily="34" charset="0"/>
              </a:rPr>
              <a:t>triển</a:t>
            </a:r>
            <a:r>
              <a:rPr lang="en-GB" sz="1200" b="0" i="0" dirty="0" smtClean="0">
                <a:latin typeface="Arial" panose="020B0604020202020204" pitchFamily="34" charset="0"/>
              </a:rPr>
              <a:t> </a:t>
            </a:r>
            <a:r>
              <a:rPr lang="en-GB" sz="1200" b="0" i="0" dirty="0" err="1" smtClean="0">
                <a:latin typeface="Arial" panose="020B0604020202020204" pitchFamily="34" charset="0"/>
              </a:rPr>
              <a:t>bền</a:t>
            </a:r>
            <a:r>
              <a:rPr lang="en-GB" sz="1200" b="0" i="0" dirty="0" smtClean="0">
                <a:latin typeface="Arial" panose="020B0604020202020204" pitchFamily="34" charset="0"/>
              </a:rPr>
              <a:t> </a:t>
            </a:r>
            <a:r>
              <a:rPr lang="en-GB" sz="1200" b="0" i="0" dirty="0" err="1" smtClean="0">
                <a:latin typeface="Arial" panose="020B0604020202020204" pitchFamily="34" charset="0"/>
              </a:rPr>
              <a:t>vững</a:t>
            </a:r>
            <a:r>
              <a:rPr lang="en-GB" sz="1200" b="0" i="0" dirty="0" smtClean="0">
                <a:latin typeface="Arial" panose="020B0604020202020204" pitchFamily="34" charset="0"/>
              </a:rPr>
              <a:t>. </a:t>
            </a:r>
          </a:p>
          <a:p>
            <a:pPr>
              <a:spcAft>
                <a:spcPts val="600"/>
              </a:spcAft>
            </a:pPr>
            <a:r>
              <a:rPr lang="en-GB" sz="1200" b="0" i="0" dirty="0" err="1" smtClean="0">
                <a:latin typeface="Arial" panose="020B0604020202020204" pitchFamily="34" charset="0"/>
              </a:rPr>
              <a:t>Ông</a:t>
            </a:r>
            <a:r>
              <a:rPr lang="en-GB" sz="1200" b="0" i="0" dirty="0" smtClean="0">
                <a:latin typeface="Arial" panose="020B0604020202020204" pitchFamily="34" charset="0"/>
              </a:rPr>
              <a:t> </a:t>
            </a:r>
            <a:r>
              <a:rPr lang="en-GB" sz="1200" b="0" i="0" dirty="0" err="1" smtClean="0">
                <a:latin typeface="Arial" panose="020B0604020202020204" pitchFamily="34" charset="0"/>
              </a:rPr>
              <a:t>chủ</a:t>
            </a:r>
            <a:r>
              <a:rPr lang="en-GB" sz="1200" b="0" i="0" dirty="0" smtClean="0">
                <a:latin typeface="Arial" panose="020B0604020202020204" pitchFamily="34" charset="0"/>
              </a:rPr>
              <a:t> </a:t>
            </a:r>
            <a:r>
              <a:rPr lang="en-GB" sz="1200" b="0" i="0" dirty="0" err="1" smtClean="0">
                <a:latin typeface="Arial" panose="020B0604020202020204" pitchFamily="34" charset="0"/>
              </a:rPr>
              <a:t>động</a:t>
            </a:r>
            <a:r>
              <a:rPr lang="en-GB" sz="1200" b="0" i="0" dirty="0" smtClean="0">
                <a:latin typeface="Arial" panose="020B0604020202020204" pitchFamily="34" charset="0"/>
              </a:rPr>
              <a:t> </a:t>
            </a:r>
            <a:r>
              <a:rPr lang="en-GB" sz="1200" b="0" i="0" dirty="0" err="1" smtClean="0">
                <a:latin typeface="Arial" panose="020B0604020202020204" pitchFamily="34" charset="0"/>
              </a:rPr>
              <a:t>tham</a:t>
            </a:r>
            <a:r>
              <a:rPr lang="en-GB" sz="1200" b="0" i="0" dirty="0" smtClean="0">
                <a:latin typeface="Arial" panose="020B0604020202020204" pitchFamily="34" charset="0"/>
              </a:rPr>
              <a:t> </a:t>
            </a:r>
            <a:r>
              <a:rPr lang="en-GB" sz="1200" b="0" i="0" dirty="0" err="1" smtClean="0">
                <a:latin typeface="Arial" panose="020B0604020202020204" pitchFamily="34" charset="0"/>
              </a:rPr>
              <a:t>gia</a:t>
            </a:r>
            <a:r>
              <a:rPr lang="en-GB" sz="1200" b="0" i="0" dirty="0" smtClean="0">
                <a:latin typeface="Arial" panose="020B0604020202020204" pitchFamily="34" charset="0"/>
              </a:rPr>
              <a:t> </a:t>
            </a:r>
            <a:r>
              <a:rPr lang="en-GB" sz="1200" b="0" i="0" dirty="0" err="1" smtClean="0">
                <a:latin typeface="Arial" panose="020B0604020202020204" pitchFamily="34" charset="0"/>
              </a:rPr>
              <a:t>xây</a:t>
            </a:r>
            <a:r>
              <a:rPr lang="en-GB" sz="1200" b="0" i="0" dirty="0" smtClean="0">
                <a:latin typeface="Arial" panose="020B0604020202020204" pitchFamily="34" charset="0"/>
              </a:rPr>
              <a:t> </a:t>
            </a:r>
            <a:r>
              <a:rPr lang="en-GB" sz="1200" b="0" i="0" dirty="0" err="1" smtClean="0">
                <a:latin typeface="Arial" panose="020B0604020202020204" pitchFamily="34" charset="0"/>
              </a:rPr>
              <a:t>dựng</a:t>
            </a:r>
            <a:r>
              <a:rPr lang="en-GB" sz="1200" b="0" i="0" dirty="0" smtClean="0">
                <a:latin typeface="Arial" panose="020B0604020202020204" pitchFamily="34" charset="0"/>
              </a:rPr>
              <a:t> </a:t>
            </a:r>
            <a:r>
              <a:rPr lang="en-GB" sz="1200" b="0" i="0" dirty="0" err="1" smtClean="0">
                <a:latin typeface="Arial" panose="020B0604020202020204" pitchFamily="34" charset="0"/>
              </a:rPr>
              <a:t>các</a:t>
            </a:r>
            <a:r>
              <a:rPr lang="en-GB" sz="1200" b="0" i="0" dirty="0" smtClean="0">
                <a:latin typeface="Arial" panose="020B0604020202020204" pitchFamily="34" charset="0"/>
              </a:rPr>
              <a:t> </a:t>
            </a:r>
            <a:r>
              <a:rPr lang="en-GB" sz="1200" b="0" i="0" dirty="0" err="1" smtClean="0">
                <a:latin typeface="Arial" panose="020B0604020202020204" pitchFamily="34" charset="0"/>
              </a:rPr>
              <a:t>hoạt</a:t>
            </a:r>
            <a:r>
              <a:rPr lang="en-GB" sz="1200" b="0" i="0" dirty="0" smtClean="0">
                <a:latin typeface="Arial" panose="020B0604020202020204" pitchFamily="34" charset="0"/>
              </a:rPr>
              <a:t> </a:t>
            </a:r>
            <a:r>
              <a:rPr lang="en-GB" sz="1200" b="0" i="0" dirty="0" err="1" smtClean="0">
                <a:latin typeface="Arial" panose="020B0604020202020204" pitchFamily="34" charset="0"/>
              </a:rPr>
              <a:t>động</a:t>
            </a:r>
            <a:r>
              <a:rPr lang="en-GB" sz="1200" b="0" i="0" dirty="0" smtClean="0">
                <a:latin typeface="Arial" panose="020B0604020202020204" pitchFamily="34" charset="0"/>
              </a:rPr>
              <a:t> </a:t>
            </a:r>
            <a:r>
              <a:rPr lang="en-GB" sz="1200" b="0" i="0" dirty="0" err="1" smtClean="0">
                <a:latin typeface="Arial" panose="020B0604020202020204" pitchFamily="34" charset="0"/>
              </a:rPr>
              <a:t>phát</a:t>
            </a:r>
            <a:r>
              <a:rPr lang="en-GB" sz="1200" b="0" i="0" dirty="0" smtClean="0">
                <a:latin typeface="Arial" panose="020B0604020202020204" pitchFamily="34" charset="0"/>
              </a:rPr>
              <a:t> </a:t>
            </a:r>
            <a:r>
              <a:rPr lang="en-GB" sz="1200" b="0" i="0" dirty="0" err="1" smtClean="0">
                <a:latin typeface="Arial" panose="020B0604020202020204" pitchFamily="34" charset="0"/>
              </a:rPr>
              <a:t>triển</a:t>
            </a:r>
            <a:r>
              <a:rPr lang="en-GB" sz="1200" b="0" i="0" dirty="0" smtClean="0">
                <a:latin typeface="Arial" panose="020B0604020202020204" pitchFamily="34" charset="0"/>
              </a:rPr>
              <a:t> </a:t>
            </a:r>
            <a:r>
              <a:rPr lang="en-GB" sz="1200" b="0" i="0" dirty="0" err="1" smtClean="0">
                <a:latin typeface="Arial" panose="020B0604020202020204" pitchFamily="34" charset="0"/>
              </a:rPr>
              <a:t>bền</a:t>
            </a:r>
            <a:r>
              <a:rPr lang="en-GB" sz="1200" b="0" i="0" dirty="0" smtClean="0">
                <a:latin typeface="Arial" panose="020B0604020202020204" pitchFamily="34" charset="0"/>
              </a:rPr>
              <a:t> </a:t>
            </a:r>
            <a:r>
              <a:rPr lang="en-GB" sz="1200" b="0" i="0" dirty="0" err="1" smtClean="0">
                <a:latin typeface="Arial" panose="020B0604020202020204" pitchFamily="34" charset="0"/>
              </a:rPr>
              <a:t>vững</a:t>
            </a:r>
            <a:r>
              <a:rPr lang="en-GB" sz="1200" b="0" i="0" dirty="0" smtClean="0">
                <a:latin typeface="Arial" panose="020B0604020202020204" pitchFamily="34" charset="0"/>
              </a:rPr>
              <a:t> </a:t>
            </a:r>
            <a:r>
              <a:rPr lang="en-GB" sz="1200" b="0" i="0" dirty="0" err="1" smtClean="0">
                <a:latin typeface="Arial" panose="020B0604020202020204" pitchFamily="34" charset="0"/>
              </a:rPr>
              <a:t>trong</a:t>
            </a:r>
            <a:r>
              <a:rPr lang="en-GB" sz="1200" b="0" i="0" dirty="0" smtClean="0">
                <a:latin typeface="Arial" panose="020B0604020202020204" pitchFamily="34" charset="0"/>
              </a:rPr>
              <a:t> </a:t>
            </a:r>
            <a:r>
              <a:rPr lang="en-GB" sz="1200" b="0" i="0" dirty="0" err="1" smtClean="0">
                <a:latin typeface="Arial" panose="020B0604020202020204" pitchFamily="34" charset="0"/>
              </a:rPr>
              <a:t>khu</a:t>
            </a:r>
            <a:r>
              <a:rPr lang="en-GB" sz="1200" b="0" i="0" dirty="0" smtClean="0">
                <a:latin typeface="Arial" panose="020B0604020202020204" pitchFamily="34" charset="0"/>
              </a:rPr>
              <a:t> </a:t>
            </a:r>
            <a:r>
              <a:rPr lang="en-GB" sz="1200" b="0" i="0" dirty="0" err="1" smtClean="0">
                <a:latin typeface="Arial" panose="020B0604020202020204" pitchFamily="34" charset="0"/>
              </a:rPr>
              <a:t>vực</a:t>
            </a:r>
            <a:r>
              <a:rPr lang="en-GB" sz="1200" b="0" i="0" dirty="0" smtClean="0">
                <a:latin typeface="Arial" panose="020B0604020202020204" pitchFamily="34" charset="0"/>
              </a:rPr>
              <a:t> </a:t>
            </a:r>
            <a:r>
              <a:rPr lang="en-GB" sz="1200" b="0" i="0" dirty="0" err="1" smtClean="0">
                <a:latin typeface="Arial" panose="020B0604020202020204" pitchFamily="34" charset="0"/>
              </a:rPr>
              <a:t>Đông</a:t>
            </a:r>
            <a:r>
              <a:rPr lang="en-GB" sz="1200" b="0" i="0" dirty="0" smtClean="0">
                <a:latin typeface="Arial" panose="020B0604020202020204" pitchFamily="34" charset="0"/>
              </a:rPr>
              <a:t> Nam Á, </a:t>
            </a:r>
            <a:r>
              <a:rPr lang="en-GB" sz="1200" b="0" i="0" dirty="0" err="1" smtClean="0">
                <a:latin typeface="Arial" panose="020B0604020202020204" pitchFamily="34" charset="0"/>
              </a:rPr>
              <a:t>bao</a:t>
            </a:r>
            <a:r>
              <a:rPr lang="en-GB" sz="1200" b="0" i="0" dirty="0" smtClean="0">
                <a:latin typeface="Arial" panose="020B0604020202020204" pitchFamily="34" charset="0"/>
              </a:rPr>
              <a:t> </a:t>
            </a:r>
            <a:r>
              <a:rPr lang="en-GB" sz="1200" b="0" i="0" dirty="0" err="1" smtClean="0">
                <a:latin typeface="Arial" panose="020B0604020202020204" pitchFamily="34" charset="0"/>
              </a:rPr>
              <a:t>gồm</a:t>
            </a:r>
            <a:r>
              <a:rPr lang="en-GB" sz="1200" b="0" i="0" dirty="0" smtClean="0">
                <a:latin typeface="Arial" panose="020B0604020202020204" pitchFamily="34" charset="0"/>
              </a:rPr>
              <a:t> </a:t>
            </a:r>
            <a:r>
              <a:rPr lang="en-GB" sz="1200" b="0" i="0" dirty="0" err="1" smtClean="0">
                <a:latin typeface="Arial" panose="020B0604020202020204" pitchFamily="34" charset="0"/>
              </a:rPr>
              <a:t>việc</a:t>
            </a:r>
            <a:r>
              <a:rPr lang="en-GB" sz="1200" b="0" i="0" dirty="0" smtClean="0">
                <a:latin typeface="Arial" panose="020B0604020202020204" pitchFamily="34" charset="0"/>
              </a:rPr>
              <a:t> </a:t>
            </a:r>
            <a:r>
              <a:rPr lang="en-GB" sz="1200" b="0" i="0" dirty="0" err="1" smtClean="0">
                <a:latin typeface="Arial" panose="020B0604020202020204" pitchFamily="34" charset="0"/>
              </a:rPr>
              <a:t>phát</a:t>
            </a:r>
            <a:r>
              <a:rPr lang="en-GB" sz="1200" b="0" i="0" dirty="0" smtClean="0">
                <a:latin typeface="Arial" panose="020B0604020202020204" pitchFamily="34" charset="0"/>
              </a:rPr>
              <a:t> </a:t>
            </a:r>
            <a:r>
              <a:rPr lang="en-GB" sz="1200" b="0" i="0" dirty="0" err="1" smtClean="0">
                <a:latin typeface="Arial" panose="020B0604020202020204" pitchFamily="34" charset="0"/>
              </a:rPr>
              <a:t>triển</a:t>
            </a:r>
            <a:r>
              <a:rPr lang="en-GB" sz="1200" b="0" i="0" dirty="0" smtClean="0">
                <a:latin typeface="Arial" panose="020B0604020202020204" pitchFamily="34" charset="0"/>
              </a:rPr>
              <a:t> </a:t>
            </a:r>
            <a:r>
              <a:rPr lang="en-GB" sz="1200" b="0" i="0" dirty="0" err="1" smtClean="0">
                <a:latin typeface="Arial" panose="020B0604020202020204" pitchFamily="34" charset="0"/>
              </a:rPr>
              <a:t>các</a:t>
            </a:r>
            <a:r>
              <a:rPr lang="en-GB" sz="1200" b="0" i="0" dirty="0" smtClean="0">
                <a:latin typeface="Arial" panose="020B0604020202020204" pitchFamily="34" charset="0"/>
              </a:rPr>
              <a:t> </a:t>
            </a:r>
            <a:r>
              <a:rPr lang="en-GB" sz="1200" b="0" i="0" dirty="0" err="1" smtClean="0">
                <a:latin typeface="Arial" panose="020B0604020202020204" pitchFamily="34" charset="0"/>
              </a:rPr>
              <a:t>phương</a:t>
            </a:r>
            <a:r>
              <a:rPr lang="en-GB" sz="1200" b="0" i="0" dirty="0" smtClean="0">
                <a:latin typeface="Arial" panose="020B0604020202020204" pitchFamily="34" charset="0"/>
              </a:rPr>
              <a:t> </a:t>
            </a:r>
            <a:r>
              <a:rPr lang="en-GB" sz="1200" b="0" i="0" dirty="0" err="1" smtClean="0">
                <a:latin typeface="Arial" panose="020B0604020202020204" pitchFamily="34" charset="0"/>
              </a:rPr>
              <a:t>pháp</a:t>
            </a:r>
            <a:r>
              <a:rPr lang="en-GB" sz="1200" b="0" i="0" dirty="0" smtClean="0">
                <a:latin typeface="Arial" panose="020B0604020202020204" pitchFamily="34" charset="0"/>
              </a:rPr>
              <a:t> </a:t>
            </a:r>
            <a:r>
              <a:rPr lang="en-GB" sz="1200" b="0" i="0" dirty="0" err="1" smtClean="0">
                <a:latin typeface="Arial" panose="020B0604020202020204" pitchFamily="34" charset="0"/>
              </a:rPr>
              <a:t>tiếp</a:t>
            </a:r>
            <a:r>
              <a:rPr lang="en-GB" sz="1200" b="0" i="0" dirty="0" smtClean="0">
                <a:latin typeface="Arial" panose="020B0604020202020204" pitchFamily="34" charset="0"/>
              </a:rPr>
              <a:t> </a:t>
            </a:r>
            <a:r>
              <a:rPr lang="en-GB" sz="1200" b="0" i="0" dirty="0" err="1" smtClean="0">
                <a:latin typeface="Arial" panose="020B0604020202020204" pitchFamily="34" charset="0"/>
              </a:rPr>
              <a:t>cận</a:t>
            </a:r>
            <a:r>
              <a:rPr lang="en-GB" sz="1200" b="0" i="0" dirty="0" smtClean="0">
                <a:latin typeface="Arial" panose="020B0604020202020204" pitchFamily="34" charset="0"/>
              </a:rPr>
              <a:t> </a:t>
            </a:r>
            <a:r>
              <a:rPr lang="en-GB" sz="1200" b="0" i="0" dirty="0" err="1" smtClean="0">
                <a:latin typeface="Arial" panose="020B0604020202020204" pitchFamily="34" charset="0"/>
              </a:rPr>
              <a:t>đột</a:t>
            </a:r>
            <a:r>
              <a:rPr lang="en-GB" sz="1200" b="0" i="0" dirty="0" smtClean="0">
                <a:latin typeface="Arial" panose="020B0604020202020204" pitchFamily="34" charset="0"/>
              </a:rPr>
              <a:t> </a:t>
            </a:r>
            <a:r>
              <a:rPr lang="en-GB" sz="1200" b="0" i="0" dirty="0" err="1" smtClean="0">
                <a:latin typeface="Arial" panose="020B0604020202020204" pitchFamily="34" charset="0"/>
              </a:rPr>
              <a:t>phá</a:t>
            </a:r>
            <a:r>
              <a:rPr lang="en-GB" sz="1200" b="0" i="0" dirty="0" smtClean="0">
                <a:latin typeface="Arial" panose="020B0604020202020204" pitchFamily="34" charset="0"/>
              </a:rPr>
              <a:t> </a:t>
            </a:r>
            <a:r>
              <a:rPr lang="en-GB" sz="1200" b="0" i="0" dirty="0" err="1" smtClean="0">
                <a:latin typeface="Arial" panose="020B0604020202020204" pitchFamily="34" charset="0"/>
              </a:rPr>
              <a:t>trong</a:t>
            </a:r>
            <a:r>
              <a:rPr lang="en-GB" sz="1200" b="0" i="0" dirty="0" smtClean="0">
                <a:latin typeface="Arial" panose="020B0604020202020204" pitchFamily="34" charset="0"/>
              </a:rPr>
              <a:t> </a:t>
            </a:r>
            <a:r>
              <a:rPr lang="en-GB" sz="1200" b="0" i="0" dirty="0" err="1" smtClean="0">
                <a:latin typeface="Arial" panose="020B0604020202020204" pitchFamily="34" charset="0"/>
              </a:rPr>
              <a:t>việc</a:t>
            </a:r>
            <a:r>
              <a:rPr lang="en-GB" sz="1200" b="0" i="0" dirty="0" smtClean="0">
                <a:latin typeface="Arial" panose="020B0604020202020204" pitchFamily="34" charset="0"/>
              </a:rPr>
              <a:t> </a:t>
            </a:r>
            <a:r>
              <a:rPr lang="en-GB" sz="1200" b="0" i="0" dirty="0" err="1" smtClean="0">
                <a:latin typeface="Arial" panose="020B0604020202020204" pitchFamily="34" charset="0"/>
              </a:rPr>
              <a:t>đo</a:t>
            </a:r>
            <a:r>
              <a:rPr lang="en-GB" sz="1200" b="0" i="0" dirty="0" smtClean="0">
                <a:latin typeface="Arial" panose="020B0604020202020204" pitchFamily="34" charset="0"/>
              </a:rPr>
              <a:t> </a:t>
            </a:r>
            <a:r>
              <a:rPr lang="en-GB" sz="1200" b="0" i="0" dirty="0" err="1" smtClean="0">
                <a:latin typeface="Arial" panose="020B0604020202020204" pitchFamily="34" charset="0"/>
              </a:rPr>
              <a:t>lường</a:t>
            </a:r>
            <a:r>
              <a:rPr lang="en-GB" sz="1200" b="0" i="0" dirty="0" smtClean="0">
                <a:latin typeface="Arial" panose="020B0604020202020204" pitchFamily="34" charset="0"/>
              </a:rPr>
              <a:t> </a:t>
            </a:r>
            <a:r>
              <a:rPr lang="en-GB" sz="1200" b="0" i="0" dirty="0" err="1" smtClean="0">
                <a:latin typeface="Arial" panose="020B0604020202020204" pitchFamily="34" charset="0"/>
              </a:rPr>
              <a:t>các</a:t>
            </a:r>
            <a:r>
              <a:rPr lang="en-GB" sz="1200" b="0" i="0" dirty="0" smtClean="0">
                <a:latin typeface="Arial" panose="020B0604020202020204" pitchFamily="34" charset="0"/>
              </a:rPr>
              <a:t> </a:t>
            </a:r>
            <a:r>
              <a:rPr lang="en-GB" sz="1200" b="0" i="0" dirty="0" err="1" smtClean="0">
                <a:latin typeface="Arial" panose="020B0604020202020204" pitchFamily="34" charset="0"/>
              </a:rPr>
              <a:t>giá</a:t>
            </a:r>
            <a:r>
              <a:rPr lang="en-GB" sz="1200" b="0" i="0" dirty="0" smtClean="0">
                <a:latin typeface="Arial" panose="020B0604020202020204" pitchFamily="34" charset="0"/>
              </a:rPr>
              <a:t> </a:t>
            </a:r>
            <a:r>
              <a:rPr lang="en-GB" sz="1200" b="0" i="0" dirty="0" err="1" smtClean="0">
                <a:latin typeface="Arial" panose="020B0604020202020204" pitchFamily="34" charset="0"/>
              </a:rPr>
              <a:t>trị</a:t>
            </a:r>
            <a:r>
              <a:rPr lang="en-GB" sz="1200" b="0" i="0" dirty="0" smtClean="0">
                <a:latin typeface="Arial" panose="020B0604020202020204" pitchFamily="34" charset="0"/>
              </a:rPr>
              <a:t> </a:t>
            </a:r>
            <a:r>
              <a:rPr lang="en-GB" sz="1200" b="0" i="0" dirty="0" err="1" smtClean="0">
                <a:latin typeface="Arial" panose="020B0604020202020204" pitchFamily="34" charset="0"/>
              </a:rPr>
              <a:t>phát</a:t>
            </a:r>
            <a:r>
              <a:rPr lang="en-GB" sz="1200" b="0" i="0" dirty="0" smtClean="0">
                <a:latin typeface="Arial" panose="020B0604020202020204" pitchFamily="34" charset="0"/>
              </a:rPr>
              <a:t> </a:t>
            </a:r>
            <a:r>
              <a:rPr lang="en-GB" sz="1200" b="0" i="0" dirty="0" err="1" smtClean="0">
                <a:latin typeface="Arial" panose="020B0604020202020204" pitchFamily="34" charset="0"/>
              </a:rPr>
              <a:t>triển</a:t>
            </a:r>
            <a:r>
              <a:rPr lang="en-GB" sz="1200" b="0" i="0" dirty="0" smtClean="0">
                <a:latin typeface="Arial" panose="020B0604020202020204" pitchFamily="34" charset="0"/>
              </a:rPr>
              <a:t> </a:t>
            </a:r>
            <a:r>
              <a:rPr lang="en-GB" sz="1200" b="0" i="0" dirty="0" err="1" smtClean="0">
                <a:latin typeface="Arial" panose="020B0604020202020204" pitchFamily="34" charset="0"/>
              </a:rPr>
              <a:t>bền</a:t>
            </a:r>
            <a:r>
              <a:rPr lang="en-GB" sz="1200" b="0" i="0" dirty="0" smtClean="0">
                <a:latin typeface="Arial" panose="020B0604020202020204" pitchFamily="34" charset="0"/>
              </a:rPr>
              <a:t> </a:t>
            </a:r>
            <a:r>
              <a:rPr lang="en-GB" sz="1200" b="0" i="0" dirty="0" err="1" smtClean="0">
                <a:latin typeface="Arial" panose="020B0604020202020204" pitchFamily="34" charset="0"/>
              </a:rPr>
              <a:t>vững</a:t>
            </a:r>
            <a:r>
              <a:rPr lang="en-GB" sz="1200" b="0" i="0" dirty="0" smtClean="0">
                <a:latin typeface="Arial" panose="020B0604020202020204" pitchFamily="34" charset="0"/>
              </a:rPr>
              <a:t>. </a:t>
            </a:r>
            <a:r>
              <a:rPr lang="en-GB" sz="1200" b="0" i="0" dirty="0" err="1" smtClean="0">
                <a:latin typeface="Arial" panose="020B0604020202020204" pitchFamily="34" charset="0"/>
              </a:rPr>
              <a:t>Các</a:t>
            </a:r>
            <a:r>
              <a:rPr lang="en-GB" sz="1200" b="0" i="0" dirty="0" smtClean="0">
                <a:latin typeface="Arial" panose="020B0604020202020204" pitchFamily="34" charset="0"/>
              </a:rPr>
              <a:t> </a:t>
            </a:r>
            <a:r>
              <a:rPr lang="en-GB" sz="1200" b="0" i="0" dirty="0" err="1" smtClean="0">
                <a:latin typeface="Arial" panose="020B0604020202020204" pitchFamily="34" charset="0"/>
              </a:rPr>
              <a:t>bài</a:t>
            </a:r>
            <a:r>
              <a:rPr lang="en-GB" sz="1200" b="0" i="0" dirty="0" smtClean="0">
                <a:latin typeface="Arial" panose="020B0604020202020204" pitchFamily="34" charset="0"/>
              </a:rPr>
              <a:t> </a:t>
            </a:r>
            <a:r>
              <a:rPr lang="en-GB" sz="1200" b="0" i="0" dirty="0" err="1" smtClean="0">
                <a:latin typeface="Arial" panose="020B0604020202020204" pitchFamily="34" charset="0"/>
              </a:rPr>
              <a:t>phát</a:t>
            </a:r>
            <a:r>
              <a:rPr lang="en-GB" sz="1200" b="0" i="0" dirty="0" smtClean="0">
                <a:latin typeface="Arial" panose="020B0604020202020204" pitchFamily="34" charset="0"/>
              </a:rPr>
              <a:t> </a:t>
            </a:r>
            <a:r>
              <a:rPr lang="en-GB" sz="1200" b="0" i="0" dirty="0" err="1" smtClean="0">
                <a:latin typeface="Arial" panose="020B0604020202020204" pitchFamily="34" charset="0"/>
              </a:rPr>
              <a:t>biểu</a:t>
            </a:r>
            <a:r>
              <a:rPr lang="en-GB" sz="1200" b="0" i="0" dirty="0" smtClean="0">
                <a:latin typeface="Arial" panose="020B0604020202020204" pitchFamily="34" charset="0"/>
              </a:rPr>
              <a:t> </a:t>
            </a:r>
            <a:r>
              <a:rPr lang="en-GB" sz="1200" b="0" i="0" dirty="0" err="1" smtClean="0">
                <a:latin typeface="Arial" panose="020B0604020202020204" pitchFamily="34" charset="0"/>
              </a:rPr>
              <a:t>về</a:t>
            </a:r>
            <a:r>
              <a:rPr lang="en-GB" sz="1200" b="0" i="0" dirty="0" smtClean="0">
                <a:latin typeface="Arial" panose="020B0604020202020204" pitchFamily="34" charset="0"/>
              </a:rPr>
              <a:t> </a:t>
            </a:r>
            <a:r>
              <a:rPr lang="en-GB" sz="1200" b="0" i="0" dirty="0" err="1" smtClean="0">
                <a:latin typeface="Arial" panose="020B0604020202020204" pitchFamily="34" charset="0"/>
              </a:rPr>
              <a:t>phát</a:t>
            </a:r>
            <a:r>
              <a:rPr lang="en-GB" sz="1200" b="0" i="0" dirty="0" smtClean="0">
                <a:latin typeface="Arial" panose="020B0604020202020204" pitchFamily="34" charset="0"/>
              </a:rPr>
              <a:t> </a:t>
            </a:r>
            <a:r>
              <a:rPr lang="en-GB" sz="1200" b="0" i="0" dirty="0" err="1" smtClean="0">
                <a:latin typeface="Arial" panose="020B0604020202020204" pitchFamily="34" charset="0"/>
              </a:rPr>
              <a:t>triển</a:t>
            </a:r>
            <a:r>
              <a:rPr lang="en-GB" sz="1200" b="0" i="0" dirty="0" smtClean="0">
                <a:latin typeface="Arial" panose="020B0604020202020204" pitchFamily="34" charset="0"/>
              </a:rPr>
              <a:t> </a:t>
            </a:r>
            <a:r>
              <a:rPr lang="en-GB" sz="1200" b="0" i="0" dirty="0" err="1" smtClean="0">
                <a:latin typeface="Arial" panose="020B0604020202020204" pitchFamily="34" charset="0"/>
              </a:rPr>
              <a:t>bền</a:t>
            </a:r>
            <a:r>
              <a:rPr lang="en-GB" sz="1200" b="0" i="0" dirty="0" smtClean="0">
                <a:latin typeface="Arial" panose="020B0604020202020204" pitchFamily="34" charset="0"/>
              </a:rPr>
              <a:t> </a:t>
            </a:r>
            <a:r>
              <a:rPr lang="en-GB" sz="1200" b="0" i="0" dirty="0" err="1" smtClean="0">
                <a:latin typeface="Arial" panose="020B0604020202020204" pitchFamily="34" charset="0"/>
              </a:rPr>
              <a:t>vững</a:t>
            </a:r>
            <a:r>
              <a:rPr lang="en-GB" sz="1200" b="0" i="0" dirty="0" smtClean="0">
                <a:latin typeface="Arial" panose="020B0604020202020204" pitchFamily="34" charset="0"/>
              </a:rPr>
              <a:t> </a:t>
            </a:r>
            <a:r>
              <a:rPr lang="en-GB" sz="1200" b="0" i="0" dirty="0" err="1" smtClean="0">
                <a:latin typeface="Arial" panose="020B0604020202020204" pitchFamily="34" charset="0"/>
              </a:rPr>
              <a:t>của</a:t>
            </a:r>
            <a:r>
              <a:rPr lang="en-GB" sz="1200" b="0" i="0" dirty="0" smtClean="0">
                <a:latin typeface="Arial" panose="020B0604020202020204" pitchFamily="34" charset="0"/>
              </a:rPr>
              <a:t> </a:t>
            </a:r>
            <a:r>
              <a:rPr lang="en-GB" sz="1200" b="0" i="0" dirty="0" err="1" smtClean="0">
                <a:latin typeface="Arial" panose="020B0604020202020204" pitchFamily="34" charset="0"/>
              </a:rPr>
              <a:t>ông</a:t>
            </a:r>
            <a:r>
              <a:rPr lang="en-GB" sz="1200" b="0" i="0" dirty="0" smtClean="0">
                <a:latin typeface="Arial" panose="020B0604020202020204" pitchFamily="34" charset="0"/>
              </a:rPr>
              <a:t> </a:t>
            </a:r>
            <a:r>
              <a:rPr lang="en-GB" sz="1200" b="0" i="0" dirty="0" err="1" smtClean="0">
                <a:latin typeface="Arial" panose="020B0604020202020204" pitchFamily="34" charset="0"/>
              </a:rPr>
              <a:t>bao</a:t>
            </a:r>
            <a:r>
              <a:rPr lang="en-GB" sz="1200" b="0" i="0" dirty="0" smtClean="0">
                <a:latin typeface="Arial" panose="020B0604020202020204" pitchFamily="34" charset="0"/>
              </a:rPr>
              <a:t> </a:t>
            </a:r>
            <a:r>
              <a:rPr lang="en-GB" sz="1200" b="0" i="0" dirty="0" err="1" smtClean="0">
                <a:latin typeface="Arial" panose="020B0604020202020204" pitchFamily="34" charset="0"/>
              </a:rPr>
              <a:t>gồm</a:t>
            </a:r>
            <a:r>
              <a:rPr lang="en-GB" sz="1200" b="0" i="0" dirty="0" smtClean="0">
                <a:latin typeface="Arial" panose="020B0604020202020204" pitchFamily="34" charset="0"/>
              </a:rPr>
              <a:t> </a:t>
            </a:r>
            <a:r>
              <a:rPr lang="en-GB" sz="1200" b="0" i="0" dirty="0" err="1" smtClean="0">
                <a:latin typeface="Arial" panose="020B0604020202020204" pitchFamily="34" charset="0"/>
              </a:rPr>
              <a:t>Diễn</a:t>
            </a:r>
            <a:r>
              <a:rPr lang="en-GB" sz="1200" b="0" i="0" dirty="0" smtClean="0">
                <a:latin typeface="Arial" panose="020B0604020202020204" pitchFamily="34" charset="0"/>
              </a:rPr>
              <a:t> </a:t>
            </a:r>
            <a:r>
              <a:rPr lang="en-GB" sz="1200" b="0" i="0" dirty="0" err="1" smtClean="0">
                <a:latin typeface="Arial" panose="020B0604020202020204" pitchFamily="34" charset="0"/>
              </a:rPr>
              <a:t>đàn</a:t>
            </a:r>
            <a:r>
              <a:rPr lang="en-GB" sz="1200" b="0" i="0" dirty="0" smtClean="0">
                <a:latin typeface="Arial" panose="020B0604020202020204" pitchFamily="34" charset="0"/>
              </a:rPr>
              <a:t> </a:t>
            </a:r>
            <a:r>
              <a:rPr lang="en-GB" sz="1200" b="0" i="0" dirty="0" err="1" smtClean="0">
                <a:latin typeface="Arial" panose="020B0604020202020204" pitchFamily="34" charset="0"/>
              </a:rPr>
              <a:t>Lãnh</a:t>
            </a:r>
            <a:r>
              <a:rPr lang="en-GB" sz="1200" b="0" i="0" dirty="0" smtClean="0">
                <a:latin typeface="Arial" panose="020B0604020202020204" pitchFamily="34" charset="0"/>
              </a:rPr>
              <a:t> </a:t>
            </a:r>
            <a:r>
              <a:rPr lang="en-GB" sz="1200" b="0" i="0" dirty="0" err="1" smtClean="0">
                <a:latin typeface="Arial" panose="020B0604020202020204" pitchFamily="34" charset="0"/>
              </a:rPr>
              <a:t>đạo</a:t>
            </a:r>
            <a:r>
              <a:rPr lang="en-GB" sz="1200" b="0" i="0" dirty="0" smtClean="0">
                <a:latin typeface="Arial" panose="020B0604020202020204" pitchFamily="34" charset="0"/>
              </a:rPr>
              <a:t> </a:t>
            </a:r>
            <a:r>
              <a:rPr lang="en-GB" sz="1200" b="0" i="0" dirty="0" err="1" smtClean="0">
                <a:latin typeface="Arial" panose="020B0604020202020204" pitchFamily="34" charset="0"/>
              </a:rPr>
              <a:t>trẻ</a:t>
            </a:r>
            <a:r>
              <a:rPr lang="en-GB" sz="1200" b="0" i="0" dirty="0" smtClean="0">
                <a:latin typeface="Arial" panose="020B0604020202020204" pitchFamily="34" charset="0"/>
              </a:rPr>
              <a:t> WIFE, </a:t>
            </a:r>
            <a:r>
              <a:rPr lang="en-GB" sz="1200" b="0" i="0" dirty="0" err="1" smtClean="0">
                <a:latin typeface="Arial" panose="020B0604020202020204" pitchFamily="34" charset="0"/>
              </a:rPr>
              <a:t>Hội</a:t>
            </a:r>
            <a:r>
              <a:rPr lang="en-GB" sz="1200" b="0" i="0" dirty="0" smtClean="0">
                <a:latin typeface="Arial" panose="020B0604020202020204" pitchFamily="34" charset="0"/>
              </a:rPr>
              <a:t> </a:t>
            </a:r>
            <a:r>
              <a:rPr lang="en-GB" sz="1200" b="0" i="0" dirty="0" err="1" smtClean="0">
                <a:latin typeface="Arial" panose="020B0604020202020204" pitchFamily="34" charset="0"/>
              </a:rPr>
              <a:t>nghị</a:t>
            </a:r>
            <a:r>
              <a:rPr lang="en-GB" sz="1200" b="0" i="0" dirty="0" smtClean="0">
                <a:latin typeface="Arial" panose="020B0604020202020204" pitchFamily="34" charset="0"/>
              </a:rPr>
              <a:t> </a:t>
            </a:r>
            <a:r>
              <a:rPr lang="en-GB" sz="1200" b="0" i="0" dirty="0" err="1" smtClean="0">
                <a:latin typeface="Arial" panose="020B0604020202020204" pitchFamily="34" charset="0"/>
              </a:rPr>
              <a:t>Kế</a:t>
            </a:r>
            <a:r>
              <a:rPr lang="en-GB" sz="1200" b="0" i="0" dirty="0" smtClean="0">
                <a:latin typeface="Arial" panose="020B0604020202020204" pitchFamily="34" charset="0"/>
              </a:rPr>
              <a:t> </a:t>
            </a:r>
            <a:r>
              <a:rPr lang="en-GB" sz="1200" b="0" i="0" dirty="0" err="1" smtClean="0">
                <a:latin typeface="Arial" panose="020B0604020202020204" pitchFamily="34" charset="0"/>
              </a:rPr>
              <a:t>toán</a:t>
            </a:r>
            <a:r>
              <a:rPr lang="en-GB" sz="1200" b="0" i="0" dirty="0" smtClean="0">
                <a:latin typeface="Arial" panose="020B0604020202020204" pitchFamily="34" charset="0"/>
              </a:rPr>
              <a:t> </a:t>
            </a:r>
            <a:r>
              <a:rPr lang="en-GB" sz="1200" b="0" i="0" dirty="0" err="1" smtClean="0">
                <a:latin typeface="Arial" panose="020B0604020202020204" pitchFamily="34" charset="0"/>
              </a:rPr>
              <a:t>viên</a:t>
            </a:r>
            <a:r>
              <a:rPr lang="en-GB" sz="1200" b="0" i="0" dirty="0" smtClean="0">
                <a:latin typeface="Arial" panose="020B0604020202020204" pitchFamily="34" charset="0"/>
              </a:rPr>
              <a:t> </a:t>
            </a:r>
            <a:r>
              <a:rPr lang="en-GB" sz="1200" b="0" i="0" dirty="0" err="1" smtClean="0">
                <a:latin typeface="Arial" panose="020B0604020202020204" pitchFamily="34" charset="0"/>
              </a:rPr>
              <a:t>toàn</a:t>
            </a:r>
            <a:r>
              <a:rPr lang="en-GB" sz="1200" b="0" i="0" dirty="0" smtClean="0">
                <a:latin typeface="Arial" panose="020B0604020202020204" pitchFamily="34" charset="0"/>
              </a:rPr>
              <a:t> </a:t>
            </a:r>
            <a:r>
              <a:rPr lang="en-GB" sz="1200" b="0" i="0" dirty="0" err="1" smtClean="0">
                <a:latin typeface="Arial" panose="020B0604020202020204" pitchFamily="34" charset="0"/>
              </a:rPr>
              <a:t>cầu</a:t>
            </a:r>
            <a:r>
              <a:rPr lang="en-GB" sz="1200" b="0" i="0" dirty="0" smtClean="0">
                <a:latin typeface="Arial" panose="020B0604020202020204" pitchFamily="34" charset="0"/>
              </a:rPr>
              <a:t>, </a:t>
            </a:r>
            <a:r>
              <a:rPr lang="en-GB" sz="1200" b="0" i="0" dirty="0" err="1" smtClean="0">
                <a:latin typeface="Arial" panose="020B0604020202020204" pitchFamily="34" charset="0"/>
              </a:rPr>
              <a:t>Hội</a:t>
            </a:r>
            <a:r>
              <a:rPr lang="en-GB" sz="1200" b="0" i="0" dirty="0" smtClean="0">
                <a:latin typeface="Arial" panose="020B0604020202020204" pitchFamily="34" charset="0"/>
              </a:rPr>
              <a:t> </a:t>
            </a:r>
            <a:r>
              <a:rPr lang="en-GB" sz="1200" b="0" i="0" dirty="0" err="1" smtClean="0">
                <a:latin typeface="Arial" panose="020B0604020202020204" pitchFamily="34" charset="0"/>
              </a:rPr>
              <a:t>nghị</a:t>
            </a:r>
            <a:r>
              <a:rPr lang="en-GB" sz="1200" b="0" i="0" dirty="0" smtClean="0">
                <a:latin typeface="Arial" panose="020B0604020202020204" pitchFamily="34" charset="0"/>
              </a:rPr>
              <a:t> </a:t>
            </a:r>
            <a:r>
              <a:rPr lang="en-GB" sz="1200" b="0" i="0" dirty="0" err="1" smtClean="0">
                <a:latin typeface="Arial" panose="020B0604020202020204" pitchFamily="34" charset="0"/>
              </a:rPr>
              <a:t>thượng</a:t>
            </a:r>
            <a:r>
              <a:rPr lang="en-GB" sz="1200" b="0" i="0" dirty="0" smtClean="0">
                <a:latin typeface="Arial" panose="020B0604020202020204" pitchFamily="34" charset="0"/>
              </a:rPr>
              <a:t> </a:t>
            </a:r>
            <a:r>
              <a:rPr lang="en-GB" sz="1200" b="0" i="0" dirty="0" err="1" smtClean="0">
                <a:latin typeface="Arial" panose="020B0604020202020204" pitchFamily="34" charset="0"/>
              </a:rPr>
              <a:t>đỉnh</a:t>
            </a:r>
            <a:r>
              <a:rPr lang="en-GB" sz="1200" b="0" i="0" dirty="0" smtClean="0">
                <a:latin typeface="Arial" panose="020B0604020202020204" pitchFamily="34" charset="0"/>
              </a:rPr>
              <a:t> </a:t>
            </a:r>
            <a:r>
              <a:rPr lang="en-GB" sz="1200" b="0" i="0" dirty="0" err="1" smtClean="0">
                <a:latin typeface="Arial" panose="020B0604020202020204" pitchFamily="34" charset="0"/>
              </a:rPr>
              <a:t>các</a:t>
            </a:r>
            <a:r>
              <a:rPr lang="en-GB" sz="1200" b="0" i="0" dirty="0" smtClean="0">
                <a:latin typeface="Arial" panose="020B0604020202020204" pitchFamily="34" charset="0"/>
              </a:rPr>
              <a:t> </a:t>
            </a:r>
            <a:r>
              <a:rPr lang="en-GB" sz="1200" b="0" i="0" dirty="0" err="1" smtClean="0">
                <a:latin typeface="Arial" panose="020B0604020202020204" pitchFamily="34" charset="0"/>
              </a:rPr>
              <a:t>nhà</a:t>
            </a:r>
            <a:r>
              <a:rPr lang="en-GB" sz="1200" b="0" i="0" dirty="0" smtClean="0">
                <a:latin typeface="Arial" panose="020B0604020202020204" pitchFamily="34" charset="0"/>
              </a:rPr>
              <a:t> </a:t>
            </a:r>
            <a:r>
              <a:rPr lang="en-GB" sz="1200" b="0" i="0" dirty="0" err="1" smtClean="0">
                <a:latin typeface="Arial" panose="020B0604020202020204" pitchFamily="34" charset="0"/>
              </a:rPr>
              <a:t>lãnh</a:t>
            </a:r>
            <a:r>
              <a:rPr lang="en-GB" sz="1200" b="0" i="0" dirty="0" smtClean="0">
                <a:latin typeface="Arial" panose="020B0604020202020204" pitchFamily="34" charset="0"/>
              </a:rPr>
              <a:t> </a:t>
            </a:r>
            <a:r>
              <a:rPr lang="en-GB" sz="1200" b="0" i="0" dirty="0" err="1" smtClean="0">
                <a:latin typeface="Arial" panose="020B0604020202020204" pitchFamily="34" charset="0"/>
              </a:rPr>
              <a:t>đạo</a:t>
            </a:r>
            <a:r>
              <a:rPr lang="en-GB" sz="1200" b="0" i="0" dirty="0" smtClean="0">
                <a:latin typeface="Arial" panose="020B0604020202020204" pitchFamily="34" charset="0"/>
              </a:rPr>
              <a:t> </a:t>
            </a:r>
            <a:r>
              <a:rPr lang="en-GB" sz="1200" b="0" i="0" dirty="0" err="1" smtClean="0">
                <a:latin typeface="Arial" panose="020B0604020202020204" pitchFamily="34" charset="0"/>
              </a:rPr>
              <a:t>trẻ</a:t>
            </a:r>
            <a:r>
              <a:rPr lang="en-GB" sz="1200" b="0" i="0" dirty="0" smtClean="0">
                <a:latin typeface="Arial" panose="020B0604020202020204" pitchFamily="34" charset="0"/>
              </a:rPr>
              <a:t> Asia21.</a:t>
            </a:r>
            <a:endParaRPr lang="en-GB" sz="1200" b="0" i="0" dirty="0">
              <a:latin typeface="Arial" panose="020B0604020202020204" pitchFamily="34" charset="0"/>
            </a:endParaRPr>
          </a:p>
        </p:txBody>
      </p:sp>
      <p:pic>
        <p:nvPicPr>
          <p:cNvPr id="625" name="Picture 6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751824"/>
            <a:ext cx="1066800" cy="809701"/>
          </a:xfrm>
          <a:prstGeom prst="rect">
            <a:avLst/>
          </a:prstGeom>
        </p:spPr>
      </p:pic>
      <p:sp>
        <p:nvSpPr>
          <p:cNvPr id="3" name="Slide Number Placeholder 2"/>
          <p:cNvSpPr>
            <a:spLocks noGrp="1"/>
          </p:cNvSpPr>
          <p:nvPr>
            <p:ph type="sldNum" sz="quarter" idx="12"/>
          </p:nvPr>
        </p:nvSpPr>
        <p:spPr/>
        <p:txBody>
          <a:bodyPr/>
          <a:lstStyle/>
          <a:p>
            <a:fld id="{21BC688D-C680-4978-9A95-F3D207C3C570}" type="slidenum">
              <a:rPr lang="en-GB" smtClean="0"/>
              <a:pPr/>
              <a:t>6</a:t>
            </a:fld>
            <a:endParaRPr lang="en-GB"/>
          </a:p>
        </p:txBody>
      </p:sp>
      <p:sp>
        <p:nvSpPr>
          <p:cNvPr id="7" name="Date Placeholder 6"/>
          <p:cNvSpPr>
            <a:spLocks noGrp="1"/>
          </p:cNvSpPr>
          <p:nvPr>
            <p:ph type="dt" sz="half" idx="10"/>
          </p:nvPr>
        </p:nvSpPr>
        <p:spPr/>
        <p:txBody>
          <a:bodyPr/>
          <a:lstStyle/>
          <a:p>
            <a:r>
              <a:rPr lang="en-US" smtClean="0"/>
              <a:t>Tháng 05/2016</a:t>
            </a:r>
            <a:endParaRPr lang="en-GB"/>
          </a:p>
        </p:txBody>
      </p:sp>
      <p:sp>
        <p:nvSpPr>
          <p:cNvPr id="8" name="Footer Placeholder 7"/>
          <p:cNvSpPr>
            <a:spLocks noGrp="1"/>
          </p:cNvSpPr>
          <p:nvPr>
            <p:ph type="ftr" sz="quarter" idx="11"/>
          </p:nvPr>
        </p:nvSpPr>
        <p:spPr/>
        <p:txBody>
          <a:bodyPr/>
          <a:lstStyle/>
          <a:p>
            <a:r>
              <a:rPr lang="vi-VN" smtClean="0"/>
              <a:t>IFC/SSC – Báo cáo Môi trường và Xã hội (E&amp;S)</a:t>
            </a:r>
            <a:endParaRPr lang="en-GB" dirty="0"/>
          </a:p>
        </p:txBody>
      </p:sp>
      <p:sp>
        <p:nvSpPr>
          <p:cNvPr id="10" name="TextBox 9"/>
          <p:cNvSpPr txBox="1"/>
          <p:nvPr/>
        </p:nvSpPr>
        <p:spPr>
          <a:xfrm>
            <a:off x="1898650" y="533400"/>
            <a:ext cx="3435350" cy="838200"/>
          </a:xfrm>
          <a:prstGeom prst="rect">
            <a:avLst/>
          </a:prstGeom>
          <a:noFill/>
        </p:spPr>
        <p:txBody>
          <a:bodyPr vert="horz" wrap="square" lIns="0" tIns="0" rIns="0" bIns="0" rtlCol="0">
            <a:noAutofit/>
          </a:bodyPr>
          <a:lstStyle/>
          <a:p>
            <a:pPr indent="-274320">
              <a:spcAft>
                <a:spcPts val="900"/>
              </a:spcAft>
            </a:pPr>
            <a:endParaRPr lang="en-US" sz="2000" dirty="0" smtClean="0">
              <a:latin typeface="Arial" panose="020B0604020202020204" pitchFamily="34" charset="0"/>
            </a:endParaRPr>
          </a:p>
        </p:txBody>
      </p:sp>
    </p:spTree>
    <p:extLst>
      <p:ext uri="{BB962C8B-B14F-4D97-AF65-F5344CB8AC3E}">
        <p14:creationId xmlns:p14="http://schemas.microsoft.com/office/powerpoint/2010/main" val="25925426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762000"/>
          </a:xfrm>
        </p:spPr>
        <p:txBody>
          <a:bodyPr/>
          <a:lstStyle/>
          <a:p>
            <a:r>
              <a:rPr lang="en-GB" sz="2000"/>
              <a:t>Tổng số tiền phạt do không tuân thủ luật pháp và quy định về môi </a:t>
            </a:r>
            <a:r>
              <a:rPr lang="en-GB" sz="2000" smtClean="0"/>
              <a:t>trường </a:t>
            </a:r>
            <a:r>
              <a:rPr lang="en-GB" sz="2000" b="0" smtClean="0"/>
              <a:t>(tiếp)</a:t>
            </a:r>
            <a:endParaRPr lang="en-GB" sz="2000" dirty="0"/>
          </a:p>
        </p:txBody>
      </p:sp>
      <p:sp>
        <p:nvSpPr>
          <p:cNvPr id="3" name="Content Placeholder 2"/>
          <p:cNvSpPr>
            <a:spLocks noGrp="1"/>
          </p:cNvSpPr>
          <p:nvPr>
            <p:ph sz="quarter" idx="15"/>
          </p:nvPr>
        </p:nvSpPr>
        <p:spPr>
          <a:xfrm>
            <a:off x="577850" y="1752600"/>
            <a:ext cx="8750300" cy="381000"/>
          </a:xfrm>
        </p:spPr>
        <p:txBody>
          <a:bodyPr/>
          <a:lstStyle/>
          <a:p>
            <a:pPr>
              <a:spcAft>
                <a:spcPts val="0"/>
              </a:spcAft>
            </a:pPr>
            <a:r>
              <a:rPr lang="en-US" sz="1100" b="1" smtClean="0">
                <a:solidFill>
                  <a:srgbClr val="000000"/>
                </a:solidFill>
              </a:rPr>
              <a:t>Ví dụ: </a:t>
            </a:r>
            <a:endParaRPr lang="en-US" sz="1100" b="1" dirty="0" smtClean="0">
              <a:solidFill>
                <a:srgbClr val="000000"/>
              </a:solidFill>
            </a:endParaRPr>
          </a:p>
          <a:p>
            <a:pPr>
              <a:spcAft>
                <a:spcPts val="0"/>
              </a:spcAft>
            </a:pPr>
            <a:r>
              <a:rPr lang="vi-VN" sz="1100" smtClean="0">
                <a:cs typeface="Times New Roman" pitchFamily="18" charset="0"/>
              </a:rPr>
              <a:t>Một </a:t>
            </a:r>
            <a:r>
              <a:rPr lang="vi-VN" sz="1100">
                <a:cs typeface="Times New Roman" pitchFamily="18" charset="0"/>
              </a:rPr>
              <a:t>công ty bất động sản trong vùng Đông Nam Á (SEA) báo cáo về số lần không tuân thủ qui định về môi trường mà dẫn đến nộp phạt</a:t>
            </a:r>
            <a:r>
              <a:rPr lang="en-GB" sz="1100">
                <a:cs typeface="Times New Roman" pitchFamily="18" charset="0"/>
              </a:rPr>
              <a:t>..</a:t>
            </a:r>
            <a:endParaRPr lang="en-US" sz="1100" dirty="0"/>
          </a:p>
        </p:txBody>
      </p:sp>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60</a:t>
            </a:fld>
            <a:endParaRPr lang="en-GB">
              <a:solidFill>
                <a:srgbClr val="000000"/>
              </a:solidFill>
            </a:endParaRPr>
          </a:p>
        </p:txBody>
      </p:sp>
      <p:sp>
        <p:nvSpPr>
          <p:cNvPr id="14" name="TextBox 13"/>
          <p:cNvSpPr txBox="1"/>
          <p:nvPr/>
        </p:nvSpPr>
        <p:spPr>
          <a:xfrm>
            <a:off x="574548" y="6096726"/>
            <a:ext cx="3162505" cy="182880"/>
          </a:xfrm>
          <a:prstGeom prst="rect">
            <a:avLst/>
          </a:prstGeom>
          <a:solidFill>
            <a:schemeClr val="bg1"/>
          </a:solidFill>
        </p:spPr>
        <p:txBody>
          <a:bodyPr wrap="square" lIns="0" tIns="0" rIns="0" bIns="0" rtlCol="0" anchor="b">
            <a:noAutofit/>
          </a:bodyPr>
          <a:lstStyle/>
          <a:p>
            <a:pPr indent="-274320">
              <a:spcAft>
                <a:spcPts val="900"/>
              </a:spcAft>
            </a:pPr>
            <a:r>
              <a:rPr lang="en-GB" sz="800">
                <a:solidFill>
                  <a:srgbClr val="000000"/>
                </a:solidFill>
              </a:rPr>
              <a:t>Nguồn: Báo cáo Trách nhiệm Doanh nghiệp của PGECorp 2015</a:t>
            </a:r>
            <a:endParaRPr lang="en-GB" sz="800" dirty="0">
              <a:solidFill>
                <a:srgbClr val="000000"/>
              </a:solidFill>
            </a:endParaRPr>
          </a:p>
        </p:txBody>
      </p:sp>
      <p:sp>
        <p:nvSpPr>
          <p:cNvPr id="15" name="Rectangle 14"/>
          <p:cNvSpPr/>
          <p:nvPr/>
        </p:nvSpPr>
        <p:spPr>
          <a:xfrm>
            <a:off x="574548" y="2526298"/>
            <a:ext cx="4530852" cy="938719"/>
          </a:xfrm>
          <a:prstGeom prst="rect">
            <a:avLst/>
          </a:prstGeom>
          <a:solidFill>
            <a:schemeClr val="bg1"/>
          </a:solidFill>
        </p:spPr>
        <p:txBody>
          <a:bodyPr wrap="square">
            <a:spAutoFit/>
          </a:bodyPr>
          <a:lstStyle/>
          <a:p>
            <a:pPr algn="just"/>
            <a:r>
              <a:rPr lang="en-GB" sz="1100" i="1" smtClean="0">
                <a:solidFill>
                  <a:srgbClr val="000000"/>
                </a:solidFill>
                <a:cs typeface="Times New Roman" panose="02020603050405020304" pitchFamily="18" charset="0"/>
              </a:rPr>
              <a:t>“</a:t>
            </a:r>
            <a:r>
              <a:rPr lang="vi-VN" sz="1100" i="1" smtClean="0">
                <a:solidFill>
                  <a:srgbClr val="000000"/>
                </a:solidFill>
                <a:cs typeface="Times New Roman" panose="02020603050405020304" pitchFamily="18" charset="0"/>
              </a:rPr>
              <a:t>Trong </a:t>
            </a:r>
            <a:r>
              <a:rPr lang="vi-VN" sz="1100" i="1">
                <a:solidFill>
                  <a:srgbClr val="000000"/>
                </a:solidFill>
                <a:cs typeface="Times New Roman" panose="02020603050405020304" pitchFamily="18" charset="0"/>
              </a:rPr>
              <a:t>năm 2014, ba dự án ở Singapore đã bị phạt tổng cộng $140,000 vì đã vượt quá mức độ tiếng ồn cho phép và các trường hợp muỗi sinh sản tại các địa điểm xây dựng. Số tiền phạt đươc Công ty thi từ nhà thầu chính. Các phương án để giảm thiểu đã được triển khai để tránh trường hợp tái phát</a:t>
            </a:r>
            <a:r>
              <a:rPr lang="en-GB" sz="1100" i="1" smtClean="0">
                <a:solidFill>
                  <a:srgbClr val="000000"/>
                </a:solidFill>
                <a:cs typeface="Times New Roman" panose="02020603050405020304" pitchFamily="18" charset="0"/>
              </a:rPr>
              <a:t>”</a:t>
            </a:r>
            <a:endParaRPr lang="en-GB" sz="1100" i="1" dirty="0">
              <a:solidFill>
                <a:srgbClr val="000000"/>
              </a:solidFill>
              <a:cs typeface="Times New Roman" pitchFamily="18" charset="0"/>
            </a:endParaRPr>
          </a:p>
        </p:txBody>
      </p:sp>
      <p:sp>
        <p:nvSpPr>
          <p:cNvPr id="16" name="Rectangle 15"/>
          <p:cNvSpPr/>
          <p:nvPr/>
        </p:nvSpPr>
        <p:spPr bwMode="ltGray">
          <a:xfrm>
            <a:off x="589788" y="2526297"/>
            <a:ext cx="4515612" cy="533401"/>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662" dirty="0" err="1">
              <a:solidFill>
                <a:srgbClr val="FFFFFF"/>
              </a:solidFill>
            </a:endParaRPr>
          </a:p>
        </p:txBody>
      </p:sp>
      <p:cxnSp>
        <p:nvCxnSpPr>
          <p:cNvPr id="17" name="Elbow Connector 16"/>
          <p:cNvCxnSpPr/>
          <p:nvPr/>
        </p:nvCxnSpPr>
        <p:spPr>
          <a:xfrm>
            <a:off x="5120640" y="2762757"/>
            <a:ext cx="365760" cy="67576"/>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625750" y="2563633"/>
            <a:ext cx="3352800" cy="533401"/>
          </a:xfrm>
          <a:prstGeom prst="rect">
            <a:avLst/>
          </a:prstGeom>
          <a:noFill/>
        </p:spPr>
        <p:txBody>
          <a:bodyPr vert="horz" wrap="square" lIns="0" tIns="0" rIns="0" bIns="0" rtlCol="0">
            <a:noAutofit/>
          </a:bodyPr>
          <a:lstStyle/>
          <a:p>
            <a:pPr indent="-274320">
              <a:spcAft>
                <a:spcPts val="900"/>
              </a:spcAft>
            </a:pPr>
            <a:r>
              <a:rPr lang="en-US" sz="1100" b="1" smtClean="0">
                <a:solidFill>
                  <a:srgbClr val="000000"/>
                </a:solidFill>
              </a:rPr>
              <a:t>Cung cấp chi tiết các trường hợp dẫn đến nộp phạt và công bố giá trị bằng tiền của hình phạt</a:t>
            </a:r>
            <a:endParaRPr lang="en-US" sz="1100" b="1" dirty="0" smtClean="0">
              <a:solidFill>
                <a:srgbClr val="000000"/>
              </a:solidFill>
            </a:endParaRPr>
          </a:p>
        </p:txBody>
      </p:sp>
      <p:cxnSp>
        <p:nvCxnSpPr>
          <p:cNvPr id="19" name="Straight Connector 18"/>
          <p:cNvCxnSpPr/>
          <p:nvPr/>
        </p:nvCxnSpPr>
        <p:spPr>
          <a:xfrm>
            <a:off x="5486400" y="2598190"/>
            <a:ext cx="0" cy="432024"/>
          </a:xfrm>
          <a:prstGeom prst="line">
            <a:avLst/>
          </a:prstGeom>
        </p:spPr>
        <p:style>
          <a:lnRef idx="1">
            <a:schemeClr val="accent1"/>
          </a:lnRef>
          <a:fillRef idx="0">
            <a:schemeClr val="accent1"/>
          </a:fillRef>
          <a:effectRef idx="0">
            <a:schemeClr val="accent1"/>
          </a:effectRef>
          <a:fontRef idx="minor">
            <a:schemeClr val="tx1"/>
          </a:fontRef>
        </p:style>
      </p:cxnSp>
      <p:sp>
        <p:nvSpPr>
          <p:cNvPr id="13"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8970025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61</a:t>
            </a:fld>
            <a:endParaRPr lang="en-GB">
              <a:solidFill>
                <a:srgbClr val="000000"/>
              </a:solidFill>
            </a:endParaRPr>
          </a:p>
        </p:txBody>
      </p:sp>
      <p:sp>
        <p:nvSpPr>
          <p:cNvPr id="7" name="Title 1"/>
          <p:cNvSpPr txBox="1">
            <a:spLocks/>
          </p:cNvSpPr>
          <p:nvPr/>
        </p:nvSpPr>
        <p:spPr>
          <a:xfrm>
            <a:off x="711200" y="685800"/>
            <a:ext cx="8616950"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en-GB" sz="2000" smtClean="0">
                <a:solidFill>
                  <a:srgbClr val="000000"/>
                </a:solidFill>
                <a:latin typeface="Arial" panose="020B0604020202020204" pitchFamily="34" charset="0"/>
              </a:rPr>
              <a:t>Các chính sách liên quan đến người </a:t>
            </a:r>
          </a:p>
          <a:p>
            <a:r>
              <a:rPr lang="en-GB" sz="2000" smtClean="0">
                <a:solidFill>
                  <a:srgbClr val="000000"/>
                </a:solidFill>
                <a:latin typeface="Arial" panose="020B0604020202020204" pitchFamily="34" charset="0"/>
              </a:rPr>
              <a:t>lao động</a:t>
            </a:r>
            <a:endParaRPr lang="en-GB" sz="2000" dirty="0" smtClean="0">
              <a:solidFill>
                <a:srgbClr val="000000"/>
              </a:solidFill>
              <a:latin typeface="Arial" panose="020B0604020202020204" pitchFamily="34" charset="0"/>
            </a:endParaRPr>
          </a:p>
          <a:p>
            <a:r>
              <a:rPr lang="vi-VN" sz="1800" b="0" i="0" smtClean="0">
                <a:solidFill>
                  <a:srgbClr val="000000"/>
                </a:solidFill>
                <a:latin typeface="Arial" panose="020B0604020202020204" pitchFamily="34" charset="0"/>
              </a:rPr>
              <a:t>Số </a:t>
            </a:r>
            <a:r>
              <a:rPr lang="vi-VN" sz="1800" b="0" i="0">
                <a:solidFill>
                  <a:srgbClr val="000000"/>
                </a:solidFill>
                <a:latin typeface="Arial" panose="020B0604020202020204" pitchFamily="34" charset="0"/>
              </a:rPr>
              <a:t>lượng người lao </a:t>
            </a:r>
            <a:r>
              <a:rPr lang="vi-VN" sz="1800" b="0" i="0" smtClean="0">
                <a:solidFill>
                  <a:srgbClr val="000000"/>
                </a:solidFill>
                <a:latin typeface="Arial" panose="020B0604020202020204" pitchFamily="34" charset="0"/>
              </a:rPr>
              <a:t>động</a:t>
            </a:r>
            <a:r>
              <a:rPr lang="en-GB" sz="2000" dirty="0" smtClean="0">
                <a:solidFill>
                  <a:srgbClr val="000000"/>
                </a:solidFill>
                <a:latin typeface="Arial" panose="020B0604020202020204" pitchFamily="34" charset="0"/>
              </a:rPr>
              <a:t/>
            </a:r>
            <a:br>
              <a:rPr lang="en-GB" sz="2000" dirty="0" smtClean="0">
                <a:solidFill>
                  <a:srgbClr val="000000"/>
                </a:solidFill>
                <a:latin typeface="Arial" panose="020B0604020202020204" pitchFamily="34" charset="0"/>
              </a:rPr>
            </a:br>
            <a:endParaRPr lang="en-US" sz="2000" dirty="0">
              <a:solidFill>
                <a:srgbClr val="000000"/>
              </a:solidFill>
              <a:latin typeface="Arial" panose="020B0604020202020204" pitchFamily="34" charset="0"/>
            </a:endParaRPr>
          </a:p>
        </p:txBody>
      </p:sp>
      <p:graphicFrame>
        <p:nvGraphicFramePr>
          <p:cNvPr id="9" name="Table 8"/>
          <p:cNvGraphicFramePr>
            <a:graphicFrameLocks noGrp="1"/>
          </p:cNvGraphicFramePr>
          <p:nvPr>
            <p:extLst/>
          </p:nvPr>
        </p:nvGraphicFramePr>
        <p:xfrm>
          <a:off x="5638800" y="383124"/>
          <a:ext cx="3762595" cy="988476"/>
        </p:xfrm>
        <a:graphic>
          <a:graphicData uri="http://schemas.openxmlformats.org/drawingml/2006/table">
            <a:tbl>
              <a:tblPr firstRow="1" bandRow="1">
                <a:tableStyleId>{5C22544A-7EE6-4342-B048-85BDC9FD1C3A}</a:tableStyleId>
              </a:tblPr>
              <a:tblGrid>
                <a:gridCol w="2299909"/>
                <a:gridCol w="1462686"/>
              </a:tblGrid>
              <a:tr h="329492">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29492">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29492">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Content Placeholder 2"/>
          <p:cNvSpPr txBox="1">
            <a:spLocks/>
          </p:cNvSpPr>
          <p:nvPr/>
        </p:nvSpPr>
        <p:spPr>
          <a:xfrm>
            <a:off x="689534" y="1755103"/>
            <a:ext cx="5254065" cy="2167411"/>
          </a:xfrm>
          <a:prstGeom prst="rect">
            <a:avLst/>
          </a:prstGeom>
        </p:spPr>
        <p:txBody>
          <a:bodyPr lIns="0" tIns="0" rIns="0" bIns="0" anchor="ct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buClr>
                <a:srgbClr val="000000"/>
              </a:buClr>
            </a:pPr>
            <a:r>
              <a:rPr lang="en-GB" sz="1100" b="1" i="1" smtClean="0">
                <a:solidFill>
                  <a:srgbClr val="000000"/>
                </a:solidFill>
                <a:latin typeface="Arial" panose="020B0604020202020204" pitchFamily="34" charset="0"/>
              </a:rPr>
              <a:t>Tính liên quan:</a:t>
            </a:r>
            <a:endParaRPr lang="en-GB" sz="1100" b="1" i="1" dirty="0" smtClean="0">
              <a:solidFill>
                <a:srgbClr val="000000"/>
              </a:solidFill>
              <a:latin typeface="Arial" panose="020B0604020202020204" pitchFamily="34" charset="0"/>
            </a:endParaRPr>
          </a:p>
          <a:p>
            <a:pPr indent="0">
              <a:buClr>
                <a:srgbClr val="000000"/>
              </a:buClr>
            </a:pPr>
            <a:r>
              <a:rPr lang="vi-VN" sz="1100" smtClean="0">
                <a:solidFill>
                  <a:srgbClr val="000000"/>
                </a:solidFill>
                <a:latin typeface="Arial" panose="020B0604020202020204" pitchFamily="34" charset="0"/>
              </a:rPr>
              <a:t>Số </a:t>
            </a:r>
            <a:r>
              <a:rPr lang="vi-VN" sz="1100">
                <a:solidFill>
                  <a:srgbClr val="000000"/>
                </a:solidFill>
                <a:latin typeface="Arial" panose="020B0604020202020204" pitchFamily="34" charset="0"/>
              </a:rPr>
              <a:t>lượng nhân viên có thể thể hiện quy mô của tác động của mọi vấn đề về lao </a:t>
            </a:r>
            <a:r>
              <a:rPr lang="vi-VN" sz="1100" smtClean="0">
                <a:solidFill>
                  <a:srgbClr val="000000"/>
                </a:solidFill>
                <a:latin typeface="Arial" panose="020B0604020202020204" pitchFamily="34" charset="0"/>
              </a:rPr>
              <a:t>động</a:t>
            </a:r>
            <a:r>
              <a:rPr lang="en-GB" sz="1100" smtClean="0">
                <a:solidFill>
                  <a:srgbClr val="000000"/>
                </a:solidFill>
                <a:latin typeface="Arial" panose="020B0604020202020204" pitchFamily="34" charset="0"/>
              </a:rPr>
              <a:t>. </a:t>
            </a:r>
            <a:endParaRPr lang="en-GB" sz="1100" dirty="0" smtClean="0">
              <a:solidFill>
                <a:srgbClr val="000000"/>
              </a:solidFill>
              <a:latin typeface="Arial" panose="020B0604020202020204" pitchFamily="34" charset="0"/>
            </a:endParaRPr>
          </a:p>
          <a:p>
            <a:pPr indent="0">
              <a:buClr>
                <a:srgbClr val="000000"/>
              </a:buClr>
            </a:pPr>
            <a:r>
              <a:rPr lang="vi-VN" sz="1100" smtClean="0">
                <a:solidFill>
                  <a:srgbClr val="000000"/>
                </a:solidFill>
                <a:latin typeface="Arial" panose="020B0604020202020204" pitchFamily="34" charset="0"/>
              </a:rPr>
              <a:t>Phân </a:t>
            </a:r>
            <a:r>
              <a:rPr lang="vi-VN" sz="1100">
                <a:solidFill>
                  <a:srgbClr val="000000"/>
                </a:solidFill>
                <a:latin typeface="Arial" panose="020B0604020202020204" pitchFamily="34" charset="0"/>
              </a:rPr>
              <a:t>đoạn lực lượng lao động theo khu vực và giới tính thể hiện cách cơ cấu nguồn nhân lực của tổ chức để thực hiện chiến lược tổng </a:t>
            </a:r>
            <a:r>
              <a:rPr lang="vi-VN" sz="1100" smtClean="0">
                <a:solidFill>
                  <a:srgbClr val="000000"/>
                </a:solidFill>
                <a:latin typeface="Arial" panose="020B0604020202020204" pitchFamily="34" charset="0"/>
              </a:rPr>
              <a:t>thể</a:t>
            </a:r>
            <a:r>
              <a:rPr lang="en-GB" sz="1100" smtClean="0">
                <a:solidFill>
                  <a:srgbClr val="000000"/>
                </a:solidFill>
                <a:latin typeface="Arial" panose="020B0604020202020204" pitchFamily="34" charset="0"/>
              </a:rPr>
              <a:t>. </a:t>
            </a:r>
            <a:endParaRPr lang="en-GB" sz="1100" dirty="0" smtClean="0">
              <a:solidFill>
                <a:srgbClr val="000000"/>
              </a:solidFill>
              <a:latin typeface="Arial" panose="020B0604020202020204" pitchFamily="34" charset="0"/>
            </a:endParaRPr>
          </a:p>
          <a:p>
            <a:pPr indent="0">
              <a:buClr>
                <a:srgbClr val="000000"/>
              </a:buClr>
            </a:pPr>
            <a:r>
              <a:rPr lang="en-GB" sz="1100" smtClean="0">
                <a:solidFill>
                  <a:srgbClr val="000000"/>
                </a:solidFill>
                <a:latin typeface="Arial" panose="020B0604020202020204" pitchFamily="34" charset="0"/>
              </a:rPr>
              <a:t>Việc </a:t>
            </a:r>
            <a:r>
              <a:rPr lang="en-GB" sz="1100">
                <a:solidFill>
                  <a:srgbClr val="000000"/>
                </a:solidFill>
                <a:latin typeface="Arial" panose="020B0604020202020204" pitchFamily="34" charset="0"/>
              </a:rPr>
              <a:t>phân đoạn cũng cung cấp thông tin về phân bổ giới tính trong toàn tổ </a:t>
            </a:r>
            <a:r>
              <a:rPr lang="en-GB" sz="1100" smtClean="0">
                <a:solidFill>
                  <a:srgbClr val="000000"/>
                </a:solidFill>
                <a:latin typeface="Arial" panose="020B0604020202020204" pitchFamily="34" charset="0"/>
              </a:rPr>
              <a:t>chức. </a:t>
            </a:r>
            <a:endParaRPr lang="en-GB" sz="1100" dirty="0" smtClean="0">
              <a:solidFill>
                <a:srgbClr val="000000"/>
              </a:solidFill>
              <a:latin typeface="Arial" panose="020B0604020202020204" pitchFamily="34" charset="0"/>
            </a:endParaRPr>
          </a:p>
          <a:p>
            <a:pPr indent="0">
              <a:buClr>
                <a:srgbClr val="000000"/>
              </a:buClr>
            </a:pPr>
            <a:r>
              <a:rPr lang="vi-VN" sz="1100" smtClean="0">
                <a:solidFill>
                  <a:srgbClr val="000000"/>
                </a:solidFill>
                <a:latin typeface="Arial" panose="020B0604020202020204" pitchFamily="34" charset="0"/>
              </a:rPr>
              <a:t>Những </a:t>
            </a:r>
            <a:r>
              <a:rPr lang="vi-VN" sz="1100">
                <a:solidFill>
                  <a:srgbClr val="000000"/>
                </a:solidFill>
                <a:latin typeface="Arial" panose="020B0604020202020204" pitchFamily="34" charset="0"/>
              </a:rPr>
              <a:t>thay đổi về việc làm thực tế, có thể được thu thập trong thời gian ba hoặc nhiều năm, là một chỉ số quan trọng về sự phát triển kinh tế và tính bền vững của lực lượng lao động của tổ chức</a:t>
            </a:r>
            <a:r>
              <a:rPr lang="en-GB" sz="1100" smtClean="0">
                <a:solidFill>
                  <a:srgbClr val="000000"/>
                </a:solidFill>
                <a:latin typeface="Arial" panose="020B0604020202020204" pitchFamily="34" charset="0"/>
              </a:rPr>
              <a:t>.</a:t>
            </a:r>
            <a:endParaRPr lang="en-GB" sz="1100" b="1" i="1" dirty="0" smtClean="0">
              <a:solidFill>
                <a:srgbClr val="000000"/>
              </a:solidFill>
              <a:latin typeface="Arial" panose="020B0604020202020204" pitchFamily="34" charset="0"/>
            </a:endParaRPr>
          </a:p>
          <a:p>
            <a:pPr indent="0">
              <a:buClr>
                <a:srgbClr val="000000"/>
              </a:buClr>
            </a:pPr>
            <a:endParaRPr lang="en-GB" sz="1100" dirty="0">
              <a:solidFill>
                <a:prstClr val="black"/>
              </a:solidFill>
              <a:latin typeface="Arial" panose="020B0604020202020204" pitchFamily="34" charset="0"/>
            </a:endParaRPr>
          </a:p>
        </p:txBody>
      </p:sp>
      <p:grpSp>
        <p:nvGrpSpPr>
          <p:cNvPr id="11" name="Group 10"/>
          <p:cNvGrpSpPr/>
          <p:nvPr/>
        </p:nvGrpSpPr>
        <p:grpSpPr>
          <a:xfrm>
            <a:off x="7239000" y="749882"/>
            <a:ext cx="2069989" cy="529569"/>
            <a:chOff x="7239000" y="749882"/>
            <a:chExt cx="2069989" cy="529569"/>
          </a:xfrm>
        </p:grpSpPr>
        <p:sp>
          <p:nvSpPr>
            <p:cNvPr id="12" name="Rectangle 11"/>
            <p:cNvSpPr/>
            <p:nvPr/>
          </p:nvSpPr>
          <p:spPr>
            <a:xfrm>
              <a:off x="7239000" y="749883"/>
              <a:ext cx="1063625" cy="2606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smtClean="0">
                  <a:solidFill>
                    <a:srgbClr val="000000"/>
                  </a:solidFill>
                </a:rPr>
                <a:t>Hồ sơ Tổ chức</a:t>
              </a:r>
              <a:endParaRPr lang="en-GB" sz="1000" b="1" dirty="0">
                <a:solidFill>
                  <a:srgbClr val="000000"/>
                </a:solidFill>
              </a:endParaRPr>
            </a:p>
          </p:txBody>
        </p:sp>
        <p:sp>
          <p:nvSpPr>
            <p:cNvPr id="13" name="Rectangle 12"/>
            <p:cNvSpPr/>
            <p:nvPr/>
          </p:nvSpPr>
          <p:spPr>
            <a:xfrm>
              <a:off x="8385581" y="749882"/>
              <a:ext cx="923408" cy="2606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smtClean="0">
                  <a:solidFill>
                    <a:srgbClr val="000000"/>
                  </a:solidFill>
                </a:rPr>
                <a:t>Sự có mặt trên thị trường</a:t>
              </a:r>
              <a:endParaRPr lang="en-GB" sz="1000" b="1" dirty="0">
                <a:solidFill>
                  <a:srgbClr val="000000"/>
                </a:solidFill>
              </a:endParaRPr>
            </a:p>
          </p:txBody>
        </p:sp>
        <p:sp>
          <p:nvSpPr>
            <p:cNvPr id="14" name="Hexagon 13"/>
            <p:cNvSpPr/>
            <p:nvPr/>
          </p:nvSpPr>
          <p:spPr bwMode="ltGray">
            <a:xfrm>
              <a:off x="7410199" y="1127051"/>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G4-10</a:t>
              </a:r>
            </a:p>
          </p:txBody>
        </p:sp>
        <p:sp>
          <p:nvSpPr>
            <p:cNvPr id="15" name="Hexagon 14"/>
            <p:cNvSpPr/>
            <p:nvPr/>
          </p:nvSpPr>
          <p:spPr bwMode="ltGray">
            <a:xfrm>
              <a:off x="8502650" y="1117038"/>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G4-EC5</a:t>
              </a:r>
            </a:p>
          </p:txBody>
        </p:sp>
      </p:grpSp>
      <p:sp>
        <p:nvSpPr>
          <p:cNvPr id="16" name="Rectangle 15"/>
          <p:cNvSpPr/>
          <p:nvPr/>
        </p:nvSpPr>
        <p:spPr bwMode="ltGray">
          <a:xfrm>
            <a:off x="6477000" y="1752600"/>
            <a:ext cx="3098398" cy="164075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000" b="1" smtClean="0">
                <a:solidFill>
                  <a:srgbClr val="000000"/>
                </a:solidFill>
                <a:cs typeface="Arial" panose="020B0604020202020204" pitchFamily="34" charset="0"/>
              </a:rPr>
              <a:t>Nguồn của các văn bản pháp quy:</a:t>
            </a:r>
            <a:endParaRPr lang="en-GB" sz="1000" b="1" dirty="0">
              <a:solidFill>
                <a:srgbClr val="000000"/>
              </a:solidFill>
              <a:cs typeface="Arial" panose="020B0604020202020204" pitchFamily="34" charset="0"/>
            </a:endParaRPr>
          </a:p>
          <a:p>
            <a:pPr marL="185738" lvl="1" indent="-100013">
              <a:buFont typeface="Arial" panose="020B0604020202020204" pitchFamily="34" charset="0"/>
              <a:buChar char="•"/>
            </a:pPr>
            <a:r>
              <a:rPr lang="en-GB" sz="1000" smtClean="0">
                <a:solidFill>
                  <a:srgbClr val="000000"/>
                </a:solidFill>
              </a:rPr>
              <a:t>Bộ </a:t>
            </a:r>
            <a:r>
              <a:rPr lang="en-GB" sz="1000">
                <a:solidFill>
                  <a:srgbClr val="000000"/>
                </a:solidFill>
              </a:rPr>
              <a:t>Luật Lao động số </a:t>
            </a:r>
            <a:r>
              <a:rPr lang="en-GB" sz="1000" smtClean="0">
                <a:solidFill>
                  <a:srgbClr val="000000"/>
                </a:solidFill>
              </a:rPr>
              <a:t>10/2012/QH13 </a:t>
            </a:r>
            <a:endParaRPr lang="en-GB" sz="1000" dirty="0" smtClean="0">
              <a:solidFill>
                <a:srgbClr val="000000"/>
              </a:solidFill>
            </a:endParaRPr>
          </a:p>
          <a:p>
            <a:pPr marL="185738" lvl="1" indent="-100013">
              <a:buFont typeface="Arial" panose="020B0604020202020204" pitchFamily="34" charset="0"/>
              <a:buChar char="•"/>
            </a:pPr>
            <a:r>
              <a:rPr lang="vi-VN" sz="1000">
                <a:solidFill>
                  <a:srgbClr val="000000"/>
                </a:solidFill>
              </a:rPr>
              <a:t>Nghị định 03/2014/NĐ-CP </a:t>
            </a:r>
            <a:r>
              <a:rPr lang="vi-VN" sz="1000" smtClean="0">
                <a:solidFill>
                  <a:srgbClr val="000000"/>
                </a:solidFill>
              </a:rPr>
              <a:t>và Thông </a:t>
            </a:r>
            <a:r>
              <a:rPr lang="vi-VN" sz="1000">
                <a:solidFill>
                  <a:srgbClr val="000000"/>
                </a:solidFill>
              </a:rPr>
              <a:t>tư 23/2014/TT-BLĐTBXH </a:t>
            </a:r>
            <a:r>
              <a:rPr lang="vi-VN" sz="1000" smtClean="0">
                <a:solidFill>
                  <a:srgbClr val="000000"/>
                </a:solidFill>
              </a:rPr>
              <a:t>về </a:t>
            </a:r>
            <a:r>
              <a:rPr lang="vi-VN" sz="1000">
                <a:solidFill>
                  <a:srgbClr val="000000"/>
                </a:solidFill>
              </a:rPr>
              <a:t>hướng dẫn chi tiết thi hành Luật Lao động về việc </a:t>
            </a:r>
            <a:r>
              <a:rPr lang="vi-VN" sz="1000" smtClean="0">
                <a:solidFill>
                  <a:srgbClr val="000000"/>
                </a:solidFill>
              </a:rPr>
              <a:t>làm</a:t>
            </a:r>
            <a:endParaRPr lang="en-GB" sz="1000" dirty="0">
              <a:solidFill>
                <a:srgbClr val="000000"/>
              </a:solidFill>
            </a:endParaRPr>
          </a:p>
          <a:p>
            <a:pPr marL="185738" lvl="1" indent="-100013">
              <a:buFont typeface="Arial" panose="020B0604020202020204" pitchFamily="34" charset="0"/>
              <a:buChar char="•"/>
            </a:pPr>
            <a:r>
              <a:rPr lang="vi-VN" sz="1000" smtClean="0">
                <a:solidFill>
                  <a:srgbClr val="000000"/>
                </a:solidFill>
              </a:rPr>
              <a:t>Nghị </a:t>
            </a:r>
            <a:r>
              <a:rPr lang="vi-VN" sz="1000">
                <a:solidFill>
                  <a:srgbClr val="000000"/>
                </a:solidFill>
              </a:rPr>
              <a:t>định số 49/2013/NĐ-CP và </a:t>
            </a:r>
            <a:r>
              <a:rPr lang="vi-VN" sz="1000" smtClean="0">
                <a:solidFill>
                  <a:srgbClr val="000000"/>
                </a:solidFill>
              </a:rPr>
              <a:t>Nghị </a:t>
            </a:r>
            <a:r>
              <a:rPr lang="vi-VN" sz="1000">
                <a:solidFill>
                  <a:srgbClr val="000000"/>
                </a:solidFill>
              </a:rPr>
              <a:t>định 50/2013/NĐ-CP ngày 14 tháng 5 năm 2013 về quản lý lao động, tiền lương và phụ cấp cho người lao động</a:t>
            </a:r>
          </a:p>
          <a:p>
            <a:pPr marL="185738" lvl="1" indent="-100013">
              <a:buFont typeface="Arial" panose="020B0604020202020204" pitchFamily="34" charset="0"/>
              <a:buChar char="•"/>
            </a:pPr>
            <a:r>
              <a:rPr lang="vi-VN" sz="1000" smtClean="0">
                <a:solidFill>
                  <a:srgbClr val="000000"/>
                </a:solidFill>
              </a:rPr>
              <a:t>Nghị </a:t>
            </a:r>
            <a:r>
              <a:rPr lang="vi-VN" sz="1000">
                <a:solidFill>
                  <a:srgbClr val="000000"/>
                </a:solidFill>
              </a:rPr>
              <a:t>định 05/2015/NĐ-CP về hướng dẫn chi tiết thi hành các điều của Luật Lao động </a:t>
            </a:r>
            <a:endParaRPr lang="en-GB" sz="1000" dirty="0">
              <a:solidFill>
                <a:srgbClr val="000000"/>
              </a:solidFill>
            </a:endParaRPr>
          </a:p>
        </p:txBody>
      </p:sp>
      <p:sp>
        <p:nvSpPr>
          <p:cNvPr id="2" name="Rectangle 1"/>
          <p:cNvSpPr/>
          <p:nvPr/>
        </p:nvSpPr>
        <p:spPr>
          <a:xfrm>
            <a:off x="574548" y="3858705"/>
            <a:ext cx="8756904" cy="2000548"/>
          </a:xfrm>
          <a:prstGeom prst="rect">
            <a:avLst/>
          </a:prstGeom>
        </p:spPr>
        <p:txBody>
          <a:bodyPr wrap="square">
            <a:spAutoFit/>
          </a:bodyPr>
          <a:lstStyle/>
          <a:p>
            <a:pPr marL="0" lvl="1">
              <a:buClr>
                <a:srgbClr val="000000"/>
              </a:buClr>
            </a:pPr>
            <a:r>
              <a:rPr lang="en-GB" sz="1100" b="1" i="1" smtClean="0">
                <a:solidFill>
                  <a:srgbClr val="000000"/>
                </a:solidFill>
                <a:cs typeface="Arial" panose="020B0604020202020204" pitchFamily="34" charset="0"/>
              </a:rPr>
              <a:t>Công bố thông tin gì</a:t>
            </a:r>
            <a:endParaRPr lang="en-GB" sz="1100" b="1" i="1" dirty="0">
              <a:solidFill>
                <a:srgbClr val="000000"/>
              </a:solidFill>
              <a:cs typeface="Arial" panose="020B0604020202020204" pitchFamily="34" charset="0"/>
            </a:endParaRPr>
          </a:p>
          <a:p>
            <a:pPr marL="180975" indent="-180975">
              <a:spcAft>
                <a:spcPts val="600"/>
              </a:spcAft>
              <a:buFont typeface="+mj-lt"/>
              <a:buAutoNum type="alphaLcPeriod"/>
            </a:pPr>
            <a:r>
              <a:rPr lang="vi-VN" sz="1100" smtClean="0">
                <a:solidFill>
                  <a:prstClr val="black"/>
                </a:solidFill>
              </a:rPr>
              <a:t>Báo </a:t>
            </a:r>
            <a:r>
              <a:rPr lang="vi-VN" sz="1100">
                <a:solidFill>
                  <a:prstClr val="black"/>
                </a:solidFill>
              </a:rPr>
              <a:t>cáo tổng số người lao động theo hợp đồng tuyển dụng và theo giới tính.</a:t>
            </a:r>
          </a:p>
          <a:p>
            <a:pPr marL="180975" indent="-180975">
              <a:spcAft>
                <a:spcPts val="600"/>
              </a:spcAft>
              <a:buFont typeface="+mj-lt"/>
              <a:buAutoNum type="alphaLcPeriod"/>
            </a:pPr>
            <a:r>
              <a:rPr lang="vi-VN" sz="1100">
                <a:solidFill>
                  <a:prstClr val="black"/>
                </a:solidFill>
              </a:rPr>
              <a:t>Báo cáo tổng số người lao động dài hạn theo loại hình tuyển dụng và theo giới tính.</a:t>
            </a:r>
          </a:p>
          <a:p>
            <a:pPr marL="180975" indent="-180975">
              <a:spcAft>
                <a:spcPts val="600"/>
              </a:spcAft>
              <a:buFont typeface="+mj-lt"/>
              <a:buAutoNum type="alphaLcPeriod"/>
            </a:pPr>
            <a:r>
              <a:rPr lang="vi-VN" sz="1100">
                <a:solidFill>
                  <a:prstClr val="black"/>
                </a:solidFill>
              </a:rPr>
              <a:t>Báo cáo tổng lực lượng lao động theo số người lao động và người lao động được giám sát và theo giới tính.</a:t>
            </a:r>
          </a:p>
          <a:p>
            <a:pPr marL="180975" indent="-180975">
              <a:spcAft>
                <a:spcPts val="600"/>
              </a:spcAft>
              <a:buFont typeface="+mj-lt"/>
              <a:buAutoNum type="alphaLcPeriod"/>
            </a:pPr>
            <a:r>
              <a:rPr lang="vi-VN" sz="1100">
                <a:solidFill>
                  <a:prstClr val="black"/>
                </a:solidFill>
              </a:rPr>
              <a:t>Báo cáo tổng lực lượng lao động theo khu vực và theo giới tính.</a:t>
            </a:r>
          </a:p>
          <a:p>
            <a:pPr marL="180975" indent="-180975">
              <a:spcAft>
                <a:spcPts val="600"/>
              </a:spcAft>
              <a:buFont typeface="+mj-lt"/>
              <a:buAutoNum type="alphaLcPeriod"/>
            </a:pPr>
            <a:r>
              <a:rPr lang="vi-VN" sz="1100">
                <a:solidFill>
                  <a:prstClr val="black"/>
                </a:solidFill>
              </a:rPr>
              <a:t>Báo cáo tỷ lệ thực tế công việc của tổ chức do người lao động được luật pháp công nhận là tự doanh hoặc do các cá nhân không phải là người lao động hoặc người lao động được giám sát, bao gồm người lao động và người lao động được giám sát của nhà thầu.</a:t>
            </a:r>
          </a:p>
          <a:p>
            <a:pPr marL="180975" indent="-180975">
              <a:spcAft>
                <a:spcPts val="600"/>
              </a:spcAft>
              <a:buFont typeface="+mj-lt"/>
              <a:buAutoNum type="alphaLcPeriod"/>
            </a:pPr>
            <a:r>
              <a:rPr lang="vi-VN" sz="1100">
                <a:solidFill>
                  <a:prstClr val="black"/>
                </a:solidFill>
              </a:rPr>
              <a:t>Báo cáo bất kỳ sự thay đổi đáng chú ý nào trong số lượng tuyển dụng (bao gồm những thay đổi về tuyển dụng theo mùa trong các ngành du lịch hoặc nông nghiệp).</a:t>
            </a:r>
          </a:p>
        </p:txBody>
      </p:sp>
      <p:sp>
        <p:nvSpPr>
          <p:cNvPr id="3" name="Rectangle 2"/>
          <p:cNvSpPr/>
          <p:nvPr/>
        </p:nvSpPr>
        <p:spPr>
          <a:xfrm>
            <a:off x="689534" y="6002879"/>
            <a:ext cx="2643672" cy="261610"/>
          </a:xfrm>
          <a:prstGeom prst="rect">
            <a:avLst/>
          </a:prstGeom>
        </p:spPr>
        <p:txBody>
          <a:bodyPr wrap="none">
            <a:spAutoFit/>
          </a:bodyPr>
          <a:lstStyle/>
          <a:p>
            <a:pPr marL="0" lvl="1">
              <a:buClr>
                <a:srgbClr val="000000"/>
              </a:buClr>
            </a:pPr>
            <a:r>
              <a:rPr lang="en-GB" sz="1100" b="1" i="1" smtClean="0">
                <a:solidFill>
                  <a:srgbClr val="000000"/>
                </a:solidFill>
              </a:rPr>
              <a:t>Tham chiếu: </a:t>
            </a:r>
            <a:r>
              <a:rPr lang="en-GB" sz="1100" smtClean="0">
                <a:solidFill>
                  <a:srgbClr val="000000"/>
                </a:solidFill>
              </a:rPr>
              <a:t>Trang </a:t>
            </a:r>
            <a:r>
              <a:rPr lang="en-GB" sz="1100">
                <a:solidFill>
                  <a:srgbClr val="000000"/>
                </a:solidFill>
              </a:rPr>
              <a:t>28 </a:t>
            </a:r>
            <a:r>
              <a:rPr lang="vi-VN" sz="1100" smtClean="0">
                <a:solidFill>
                  <a:srgbClr val="000000"/>
                </a:solidFill>
              </a:rPr>
              <a:t>của Hướng dẫn</a:t>
            </a:r>
            <a:endParaRPr lang="en-US" sz="1100" dirty="0">
              <a:solidFill>
                <a:srgbClr val="000000"/>
              </a:solidFill>
              <a:cs typeface="Arial" panose="020B0604020202020204" pitchFamily="34" charset="0"/>
            </a:endParaRPr>
          </a:p>
        </p:txBody>
      </p:sp>
      <p:sp>
        <p:nvSpPr>
          <p:cNvPr id="19"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25076605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62</a:t>
            </a:fld>
            <a:endParaRPr lang="en-GB">
              <a:solidFill>
                <a:srgbClr val="000000"/>
              </a:solidFill>
            </a:endParaRPr>
          </a:p>
        </p:txBody>
      </p:sp>
      <p:sp>
        <p:nvSpPr>
          <p:cNvPr id="7" name="Title 1"/>
          <p:cNvSpPr txBox="1">
            <a:spLocks/>
          </p:cNvSpPr>
          <p:nvPr/>
        </p:nvSpPr>
        <p:spPr>
          <a:xfrm>
            <a:off x="577850" y="685800"/>
            <a:ext cx="5441950" cy="762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solidFill>
                  <a:srgbClr val="000000"/>
                </a:solidFill>
                <a:latin typeface="Arial" panose="020B0604020202020204" pitchFamily="34" charset="0"/>
              </a:rPr>
              <a:t>Số </a:t>
            </a:r>
            <a:r>
              <a:rPr lang="vi-VN" sz="2000">
                <a:solidFill>
                  <a:srgbClr val="000000"/>
                </a:solidFill>
                <a:latin typeface="Arial" panose="020B0604020202020204" pitchFamily="34" charset="0"/>
              </a:rPr>
              <a:t>lượng người lao động và mức lương trung bình của người lao </a:t>
            </a:r>
            <a:r>
              <a:rPr lang="vi-VN" sz="2000" smtClean="0">
                <a:solidFill>
                  <a:srgbClr val="000000"/>
                </a:solidFill>
                <a:latin typeface="Arial" panose="020B0604020202020204" pitchFamily="34" charset="0"/>
              </a:rPr>
              <a:t>động</a:t>
            </a:r>
            <a:r>
              <a:rPr lang="en-GB" sz="2000" smtClean="0">
                <a:solidFill>
                  <a:srgbClr val="000000"/>
                </a:solidFill>
                <a:latin typeface="Arial" panose="020B0604020202020204" pitchFamily="34" charset="0"/>
              </a:rPr>
              <a:t> </a:t>
            </a:r>
            <a:r>
              <a:rPr lang="en-GB" sz="2000" b="0" smtClean="0">
                <a:solidFill>
                  <a:srgbClr val="000000"/>
                </a:solidFill>
                <a:latin typeface="Arial" panose="020B0604020202020204" pitchFamily="34" charset="0"/>
              </a:rPr>
              <a:t>(tiếp)</a:t>
            </a:r>
            <a:endParaRPr lang="en-GB" sz="2000" dirty="0">
              <a:solidFill>
                <a:srgbClr val="000000"/>
              </a:solidFill>
              <a:latin typeface="Arial" panose="020B0604020202020204" pitchFamily="34" charset="0"/>
            </a:endParaRPr>
          </a:p>
        </p:txBody>
      </p:sp>
      <p:graphicFrame>
        <p:nvGraphicFramePr>
          <p:cNvPr id="9" name="Table 8"/>
          <p:cNvGraphicFramePr>
            <a:graphicFrameLocks noGrp="1"/>
          </p:cNvGraphicFramePr>
          <p:nvPr>
            <p:extLst/>
          </p:nvPr>
        </p:nvGraphicFramePr>
        <p:xfrm>
          <a:off x="5918481" y="381000"/>
          <a:ext cx="3305395" cy="988476"/>
        </p:xfrm>
        <a:graphic>
          <a:graphicData uri="http://schemas.openxmlformats.org/drawingml/2006/table">
            <a:tbl>
              <a:tblPr firstRow="1" bandRow="1">
                <a:tableStyleId>{5C22544A-7EE6-4342-B048-85BDC9FD1C3A}</a:tableStyleId>
              </a:tblPr>
              <a:tblGrid>
                <a:gridCol w="2020442"/>
                <a:gridCol w="1284953"/>
              </a:tblGrid>
              <a:tr h="329492">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29492">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29492">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1" name="Group 10"/>
          <p:cNvGrpSpPr/>
          <p:nvPr/>
        </p:nvGrpSpPr>
        <p:grpSpPr>
          <a:xfrm>
            <a:off x="7239000" y="749882"/>
            <a:ext cx="2069989" cy="529569"/>
            <a:chOff x="7239000" y="749882"/>
            <a:chExt cx="2069989" cy="529569"/>
          </a:xfrm>
        </p:grpSpPr>
        <p:sp>
          <p:nvSpPr>
            <p:cNvPr id="12" name="Rectangle 11"/>
            <p:cNvSpPr/>
            <p:nvPr/>
          </p:nvSpPr>
          <p:spPr>
            <a:xfrm>
              <a:off x="7239000" y="749883"/>
              <a:ext cx="1063625" cy="2606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a:solidFill>
                    <a:srgbClr val="000000"/>
                  </a:solidFill>
                </a:rPr>
                <a:t>Hồ sơ Tổ chức</a:t>
              </a:r>
              <a:endParaRPr lang="en-GB" sz="1000" b="1" dirty="0">
                <a:solidFill>
                  <a:srgbClr val="000000"/>
                </a:solidFill>
              </a:endParaRPr>
            </a:p>
          </p:txBody>
        </p:sp>
        <p:sp>
          <p:nvSpPr>
            <p:cNvPr id="13" name="Rectangle 12"/>
            <p:cNvSpPr/>
            <p:nvPr/>
          </p:nvSpPr>
          <p:spPr>
            <a:xfrm>
              <a:off x="8385581" y="749882"/>
              <a:ext cx="923408" cy="2606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a:solidFill>
                    <a:srgbClr val="000000"/>
                  </a:solidFill>
                </a:rPr>
                <a:t>Sự có mặt trên thị trường</a:t>
              </a:r>
              <a:endParaRPr lang="en-GB" sz="1000" b="1" dirty="0">
                <a:solidFill>
                  <a:srgbClr val="000000"/>
                </a:solidFill>
              </a:endParaRPr>
            </a:p>
          </p:txBody>
        </p:sp>
        <p:sp>
          <p:nvSpPr>
            <p:cNvPr id="14" name="Hexagon 13"/>
            <p:cNvSpPr/>
            <p:nvPr/>
          </p:nvSpPr>
          <p:spPr bwMode="ltGray">
            <a:xfrm>
              <a:off x="7410199" y="1127051"/>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G4-10</a:t>
              </a:r>
            </a:p>
          </p:txBody>
        </p:sp>
        <p:sp>
          <p:nvSpPr>
            <p:cNvPr id="15" name="Hexagon 14"/>
            <p:cNvSpPr/>
            <p:nvPr/>
          </p:nvSpPr>
          <p:spPr bwMode="ltGray">
            <a:xfrm>
              <a:off x="8502650" y="1117038"/>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G4-EC5</a:t>
              </a:r>
            </a:p>
          </p:txBody>
        </p:sp>
      </p:grpSp>
      <p:sp>
        <p:nvSpPr>
          <p:cNvPr id="17" name="Rectangle 16"/>
          <p:cNvSpPr/>
          <p:nvPr/>
        </p:nvSpPr>
        <p:spPr>
          <a:xfrm>
            <a:off x="577850" y="1828800"/>
            <a:ext cx="8750300" cy="1615827"/>
          </a:xfrm>
          <a:prstGeom prst="rect">
            <a:avLst/>
          </a:prstGeom>
        </p:spPr>
        <p:txBody>
          <a:bodyPr wrap="square">
            <a:spAutoFit/>
          </a:bodyPr>
          <a:lstStyle/>
          <a:p>
            <a:pPr algn="just"/>
            <a:r>
              <a:rPr lang="en-GB" sz="1100" b="1" smtClean="0">
                <a:solidFill>
                  <a:prstClr val="black"/>
                </a:solidFill>
                <a:cs typeface="Times New Roman" pitchFamily="18" charset="0"/>
              </a:rPr>
              <a:t>Qui trình công bố thông tin theo chỉ số:</a:t>
            </a:r>
            <a:endParaRPr lang="en-GB" sz="1100" b="1" dirty="0">
              <a:solidFill>
                <a:prstClr val="black"/>
              </a:solidFill>
              <a:cs typeface="Times New Roman" pitchFamily="18" charset="0"/>
            </a:endParaRPr>
          </a:p>
          <a:p>
            <a:pPr marL="228600" indent="-228600" algn="just">
              <a:buFont typeface="+mj-lt"/>
              <a:buAutoNum type="arabicPeriod"/>
            </a:pPr>
            <a:r>
              <a:rPr lang="vi-VN" sz="1100" smtClean="0">
                <a:solidFill>
                  <a:srgbClr val="000000"/>
                </a:solidFill>
                <a:cs typeface="Times New Roman" pitchFamily="18" charset="0"/>
              </a:rPr>
              <a:t>Xác </a:t>
            </a:r>
            <a:r>
              <a:rPr lang="vi-VN" sz="1100">
                <a:solidFill>
                  <a:srgbClr val="000000"/>
                </a:solidFill>
                <a:cs typeface="Times New Roman" pitchFamily="18" charset="0"/>
              </a:rPr>
              <a:t>định tổng lực lượng lao động theo giới tính làm việc cho tổ chức vào cuối giai đoạn báo cáo</a:t>
            </a:r>
          </a:p>
          <a:p>
            <a:pPr marL="228600" indent="-228600" algn="just">
              <a:buFont typeface="+mj-lt"/>
              <a:buAutoNum type="arabicPeriod"/>
            </a:pPr>
            <a:r>
              <a:rPr lang="vi-VN" sz="1100">
                <a:solidFill>
                  <a:srgbClr val="000000"/>
                </a:solidFill>
                <a:cs typeface="Times New Roman" pitchFamily="18" charset="0"/>
              </a:rPr>
              <a:t>Xác định loại hợp đồng và tình trạng toàn thời gian và bán thời gian của người lao động trên cơ sở các định nghĩa theo luật pháp quốc gia nơi họ làm việc.</a:t>
            </a:r>
          </a:p>
          <a:p>
            <a:pPr marL="228600" indent="-228600" algn="just">
              <a:buFont typeface="+mj-lt"/>
              <a:buAutoNum type="arabicPeriod"/>
            </a:pPr>
            <a:r>
              <a:rPr lang="vi-VN" sz="1100">
                <a:solidFill>
                  <a:srgbClr val="000000"/>
                </a:solidFill>
                <a:cs typeface="Times New Roman" pitchFamily="18" charset="0"/>
              </a:rPr>
              <a:t>Trừ khi có sự thay đổi trọng yếu trong giai đoạn báo cáo, sử dụng các con số cuối giai đoạn báo cáo</a:t>
            </a:r>
          </a:p>
          <a:p>
            <a:pPr marL="228600" indent="-228600" algn="just">
              <a:buFont typeface="+mj-lt"/>
              <a:buAutoNum type="arabicPeriod"/>
            </a:pPr>
            <a:r>
              <a:rPr lang="vi-VN" sz="1100">
                <a:solidFill>
                  <a:srgbClr val="000000"/>
                </a:solidFill>
                <a:cs typeface="Times New Roman" pitchFamily="18" charset="0"/>
              </a:rPr>
              <a:t>Đối với các cơ sở hoạt động nằm ngoài Việt Nam, tổng hợp và kết hợp các số liệu thống kê quốc gia để tính toán số liệu thống kê toàn cầu và bỏ qua những khác biệt trong các định nghĩa pháp lý về mối quan hệ toàn thời gian hoặc bán thời gian.</a:t>
            </a:r>
          </a:p>
          <a:p>
            <a:pPr marL="228600" indent="-228600" algn="just">
              <a:buFont typeface="+mj-lt"/>
              <a:buAutoNum type="arabicPeriod"/>
            </a:pPr>
            <a:r>
              <a:rPr lang="vi-VN" sz="1100">
                <a:solidFill>
                  <a:srgbClr val="000000"/>
                </a:solidFill>
                <a:cs typeface="Times New Roman" pitchFamily="18" charset="0"/>
              </a:rPr>
              <a:t>Số lượng người lao động có thể được thể hiện bằng số đầu người hoặc Tương đương Toàn Thời gian (FTE). Phương pháp này được công bố và áp dụng nhất quán trong kỳ và giữa các kỳ.</a:t>
            </a:r>
          </a:p>
        </p:txBody>
      </p:sp>
      <p:sp>
        <p:nvSpPr>
          <p:cNvPr id="16"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36463854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850" y="685800"/>
            <a:ext cx="8750300" cy="685800"/>
          </a:xfrm>
        </p:spPr>
        <p:txBody>
          <a:bodyPr/>
          <a:lstStyle/>
          <a:p>
            <a:r>
              <a:rPr lang="vi-VN" sz="2000" smtClean="0"/>
              <a:t>Số </a:t>
            </a:r>
            <a:r>
              <a:rPr lang="vi-VN" sz="2000"/>
              <a:t>lượng người lao động và mức lương trung bình của người lao động</a:t>
            </a:r>
            <a:r>
              <a:rPr lang="en-GB" sz="2000"/>
              <a:t> </a:t>
            </a:r>
            <a:r>
              <a:rPr lang="en-GB" sz="2000" b="0"/>
              <a:t>(tiếp)</a:t>
            </a:r>
            <a:r>
              <a:rPr lang="en-GB" sz="2000"/>
              <a:t/>
            </a:r>
            <a:br>
              <a:rPr lang="en-GB" sz="2000"/>
            </a:br>
            <a:endParaRPr lang="en-GB" sz="2000" b="0" dirty="0"/>
          </a:p>
        </p:txBody>
      </p:sp>
      <p:sp>
        <p:nvSpPr>
          <p:cNvPr id="43" name="TextBox 42"/>
          <p:cNvSpPr txBox="1"/>
          <p:nvPr/>
        </p:nvSpPr>
        <p:spPr>
          <a:xfrm>
            <a:off x="573786" y="6106383"/>
            <a:ext cx="2474213" cy="175435"/>
          </a:xfrm>
          <a:prstGeom prst="rect">
            <a:avLst/>
          </a:prstGeom>
          <a:solidFill>
            <a:schemeClr val="bg1"/>
          </a:solidFill>
        </p:spPr>
        <p:txBody>
          <a:bodyPr wrap="square" lIns="0" tIns="0" rIns="0" bIns="0" rtlCol="0" anchor="b">
            <a:noAutofit/>
          </a:bodyPr>
          <a:lstStyle/>
          <a:p>
            <a:pPr indent="-274320">
              <a:spcAft>
                <a:spcPts val="900"/>
              </a:spcAft>
            </a:pPr>
            <a:r>
              <a:rPr lang="en-GB" sz="800" smtClean="0">
                <a:solidFill>
                  <a:srgbClr val="000000"/>
                </a:solidFill>
              </a:rPr>
              <a:t>Nguồn: Báo cáo Phát triển bền vững 2014 của Tập đoàn Bảo Việt </a:t>
            </a:r>
            <a:endParaRPr lang="en-GB" sz="800" dirty="0">
              <a:solidFill>
                <a:srgbClr val="000000"/>
              </a:solidFill>
            </a:endParaRPr>
          </a:p>
        </p:txBody>
      </p:sp>
      <p:sp>
        <p:nvSpPr>
          <p:cNvPr id="19" name="TextBox 18"/>
          <p:cNvSpPr txBox="1"/>
          <p:nvPr/>
        </p:nvSpPr>
        <p:spPr>
          <a:xfrm>
            <a:off x="554822" y="1447800"/>
            <a:ext cx="8773327" cy="430887"/>
          </a:xfrm>
          <a:prstGeom prst="rect">
            <a:avLst/>
          </a:prstGeom>
          <a:noFill/>
        </p:spPr>
        <p:txBody>
          <a:bodyPr wrap="square" rtlCol="0">
            <a:spAutoFit/>
          </a:bodyPr>
          <a:lstStyle/>
          <a:p>
            <a:pPr algn="just"/>
            <a:r>
              <a:rPr lang="en-GB" sz="1100" b="1" smtClean="0">
                <a:solidFill>
                  <a:srgbClr val="000000"/>
                </a:solidFill>
                <a:cs typeface="Times New Roman" pitchFamily="18" charset="0"/>
              </a:rPr>
              <a:t>Ví dụ:</a:t>
            </a:r>
            <a:endParaRPr lang="en-GB" sz="1100" b="1" dirty="0" smtClean="0">
              <a:solidFill>
                <a:srgbClr val="000000"/>
              </a:solidFill>
              <a:cs typeface="Times New Roman" pitchFamily="18" charset="0"/>
            </a:endParaRPr>
          </a:p>
          <a:p>
            <a:pPr algn="just"/>
            <a:r>
              <a:rPr lang="vi-VN" sz="1100" smtClean="0">
                <a:solidFill>
                  <a:srgbClr val="000000"/>
                </a:solidFill>
                <a:cs typeface="Times New Roman" pitchFamily="18" charset="0"/>
              </a:rPr>
              <a:t>Một </a:t>
            </a:r>
            <a:r>
              <a:rPr lang="vi-VN" sz="1100">
                <a:solidFill>
                  <a:srgbClr val="000000"/>
                </a:solidFill>
                <a:cs typeface="Times New Roman" pitchFamily="18" charset="0"/>
              </a:rPr>
              <a:t>công ty Malaysia con có trụ sở tại Singapore công bố tổng số và doanh thu của người lao động theo giới </a:t>
            </a:r>
            <a:r>
              <a:rPr lang="vi-VN" sz="1100" smtClean="0">
                <a:solidFill>
                  <a:srgbClr val="000000"/>
                </a:solidFill>
                <a:cs typeface="Times New Roman" pitchFamily="18" charset="0"/>
              </a:rPr>
              <a:t>tính</a:t>
            </a:r>
            <a:r>
              <a:rPr lang="en-GB" sz="1100" smtClean="0">
                <a:solidFill>
                  <a:srgbClr val="000000"/>
                </a:solidFill>
                <a:cs typeface="Times New Roman" pitchFamily="18" charset="0"/>
              </a:rPr>
              <a:t>.</a:t>
            </a:r>
            <a:endParaRPr lang="en-GB" sz="1100" dirty="0">
              <a:solidFill>
                <a:srgbClr val="000000"/>
              </a:solidFill>
              <a:cs typeface="Times New Roman" pitchFamily="18" charset="0"/>
            </a:endParaRPr>
          </a:p>
        </p:txBody>
      </p:sp>
      <p:graphicFrame>
        <p:nvGraphicFramePr>
          <p:cNvPr id="20" name="Chart 19"/>
          <p:cNvGraphicFramePr/>
          <p:nvPr>
            <p:extLst>
              <p:ext uri="{D42A27DB-BD31-4B8C-83A1-F6EECF244321}">
                <p14:modId xmlns:p14="http://schemas.microsoft.com/office/powerpoint/2010/main" val="3698566443"/>
              </p:ext>
            </p:extLst>
          </p:nvPr>
        </p:nvGraphicFramePr>
        <p:xfrm>
          <a:off x="2071687" y="2236469"/>
          <a:ext cx="2625726" cy="2169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p:cNvGraphicFramePr/>
          <p:nvPr>
            <p:extLst>
              <p:ext uri="{D42A27DB-BD31-4B8C-83A1-F6EECF244321}">
                <p14:modId xmlns:p14="http://schemas.microsoft.com/office/powerpoint/2010/main" val="3644848418"/>
              </p:ext>
            </p:extLst>
          </p:nvPr>
        </p:nvGraphicFramePr>
        <p:xfrm>
          <a:off x="4273062" y="2161698"/>
          <a:ext cx="2434247" cy="21464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extLst>
              <p:ext uri="{D42A27DB-BD31-4B8C-83A1-F6EECF244321}">
                <p14:modId xmlns:p14="http://schemas.microsoft.com/office/powerpoint/2010/main" val="1639323104"/>
              </p:ext>
            </p:extLst>
          </p:nvPr>
        </p:nvGraphicFramePr>
        <p:xfrm>
          <a:off x="6096000" y="2277365"/>
          <a:ext cx="2514600" cy="214788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1514817" y="1947817"/>
            <a:ext cx="1794565" cy="233719"/>
          </a:xfrm>
          <a:prstGeom prst="rect">
            <a:avLst/>
          </a:prstGeom>
          <a:noFill/>
        </p:spPr>
        <p:txBody>
          <a:bodyPr wrap="square" lIns="0" tIns="0" rIns="0" bIns="0" rtlCol="0">
            <a:noAutofit/>
          </a:bodyPr>
          <a:lstStyle/>
          <a:p>
            <a:pPr>
              <a:spcAft>
                <a:spcPts val="900"/>
              </a:spcAft>
            </a:pPr>
            <a:r>
              <a:rPr lang="vi-VN" sz="1100" b="1" smtClean="0">
                <a:solidFill>
                  <a:srgbClr val="000000"/>
                </a:solidFill>
                <a:cs typeface="Times New Roman" panose="02020603050405020304" pitchFamily="18" charset="0"/>
              </a:rPr>
              <a:t>Nhân </a:t>
            </a:r>
            <a:r>
              <a:rPr lang="vi-VN" sz="1100" b="1">
                <a:solidFill>
                  <a:srgbClr val="000000"/>
                </a:solidFill>
                <a:cs typeface="Times New Roman" panose="02020603050405020304" pitchFamily="18" charset="0"/>
              </a:rPr>
              <a:t>viên được tuyển dụng trong năm 2015</a:t>
            </a:r>
          </a:p>
          <a:p>
            <a:pPr>
              <a:spcAft>
                <a:spcPts val="900"/>
              </a:spcAft>
            </a:pPr>
            <a:endParaRPr lang="en-GB" sz="1100" b="1" dirty="0" smtClean="0">
              <a:solidFill>
                <a:srgbClr val="000000"/>
              </a:solidFill>
              <a:cs typeface="Times New Roman" panose="02020603050405020304" pitchFamily="18" charset="0"/>
            </a:endParaRPr>
          </a:p>
        </p:txBody>
      </p:sp>
      <p:grpSp>
        <p:nvGrpSpPr>
          <p:cNvPr id="25" name="Group 24"/>
          <p:cNvGrpSpPr/>
          <p:nvPr/>
        </p:nvGrpSpPr>
        <p:grpSpPr>
          <a:xfrm>
            <a:off x="1219897" y="4724400"/>
            <a:ext cx="5575011" cy="134105"/>
            <a:chOff x="-891227" y="3302515"/>
            <a:chExt cx="5575011" cy="134105"/>
          </a:xfrm>
        </p:grpSpPr>
        <p:sp>
          <p:nvSpPr>
            <p:cNvPr id="26" name="Rectangle 25"/>
            <p:cNvSpPr/>
            <p:nvPr/>
          </p:nvSpPr>
          <p:spPr bwMode="ltGray">
            <a:xfrm>
              <a:off x="1382711" y="3307772"/>
              <a:ext cx="149225" cy="127578"/>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smtClean="0">
                <a:solidFill>
                  <a:srgbClr val="000000"/>
                </a:solidFill>
              </a:endParaRPr>
            </a:p>
          </p:txBody>
        </p:sp>
        <p:sp>
          <p:nvSpPr>
            <p:cNvPr id="27" name="TextBox 26"/>
            <p:cNvSpPr txBox="1"/>
            <p:nvPr/>
          </p:nvSpPr>
          <p:spPr>
            <a:xfrm>
              <a:off x="1608137" y="3307772"/>
              <a:ext cx="692149" cy="127578"/>
            </a:xfrm>
            <a:prstGeom prst="rect">
              <a:avLst/>
            </a:prstGeom>
            <a:noFill/>
          </p:spPr>
          <p:txBody>
            <a:bodyPr wrap="square" lIns="0" tIns="0" rIns="0" bIns="0" rtlCol="0">
              <a:noAutofit/>
            </a:bodyPr>
            <a:lstStyle/>
            <a:p>
              <a:pPr>
                <a:spcAft>
                  <a:spcPts val="900"/>
                </a:spcAft>
              </a:pPr>
              <a:r>
                <a:rPr lang="en-GB" sz="1100" smtClean="0">
                  <a:solidFill>
                    <a:srgbClr val="000000"/>
                  </a:solidFill>
                  <a:cs typeface="Times New Roman" panose="02020603050405020304" pitchFamily="18" charset="0"/>
                </a:rPr>
                <a:t>30-39 tuổi</a:t>
              </a:r>
              <a:endParaRPr lang="en-GB" sz="1100" dirty="0" smtClean="0">
                <a:solidFill>
                  <a:srgbClr val="000000"/>
                </a:solidFill>
                <a:cs typeface="Times New Roman" panose="02020603050405020304" pitchFamily="18" charset="0"/>
              </a:endParaRPr>
            </a:p>
          </p:txBody>
        </p:sp>
        <p:sp>
          <p:nvSpPr>
            <p:cNvPr id="28" name="Rectangle 27"/>
            <p:cNvSpPr/>
            <p:nvPr/>
          </p:nvSpPr>
          <p:spPr bwMode="ltGray">
            <a:xfrm>
              <a:off x="2433389" y="3307019"/>
              <a:ext cx="149225" cy="127578"/>
            </a:xfrm>
            <a:prstGeom prst="rect">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smtClean="0">
                <a:solidFill>
                  <a:srgbClr val="000000"/>
                </a:solidFill>
              </a:endParaRPr>
            </a:p>
          </p:txBody>
        </p:sp>
        <p:sp>
          <p:nvSpPr>
            <p:cNvPr id="29" name="TextBox 28"/>
            <p:cNvSpPr txBox="1"/>
            <p:nvPr/>
          </p:nvSpPr>
          <p:spPr>
            <a:xfrm>
              <a:off x="2658815" y="3307019"/>
              <a:ext cx="682625" cy="127578"/>
            </a:xfrm>
            <a:prstGeom prst="rect">
              <a:avLst/>
            </a:prstGeom>
            <a:noFill/>
          </p:spPr>
          <p:txBody>
            <a:bodyPr wrap="square" lIns="0" tIns="0" rIns="0" bIns="0" rtlCol="0">
              <a:noAutofit/>
            </a:bodyPr>
            <a:lstStyle/>
            <a:p>
              <a:pPr>
                <a:spcAft>
                  <a:spcPts val="900"/>
                </a:spcAft>
              </a:pPr>
              <a:r>
                <a:rPr lang="en-GB" sz="1100" smtClean="0">
                  <a:solidFill>
                    <a:srgbClr val="000000"/>
                  </a:solidFill>
                  <a:cs typeface="Times New Roman" panose="02020603050405020304" pitchFamily="18" charset="0"/>
                </a:rPr>
                <a:t>40-49 tuổi</a:t>
              </a:r>
              <a:endParaRPr lang="en-GB" sz="1100" dirty="0" smtClean="0">
                <a:solidFill>
                  <a:srgbClr val="000000"/>
                </a:solidFill>
                <a:cs typeface="Times New Roman" panose="02020603050405020304" pitchFamily="18" charset="0"/>
              </a:endParaRPr>
            </a:p>
          </p:txBody>
        </p:sp>
        <p:sp>
          <p:nvSpPr>
            <p:cNvPr id="30" name="Rectangle 29"/>
            <p:cNvSpPr/>
            <p:nvPr/>
          </p:nvSpPr>
          <p:spPr bwMode="ltGray">
            <a:xfrm>
              <a:off x="3488397" y="3302515"/>
              <a:ext cx="149225" cy="127578"/>
            </a:xfrm>
            <a:prstGeom prst="rect">
              <a:avLst/>
            </a:prstGeom>
            <a:solidFill>
              <a:schemeClr val="accent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smtClean="0">
                <a:solidFill>
                  <a:srgbClr val="000000"/>
                </a:solidFill>
              </a:endParaRPr>
            </a:p>
          </p:txBody>
        </p:sp>
        <p:sp>
          <p:nvSpPr>
            <p:cNvPr id="31" name="TextBox 30"/>
            <p:cNvSpPr txBox="1"/>
            <p:nvPr/>
          </p:nvSpPr>
          <p:spPr>
            <a:xfrm>
              <a:off x="3716997" y="3302515"/>
              <a:ext cx="966787" cy="127578"/>
            </a:xfrm>
            <a:prstGeom prst="rect">
              <a:avLst/>
            </a:prstGeom>
            <a:noFill/>
          </p:spPr>
          <p:txBody>
            <a:bodyPr wrap="square" lIns="0" tIns="0" rIns="0" bIns="0" rtlCol="0">
              <a:noAutofit/>
            </a:bodyPr>
            <a:lstStyle/>
            <a:p>
              <a:pPr>
                <a:spcAft>
                  <a:spcPts val="900"/>
                </a:spcAft>
              </a:pPr>
              <a:r>
                <a:rPr lang="en-GB" sz="1100" smtClean="0">
                  <a:solidFill>
                    <a:srgbClr val="000000"/>
                  </a:solidFill>
                  <a:cs typeface="Times New Roman" panose="02020603050405020304" pitchFamily="18" charset="0"/>
                </a:rPr>
                <a:t>Trên 49 tuổi</a:t>
              </a:r>
              <a:endParaRPr lang="en-GB" sz="1100" dirty="0" smtClean="0">
                <a:solidFill>
                  <a:srgbClr val="000000"/>
                </a:solidFill>
                <a:cs typeface="Times New Roman" panose="02020603050405020304" pitchFamily="18" charset="0"/>
              </a:endParaRPr>
            </a:p>
          </p:txBody>
        </p:sp>
        <p:sp>
          <p:nvSpPr>
            <p:cNvPr id="32" name="Rectangle 31"/>
            <p:cNvSpPr/>
            <p:nvPr/>
          </p:nvSpPr>
          <p:spPr bwMode="ltGray">
            <a:xfrm>
              <a:off x="300976" y="3309042"/>
              <a:ext cx="149225" cy="127578"/>
            </a:xfrm>
            <a:prstGeom prst="rect">
              <a:avLst/>
            </a:prstGeom>
            <a:solidFill>
              <a:schemeClr val="accent6">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smtClean="0">
                <a:solidFill>
                  <a:srgbClr val="000000"/>
                </a:solidFill>
              </a:endParaRPr>
            </a:p>
          </p:txBody>
        </p:sp>
        <p:sp>
          <p:nvSpPr>
            <p:cNvPr id="33" name="TextBox 32"/>
            <p:cNvSpPr txBox="1"/>
            <p:nvPr/>
          </p:nvSpPr>
          <p:spPr>
            <a:xfrm>
              <a:off x="526402" y="3309042"/>
              <a:ext cx="692149" cy="127578"/>
            </a:xfrm>
            <a:prstGeom prst="rect">
              <a:avLst/>
            </a:prstGeom>
            <a:noFill/>
          </p:spPr>
          <p:txBody>
            <a:bodyPr wrap="square" lIns="0" tIns="0" rIns="0" bIns="0" rtlCol="0">
              <a:noAutofit/>
            </a:bodyPr>
            <a:lstStyle/>
            <a:p>
              <a:pPr>
                <a:spcAft>
                  <a:spcPts val="900"/>
                </a:spcAft>
              </a:pPr>
              <a:r>
                <a:rPr lang="en-GB" sz="1100" smtClean="0">
                  <a:solidFill>
                    <a:srgbClr val="000000"/>
                  </a:solidFill>
                  <a:cs typeface="Times New Roman" panose="02020603050405020304" pitchFamily="18" charset="0"/>
                </a:rPr>
                <a:t>20-29 tuổi</a:t>
              </a:r>
              <a:endParaRPr lang="en-GB" sz="1100" dirty="0" smtClean="0">
                <a:solidFill>
                  <a:srgbClr val="000000"/>
                </a:solidFill>
                <a:cs typeface="Times New Roman" panose="02020603050405020304" pitchFamily="18" charset="0"/>
              </a:endParaRPr>
            </a:p>
          </p:txBody>
        </p:sp>
        <p:sp>
          <p:nvSpPr>
            <p:cNvPr id="35" name="Rectangle 34"/>
            <p:cNvSpPr/>
            <p:nvPr/>
          </p:nvSpPr>
          <p:spPr bwMode="ltGray">
            <a:xfrm>
              <a:off x="-891227" y="3309042"/>
              <a:ext cx="149225" cy="127578"/>
            </a:xfrm>
            <a:prstGeom prst="rect">
              <a:avLst/>
            </a:pr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err="1" smtClean="0">
                <a:solidFill>
                  <a:srgbClr val="000000"/>
                </a:solidFill>
              </a:endParaRPr>
            </a:p>
          </p:txBody>
        </p:sp>
        <p:sp>
          <p:nvSpPr>
            <p:cNvPr id="36" name="TextBox 35"/>
            <p:cNvSpPr txBox="1"/>
            <p:nvPr/>
          </p:nvSpPr>
          <p:spPr>
            <a:xfrm>
              <a:off x="-667388" y="3307772"/>
              <a:ext cx="842964" cy="128848"/>
            </a:xfrm>
            <a:prstGeom prst="rect">
              <a:avLst/>
            </a:prstGeom>
            <a:noFill/>
          </p:spPr>
          <p:txBody>
            <a:bodyPr wrap="square" lIns="0" tIns="0" rIns="0" bIns="0" rtlCol="0">
              <a:noAutofit/>
            </a:bodyPr>
            <a:lstStyle/>
            <a:p>
              <a:pPr>
                <a:spcAft>
                  <a:spcPts val="900"/>
                </a:spcAft>
              </a:pPr>
              <a:r>
                <a:rPr lang="en-GB" sz="1100" smtClean="0">
                  <a:solidFill>
                    <a:srgbClr val="000000"/>
                  </a:solidFill>
                  <a:cs typeface="Times New Roman" panose="02020603050405020304" pitchFamily="18" charset="0"/>
                </a:rPr>
                <a:t>Dưới 20 tuổi</a:t>
              </a:r>
              <a:endParaRPr lang="en-GB" sz="1100" dirty="0" smtClean="0">
                <a:solidFill>
                  <a:srgbClr val="000000"/>
                </a:solidFill>
                <a:cs typeface="Times New Roman" panose="02020603050405020304" pitchFamily="18" charset="0"/>
              </a:endParaRPr>
            </a:p>
          </p:txBody>
        </p:sp>
      </p:grpSp>
      <p:sp>
        <p:nvSpPr>
          <p:cNvPr id="38" name="TextBox 37"/>
          <p:cNvSpPr txBox="1"/>
          <p:nvPr/>
        </p:nvSpPr>
        <p:spPr>
          <a:xfrm>
            <a:off x="5274456" y="1954887"/>
            <a:ext cx="2726544" cy="311577"/>
          </a:xfrm>
          <a:prstGeom prst="rect">
            <a:avLst/>
          </a:prstGeom>
          <a:noFill/>
        </p:spPr>
        <p:txBody>
          <a:bodyPr wrap="square" lIns="0" tIns="0" rIns="0" bIns="0" rtlCol="0">
            <a:noAutofit/>
          </a:bodyPr>
          <a:lstStyle/>
          <a:p>
            <a:pPr>
              <a:spcAft>
                <a:spcPts val="900"/>
              </a:spcAft>
            </a:pPr>
            <a:r>
              <a:rPr lang="en-GB" sz="1100" b="1" smtClean="0">
                <a:solidFill>
                  <a:srgbClr val="000000"/>
                </a:solidFill>
                <a:cs typeface="Times New Roman" panose="02020603050405020304" pitchFamily="18" charset="0"/>
              </a:rPr>
              <a:t>Nhân </a:t>
            </a:r>
            <a:r>
              <a:rPr lang="en-GB" sz="1100" b="1">
                <a:solidFill>
                  <a:srgbClr val="000000"/>
                </a:solidFill>
                <a:cs typeface="Times New Roman" panose="02020603050405020304" pitchFamily="18" charset="0"/>
              </a:rPr>
              <a:t>viên nghỉ việc trong năm </a:t>
            </a:r>
            <a:r>
              <a:rPr lang="en-GB" sz="1100" b="1" smtClean="0">
                <a:solidFill>
                  <a:srgbClr val="000000"/>
                </a:solidFill>
                <a:cs typeface="Times New Roman" panose="02020603050405020304" pitchFamily="18" charset="0"/>
              </a:rPr>
              <a:t>2015</a:t>
            </a:r>
            <a:endParaRPr lang="en-GB" sz="1100" b="1">
              <a:solidFill>
                <a:srgbClr val="000000"/>
              </a:solidFill>
              <a:cs typeface="Times New Roman" panose="02020603050405020304" pitchFamily="18" charset="0"/>
            </a:endParaRPr>
          </a:p>
        </p:txBody>
      </p:sp>
      <p:graphicFrame>
        <p:nvGraphicFramePr>
          <p:cNvPr id="40" name="Chart 39"/>
          <p:cNvGraphicFramePr/>
          <p:nvPr>
            <p:extLst>
              <p:ext uri="{D42A27DB-BD31-4B8C-83A1-F6EECF244321}">
                <p14:modId xmlns:p14="http://schemas.microsoft.com/office/powerpoint/2010/main" val="977646741"/>
              </p:ext>
            </p:extLst>
          </p:nvPr>
        </p:nvGraphicFramePr>
        <p:xfrm>
          <a:off x="753977" y="2119831"/>
          <a:ext cx="1872000" cy="2274453"/>
        </p:xfrm>
        <a:graphic>
          <a:graphicData uri="http://schemas.openxmlformats.org/drawingml/2006/chart">
            <c:chart xmlns:c="http://schemas.openxmlformats.org/drawingml/2006/chart" xmlns:r="http://schemas.openxmlformats.org/officeDocument/2006/relationships" r:id="rId5"/>
          </a:graphicData>
        </a:graphic>
      </p:graphicFrame>
      <p:sp>
        <p:nvSpPr>
          <p:cNvPr id="42" name="Date Placeholder 5"/>
          <p:cNvSpPr txBox="1">
            <a:spLocks/>
          </p:cNvSpPr>
          <p:nvPr/>
        </p:nvSpPr>
        <p:spPr>
          <a:xfrm>
            <a:off x="7677150" y="6324600"/>
            <a:ext cx="1651000" cy="152400"/>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solidFill>
                  <a:srgbClr val="000000"/>
                </a:solidFill>
              </a:rPr>
              <a:t>May 2016</a:t>
            </a:r>
            <a:endParaRPr lang="en-GB" dirty="0">
              <a:solidFill>
                <a:srgbClr val="000000"/>
              </a:solidFill>
            </a:endParaRPr>
          </a:p>
        </p:txBody>
      </p:sp>
      <p:sp>
        <p:nvSpPr>
          <p:cNvPr id="44" name="Slide Number Placeholder 4"/>
          <p:cNvSpPr txBox="1">
            <a:spLocks/>
          </p:cNvSpPr>
          <p:nvPr/>
        </p:nvSpPr>
        <p:spPr>
          <a:xfrm>
            <a:off x="7801102" y="6475334"/>
            <a:ext cx="1527048" cy="140677"/>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923"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EBD5762-3BDC-484D-9503-7EA6D5A9A8CE}" type="slidenum">
              <a:rPr lang="en-US" sz="1000" smtClean="0">
                <a:solidFill>
                  <a:srgbClr val="000000"/>
                </a:solidFill>
              </a:rPr>
              <a:pPr>
                <a:defRPr/>
              </a:pPr>
              <a:t>63</a:t>
            </a:fld>
            <a:endParaRPr lang="en-US" sz="1000" dirty="0">
              <a:solidFill>
                <a:srgbClr val="000000"/>
              </a:solidFill>
            </a:endParaRPr>
          </a:p>
        </p:txBody>
      </p:sp>
      <p:sp>
        <p:nvSpPr>
          <p:cNvPr id="46" name="Date Placeholder 5"/>
          <p:cNvSpPr txBox="1">
            <a:spLocks/>
          </p:cNvSpPr>
          <p:nvPr/>
        </p:nvSpPr>
        <p:spPr>
          <a:xfrm>
            <a:off x="577850" y="6481763"/>
            <a:ext cx="1651000" cy="152400"/>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smtClean="0">
                <a:solidFill>
                  <a:srgbClr val="000000"/>
                </a:solidFill>
              </a:rPr>
              <a:t>PwC</a:t>
            </a:r>
            <a:endParaRPr lang="en-GB" dirty="0">
              <a:solidFill>
                <a:srgbClr val="000000"/>
              </a:solidFill>
            </a:endParaRPr>
          </a:p>
        </p:txBody>
      </p:sp>
      <p:sp>
        <p:nvSpPr>
          <p:cNvPr id="34"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42517057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64</a:t>
            </a:fld>
            <a:endParaRPr lang="en-GB">
              <a:solidFill>
                <a:srgbClr val="000000"/>
              </a:solidFill>
            </a:endParaRPr>
          </a:p>
        </p:txBody>
      </p:sp>
      <p:sp>
        <p:nvSpPr>
          <p:cNvPr id="8" name="Content Placeholder 2"/>
          <p:cNvSpPr txBox="1">
            <a:spLocks/>
          </p:cNvSpPr>
          <p:nvPr/>
        </p:nvSpPr>
        <p:spPr>
          <a:xfrm>
            <a:off x="5043826" y="3066377"/>
            <a:ext cx="4273438" cy="1944445"/>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0"/>
              </a:spcAft>
              <a:buClr>
                <a:srgbClr val="000000"/>
              </a:buClr>
            </a:pPr>
            <a:r>
              <a:rPr lang="en-GB" sz="1100" b="1" smtClean="0">
                <a:solidFill>
                  <a:prstClr val="black"/>
                </a:solidFill>
                <a:latin typeface="Arial" panose="020B0604020202020204" pitchFamily="34" charset="0"/>
              </a:rPr>
              <a:t>Qui trình công bố thông tin theo chỉ số:</a:t>
            </a:r>
            <a:endParaRPr lang="en-GB" sz="1100" b="1" dirty="0" smtClean="0">
              <a:solidFill>
                <a:prstClr val="black"/>
              </a:solidFill>
              <a:latin typeface="Arial" panose="020B0604020202020204" pitchFamily="34" charset="0"/>
            </a:endParaRPr>
          </a:p>
          <a:p>
            <a:pPr marL="228600" indent="-228600">
              <a:spcAft>
                <a:spcPts val="0"/>
              </a:spcAft>
              <a:buClr>
                <a:srgbClr val="000000"/>
              </a:buClr>
              <a:buFont typeface="+mj-lt"/>
              <a:buAutoNum type="arabicPeriod"/>
            </a:pPr>
            <a:r>
              <a:rPr lang="vi-VN" sz="1100" smtClean="0">
                <a:solidFill>
                  <a:srgbClr val="000000"/>
                </a:solidFill>
                <a:latin typeface="Arial" panose="020B0604020202020204" pitchFamily="34" charset="0"/>
              </a:rPr>
              <a:t>Xác </a:t>
            </a:r>
            <a:r>
              <a:rPr lang="vi-VN" sz="1100">
                <a:solidFill>
                  <a:srgbClr val="000000"/>
                </a:solidFill>
                <a:latin typeface="Arial" panose="020B0604020202020204" pitchFamily="34" charset="0"/>
              </a:rPr>
              <a:t>định và so sánh (theo tỷ lệ phần </a:t>
            </a:r>
            <a:r>
              <a:rPr lang="vi-VN" sz="1100" smtClean="0">
                <a:solidFill>
                  <a:srgbClr val="000000"/>
                </a:solidFill>
                <a:latin typeface="Arial" panose="020B0604020202020204" pitchFamily="34" charset="0"/>
              </a:rPr>
              <a:t>tr</a:t>
            </a:r>
            <a:r>
              <a:rPr lang="en-US" sz="1100">
                <a:solidFill>
                  <a:srgbClr val="000000"/>
                </a:solidFill>
                <a:latin typeface="Arial" panose="020B0604020202020204" pitchFamily="34" charset="0"/>
              </a:rPr>
              <a:t>ă</a:t>
            </a:r>
            <a:r>
              <a:rPr lang="vi-VN" sz="1100" smtClean="0">
                <a:solidFill>
                  <a:srgbClr val="000000"/>
                </a:solidFill>
                <a:latin typeface="Arial" panose="020B0604020202020204" pitchFamily="34" charset="0"/>
              </a:rPr>
              <a:t>m</a:t>
            </a:r>
            <a:r>
              <a:rPr lang="vi-VN" sz="1100">
                <a:solidFill>
                  <a:srgbClr val="000000"/>
                </a:solidFill>
                <a:latin typeface="Arial" panose="020B0604020202020204" pitchFamily="34" charset="0"/>
              </a:rPr>
              <a:t>) mức lương tối thiểu của địa  phương với mức lương khởi điểm của tổ chức theo giới tính</a:t>
            </a:r>
          </a:p>
          <a:p>
            <a:pPr marL="228600" indent="-228600">
              <a:spcAft>
                <a:spcPts val="0"/>
              </a:spcAft>
              <a:buClr>
                <a:srgbClr val="000000"/>
              </a:buClr>
              <a:buFont typeface="+mj-lt"/>
              <a:buAutoNum type="arabicPeriod"/>
            </a:pPr>
            <a:r>
              <a:rPr lang="vi-VN" sz="1100">
                <a:solidFill>
                  <a:srgbClr val="000000"/>
                </a:solidFill>
                <a:latin typeface="Arial" panose="020B0604020202020204" pitchFamily="34" charset="0"/>
              </a:rPr>
              <a:t>Với những tổ chức chỉ cung cấp công việc hưởng lương, quy đổi lương thành ước tính lương theo giờ.</a:t>
            </a:r>
          </a:p>
          <a:p>
            <a:pPr marL="228600" indent="-228600">
              <a:spcAft>
                <a:spcPts val="0"/>
              </a:spcAft>
              <a:buClr>
                <a:srgbClr val="000000"/>
              </a:buClr>
              <a:buFont typeface="+mj-lt"/>
              <a:buAutoNum type="arabicPeriod"/>
            </a:pPr>
            <a:endParaRPr lang="en-GB" sz="1100" smtClean="0">
              <a:solidFill>
                <a:srgbClr val="000000"/>
              </a:solidFill>
              <a:latin typeface="Arial" panose="020B0604020202020204" pitchFamily="34" charset="0"/>
            </a:endParaRPr>
          </a:p>
          <a:p>
            <a:pPr>
              <a:spcAft>
                <a:spcPts val="0"/>
              </a:spcAft>
              <a:buClr>
                <a:srgbClr val="000000"/>
              </a:buClr>
            </a:pPr>
            <a:endParaRPr lang="en-US" sz="1100" dirty="0">
              <a:solidFill>
                <a:srgbClr val="000000"/>
              </a:solidFill>
              <a:latin typeface="Arial" panose="020B0604020202020204" pitchFamily="34" charset="0"/>
            </a:endParaRPr>
          </a:p>
        </p:txBody>
      </p:sp>
      <p:sp>
        <p:nvSpPr>
          <p:cNvPr id="9" name="Title 1"/>
          <p:cNvSpPr txBox="1">
            <a:spLocks/>
          </p:cNvSpPr>
          <p:nvPr/>
        </p:nvSpPr>
        <p:spPr>
          <a:xfrm>
            <a:off x="577850" y="685800"/>
            <a:ext cx="5365750" cy="762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a:solidFill>
                  <a:srgbClr val="000000"/>
                </a:solidFill>
                <a:latin typeface="Arial" panose="020B0604020202020204" pitchFamily="34" charset="0"/>
              </a:rPr>
              <a:t>Số lượng người lao động và mức lương trung bình của người lao </a:t>
            </a:r>
            <a:r>
              <a:rPr lang="vi-VN" sz="2000" smtClean="0">
                <a:solidFill>
                  <a:srgbClr val="000000"/>
                </a:solidFill>
                <a:latin typeface="Arial" panose="020B0604020202020204" pitchFamily="34" charset="0"/>
              </a:rPr>
              <a:t>động</a:t>
            </a:r>
            <a:r>
              <a:rPr lang="en-GB" sz="2000" smtClean="0">
                <a:solidFill>
                  <a:srgbClr val="000000"/>
                </a:solidFill>
                <a:latin typeface="Arial" panose="020B0604020202020204" pitchFamily="34" charset="0"/>
              </a:rPr>
              <a:t> </a:t>
            </a:r>
            <a:r>
              <a:rPr lang="en-GB" sz="1800" b="0" smtClean="0">
                <a:solidFill>
                  <a:srgbClr val="000000"/>
                </a:solidFill>
                <a:latin typeface="Arial" panose="020B0604020202020204" pitchFamily="34" charset="0"/>
              </a:rPr>
              <a:t>(tiếp)</a:t>
            </a:r>
            <a:endParaRPr lang="en-US" sz="2000" dirty="0">
              <a:solidFill>
                <a:srgbClr val="000000"/>
              </a:solidFill>
              <a:latin typeface="Arial" panose="020B0604020202020204" pitchFamily="34" charset="0"/>
            </a:endParaRPr>
          </a:p>
        </p:txBody>
      </p:sp>
      <p:sp>
        <p:nvSpPr>
          <p:cNvPr id="7" name="Content Placeholder 2"/>
          <p:cNvSpPr txBox="1">
            <a:spLocks/>
          </p:cNvSpPr>
          <p:nvPr/>
        </p:nvSpPr>
        <p:spPr>
          <a:xfrm>
            <a:off x="577850" y="1621128"/>
            <a:ext cx="4089400" cy="3389694"/>
          </a:xfrm>
          <a:prstGeom prst="rect">
            <a:avLst/>
          </a:prstGeom>
        </p:spPr>
        <p:txBody>
          <a:bodyPr lIns="0" tIns="0" rIns="0" bIns="0" anchor="t"/>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spcAft>
                <a:spcPts val="0"/>
              </a:spcAft>
              <a:buClr>
                <a:srgbClr val="000000"/>
              </a:buClr>
            </a:pPr>
            <a:r>
              <a:rPr lang="en-GB" sz="1100" b="1" i="1" smtClean="0">
                <a:solidFill>
                  <a:srgbClr val="000000"/>
                </a:solidFill>
                <a:latin typeface="Arial" panose="020B0604020202020204" pitchFamily="34" charset="0"/>
              </a:rPr>
              <a:t>Tính liên quan:</a:t>
            </a:r>
            <a:endParaRPr lang="en-GB" sz="1100" b="1" i="1"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vi-VN" sz="1100">
                <a:solidFill>
                  <a:srgbClr val="000000"/>
                </a:solidFill>
                <a:latin typeface="Arial" panose="020B0604020202020204" pitchFamily="34" charset="0"/>
              </a:rPr>
              <a:t>Mức lương trung bình cung cấp cho các bên liên quan sự hiểu biết về cách thức mà tổ chức tạo ra giá trị cho họ và thu hút lao </a:t>
            </a:r>
            <a:r>
              <a:rPr lang="vi-VN" sz="1100" smtClean="0">
                <a:solidFill>
                  <a:srgbClr val="000000"/>
                </a:solidFill>
                <a:latin typeface="Arial" panose="020B0604020202020204" pitchFamily="34" charset="0"/>
              </a:rPr>
              <a:t>động</a:t>
            </a:r>
            <a:r>
              <a:rPr lang="en-GB" sz="1100" smtClean="0">
                <a:solidFill>
                  <a:srgbClr val="000000"/>
                </a:solidFill>
                <a:latin typeface="Arial" panose="020B0604020202020204" pitchFamily="34" charset="0"/>
              </a:rPr>
              <a:t>.</a:t>
            </a:r>
            <a:endParaRPr lang="en-GB" sz="1100"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endParaRPr lang="en-GB" sz="1100" b="1" i="1"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cs typeface="Arial" panose="020B0604020202020204" pitchFamily="34" charset="0"/>
              </a:rPr>
              <a:t>Báo cáo thông tin gì</a:t>
            </a:r>
            <a:endParaRPr lang="en-GB" sz="1100" b="1" i="1" dirty="0">
              <a:solidFill>
                <a:srgbClr val="000000"/>
              </a:solidFill>
              <a:latin typeface="Arial" panose="020B0604020202020204" pitchFamily="34" charset="0"/>
              <a:cs typeface="Arial" panose="020B0604020202020204" pitchFamily="34" charset="0"/>
            </a:endParaRPr>
          </a:p>
          <a:p>
            <a:pPr marL="180975" indent="-180975">
              <a:spcAft>
                <a:spcPts val="0"/>
              </a:spcAft>
              <a:buClr>
                <a:srgbClr val="000000"/>
              </a:buClr>
              <a:buFont typeface="+mj-lt"/>
              <a:buAutoNum type="alphaLcPeriod"/>
            </a:pPr>
            <a:r>
              <a:rPr lang="vi-VN" sz="1100" smtClean="0">
                <a:solidFill>
                  <a:prstClr val="black"/>
                </a:solidFill>
                <a:latin typeface="Arial" panose="020B0604020202020204" pitchFamily="34" charset="0"/>
              </a:rPr>
              <a:t>Khi </a:t>
            </a:r>
            <a:r>
              <a:rPr lang="vi-VN" sz="1100">
                <a:solidFill>
                  <a:prstClr val="black"/>
                </a:solidFill>
                <a:latin typeface="Arial" panose="020B0604020202020204" pitchFamily="34" charset="0"/>
              </a:rPr>
              <a:t>trả thù lao cho tỉ lệ lớn lực lượng lao động được tính dựa trên mức lương tính theo quy tắc tiền lương tối thiểu, cần báo cáo tỉ lệ của mức lương khởi điểm theo giới tính tại các địa điểm hoạt động trọng yếu so với mức lương tối thiểu.</a:t>
            </a:r>
          </a:p>
          <a:p>
            <a:pPr marL="180975" indent="-180975">
              <a:spcAft>
                <a:spcPts val="0"/>
              </a:spcAft>
              <a:buClr>
                <a:srgbClr val="000000"/>
              </a:buClr>
              <a:buFont typeface="+mj-lt"/>
              <a:buAutoNum type="alphaLcPeriod"/>
            </a:pPr>
            <a:r>
              <a:rPr lang="vi-VN" sz="1100">
                <a:solidFill>
                  <a:prstClr val="black"/>
                </a:solidFill>
                <a:latin typeface="Arial" panose="020B0604020202020204" pitchFamily="34" charset="0"/>
              </a:rPr>
              <a:t>Báo cáo xem mức lương tối thiểu theo giới tính của địa phương có không áp dụng hoặc khác nhau giữa các địa điểm hoạt động trọng yếu hay không. Trong trường hợp có nhiều mức lương tối thiểu khác nhau có thể được sử dụng để tham chiếu, báo cáo mức lương tối thiểu sẽ áp dụng.</a:t>
            </a:r>
          </a:p>
          <a:p>
            <a:pPr marL="180975" indent="-180975">
              <a:spcAft>
                <a:spcPts val="0"/>
              </a:spcAft>
              <a:buClr>
                <a:srgbClr val="000000"/>
              </a:buClr>
              <a:buFont typeface="+mj-lt"/>
              <a:buAutoNum type="alphaLcPeriod"/>
            </a:pPr>
            <a:r>
              <a:rPr lang="vi-VN" sz="1100">
                <a:solidFill>
                  <a:prstClr val="black"/>
                </a:solidFill>
                <a:latin typeface="Arial" panose="020B0604020202020204" pitchFamily="34" charset="0"/>
              </a:rPr>
              <a:t>Báo cáo định nghĩa được sử dụng cho thuật ngữ ‘địa điểm hoạt động trọng yếu’.</a:t>
            </a:r>
          </a:p>
          <a:p>
            <a:pPr marL="180975" indent="-180975">
              <a:spcAft>
                <a:spcPts val="0"/>
              </a:spcAft>
              <a:buClr>
                <a:srgbClr val="000000"/>
              </a:buClr>
              <a:buFont typeface="+mj-lt"/>
              <a:buAutoNum type="alphaLcPeriod"/>
            </a:pPr>
            <a:endParaRPr lang="en-GB" sz="1100" b="1" i="1" dirty="0" smtClean="0">
              <a:solidFill>
                <a:srgbClr val="000000"/>
              </a:solidFill>
              <a:latin typeface="Arial" panose="020B0604020202020204" pitchFamily="34" charset="0"/>
            </a:endParaRPr>
          </a:p>
          <a:p>
            <a:pPr marL="180975" indent="-180975">
              <a:spcAft>
                <a:spcPts val="0"/>
              </a:spcAft>
              <a:buClr>
                <a:srgbClr val="000000"/>
              </a:buClr>
              <a:buFont typeface="+mj-lt"/>
              <a:buAutoNum type="alphaLcPeriod"/>
            </a:pPr>
            <a:endParaRPr lang="en-GB" sz="1100" b="1" i="1"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rPr>
              <a:t>Tham chiếu: </a:t>
            </a:r>
            <a:r>
              <a:rPr lang="en-GB" sz="1100" smtClean="0">
                <a:solidFill>
                  <a:srgbClr val="000000"/>
                </a:solidFill>
                <a:latin typeface="Arial" panose="020B0604020202020204" pitchFamily="34" charset="0"/>
              </a:rPr>
              <a:t>Trang 29 </a:t>
            </a:r>
            <a:r>
              <a:rPr lang="vi-VN" sz="1100" smtClean="0">
                <a:solidFill>
                  <a:srgbClr val="000000"/>
                </a:solidFill>
                <a:latin typeface="Arial" panose="020B0604020202020204" pitchFamily="34" charset="0"/>
              </a:rPr>
              <a:t>của Hướng dẫn</a:t>
            </a:r>
            <a:endParaRPr lang="en-US" sz="1100" dirty="0">
              <a:solidFill>
                <a:srgbClr val="000000"/>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nvPr>
        </p:nvGraphicFramePr>
        <p:xfrm>
          <a:off x="5943600" y="381000"/>
          <a:ext cx="3384550" cy="988476"/>
        </p:xfrm>
        <a:graphic>
          <a:graphicData uri="http://schemas.openxmlformats.org/drawingml/2006/table">
            <a:tbl>
              <a:tblPr firstRow="1" bandRow="1">
                <a:tableStyleId>{5C22544A-7EE6-4342-B048-85BDC9FD1C3A}</a:tableStyleId>
              </a:tblPr>
              <a:tblGrid>
                <a:gridCol w="2068827"/>
                <a:gridCol w="1315723"/>
              </a:tblGrid>
              <a:tr h="329492">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29492">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29492">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2" name="Group 1"/>
          <p:cNvGrpSpPr/>
          <p:nvPr/>
        </p:nvGrpSpPr>
        <p:grpSpPr>
          <a:xfrm>
            <a:off x="7239000" y="749882"/>
            <a:ext cx="2069989" cy="529569"/>
            <a:chOff x="7239000" y="749882"/>
            <a:chExt cx="2069989" cy="529569"/>
          </a:xfrm>
        </p:grpSpPr>
        <p:sp>
          <p:nvSpPr>
            <p:cNvPr id="11" name="Rectangle 10"/>
            <p:cNvSpPr/>
            <p:nvPr/>
          </p:nvSpPr>
          <p:spPr>
            <a:xfrm>
              <a:off x="7239000" y="749883"/>
              <a:ext cx="1063625" cy="2606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smtClean="0">
                  <a:solidFill>
                    <a:srgbClr val="000000"/>
                  </a:solidFill>
                </a:rPr>
                <a:t>Hồ sơ Tổ chức</a:t>
              </a:r>
              <a:endParaRPr lang="en-GB" sz="1000" b="1" dirty="0">
                <a:solidFill>
                  <a:srgbClr val="000000"/>
                </a:solidFill>
              </a:endParaRPr>
            </a:p>
          </p:txBody>
        </p:sp>
        <p:sp>
          <p:nvSpPr>
            <p:cNvPr id="12" name="Rectangle 11"/>
            <p:cNvSpPr/>
            <p:nvPr/>
          </p:nvSpPr>
          <p:spPr>
            <a:xfrm>
              <a:off x="8385581" y="749882"/>
              <a:ext cx="923408" cy="26060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smtClean="0">
                  <a:solidFill>
                    <a:srgbClr val="000000"/>
                  </a:solidFill>
                </a:rPr>
                <a:t>Sự có mặt trên thị trường</a:t>
              </a:r>
              <a:endParaRPr lang="en-GB" sz="1000" b="1" dirty="0">
                <a:solidFill>
                  <a:srgbClr val="000000"/>
                </a:solidFill>
              </a:endParaRPr>
            </a:p>
          </p:txBody>
        </p:sp>
        <p:sp>
          <p:nvSpPr>
            <p:cNvPr id="13" name="Hexagon 12"/>
            <p:cNvSpPr/>
            <p:nvPr/>
          </p:nvSpPr>
          <p:spPr bwMode="ltGray">
            <a:xfrm>
              <a:off x="7410199" y="1127051"/>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G4-10</a:t>
              </a:r>
            </a:p>
          </p:txBody>
        </p:sp>
        <p:sp>
          <p:nvSpPr>
            <p:cNvPr id="14" name="Hexagon 13"/>
            <p:cNvSpPr/>
            <p:nvPr/>
          </p:nvSpPr>
          <p:spPr bwMode="ltGray">
            <a:xfrm>
              <a:off x="8502650" y="1117038"/>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G4-EC5</a:t>
              </a:r>
            </a:p>
          </p:txBody>
        </p:sp>
      </p:grpSp>
      <p:sp>
        <p:nvSpPr>
          <p:cNvPr id="15" name="Rectangle 14"/>
          <p:cNvSpPr/>
          <p:nvPr/>
        </p:nvSpPr>
        <p:spPr bwMode="ltGray">
          <a:xfrm>
            <a:off x="4950438" y="1647611"/>
            <a:ext cx="4273438" cy="9141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000" b="1" smtClean="0">
                <a:solidFill>
                  <a:srgbClr val="000000"/>
                </a:solidFill>
                <a:cs typeface="Arial" panose="020B0604020202020204" pitchFamily="34" charset="0"/>
              </a:rPr>
              <a:t>Nguồn của văn bản pháp quy:</a:t>
            </a:r>
            <a:endParaRPr lang="en-GB" sz="1000" b="1" dirty="0">
              <a:solidFill>
                <a:srgbClr val="000000"/>
              </a:solidFill>
              <a:cs typeface="Arial" panose="020B0604020202020204" pitchFamily="34" charset="0"/>
            </a:endParaRPr>
          </a:p>
          <a:p>
            <a:pPr marL="185738" lvl="1" indent="-100013">
              <a:buFont typeface="Arial" panose="020B0604020202020204" pitchFamily="34" charset="0"/>
              <a:buChar char="•"/>
            </a:pPr>
            <a:r>
              <a:rPr lang="en-GB" sz="1000" smtClean="0">
                <a:solidFill>
                  <a:srgbClr val="000000"/>
                </a:solidFill>
              </a:rPr>
              <a:t>Bộ </a:t>
            </a:r>
            <a:r>
              <a:rPr lang="en-GB" sz="1000">
                <a:solidFill>
                  <a:srgbClr val="000000"/>
                </a:solidFill>
              </a:rPr>
              <a:t>Luật Lao động số </a:t>
            </a:r>
            <a:r>
              <a:rPr lang="en-GB" sz="1000" smtClean="0">
                <a:solidFill>
                  <a:srgbClr val="000000"/>
                </a:solidFill>
              </a:rPr>
              <a:t>10/2012/QH13 </a:t>
            </a:r>
            <a:endParaRPr lang="en-GB" sz="1000" dirty="0" smtClean="0">
              <a:solidFill>
                <a:srgbClr val="000000"/>
              </a:solidFill>
            </a:endParaRPr>
          </a:p>
          <a:p>
            <a:pPr marL="185738" lvl="1" indent="-100013">
              <a:buFont typeface="Arial" panose="020B0604020202020204" pitchFamily="34" charset="0"/>
              <a:buChar char="•"/>
            </a:pPr>
            <a:r>
              <a:rPr lang="vi-VN" sz="1000" smtClean="0">
                <a:solidFill>
                  <a:srgbClr val="000000"/>
                </a:solidFill>
              </a:rPr>
              <a:t>Nghị </a:t>
            </a:r>
            <a:r>
              <a:rPr lang="vi-VN" sz="1000">
                <a:solidFill>
                  <a:srgbClr val="000000"/>
                </a:solidFill>
              </a:rPr>
              <a:t>định 03/2014/NĐ-CP và Thông tư 23/2014/TT-BLĐTBXH về hướng dẫn chi tiết thi hành Luật Lao động về việc làm</a:t>
            </a:r>
            <a:endParaRPr lang="en-GB" sz="1000">
              <a:solidFill>
                <a:srgbClr val="000000"/>
              </a:solidFill>
            </a:endParaRPr>
          </a:p>
          <a:p>
            <a:pPr marL="185738" lvl="1" indent="-100013">
              <a:buFont typeface="Arial" panose="020B0604020202020204" pitchFamily="34" charset="0"/>
              <a:buChar char="•"/>
            </a:pPr>
            <a:r>
              <a:rPr lang="vi-VN" sz="1000">
                <a:solidFill>
                  <a:srgbClr val="000000"/>
                </a:solidFill>
              </a:rPr>
              <a:t>Nghị định số 49/2013/NĐ-CP và Nghị định 50/2013/NĐ-CP ngày 14 tháng 5 năm 2013 về quản lý lao động, tiền lương và phụ cấp cho người lao động</a:t>
            </a:r>
          </a:p>
          <a:p>
            <a:pPr marL="185738" lvl="1" indent="-100013">
              <a:buFont typeface="Arial" panose="020B0604020202020204" pitchFamily="34" charset="0"/>
              <a:buChar char="•"/>
            </a:pPr>
            <a:r>
              <a:rPr lang="vi-VN" sz="1000">
                <a:solidFill>
                  <a:srgbClr val="000000"/>
                </a:solidFill>
              </a:rPr>
              <a:t>Nghị định 05/2015/NĐ-CP về hướng dẫn chi tiết thi hành các điều của Luật Lao động </a:t>
            </a:r>
            <a:endParaRPr lang="en-GB" sz="1000">
              <a:solidFill>
                <a:srgbClr val="000000"/>
              </a:solidFill>
            </a:endParaRPr>
          </a:p>
          <a:p>
            <a:pPr marL="185738" lvl="1" indent="-100013">
              <a:buFont typeface="Arial" panose="020B0604020202020204" pitchFamily="34" charset="0"/>
              <a:buChar char="•"/>
            </a:pPr>
            <a:endParaRPr lang="en-GB" sz="1000" dirty="0">
              <a:solidFill>
                <a:srgbClr val="000000"/>
              </a:solidFill>
            </a:endParaRPr>
          </a:p>
        </p:txBody>
      </p:sp>
      <p:sp>
        <p:nvSpPr>
          <p:cNvPr id="16"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20425145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65</a:t>
            </a:fld>
            <a:endParaRPr lang="en-GB">
              <a:solidFill>
                <a:srgbClr val="000000"/>
              </a:solidFill>
            </a:endParaRPr>
          </a:p>
        </p:txBody>
      </p:sp>
      <p:sp>
        <p:nvSpPr>
          <p:cNvPr id="7" name="Content Placeholder 2"/>
          <p:cNvSpPr>
            <a:spLocks noGrp="1"/>
          </p:cNvSpPr>
          <p:nvPr>
            <p:ph sz="quarter" idx="15"/>
          </p:nvPr>
        </p:nvSpPr>
        <p:spPr>
          <a:xfrm>
            <a:off x="577850" y="1447800"/>
            <a:ext cx="8750300" cy="304800"/>
          </a:xfrm>
        </p:spPr>
        <p:txBody>
          <a:bodyPr/>
          <a:lstStyle/>
          <a:p>
            <a:pPr>
              <a:spcAft>
                <a:spcPts val="0"/>
              </a:spcAft>
            </a:pPr>
            <a:r>
              <a:rPr lang="en-US" sz="1100" b="1" smtClean="0">
                <a:solidFill>
                  <a:srgbClr val="000000"/>
                </a:solidFill>
              </a:rPr>
              <a:t>Ví dụ: </a:t>
            </a:r>
            <a:endParaRPr lang="en-US" sz="1100" b="1" dirty="0" smtClean="0">
              <a:solidFill>
                <a:srgbClr val="000000"/>
              </a:solidFill>
            </a:endParaRPr>
          </a:p>
          <a:p>
            <a:pPr>
              <a:spcAft>
                <a:spcPts val="0"/>
              </a:spcAft>
            </a:pPr>
            <a:r>
              <a:rPr lang="vi-VN" sz="1100" smtClean="0">
                <a:cs typeface="Times New Roman" pitchFamily="18" charset="0"/>
              </a:rPr>
              <a:t>Một </a:t>
            </a:r>
            <a:r>
              <a:rPr lang="vi-VN" sz="1100">
                <a:cs typeface="Times New Roman" pitchFamily="18" charset="0"/>
              </a:rPr>
              <a:t>công ty hàng tiêu dùng tại Malaysia công bố lương cơ bản hang năm của nhân viên theo giới tính và tính đầu </a:t>
            </a:r>
            <a:r>
              <a:rPr lang="vi-VN" sz="1100" smtClean="0">
                <a:cs typeface="Times New Roman" pitchFamily="18" charset="0"/>
              </a:rPr>
              <a:t>người</a:t>
            </a:r>
            <a:endParaRPr lang="en-US" sz="1100" dirty="0"/>
          </a:p>
        </p:txBody>
      </p:sp>
      <p:sp>
        <p:nvSpPr>
          <p:cNvPr id="8" name="TextBox 7"/>
          <p:cNvSpPr txBox="1"/>
          <p:nvPr/>
        </p:nvSpPr>
        <p:spPr>
          <a:xfrm>
            <a:off x="577850" y="6121022"/>
            <a:ext cx="5280167" cy="203578"/>
          </a:xfrm>
          <a:prstGeom prst="rect">
            <a:avLst/>
          </a:prstGeom>
          <a:solidFill>
            <a:schemeClr val="bg1"/>
          </a:solidFill>
        </p:spPr>
        <p:txBody>
          <a:bodyPr wrap="square" lIns="0" tIns="0" rIns="0" bIns="0" rtlCol="0" anchor="b">
            <a:noAutofit/>
          </a:bodyPr>
          <a:lstStyle/>
          <a:p>
            <a:pPr indent="-274320">
              <a:spcAft>
                <a:spcPts val="900"/>
              </a:spcAft>
            </a:pPr>
            <a:r>
              <a:rPr lang="en-GB" sz="800" smtClean="0"/>
              <a:t>Nguồn: Báo cáo </a:t>
            </a:r>
            <a:r>
              <a:rPr lang="en-GB" sz="800" smtClean="0">
                <a:cs typeface="Times New Roman" pitchFamily="18" charset="0"/>
              </a:rPr>
              <a:t>Nestlé và Xã hội năm 2015</a:t>
            </a:r>
            <a:endParaRPr lang="en-GB" sz="800" dirty="0" smtClean="0"/>
          </a:p>
        </p:txBody>
      </p:sp>
      <p:sp>
        <p:nvSpPr>
          <p:cNvPr id="9" name="Title 1"/>
          <p:cNvSpPr txBox="1">
            <a:spLocks noGrp="1"/>
          </p:cNvSpPr>
          <p:nvPr>
            <p:ph type="title"/>
          </p:nvPr>
        </p:nvSpPr>
        <p:spPr>
          <a:xfrm>
            <a:off x="577850" y="685800"/>
            <a:ext cx="8750300" cy="6096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latin typeface="Arial" panose="020B0604020202020204" pitchFamily="34" charset="0"/>
              </a:rPr>
              <a:t>Số </a:t>
            </a:r>
            <a:r>
              <a:rPr lang="vi-VN" sz="2000">
                <a:latin typeface="Arial" panose="020B0604020202020204" pitchFamily="34" charset="0"/>
              </a:rPr>
              <a:t>lượng người lao động và mức lương trung bình của người lao động</a:t>
            </a:r>
            <a:r>
              <a:rPr lang="en-GB" sz="2000">
                <a:latin typeface="Arial" panose="020B0604020202020204" pitchFamily="34" charset="0"/>
              </a:rPr>
              <a:t> </a:t>
            </a:r>
            <a:r>
              <a:rPr lang="en-GB" sz="1800" b="0">
                <a:latin typeface="Arial" panose="020B0604020202020204" pitchFamily="34" charset="0"/>
              </a:rPr>
              <a:t>(tiếp)</a:t>
            </a:r>
            <a:r>
              <a:rPr lang="en-US" sz="2000">
                <a:latin typeface="Arial" panose="020B0604020202020204" pitchFamily="34" charset="0"/>
              </a:rPr>
              <a:t/>
            </a:r>
            <a:br>
              <a:rPr lang="en-US" sz="2000">
                <a:latin typeface="Arial" panose="020B0604020202020204" pitchFamily="34" charset="0"/>
              </a:rPr>
            </a:br>
            <a:endParaRPr lang="en-US" sz="2000" dirty="0">
              <a:latin typeface="Arial" panose="020B0604020202020204" pitchFamily="34" charset="0"/>
            </a:endParaRPr>
          </a:p>
        </p:txBody>
      </p:sp>
      <p:graphicFrame>
        <p:nvGraphicFramePr>
          <p:cNvPr id="10" name="Table 9"/>
          <p:cNvGraphicFramePr>
            <a:graphicFrameLocks noGrp="1"/>
          </p:cNvGraphicFramePr>
          <p:nvPr>
            <p:extLst/>
          </p:nvPr>
        </p:nvGraphicFramePr>
        <p:xfrm>
          <a:off x="821689" y="1919705"/>
          <a:ext cx="7696201" cy="1481381"/>
        </p:xfrm>
        <a:graphic>
          <a:graphicData uri="http://schemas.openxmlformats.org/drawingml/2006/table">
            <a:tbl>
              <a:tblPr firstRow="1" bandRow="1">
                <a:tableStyleId>{912C8C85-51F0-491E-9774-3900AFEF0FD7}</a:tableStyleId>
              </a:tblPr>
              <a:tblGrid>
                <a:gridCol w="1647346"/>
                <a:gridCol w="1269069"/>
                <a:gridCol w="878586"/>
                <a:gridCol w="882813"/>
                <a:gridCol w="1269069"/>
                <a:gridCol w="878586"/>
                <a:gridCol w="870732"/>
              </a:tblGrid>
              <a:tr h="267440">
                <a:tc rowSpan="2">
                  <a:txBody>
                    <a:bodyPr/>
                    <a:lstStyle/>
                    <a:p>
                      <a:pPr algn="ctr"/>
                      <a:endParaRPr lang="en-GB" sz="800" b="1" dirty="0" smtClean="0">
                        <a:solidFill>
                          <a:schemeClr val="bg1"/>
                        </a:solidFill>
                        <a:latin typeface="+mn-lt"/>
                        <a:cs typeface="Times New Roman" panose="02020603050405020304" pitchFamily="18" charset="0"/>
                      </a:endParaRPr>
                    </a:p>
                    <a:p>
                      <a:pPr algn="ctr"/>
                      <a:r>
                        <a:rPr lang="en-GB" sz="800" b="1" dirty="0" err="1" smtClean="0">
                          <a:solidFill>
                            <a:schemeClr val="bg1"/>
                          </a:solidFill>
                          <a:latin typeface="+mn-lt"/>
                          <a:cs typeface="Times New Roman" panose="02020603050405020304" pitchFamily="18" charset="0"/>
                        </a:rPr>
                        <a:t>Phân</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loại</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nhân</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viên</a:t>
                      </a:r>
                      <a:endParaRPr lang="en-GB" sz="800" b="1" dirty="0">
                        <a:solidFill>
                          <a:schemeClr val="bg1"/>
                        </a:solidFill>
                        <a:latin typeface="+mn-lt"/>
                        <a:cs typeface="Times New Roman" panose="02020603050405020304" pitchFamily="18" charset="0"/>
                      </a:endParaRPr>
                    </a:p>
                  </a:txBody>
                  <a:tcPr>
                    <a:solidFill>
                      <a:schemeClr val="accent2"/>
                    </a:solidFill>
                  </a:tcPr>
                </a:tc>
                <a:tc gridSpan="3">
                  <a:txBody>
                    <a:bodyPr/>
                    <a:lstStyle/>
                    <a:p>
                      <a:pPr algn="ctr"/>
                      <a:r>
                        <a:rPr lang="en-GB" sz="800" b="1" dirty="0" err="1" smtClean="0">
                          <a:solidFill>
                            <a:schemeClr val="bg1"/>
                          </a:solidFill>
                          <a:latin typeface="+mn-lt"/>
                          <a:cs typeface="Times New Roman" panose="02020603050405020304" pitchFamily="18" charset="0"/>
                        </a:rPr>
                        <a:t>Nữ</a:t>
                      </a:r>
                      <a:endParaRPr lang="en-GB" sz="800" b="1" dirty="0">
                        <a:solidFill>
                          <a:schemeClr val="bg1"/>
                        </a:solidFill>
                        <a:latin typeface="+mn-lt"/>
                        <a:cs typeface="Times New Roman" panose="02020603050405020304" pitchFamily="18" charset="0"/>
                      </a:endParaRPr>
                    </a:p>
                  </a:txBody>
                  <a:tcPr>
                    <a:solidFill>
                      <a:schemeClr val="accent2"/>
                    </a:solidFill>
                  </a:tcPr>
                </a:tc>
                <a:tc hMerge="1">
                  <a:txBody>
                    <a:bodyPr/>
                    <a:lstStyle/>
                    <a:p>
                      <a:endParaRPr lang="en-GB" sz="1000" dirty="0">
                        <a:latin typeface="Times New Roman" panose="02020603050405020304" pitchFamily="18" charset="0"/>
                        <a:cs typeface="Times New Roman" panose="02020603050405020304" pitchFamily="18" charset="0"/>
                      </a:endParaRPr>
                    </a:p>
                  </a:txBody>
                  <a:tcPr/>
                </a:tc>
                <a:tc hMerge="1">
                  <a:txBody>
                    <a:bodyPr/>
                    <a:lstStyle/>
                    <a:p>
                      <a:endParaRPr lang="en-GB" sz="1000" dirty="0">
                        <a:latin typeface="Times New Roman" panose="02020603050405020304" pitchFamily="18" charset="0"/>
                        <a:cs typeface="Times New Roman" panose="02020603050405020304" pitchFamily="18" charset="0"/>
                      </a:endParaRPr>
                    </a:p>
                  </a:txBody>
                  <a:tcPr/>
                </a:tc>
                <a:tc gridSpan="3">
                  <a:txBody>
                    <a:bodyPr/>
                    <a:lstStyle/>
                    <a:p>
                      <a:pPr algn="ctr"/>
                      <a:r>
                        <a:rPr lang="en-GB" sz="800" b="1" dirty="0" smtClean="0">
                          <a:solidFill>
                            <a:schemeClr val="bg1"/>
                          </a:solidFill>
                          <a:latin typeface="+mn-lt"/>
                          <a:cs typeface="Times New Roman" panose="02020603050405020304" pitchFamily="18" charset="0"/>
                        </a:rPr>
                        <a:t>Nam</a:t>
                      </a:r>
                      <a:endParaRPr lang="en-GB" sz="800" b="1" dirty="0">
                        <a:solidFill>
                          <a:schemeClr val="bg1"/>
                        </a:solidFill>
                        <a:latin typeface="+mn-lt"/>
                        <a:cs typeface="Times New Roman" panose="02020603050405020304" pitchFamily="18" charset="0"/>
                      </a:endParaRPr>
                    </a:p>
                  </a:txBody>
                  <a:tcPr>
                    <a:solidFill>
                      <a:schemeClr val="accent2"/>
                    </a:solidFill>
                  </a:tcPr>
                </a:tc>
                <a:tc hMerge="1">
                  <a:txBody>
                    <a:bodyPr/>
                    <a:lstStyle/>
                    <a:p>
                      <a:endParaRPr lang="en-GB" sz="1000" dirty="0">
                        <a:latin typeface="Times New Roman" panose="02020603050405020304" pitchFamily="18" charset="0"/>
                        <a:cs typeface="Times New Roman" panose="02020603050405020304" pitchFamily="18" charset="0"/>
                      </a:endParaRPr>
                    </a:p>
                  </a:txBody>
                  <a:tcPr/>
                </a:tc>
                <a:tc hMerge="1">
                  <a:txBody>
                    <a:bodyPr/>
                    <a:lstStyle/>
                    <a:p>
                      <a:endParaRPr lang="en-GB" sz="1000" dirty="0">
                        <a:latin typeface="Times New Roman" panose="02020603050405020304" pitchFamily="18" charset="0"/>
                        <a:cs typeface="Times New Roman" panose="02020603050405020304" pitchFamily="18" charset="0"/>
                      </a:endParaRPr>
                    </a:p>
                  </a:txBody>
                  <a:tcPr/>
                </a:tc>
              </a:tr>
              <a:tr h="377925">
                <a:tc vMerge="1">
                  <a:txBody>
                    <a:bodyPr/>
                    <a:lstStyle/>
                    <a:p>
                      <a:endParaRPr lang="en-GB" sz="1000" dirty="0">
                        <a:latin typeface="Times New Roman" panose="02020603050405020304" pitchFamily="18" charset="0"/>
                        <a:cs typeface="Times New Roman" panose="02020603050405020304" pitchFamily="18" charset="0"/>
                      </a:endParaRPr>
                    </a:p>
                  </a:txBody>
                  <a:tcPr/>
                </a:tc>
                <a:tc>
                  <a:txBody>
                    <a:bodyPr/>
                    <a:lstStyle/>
                    <a:p>
                      <a:pPr algn="ctr"/>
                      <a:r>
                        <a:rPr lang="en-GB" sz="800" b="1" dirty="0" err="1" smtClean="0">
                          <a:solidFill>
                            <a:schemeClr val="bg1"/>
                          </a:solidFill>
                          <a:latin typeface="+mn-lt"/>
                          <a:cs typeface="Times New Roman" panose="02020603050405020304" pitchFamily="18" charset="0"/>
                        </a:rPr>
                        <a:t>Lương</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tối</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thiểu</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hàng</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năm</a:t>
                      </a:r>
                      <a:endParaRPr lang="en-GB" sz="800" b="1" dirty="0">
                        <a:solidFill>
                          <a:schemeClr val="bg1"/>
                        </a:solidFill>
                        <a:latin typeface="+mn-lt"/>
                        <a:cs typeface="Times New Roman" panose="02020603050405020304" pitchFamily="18" charset="0"/>
                      </a:endParaRPr>
                    </a:p>
                  </a:txBody>
                  <a:tcPr>
                    <a:solidFill>
                      <a:schemeClr val="accent2"/>
                    </a:solidFill>
                  </a:tcPr>
                </a:tc>
                <a:tc>
                  <a:txBody>
                    <a:bodyPr/>
                    <a:lstStyle/>
                    <a:p>
                      <a:pPr algn="ctr"/>
                      <a:r>
                        <a:rPr lang="en-GB" sz="800" b="1" dirty="0" err="1" smtClean="0">
                          <a:solidFill>
                            <a:schemeClr val="bg1"/>
                          </a:solidFill>
                          <a:latin typeface="+mn-lt"/>
                          <a:cs typeface="Times New Roman" panose="02020603050405020304" pitchFamily="18" charset="0"/>
                        </a:rPr>
                        <a:t>Tính</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đầu</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người</a:t>
                      </a:r>
                      <a:endParaRPr lang="en-GB" sz="800" b="1" dirty="0">
                        <a:solidFill>
                          <a:schemeClr val="bg1"/>
                        </a:solidFill>
                        <a:latin typeface="+mn-lt"/>
                        <a:cs typeface="Times New Roman" panose="02020603050405020304" pitchFamily="18" charset="0"/>
                      </a:endParaRPr>
                    </a:p>
                  </a:txBody>
                  <a:tcPr>
                    <a:solidFill>
                      <a:schemeClr val="accent2"/>
                    </a:solidFill>
                  </a:tcPr>
                </a:tc>
                <a:tc>
                  <a:txBody>
                    <a:bodyPr/>
                    <a:lstStyle/>
                    <a:p>
                      <a:pPr algn="ctr"/>
                      <a:r>
                        <a:rPr lang="en-GB" sz="800" b="1" dirty="0" err="1" smtClean="0">
                          <a:solidFill>
                            <a:schemeClr val="bg1"/>
                          </a:solidFill>
                          <a:latin typeface="+mn-lt"/>
                          <a:cs typeface="Times New Roman" panose="02020603050405020304" pitchFamily="18" charset="0"/>
                        </a:rPr>
                        <a:t>Tỉ</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lệ</a:t>
                      </a:r>
                      <a:endParaRPr lang="en-GB" sz="800" b="1" dirty="0">
                        <a:solidFill>
                          <a:schemeClr val="bg1"/>
                        </a:solidFill>
                        <a:latin typeface="+mn-lt"/>
                        <a:cs typeface="Times New Roman" panose="02020603050405020304" pitchFamily="18" charset="0"/>
                      </a:endParaRPr>
                    </a:p>
                  </a:txBody>
                  <a:tcPr>
                    <a:solidFill>
                      <a:schemeClr val="accent2"/>
                    </a:solidFill>
                  </a:tcPr>
                </a:tc>
                <a:tc>
                  <a:txBody>
                    <a:bodyPr/>
                    <a:lstStyle/>
                    <a:p>
                      <a:pPr algn="ctr"/>
                      <a:r>
                        <a:rPr lang="en-GB" sz="800" b="1" dirty="0" err="1" smtClean="0">
                          <a:solidFill>
                            <a:schemeClr val="bg1"/>
                          </a:solidFill>
                          <a:latin typeface="+mn-lt"/>
                          <a:cs typeface="Times New Roman" panose="02020603050405020304" pitchFamily="18" charset="0"/>
                        </a:rPr>
                        <a:t>Lương</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tối</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thiểu</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hàng</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năm</a:t>
                      </a:r>
                      <a:endParaRPr lang="en-GB" sz="800" b="1" dirty="0">
                        <a:solidFill>
                          <a:schemeClr val="bg1"/>
                        </a:solidFill>
                        <a:latin typeface="+mn-lt"/>
                        <a:cs typeface="Times New Roman" panose="02020603050405020304" pitchFamily="18" charset="0"/>
                      </a:endParaRPr>
                    </a:p>
                  </a:txBody>
                  <a:tcPr>
                    <a:solidFill>
                      <a:schemeClr val="accent2"/>
                    </a:solidFill>
                  </a:tcPr>
                </a:tc>
                <a:tc>
                  <a:txBody>
                    <a:bodyPr/>
                    <a:lstStyle/>
                    <a:p>
                      <a:pPr algn="ctr"/>
                      <a:r>
                        <a:rPr lang="en-GB" sz="800" b="1" dirty="0" err="1" smtClean="0">
                          <a:solidFill>
                            <a:schemeClr val="bg1"/>
                          </a:solidFill>
                          <a:latin typeface="+mn-lt"/>
                          <a:cs typeface="Times New Roman" panose="02020603050405020304" pitchFamily="18" charset="0"/>
                        </a:rPr>
                        <a:t>Tính</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đầu</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người</a:t>
                      </a:r>
                      <a:endParaRPr lang="en-GB" sz="800" b="1" dirty="0">
                        <a:solidFill>
                          <a:schemeClr val="bg1"/>
                        </a:solidFill>
                        <a:latin typeface="+mn-lt"/>
                        <a:cs typeface="Times New Roman" panose="02020603050405020304" pitchFamily="18" charset="0"/>
                      </a:endParaRPr>
                    </a:p>
                  </a:txBody>
                  <a:tcPr>
                    <a:solidFill>
                      <a:schemeClr val="accent2"/>
                    </a:solidFill>
                  </a:tcPr>
                </a:tc>
                <a:tc>
                  <a:txBody>
                    <a:bodyPr/>
                    <a:lstStyle/>
                    <a:p>
                      <a:pPr algn="ctr"/>
                      <a:r>
                        <a:rPr lang="en-GB" sz="800" b="1" dirty="0" err="1" smtClean="0">
                          <a:solidFill>
                            <a:schemeClr val="bg1"/>
                          </a:solidFill>
                          <a:latin typeface="+mn-lt"/>
                          <a:cs typeface="Times New Roman" panose="02020603050405020304" pitchFamily="18" charset="0"/>
                        </a:rPr>
                        <a:t>Tỉ</a:t>
                      </a:r>
                      <a:r>
                        <a:rPr lang="en-GB" sz="800" b="1" baseline="0" dirty="0" smtClean="0">
                          <a:solidFill>
                            <a:schemeClr val="bg1"/>
                          </a:solidFill>
                          <a:latin typeface="+mn-lt"/>
                          <a:cs typeface="Times New Roman" panose="02020603050405020304" pitchFamily="18" charset="0"/>
                        </a:rPr>
                        <a:t> </a:t>
                      </a:r>
                      <a:r>
                        <a:rPr lang="en-GB" sz="800" b="1" baseline="0" dirty="0" err="1" smtClean="0">
                          <a:solidFill>
                            <a:schemeClr val="bg1"/>
                          </a:solidFill>
                          <a:latin typeface="+mn-lt"/>
                          <a:cs typeface="Times New Roman" panose="02020603050405020304" pitchFamily="18" charset="0"/>
                        </a:rPr>
                        <a:t>lệ</a:t>
                      </a:r>
                      <a:endParaRPr lang="en-GB" sz="800" b="1" dirty="0">
                        <a:solidFill>
                          <a:schemeClr val="bg1"/>
                        </a:solidFill>
                        <a:latin typeface="+mn-lt"/>
                        <a:cs typeface="Times New Roman" panose="02020603050405020304" pitchFamily="18" charset="0"/>
                      </a:endParaRPr>
                    </a:p>
                  </a:txBody>
                  <a:tcPr>
                    <a:solidFill>
                      <a:schemeClr val="accent2"/>
                    </a:solidFill>
                  </a:tcPr>
                </a:tc>
              </a:tr>
              <a:tr h="418008">
                <a:tc>
                  <a:txBody>
                    <a:bodyPr/>
                    <a:lstStyle/>
                    <a:p>
                      <a:pPr algn="ctr"/>
                      <a:r>
                        <a:rPr lang="en-GB" sz="800" dirty="0" smtClean="0">
                          <a:latin typeface="Arial" panose="020B0604020202020204" pitchFamily="34" charset="0"/>
                        </a:rPr>
                        <a:t>Management </a:t>
                      </a:r>
                      <a:endParaRPr lang="en-GB" sz="800" dirty="0">
                        <a:solidFill>
                          <a:schemeClr val="tx1"/>
                        </a:solidFill>
                        <a:latin typeface="Arial" panose="020B0604020202020204" pitchFamily="34" charset="0"/>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78,758,213</a:t>
                      </a:r>
                      <a:endParaRPr lang="en-GB" sz="800" dirty="0" smtClean="0">
                        <a:solidFill>
                          <a:schemeClr val="tx1"/>
                        </a:solidFill>
                        <a:latin typeface="Arial" panose="020B0604020202020204" pitchFamily="34" charset="0"/>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813</a:t>
                      </a:r>
                      <a:endParaRPr lang="en-GB" sz="800" dirty="0">
                        <a:solidFill>
                          <a:schemeClr val="tx1"/>
                        </a:solidFill>
                        <a:latin typeface="Arial" panose="020B0604020202020204" pitchFamily="34" charset="0"/>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1.15</a:t>
                      </a:r>
                      <a:endParaRPr lang="en-GB" sz="800" dirty="0">
                        <a:solidFill>
                          <a:schemeClr val="tx1"/>
                        </a:solidFill>
                        <a:latin typeface="Arial" panose="020B0604020202020204" pitchFamily="34" charset="0"/>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93,632,418</a:t>
                      </a:r>
                      <a:endParaRPr lang="en-GB" sz="800" dirty="0">
                        <a:solidFill>
                          <a:schemeClr val="tx1"/>
                        </a:solidFill>
                        <a:latin typeface="Arial" panose="020B0604020202020204" pitchFamily="34" charset="0"/>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794</a:t>
                      </a:r>
                      <a:endParaRPr lang="en-GB" sz="800" dirty="0">
                        <a:solidFill>
                          <a:schemeClr val="tx1"/>
                        </a:solidFill>
                        <a:latin typeface="Arial" panose="020B0604020202020204" pitchFamily="34" charset="0"/>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1.00</a:t>
                      </a:r>
                      <a:endParaRPr lang="en-GB" sz="800" dirty="0">
                        <a:solidFill>
                          <a:schemeClr val="tx1"/>
                        </a:solidFill>
                        <a:latin typeface="Arial" panose="020B0604020202020204" pitchFamily="34" charset="0"/>
                        <a:cs typeface="Times New Roman" panose="02020603050405020304" pitchFamily="18" charset="0"/>
                      </a:endParaRPr>
                    </a:p>
                  </a:txBody>
                  <a:tcPr anchor="ctr"/>
                </a:tc>
              </a:tr>
              <a:tr h="418008">
                <a:tc>
                  <a:txBody>
                    <a:bodyPr/>
                    <a:lstStyle/>
                    <a:p>
                      <a:pPr algn="ctr"/>
                      <a:r>
                        <a:rPr lang="en-GB" sz="800" dirty="0" smtClean="0">
                          <a:latin typeface="Arial" panose="020B0604020202020204" pitchFamily="34" charset="0"/>
                        </a:rPr>
                        <a:t>Non Management</a:t>
                      </a:r>
                      <a:endParaRPr lang="en-GB" sz="800" dirty="0">
                        <a:solidFill>
                          <a:schemeClr val="tx1"/>
                        </a:solidFill>
                        <a:latin typeface="Arial" panose="020B0604020202020204" pitchFamily="34" charset="0"/>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35,547,182</a:t>
                      </a:r>
                      <a:endParaRPr lang="en-GB" sz="800" dirty="0">
                        <a:solidFill>
                          <a:schemeClr val="tx1"/>
                        </a:solidFill>
                        <a:latin typeface="Arial" panose="020B0604020202020204" pitchFamily="34" charset="0"/>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1196</a:t>
                      </a:r>
                      <a:endParaRPr lang="en-GB" sz="800" dirty="0">
                        <a:solidFill>
                          <a:schemeClr val="tx1"/>
                        </a:solidFill>
                        <a:latin typeface="Arial" panose="020B0604020202020204" pitchFamily="34" charset="0"/>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1.62</a:t>
                      </a:r>
                      <a:endParaRPr lang="en-GB" sz="800" dirty="0">
                        <a:solidFill>
                          <a:schemeClr val="tx1"/>
                        </a:solidFill>
                        <a:latin typeface="Arial" panose="020B0604020202020204" pitchFamily="34" charset="0"/>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93,306,808</a:t>
                      </a:r>
                      <a:endParaRPr lang="en-GB" sz="800" dirty="0">
                        <a:solidFill>
                          <a:schemeClr val="tx1"/>
                        </a:solidFill>
                        <a:latin typeface="Arial" panose="020B0604020202020204" pitchFamily="34" charset="0"/>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2916</a:t>
                      </a:r>
                      <a:endParaRPr lang="en-GB" sz="800" dirty="0">
                        <a:solidFill>
                          <a:schemeClr val="tx1"/>
                        </a:solidFill>
                        <a:latin typeface="Arial" panose="020B0604020202020204" pitchFamily="34" charset="0"/>
                        <a:cs typeface="Times New Roman" panose="02020603050405020304" pitchFamily="18" charset="0"/>
                      </a:endParaRPr>
                    </a:p>
                  </a:txBody>
                  <a:tcPr anchor="ctr"/>
                </a:tc>
                <a:tc>
                  <a:txBody>
                    <a:bodyPr/>
                    <a:lstStyle/>
                    <a:p>
                      <a:pPr algn="ctr"/>
                      <a:r>
                        <a:rPr lang="en-GB" sz="800" dirty="0" smtClean="0">
                          <a:latin typeface="Arial" panose="020B0604020202020204" pitchFamily="34" charset="0"/>
                        </a:rPr>
                        <a:t>1.00</a:t>
                      </a:r>
                      <a:endParaRPr lang="en-GB" sz="800" dirty="0">
                        <a:solidFill>
                          <a:schemeClr val="tx1"/>
                        </a:solidFill>
                        <a:latin typeface="Arial" panose="020B0604020202020204" pitchFamily="34" charset="0"/>
                        <a:cs typeface="Times New Roman" panose="02020603050405020304" pitchFamily="18" charset="0"/>
                      </a:endParaRPr>
                    </a:p>
                  </a:txBody>
                  <a:tcPr anchor="ctr"/>
                </a:tc>
              </a:tr>
            </a:tbl>
          </a:graphicData>
        </a:graphic>
      </p:graphicFrame>
      <p:sp>
        <p:nvSpPr>
          <p:cNvPr id="11" name="TextBox 10"/>
          <p:cNvSpPr txBox="1"/>
          <p:nvPr/>
        </p:nvSpPr>
        <p:spPr>
          <a:xfrm>
            <a:off x="711200" y="4478577"/>
            <a:ext cx="8755251" cy="769441"/>
          </a:xfrm>
          <a:prstGeom prst="rect">
            <a:avLst/>
          </a:prstGeom>
          <a:noFill/>
        </p:spPr>
        <p:txBody>
          <a:bodyPr wrap="square" rtlCol="0">
            <a:spAutoFit/>
          </a:bodyPr>
          <a:lstStyle/>
          <a:p>
            <a:pPr algn="just"/>
            <a:r>
              <a:rPr lang="en-GB" sz="1100" i="1" smtClean="0">
                <a:solidFill>
                  <a:srgbClr val="000000"/>
                </a:solidFill>
                <a:cs typeface="Times New Roman" panose="02020603050405020304" pitchFamily="18" charset="0"/>
              </a:rPr>
              <a:t>“</a:t>
            </a:r>
            <a:r>
              <a:rPr lang="vi-VN" sz="1100" i="1" smtClean="0">
                <a:solidFill>
                  <a:srgbClr val="000000"/>
                </a:solidFill>
                <a:cs typeface="Times New Roman" panose="02020603050405020304" pitchFamily="18" charset="0"/>
              </a:rPr>
              <a:t>Biểu </a:t>
            </a:r>
            <a:r>
              <a:rPr lang="vi-VN" sz="1100" i="1">
                <a:solidFill>
                  <a:srgbClr val="000000"/>
                </a:solidFill>
                <a:cs typeface="Times New Roman" panose="02020603050405020304" pitchFamily="18" charset="0"/>
              </a:rPr>
              <a:t>tiền lương của công nhân viên không thuộc cấp quản lý được quy định trong các Hiệp định tập thể với các công đoàn tương ứng. Theo Hiệp định tập thể giữa Nestlé Manufacturing (Malaysia) Sdn. Bhd. và Công đoàn Nhân viên ngành Công nghiệp thực phẩm, tỷ lệ phạm vi lương là từ RM900 (đối với loại 1) đến RM1,400 (đối với loại 11). Theo Hiệp định tập thể giữa Nestlé Products Sdn. Bhd. và Công đoàn Quốc gia của Người lao động Thương mại , tỷ lệ phạm vi lương là từ RM1,000 đến RM1,600</a:t>
            </a:r>
            <a:r>
              <a:rPr lang="en-GB" sz="1100" i="1" smtClean="0">
                <a:solidFill>
                  <a:srgbClr val="000000"/>
                </a:solidFill>
                <a:cs typeface="Times New Roman" panose="02020603050405020304" pitchFamily="18" charset="0"/>
              </a:rPr>
              <a:t>.”</a:t>
            </a:r>
            <a:endParaRPr lang="en-GB" sz="1100" i="1" dirty="0" smtClean="0">
              <a:solidFill>
                <a:srgbClr val="000000"/>
              </a:solidFill>
              <a:cs typeface="Times New Roman" panose="02020603050405020304" pitchFamily="18" charset="0"/>
            </a:endParaRPr>
          </a:p>
        </p:txBody>
      </p:sp>
      <p:sp>
        <p:nvSpPr>
          <p:cNvPr id="12" name="Rectangle 11"/>
          <p:cNvSpPr/>
          <p:nvPr/>
        </p:nvSpPr>
        <p:spPr bwMode="ltGray">
          <a:xfrm>
            <a:off x="2438400" y="1863605"/>
            <a:ext cx="1219200" cy="1641596"/>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100" dirty="0" err="1">
              <a:solidFill>
                <a:srgbClr val="FFFFFF"/>
              </a:solidFill>
            </a:endParaRPr>
          </a:p>
        </p:txBody>
      </p:sp>
      <p:sp>
        <p:nvSpPr>
          <p:cNvPr id="13" name="Rectangle 12"/>
          <p:cNvSpPr/>
          <p:nvPr/>
        </p:nvSpPr>
        <p:spPr bwMode="ltGray">
          <a:xfrm>
            <a:off x="5486400" y="1874111"/>
            <a:ext cx="1219200" cy="1641596"/>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100" dirty="0" err="1">
              <a:solidFill>
                <a:srgbClr val="FFFFFF"/>
              </a:solidFill>
            </a:endParaRPr>
          </a:p>
        </p:txBody>
      </p:sp>
      <p:cxnSp>
        <p:nvCxnSpPr>
          <p:cNvPr id="3" name="Straight Connector 2"/>
          <p:cNvCxnSpPr/>
          <p:nvPr/>
        </p:nvCxnSpPr>
        <p:spPr>
          <a:xfrm>
            <a:off x="3048000" y="3886200"/>
            <a:ext cx="3225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6200000" flipH="1">
            <a:off x="3119419" y="3596687"/>
            <a:ext cx="385737" cy="223773"/>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6200000" flipH="1">
            <a:off x="5893334" y="3613739"/>
            <a:ext cx="355254" cy="159188"/>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48000" y="3947159"/>
            <a:ext cx="3352800" cy="329824"/>
          </a:xfrm>
          <a:prstGeom prst="rect">
            <a:avLst/>
          </a:prstGeom>
          <a:noFill/>
        </p:spPr>
        <p:txBody>
          <a:bodyPr vert="horz" wrap="square" lIns="0" tIns="0" rIns="0" bIns="0" rtlCol="0">
            <a:noAutofit/>
          </a:bodyPr>
          <a:lstStyle/>
          <a:p>
            <a:pPr indent="-274320">
              <a:spcAft>
                <a:spcPts val="900"/>
              </a:spcAft>
            </a:pPr>
            <a:r>
              <a:rPr lang="en-US" sz="1100" b="1" dirty="0" err="1" smtClean="0"/>
              <a:t>Công</a:t>
            </a:r>
            <a:r>
              <a:rPr lang="en-US" sz="1100" b="1" dirty="0" smtClean="0"/>
              <a:t> </a:t>
            </a:r>
            <a:r>
              <a:rPr lang="en-US" sz="1100" b="1" dirty="0" err="1" smtClean="0"/>
              <a:t>bố</a:t>
            </a:r>
            <a:r>
              <a:rPr lang="en-US" sz="1100" b="1" dirty="0" smtClean="0"/>
              <a:t> </a:t>
            </a:r>
            <a:r>
              <a:rPr lang="en-US" sz="1100" b="1" dirty="0" err="1" smtClean="0"/>
              <a:t>mức</a:t>
            </a:r>
            <a:r>
              <a:rPr lang="en-US" sz="1100" b="1" dirty="0" smtClean="0"/>
              <a:t> </a:t>
            </a:r>
            <a:r>
              <a:rPr lang="en-US" sz="1100" b="1" dirty="0" err="1" smtClean="0"/>
              <a:t>lương</a:t>
            </a:r>
            <a:r>
              <a:rPr lang="en-US" sz="1100" b="1" dirty="0" smtClean="0"/>
              <a:t> </a:t>
            </a:r>
            <a:r>
              <a:rPr lang="en-US" sz="1100" b="1" dirty="0" err="1" smtClean="0"/>
              <a:t>trung</a:t>
            </a:r>
            <a:r>
              <a:rPr lang="en-US" sz="1100" b="1" dirty="0" smtClean="0"/>
              <a:t> </a:t>
            </a:r>
            <a:r>
              <a:rPr lang="en-US" sz="1100" b="1" dirty="0" err="1" smtClean="0"/>
              <a:t>bình</a:t>
            </a:r>
            <a:r>
              <a:rPr lang="en-US" sz="1100" b="1" dirty="0" smtClean="0"/>
              <a:t> </a:t>
            </a:r>
            <a:r>
              <a:rPr lang="en-US" sz="1100" b="1" dirty="0" err="1" smtClean="0"/>
              <a:t>của</a:t>
            </a:r>
            <a:r>
              <a:rPr lang="en-US" sz="1100" b="1" dirty="0" smtClean="0"/>
              <a:t> </a:t>
            </a:r>
            <a:r>
              <a:rPr lang="en-US" sz="1100" b="1" dirty="0" err="1" smtClean="0"/>
              <a:t>người</a:t>
            </a:r>
            <a:r>
              <a:rPr lang="en-US" sz="1100" b="1" dirty="0" smtClean="0"/>
              <a:t> </a:t>
            </a:r>
            <a:r>
              <a:rPr lang="en-US" sz="1100" b="1" dirty="0" err="1" smtClean="0"/>
              <a:t>lao</a:t>
            </a:r>
            <a:r>
              <a:rPr lang="en-US" sz="1100" b="1" dirty="0" smtClean="0"/>
              <a:t> </a:t>
            </a:r>
            <a:r>
              <a:rPr lang="en-US" sz="1100" b="1" dirty="0" err="1" smtClean="0"/>
              <a:t>động</a:t>
            </a:r>
            <a:r>
              <a:rPr lang="en-US" sz="1100" b="1" dirty="0" smtClean="0"/>
              <a:t> </a:t>
            </a:r>
            <a:r>
              <a:rPr lang="en-US" sz="1100" b="1" dirty="0" err="1" smtClean="0"/>
              <a:t>theo</a:t>
            </a:r>
            <a:r>
              <a:rPr lang="en-US" sz="1100" b="1" dirty="0" smtClean="0"/>
              <a:t> </a:t>
            </a:r>
            <a:r>
              <a:rPr lang="en-US" sz="1100" b="1" dirty="0" err="1" smtClean="0"/>
              <a:t>vị</a:t>
            </a:r>
            <a:r>
              <a:rPr lang="en-US" sz="1100" b="1" dirty="0" smtClean="0"/>
              <a:t> </a:t>
            </a:r>
            <a:r>
              <a:rPr lang="en-US" sz="1100" b="1" dirty="0" err="1" smtClean="0"/>
              <a:t>trí</a:t>
            </a:r>
            <a:r>
              <a:rPr lang="en-US" sz="1100" b="1" dirty="0" smtClean="0"/>
              <a:t> </a:t>
            </a:r>
            <a:r>
              <a:rPr lang="en-US" sz="1100" b="1" dirty="0" err="1" smtClean="0"/>
              <a:t>công</a:t>
            </a:r>
            <a:r>
              <a:rPr lang="en-US" sz="1100" b="1" dirty="0" smtClean="0"/>
              <a:t> </a:t>
            </a:r>
            <a:r>
              <a:rPr lang="en-US" sz="1100" b="1" dirty="0" err="1" smtClean="0"/>
              <a:t>việc</a:t>
            </a:r>
            <a:endParaRPr lang="en-US" sz="1100" b="1" dirty="0" smtClean="0"/>
          </a:p>
        </p:txBody>
      </p:sp>
      <p:sp>
        <p:nvSpPr>
          <p:cNvPr id="20" name="Rectangle 19"/>
          <p:cNvSpPr/>
          <p:nvPr/>
        </p:nvSpPr>
        <p:spPr bwMode="ltGray">
          <a:xfrm>
            <a:off x="731391" y="4690058"/>
            <a:ext cx="8735060" cy="549795"/>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100" dirty="0" err="1">
              <a:solidFill>
                <a:srgbClr val="FFFFFF"/>
              </a:solidFill>
            </a:endParaRPr>
          </a:p>
        </p:txBody>
      </p:sp>
      <p:cxnSp>
        <p:nvCxnSpPr>
          <p:cNvPr id="21" name="Straight Connector 20"/>
          <p:cNvCxnSpPr/>
          <p:nvPr/>
        </p:nvCxnSpPr>
        <p:spPr>
          <a:xfrm flipV="1">
            <a:off x="3200401" y="5538143"/>
            <a:ext cx="2514599" cy="24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16200000" flipH="1">
            <a:off x="4156155" y="5274697"/>
            <a:ext cx="298293" cy="228601"/>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00401" y="5639365"/>
            <a:ext cx="2790966" cy="201029"/>
          </a:xfrm>
          <a:prstGeom prst="rect">
            <a:avLst/>
          </a:prstGeom>
          <a:noFill/>
        </p:spPr>
        <p:txBody>
          <a:bodyPr vert="horz" wrap="square" lIns="0" tIns="0" rIns="0" bIns="0" rtlCol="0">
            <a:noAutofit/>
          </a:bodyPr>
          <a:lstStyle/>
          <a:p>
            <a:pPr indent="-274320">
              <a:spcAft>
                <a:spcPts val="900"/>
              </a:spcAft>
            </a:pPr>
            <a:r>
              <a:rPr lang="en-US" sz="1100" b="1" smtClean="0"/>
              <a:t>Công bố về hệ số theo bảng lương</a:t>
            </a:r>
            <a:endParaRPr lang="en-US" sz="1100" b="1" dirty="0" smtClean="0"/>
          </a:p>
        </p:txBody>
      </p:sp>
      <p:sp>
        <p:nvSpPr>
          <p:cNvPr id="25"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7978593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66</a:t>
            </a:fld>
            <a:endParaRPr lang="en-GB">
              <a:solidFill>
                <a:srgbClr val="000000"/>
              </a:solidFill>
            </a:endParaRPr>
          </a:p>
        </p:txBody>
      </p:sp>
      <p:sp>
        <p:nvSpPr>
          <p:cNvPr id="9" name="Title 1"/>
          <p:cNvSpPr txBox="1">
            <a:spLocks/>
          </p:cNvSpPr>
          <p:nvPr/>
        </p:nvSpPr>
        <p:spPr>
          <a:xfrm>
            <a:off x="577850" y="685799"/>
            <a:ext cx="6661150" cy="650659"/>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en-GB" sz="2000" smtClean="0">
                <a:solidFill>
                  <a:srgbClr val="000000"/>
                </a:solidFill>
                <a:latin typeface="Arial" panose="020B0604020202020204" pitchFamily="34" charset="0"/>
              </a:rPr>
              <a:t>Số </a:t>
            </a:r>
            <a:r>
              <a:rPr lang="en-GB" sz="2000">
                <a:solidFill>
                  <a:srgbClr val="000000"/>
                </a:solidFill>
                <a:latin typeface="Arial" panose="020B0604020202020204" pitchFamily="34" charset="0"/>
              </a:rPr>
              <a:t>giờ đào tạo Trung bình mỗi năm cho Nhân </a:t>
            </a:r>
            <a:r>
              <a:rPr lang="en-GB" sz="2000" smtClean="0">
                <a:solidFill>
                  <a:srgbClr val="000000"/>
                </a:solidFill>
                <a:latin typeface="Arial" panose="020B0604020202020204" pitchFamily="34" charset="0"/>
              </a:rPr>
              <a:t>viên</a:t>
            </a:r>
            <a:endParaRPr lang="en-GB" sz="2000" dirty="0">
              <a:solidFill>
                <a:srgbClr val="000000"/>
              </a:solidFill>
              <a:latin typeface="Arial" panose="020B0604020202020204" pitchFamily="34" charset="0"/>
            </a:endParaRPr>
          </a:p>
        </p:txBody>
      </p:sp>
      <p:sp>
        <p:nvSpPr>
          <p:cNvPr id="7" name="Content Placeholder 2"/>
          <p:cNvSpPr>
            <a:spLocks noGrp="1"/>
          </p:cNvSpPr>
          <p:nvPr>
            <p:ph sz="quarter" idx="15"/>
          </p:nvPr>
        </p:nvSpPr>
        <p:spPr>
          <a:xfrm>
            <a:off x="5035550" y="3200400"/>
            <a:ext cx="4292600" cy="3124200"/>
          </a:xfrm>
        </p:spPr>
        <p:txBody>
          <a:bodyPr/>
          <a:lstStyle/>
          <a:p>
            <a:pPr marL="0" lvl="1" indent="0">
              <a:buNone/>
            </a:pPr>
            <a:r>
              <a:rPr lang="en-GB" sz="1100" b="1" smtClean="0">
                <a:solidFill>
                  <a:prstClr val="black"/>
                </a:solidFill>
              </a:rPr>
              <a:t>Qui trình công bố thông tin theo chỉ số:</a:t>
            </a:r>
            <a:endParaRPr lang="en-GB" sz="1100" b="1" dirty="0">
              <a:solidFill>
                <a:prstClr val="black"/>
              </a:solidFill>
            </a:endParaRPr>
          </a:p>
          <a:p>
            <a:pPr marL="228600" lvl="1" indent="-228600">
              <a:buFont typeface="+mj-lt"/>
              <a:buAutoNum type="arabicPeriod"/>
            </a:pPr>
            <a:r>
              <a:rPr lang="vi-VN" sz="1100" smtClean="0"/>
              <a:t>Xác </a:t>
            </a:r>
            <a:r>
              <a:rPr lang="vi-VN" sz="1100"/>
              <a:t>định tổng số lượng người lao động, theo giới tính (sử dụng thông tin từ G4-10 (“Hồ sơ Tổ chức”)) và theo danh mục người lao động (sử dụng thông tin từ G4-LA12 (“Thành phần của các cấp quản lý và danh sách chi tiết người lao động trong từng danh mục người lao động theo giới tính, nhóm tuổi, thành viên nhóm thiểu số và các chỉ số về tính đa dạng khác”)). Số lượng người lao động có thể hiện bằng số đầu người hoặc Tương đương Toàn Thời gian (FTE). Phương pháp này được công khai và áp dụng nhất quán trong kỳ và giữa các kỳ.</a:t>
            </a:r>
          </a:p>
          <a:p>
            <a:pPr marL="228600" lvl="1" indent="-228600">
              <a:buFont typeface="+mj-lt"/>
              <a:buAutoNum type="arabicPeriod"/>
            </a:pPr>
            <a:r>
              <a:rPr lang="vi-VN" sz="1100"/>
              <a:t>Xác định tổng số giờ đào tạo đã triển khai trong suốt giai đoạn báo cáo cho tất cả người lao động và từng danh mục tuyển dụng.</a:t>
            </a:r>
          </a:p>
          <a:p>
            <a:pPr marL="228600" lvl="1" indent="-228600">
              <a:buFont typeface="+mj-lt"/>
              <a:buAutoNum type="arabicPeriod"/>
            </a:pPr>
            <a:r>
              <a:rPr lang="vi-VN" sz="1100"/>
              <a:t>Xác định số giờ đào tạo trung bình người lao động đã triển khai trong giai đoạn báo cáo.</a:t>
            </a:r>
          </a:p>
        </p:txBody>
      </p:sp>
      <p:sp>
        <p:nvSpPr>
          <p:cNvPr id="12" name="Content Placeholder 2"/>
          <p:cNvSpPr txBox="1">
            <a:spLocks/>
          </p:cNvSpPr>
          <p:nvPr/>
        </p:nvSpPr>
        <p:spPr>
          <a:xfrm>
            <a:off x="577850" y="1833553"/>
            <a:ext cx="3994150" cy="2814647"/>
          </a:xfrm>
          <a:prstGeom prst="rect">
            <a:avLst/>
          </a:prstGeom>
        </p:spPr>
        <p:txBody>
          <a:bodyPr lIns="0" tIns="0" rIns="0" bIns="0" anchor="t"/>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rPr>
              <a:t>Tính liên quan:</a:t>
            </a:r>
            <a:endParaRPr lang="en-GB" sz="1100" b="1" i="1"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vi-VN" sz="1100">
                <a:solidFill>
                  <a:srgbClr val="000000"/>
                </a:solidFill>
                <a:latin typeface="Arial" panose="020B0604020202020204" pitchFamily="34" charset="0"/>
              </a:rPr>
              <a:t>Chỉ số này cung cấp cái nhìn sâu sắc về quy mô đầu tư của tổ chức trong lĩnh vực này và phạm vi đầu tư được triển khai trên nguồn nhân lực tổng thể. </a:t>
            </a:r>
            <a:endParaRPr lang="en-US" sz="110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vi-VN" sz="1100" smtClean="0">
                <a:solidFill>
                  <a:srgbClr val="000000"/>
                </a:solidFill>
                <a:latin typeface="Arial" panose="020B0604020202020204" pitchFamily="34" charset="0"/>
              </a:rPr>
              <a:t>Duy </a:t>
            </a:r>
            <a:r>
              <a:rPr lang="vi-VN" sz="1100">
                <a:solidFill>
                  <a:srgbClr val="000000"/>
                </a:solidFill>
                <a:latin typeface="Arial" panose="020B0604020202020204" pitchFamily="34" charset="0"/>
              </a:rPr>
              <a:t>trì và cải thiện nguồn vốn con người, cụ thể là thông qua việc đào tạo để mở rộng nền tảng kiến thức của người lao động có thể được coi là yếu tố trọng yếu trong việc phát triển tổ chức</a:t>
            </a:r>
            <a:r>
              <a:rPr lang="en-GB" sz="1100" smtClean="0">
                <a:solidFill>
                  <a:srgbClr val="000000"/>
                </a:solidFill>
                <a:latin typeface="Arial" panose="020B0604020202020204" pitchFamily="34" charset="0"/>
              </a:rPr>
              <a:t>.</a:t>
            </a:r>
          </a:p>
          <a:p>
            <a:pPr marL="0" lvl="1" indent="0">
              <a:spcAft>
                <a:spcPts val="0"/>
              </a:spcAft>
              <a:buClr>
                <a:srgbClr val="000000"/>
              </a:buClr>
              <a:buFont typeface="Georgia" pitchFamily="18" charset="0"/>
              <a:buNone/>
            </a:pPr>
            <a:endParaRPr lang="en-GB" sz="1100" b="1" dirty="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cs typeface="Arial" panose="020B0604020202020204" pitchFamily="34" charset="0"/>
              </a:rPr>
              <a:t>Báo cáo thông tin gì</a:t>
            </a:r>
            <a:endParaRPr lang="en-GB" sz="1100" b="1" i="1" dirty="0">
              <a:solidFill>
                <a:srgbClr val="000000"/>
              </a:solidFill>
              <a:latin typeface="Arial" panose="020B0604020202020204" pitchFamily="34" charset="0"/>
              <a:cs typeface="Arial" panose="020B0604020202020204" pitchFamily="34" charset="0"/>
            </a:endParaRPr>
          </a:p>
          <a:p>
            <a:pPr marL="180975" indent="-180975">
              <a:spcAft>
                <a:spcPts val="0"/>
              </a:spcAft>
              <a:buClrTx/>
              <a:buFont typeface="+mj-lt"/>
              <a:buAutoNum type="alphaLcPeriod"/>
            </a:pPr>
            <a:r>
              <a:rPr lang="vi-VN" sz="1100" smtClean="0">
                <a:solidFill>
                  <a:prstClr val="black"/>
                </a:solidFill>
                <a:latin typeface="Arial" panose="020B0604020202020204" pitchFamily="34" charset="0"/>
              </a:rPr>
              <a:t>Báo </a:t>
            </a:r>
            <a:r>
              <a:rPr lang="vi-VN" sz="1100">
                <a:solidFill>
                  <a:prstClr val="black"/>
                </a:solidFill>
                <a:latin typeface="Arial" panose="020B0604020202020204" pitchFamily="34" charset="0"/>
              </a:rPr>
              <a:t>cáo giờ đào tạo trung bình mà người lao động của tổ chức triển khai trong giai đoạn báo cáo </a:t>
            </a:r>
            <a:r>
              <a:rPr lang="vi-VN" sz="1100" smtClean="0">
                <a:solidFill>
                  <a:prstClr val="black"/>
                </a:solidFill>
                <a:latin typeface="Arial" panose="020B0604020202020204" pitchFamily="34" charset="0"/>
              </a:rPr>
              <a:t>theo</a:t>
            </a:r>
            <a:r>
              <a:rPr lang="en-GB" sz="1100" smtClean="0">
                <a:solidFill>
                  <a:prstClr val="black"/>
                </a:solidFill>
                <a:latin typeface="Arial" panose="020B0604020202020204" pitchFamily="34" charset="0"/>
              </a:rPr>
              <a:t>:</a:t>
            </a:r>
            <a:endParaRPr lang="en-GB" sz="1100" dirty="0">
              <a:solidFill>
                <a:prstClr val="black"/>
              </a:solidFill>
              <a:latin typeface="Arial" panose="020B0604020202020204" pitchFamily="34" charset="0"/>
            </a:endParaRPr>
          </a:p>
          <a:p>
            <a:pPr marL="450850" lvl="1" indent="-184150">
              <a:spcAft>
                <a:spcPts val="0"/>
              </a:spcAft>
              <a:buClrTx/>
              <a:buFont typeface="Arial" panose="020B0604020202020204" pitchFamily="34" charset="0"/>
              <a:buChar char="•"/>
            </a:pPr>
            <a:r>
              <a:rPr lang="vi-VN" sz="1100" smtClean="0">
                <a:solidFill>
                  <a:prstClr val="black"/>
                </a:solidFill>
                <a:latin typeface="Arial" panose="020B0604020202020204" pitchFamily="34" charset="0"/>
              </a:rPr>
              <a:t>Giới </a:t>
            </a:r>
            <a:r>
              <a:rPr lang="vi-VN" sz="1100">
                <a:solidFill>
                  <a:prstClr val="black"/>
                </a:solidFill>
                <a:latin typeface="Arial" panose="020B0604020202020204" pitchFamily="34" charset="0"/>
              </a:rPr>
              <a:t>tính; và</a:t>
            </a:r>
          </a:p>
          <a:p>
            <a:pPr marL="450850" lvl="1" indent="-184150">
              <a:spcAft>
                <a:spcPts val="0"/>
              </a:spcAft>
              <a:buClrTx/>
              <a:buFont typeface="Arial" panose="020B0604020202020204" pitchFamily="34" charset="0"/>
              <a:buChar char="•"/>
            </a:pPr>
            <a:r>
              <a:rPr lang="vi-VN" sz="1100">
                <a:solidFill>
                  <a:prstClr val="black"/>
                </a:solidFill>
                <a:latin typeface="Arial" panose="020B0604020202020204" pitchFamily="34" charset="0"/>
              </a:rPr>
              <a:t>Danh mục người lao động.</a:t>
            </a:r>
            <a:endParaRPr lang="en-GB" sz="1100" smtClean="0">
              <a:solidFill>
                <a:prstClr val="black"/>
              </a:solidFill>
              <a:latin typeface="Arial" panose="020B0604020202020204" pitchFamily="34" charset="0"/>
            </a:endParaRPr>
          </a:p>
          <a:p>
            <a:pPr marL="0" lvl="1" indent="0">
              <a:spcAft>
                <a:spcPts val="0"/>
              </a:spcAft>
              <a:buClr>
                <a:srgbClr val="000000"/>
              </a:buClr>
              <a:buFont typeface="Georgia" pitchFamily="18" charset="0"/>
              <a:buNone/>
            </a:pPr>
            <a:endParaRPr lang="en-GB" sz="1100"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endParaRPr lang="en-GB" sz="1100"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rPr>
              <a:t>Tham chiếu: </a:t>
            </a:r>
            <a:r>
              <a:rPr lang="en-GB" sz="1100" smtClean="0">
                <a:solidFill>
                  <a:srgbClr val="000000"/>
                </a:solidFill>
                <a:latin typeface="Arial" panose="020B0604020202020204" pitchFamily="34" charset="0"/>
              </a:rPr>
              <a:t>Trang </a:t>
            </a:r>
            <a:r>
              <a:rPr lang="en-GB" sz="1100">
                <a:solidFill>
                  <a:srgbClr val="000000"/>
                </a:solidFill>
                <a:latin typeface="Arial" panose="020B0604020202020204" pitchFamily="34" charset="0"/>
              </a:rPr>
              <a:t>31 </a:t>
            </a:r>
            <a:r>
              <a:rPr lang="vi-VN" sz="1100" smtClean="0">
                <a:solidFill>
                  <a:srgbClr val="000000"/>
                </a:solidFill>
                <a:latin typeface="Arial" panose="020B0604020202020204" pitchFamily="34" charset="0"/>
              </a:rPr>
              <a:t>của Hướng dẫn</a:t>
            </a:r>
            <a:endParaRPr lang="en-US" sz="1100" dirty="0">
              <a:solidFill>
                <a:srgbClr val="000000"/>
              </a:solidFill>
              <a:latin typeface="Arial" panose="020B0604020202020204" pitchFamily="34" charset="0"/>
              <a:cs typeface="Arial" panose="020B0604020202020204" pitchFamily="34" charset="0"/>
            </a:endParaRPr>
          </a:p>
        </p:txBody>
      </p:sp>
      <p:sp>
        <p:nvSpPr>
          <p:cNvPr id="13" name="Rectangle 12"/>
          <p:cNvSpPr/>
          <p:nvPr/>
        </p:nvSpPr>
        <p:spPr bwMode="ltGray">
          <a:xfrm>
            <a:off x="5035550" y="1822260"/>
            <a:ext cx="4292600" cy="138755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100" b="1" smtClean="0">
                <a:solidFill>
                  <a:srgbClr val="000000"/>
                </a:solidFill>
                <a:cs typeface="Arial" panose="020B0604020202020204" pitchFamily="34" charset="0"/>
              </a:rPr>
              <a:t>Nguồn của văn bản pháp quy:</a:t>
            </a:r>
            <a:endParaRPr lang="en-GB" sz="1100" b="1" dirty="0">
              <a:solidFill>
                <a:srgbClr val="000000"/>
              </a:solidFill>
              <a:cs typeface="Arial" panose="020B0604020202020204" pitchFamily="34" charset="0"/>
            </a:endParaRPr>
          </a:p>
          <a:p>
            <a:pPr marL="180975" lvl="1" indent="-95250">
              <a:buFont typeface="Arial" panose="020B0604020202020204" pitchFamily="34" charset="0"/>
              <a:buChar char="•"/>
            </a:pPr>
            <a:r>
              <a:rPr lang="en-GB" sz="1100">
                <a:solidFill>
                  <a:srgbClr val="000000"/>
                </a:solidFill>
              </a:rPr>
              <a:t>Bộ Luật Lao động số </a:t>
            </a:r>
            <a:r>
              <a:rPr lang="en-GB" sz="1100" smtClean="0">
                <a:solidFill>
                  <a:srgbClr val="000000"/>
                </a:solidFill>
              </a:rPr>
              <a:t>10/2012/QH13 </a:t>
            </a:r>
            <a:endParaRPr lang="en-GB" sz="1100" dirty="0" smtClean="0">
              <a:solidFill>
                <a:srgbClr val="000000"/>
              </a:solidFill>
            </a:endParaRPr>
          </a:p>
          <a:p>
            <a:pPr marL="180975" lvl="1" indent="-95250">
              <a:buFont typeface="Arial" panose="020B0604020202020204" pitchFamily="34" charset="0"/>
              <a:buChar char="•"/>
            </a:pPr>
            <a:r>
              <a:rPr lang="vi-VN" sz="1100" smtClean="0">
                <a:solidFill>
                  <a:srgbClr val="000000"/>
                </a:solidFill>
              </a:rPr>
              <a:t>Nghị </a:t>
            </a:r>
            <a:r>
              <a:rPr lang="vi-VN" sz="1100">
                <a:solidFill>
                  <a:srgbClr val="000000"/>
                </a:solidFill>
              </a:rPr>
              <a:t>định số 139/2006/ ND-CP quy định chi tiết và hướng dẫn thi hành một số điều của Luật Giáo dục và Bộ Luật Lao động về dạy </a:t>
            </a:r>
            <a:r>
              <a:rPr lang="vi-VN" sz="1100" smtClean="0">
                <a:solidFill>
                  <a:srgbClr val="000000"/>
                </a:solidFill>
              </a:rPr>
              <a:t>nghề</a:t>
            </a:r>
            <a:endParaRPr lang="en-GB" sz="1100" smtClean="0">
              <a:solidFill>
                <a:srgbClr val="000000"/>
              </a:solidFill>
            </a:endParaRPr>
          </a:p>
          <a:p>
            <a:pPr marL="180975" lvl="1" indent="-95250">
              <a:buFont typeface="Arial" panose="020B0604020202020204" pitchFamily="34" charset="0"/>
              <a:buChar char="•"/>
            </a:pPr>
            <a:r>
              <a:rPr lang="en-US" sz="1100" smtClean="0">
                <a:solidFill>
                  <a:srgbClr val="000000"/>
                </a:solidFill>
              </a:rPr>
              <a:t>Nghị </a:t>
            </a:r>
            <a:r>
              <a:rPr lang="en-US" sz="1100">
                <a:solidFill>
                  <a:srgbClr val="000000"/>
                </a:solidFill>
              </a:rPr>
              <a:t>định số 28/2015/ND-CP </a:t>
            </a:r>
            <a:r>
              <a:rPr lang="en-US" sz="1100" smtClean="0">
                <a:solidFill>
                  <a:srgbClr val="000000"/>
                </a:solidFill>
              </a:rPr>
              <a:t>về </a:t>
            </a:r>
            <a:r>
              <a:rPr lang="en-US" sz="1100">
                <a:solidFill>
                  <a:srgbClr val="000000"/>
                </a:solidFill>
              </a:rPr>
              <a:t>Quy định chi tiết thi hành một số điều của Luật Việc làm và bảo hiểm thất nghiệp </a:t>
            </a:r>
            <a:endParaRPr lang="en-GB" sz="1100" dirty="0">
              <a:solidFill>
                <a:srgbClr val="000000"/>
              </a:solidFill>
            </a:endParaRPr>
          </a:p>
        </p:txBody>
      </p:sp>
      <p:graphicFrame>
        <p:nvGraphicFramePr>
          <p:cNvPr id="14" name="Table 13"/>
          <p:cNvGraphicFramePr>
            <a:graphicFrameLocks noGrp="1"/>
          </p:cNvGraphicFramePr>
          <p:nvPr>
            <p:extLst/>
          </p:nvPr>
        </p:nvGraphicFramePr>
        <p:xfrm>
          <a:off x="7318155" y="382594"/>
          <a:ext cx="2009995" cy="1115298"/>
        </p:xfrm>
        <a:graphic>
          <a:graphicData uri="http://schemas.openxmlformats.org/drawingml/2006/table">
            <a:tbl>
              <a:tblPr firstRow="1" bandRow="1">
                <a:tableStyleId>{5C22544A-7EE6-4342-B048-85BDC9FD1C3A}</a:tableStyleId>
              </a:tblPr>
              <a:tblGrid>
                <a:gridCol w="1228622"/>
                <a:gridCol w="781373"/>
              </a:tblGrid>
              <a:tr h="354892">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05514">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54892">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5" name="Rectangle 14"/>
          <p:cNvSpPr/>
          <p:nvPr/>
        </p:nvSpPr>
        <p:spPr>
          <a:xfrm>
            <a:off x="8431463" y="777750"/>
            <a:ext cx="838200" cy="2606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smtClean="0">
                <a:solidFill>
                  <a:srgbClr val="000000"/>
                </a:solidFill>
              </a:rPr>
              <a:t>Giáo dục và Đào tạo</a:t>
            </a:r>
            <a:endParaRPr lang="en-GB" sz="1000" b="1" dirty="0">
              <a:solidFill>
                <a:srgbClr val="000000"/>
              </a:solidFill>
            </a:endParaRPr>
          </a:p>
        </p:txBody>
      </p:sp>
      <p:sp>
        <p:nvSpPr>
          <p:cNvPr id="16" name="Hexagon 15"/>
          <p:cNvSpPr/>
          <p:nvPr/>
        </p:nvSpPr>
        <p:spPr bwMode="ltGray">
          <a:xfrm>
            <a:off x="8489950" y="1184058"/>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G4-LA9</a:t>
            </a:r>
          </a:p>
        </p:txBody>
      </p:sp>
      <p:sp>
        <p:nvSpPr>
          <p:cNvPr id="17"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5594427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67</a:t>
            </a:fld>
            <a:endParaRPr lang="en-GB">
              <a:solidFill>
                <a:srgbClr val="000000"/>
              </a:solidFill>
            </a:endParaRPr>
          </a:p>
        </p:txBody>
      </p:sp>
      <p:sp>
        <p:nvSpPr>
          <p:cNvPr id="7" name="Title 1"/>
          <p:cNvSpPr txBox="1">
            <a:spLocks/>
          </p:cNvSpPr>
          <p:nvPr/>
        </p:nvSpPr>
        <p:spPr>
          <a:xfrm>
            <a:off x="577850" y="685800"/>
            <a:ext cx="9093100" cy="429768"/>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en-GB" sz="2000" smtClean="0">
                <a:solidFill>
                  <a:srgbClr val="000000"/>
                </a:solidFill>
                <a:latin typeface="Arial" panose="020B0604020202020204" pitchFamily="34" charset="0"/>
              </a:rPr>
              <a:t>Số </a:t>
            </a:r>
            <a:r>
              <a:rPr lang="en-GB" sz="2000">
                <a:solidFill>
                  <a:srgbClr val="000000"/>
                </a:solidFill>
                <a:latin typeface="Arial" panose="020B0604020202020204" pitchFamily="34" charset="0"/>
              </a:rPr>
              <a:t>giờ đào tạo Trung bình mỗi năm cho Nhân viên </a:t>
            </a:r>
            <a:r>
              <a:rPr lang="en-GB" sz="2000" b="0" smtClean="0">
                <a:solidFill>
                  <a:srgbClr val="000000"/>
                </a:solidFill>
                <a:latin typeface="Arial" panose="020B0604020202020204" pitchFamily="34" charset="0"/>
              </a:rPr>
              <a:t>(tiếp)</a:t>
            </a:r>
            <a:endParaRPr lang="en-GB" sz="2000" dirty="0">
              <a:solidFill>
                <a:srgbClr val="000000"/>
              </a:solidFill>
              <a:latin typeface="Arial" panose="020B0604020202020204" pitchFamily="34" charset="0"/>
            </a:endParaRPr>
          </a:p>
        </p:txBody>
      </p:sp>
      <p:sp>
        <p:nvSpPr>
          <p:cNvPr id="8" name="Content Placeholder 2"/>
          <p:cNvSpPr txBox="1">
            <a:spLocks/>
          </p:cNvSpPr>
          <p:nvPr/>
        </p:nvSpPr>
        <p:spPr>
          <a:xfrm>
            <a:off x="574548" y="1377805"/>
            <a:ext cx="9081162" cy="388961"/>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lgn="just">
              <a:spcAft>
                <a:spcPts val="0"/>
              </a:spcAft>
              <a:buClr>
                <a:srgbClr val="000000"/>
              </a:buClr>
            </a:pPr>
            <a:r>
              <a:rPr lang="en-US" sz="1100" b="1" smtClean="0">
                <a:solidFill>
                  <a:srgbClr val="000000"/>
                </a:solidFill>
                <a:latin typeface="Arial" panose="020B0604020202020204" pitchFamily="34" charset="0"/>
              </a:rPr>
              <a:t>Ví dụ: </a:t>
            </a:r>
            <a:endParaRPr lang="en-US" sz="1100" b="1" dirty="0" smtClean="0">
              <a:solidFill>
                <a:srgbClr val="000000"/>
              </a:solidFill>
              <a:latin typeface="Arial" panose="020B0604020202020204" pitchFamily="34" charset="0"/>
            </a:endParaRPr>
          </a:p>
          <a:p>
            <a:pPr algn="just">
              <a:spcAft>
                <a:spcPts val="0"/>
              </a:spcAft>
              <a:buClr>
                <a:srgbClr val="000000"/>
              </a:buClr>
            </a:pPr>
            <a:r>
              <a:rPr lang="vi-VN" sz="1100" smtClean="0">
                <a:solidFill>
                  <a:srgbClr val="000000"/>
                </a:solidFill>
                <a:latin typeface="Arial" panose="020B0604020202020204" pitchFamily="34" charset="0"/>
                <a:cs typeface="Times New Roman" pitchFamily="18" charset="0"/>
              </a:rPr>
              <a:t>Một </a:t>
            </a:r>
            <a:r>
              <a:rPr lang="vi-VN" sz="1100">
                <a:solidFill>
                  <a:srgbClr val="000000"/>
                </a:solidFill>
                <a:latin typeface="Arial" panose="020B0604020202020204" pitchFamily="34" charset="0"/>
                <a:cs typeface="Times New Roman" pitchFamily="18" charset="0"/>
              </a:rPr>
              <a:t>công ty cổ phần đầu tư tại Singapore báo cáo về số giờ đào tạo trung bình qua các năm theo phân loại giới tính và cấp bậc nhân </a:t>
            </a:r>
            <a:r>
              <a:rPr lang="vi-VN" sz="1100" smtClean="0">
                <a:solidFill>
                  <a:srgbClr val="000000"/>
                </a:solidFill>
                <a:latin typeface="Arial" panose="020B0604020202020204" pitchFamily="34" charset="0"/>
                <a:cs typeface="Times New Roman" pitchFamily="18" charset="0"/>
              </a:rPr>
              <a:t>viên</a:t>
            </a:r>
            <a:r>
              <a:rPr lang="en-GB" sz="1100" smtClean="0">
                <a:solidFill>
                  <a:srgbClr val="000000"/>
                </a:solidFill>
                <a:latin typeface="Arial" panose="020B0604020202020204" pitchFamily="34" charset="0"/>
                <a:cs typeface="Times New Roman" pitchFamily="18" charset="0"/>
              </a:rPr>
              <a:t>.</a:t>
            </a:r>
            <a:endParaRPr lang="en-GB" sz="1100" dirty="0">
              <a:solidFill>
                <a:srgbClr val="000000"/>
              </a:solidFill>
              <a:latin typeface="Arial" panose="020B0604020202020204" pitchFamily="34" charset="0"/>
              <a:cs typeface="Times New Roman" pitchFamily="18" charset="0"/>
            </a:endParaRPr>
          </a:p>
        </p:txBody>
      </p:sp>
      <p:sp>
        <p:nvSpPr>
          <p:cNvPr id="11" name="TextBox 10"/>
          <p:cNvSpPr txBox="1"/>
          <p:nvPr/>
        </p:nvSpPr>
        <p:spPr>
          <a:xfrm>
            <a:off x="574548" y="6001166"/>
            <a:ext cx="4420428" cy="279400"/>
          </a:xfrm>
          <a:prstGeom prst="rect">
            <a:avLst/>
          </a:prstGeom>
          <a:solidFill>
            <a:schemeClr val="bg1"/>
          </a:solidFill>
        </p:spPr>
        <p:txBody>
          <a:bodyPr wrap="square" lIns="0" tIns="0" rIns="0" bIns="0" rtlCol="0" anchor="b">
            <a:noAutofit/>
          </a:bodyPr>
          <a:lstStyle/>
          <a:p>
            <a:pPr indent="-274320">
              <a:spcAft>
                <a:spcPts val="900"/>
              </a:spcAft>
            </a:pPr>
            <a:r>
              <a:rPr lang="en-GB" sz="800" dirty="0" err="1"/>
              <a:t>Nguồn</a:t>
            </a:r>
            <a:r>
              <a:rPr lang="en-GB" sz="800" dirty="0"/>
              <a:t>: </a:t>
            </a:r>
            <a:r>
              <a:rPr lang="en-GB" sz="800" dirty="0" err="1"/>
              <a:t>Báo</a:t>
            </a:r>
            <a:r>
              <a:rPr lang="en-GB" sz="800" dirty="0"/>
              <a:t> </a:t>
            </a:r>
            <a:r>
              <a:rPr lang="en-GB" sz="800" dirty="0" err="1"/>
              <a:t>cáo</a:t>
            </a:r>
            <a:r>
              <a:rPr lang="en-GB" sz="800" dirty="0"/>
              <a:t> </a:t>
            </a:r>
            <a:r>
              <a:rPr lang="en-GB" sz="800" dirty="0">
                <a:cs typeface="Times New Roman" pitchFamily="18" charset="0"/>
              </a:rPr>
              <a:t>Nestlé </a:t>
            </a:r>
            <a:r>
              <a:rPr lang="en-GB" sz="800" dirty="0" err="1">
                <a:cs typeface="Times New Roman" pitchFamily="18" charset="0"/>
              </a:rPr>
              <a:t>và</a:t>
            </a:r>
            <a:r>
              <a:rPr lang="en-GB" sz="800" dirty="0">
                <a:cs typeface="Times New Roman" pitchFamily="18" charset="0"/>
              </a:rPr>
              <a:t> </a:t>
            </a:r>
            <a:r>
              <a:rPr lang="en-GB" sz="800" dirty="0" err="1">
                <a:cs typeface="Times New Roman" pitchFamily="18" charset="0"/>
              </a:rPr>
              <a:t>Xã</a:t>
            </a:r>
            <a:r>
              <a:rPr lang="en-GB" sz="800" dirty="0">
                <a:cs typeface="Times New Roman" pitchFamily="18" charset="0"/>
              </a:rPr>
              <a:t> </a:t>
            </a:r>
            <a:r>
              <a:rPr lang="en-GB" sz="800" dirty="0" err="1">
                <a:cs typeface="Times New Roman" pitchFamily="18" charset="0"/>
              </a:rPr>
              <a:t>hội</a:t>
            </a:r>
            <a:r>
              <a:rPr lang="en-GB" sz="800" dirty="0">
                <a:cs typeface="Times New Roman" pitchFamily="18" charset="0"/>
              </a:rPr>
              <a:t> </a:t>
            </a:r>
            <a:r>
              <a:rPr lang="en-GB" sz="800" dirty="0" err="1">
                <a:cs typeface="Times New Roman" pitchFamily="18" charset="0"/>
              </a:rPr>
              <a:t>năm</a:t>
            </a:r>
            <a:r>
              <a:rPr lang="en-GB" sz="800" dirty="0">
                <a:cs typeface="Times New Roman" pitchFamily="18" charset="0"/>
              </a:rPr>
              <a:t> </a:t>
            </a:r>
            <a:r>
              <a:rPr lang="en-GB" sz="800" dirty="0" smtClean="0">
                <a:cs typeface="Times New Roman" pitchFamily="18" charset="0"/>
              </a:rPr>
              <a:t>2015</a:t>
            </a:r>
            <a:endParaRPr lang="en-GB" sz="800" dirty="0"/>
          </a:p>
        </p:txBody>
      </p:sp>
      <p:graphicFrame>
        <p:nvGraphicFramePr>
          <p:cNvPr id="12" name="Table 11"/>
          <p:cNvGraphicFramePr>
            <a:graphicFrameLocks noGrp="1"/>
          </p:cNvGraphicFramePr>
          <p:nvPr>
            <p:extLst/>
          </p:nvPr>
        </p:nvGraphicFramePr>
        <p:xfrm>
          <a:off x="838201" y="2102727"/>
          <a:ext cx="5435599" cy="1902017"/>
        </p:xfrm>
        <a:graphic>
          <a:graphicData uri="http://schemas.openxmlformats.org/drawingml/2006/table">
            <a:tbl>
              <a:tblPr firstRow="1" bandRow="1">
                <a:tableStyleId>{912C8C85-51F0-491E-9774-3900AFEF0FD7}</a:tableStyleId>
              </a:tblPr>
              <a:tblGrid>
                <a:gridCol w="2329543"/>
                <a:gridCol w="1553028"/>
                <a:gridCol w="1553028"/>
              </a:tblGrid>
              <a:tr h="225027">
                <a:tc>
                  <a:txBody>
                    <a:bodyPr/>
                    <a:lstStyle/>
                    <a:p>
                      <a:pPr algn="ctr"/>
                      <a:r>
                        <a:rPr lang="en-GB" sz="800" smtClean="0">
                          <a:latin typeface="Arial" panose="020B0604020202020204" pitchFamily="34" charset="0"/>
                        </a:rPr>
                        <a:t>Giai đoạn</a:t>
                      </a:r>
                      <a:endParaRPr lang="en-GB" sz="800" dirty="0">
                        <a:latin typeface="Arial" panose="020B0604020202020204" pitchFamily="34" charset="0"/>
                        <a:cs typeface="Times New Roman" pitchFamily="18" charset="0"/>
                      </a:endParaRPr>
                    </a:p>
                  </a:txBody>
                  <a:tcPr anchor="ctr">
                    <a:solidFill>
                      <a:schemeClr val="accent2"/>
                    </a:solidFill>
                  </a:tcPr>
                </a:tc>
                <a:tc>
                  <a:txBody>
                    <a:bodyPr/>
                    <a:lstStyle/>
                    <a:p>
                      <a:pPr algn="ctr"/>
                      <a:r>
                        <a:rPr lang="en-GB" sz="800" dirty="0" smtClean="0">
                          <a:latin typeface="Arial" panose="020B0604020202020204" pitchFamily="34" charset="0"/>
                        </a:rPr>
                        <a:t>2015</a:t>
                      </a:r>
                      <a:endParaRPr lang="en-GB" sz="800" dirty="0">
                        <a:latin typeface="Arial" panose="020B0604020202020204" pitchFamily="34" charset="0"/>
                        <a:cs typeface="Times New Roman" pitchFamily="18" charset="0"/>
                      </a:endParaRPr>
                    </a:p>
                  </a:txBody>
                  <a:tcPr anchor="ctr">
                    <a:solidFill>
                      <a:schemeClr val="accent2"/>
                    </a:solidFill>
                  </a:tcPr>
                </a:tc>
                <a:tc>
                  <a:txBody>
                    <a:bodyPr/>
                    <a:lstStyle/>
                    <a:p>
                      <a:pPr algn="ctr"/>
                      <a:r>
                        <a:rPr lang="en-GB" sz="800" dirty="0" smtClean="0">
                          <a:latin typeface="Arial" panose="020B0604020202020204" pitchFamily="34" charset="0"/>
                        </a:rPr>
                        <a:t>2014</a:t>
                      </a:r>
                      <a:endParaRPr lang="en-GB" sz="800" dirty="0">
                        <a:latin typeface="Arial" panose="020B0604020202020204" pitchFamily="34" charset="0"/>
                        <a:cs typeface="Times New Roman" pitchFamily="18" charset="0"/>
                      </a:endParaRPr>
                    </a:p>
                  </a:txBody>
                  <a:tcPr anchor="ctr">
                    <a:solidFill>
                      <a:schemeClr val="accent2"/>
                    </a:solidFill>
                  </a:tcPr>
                </a:tc>
              </a:tr>
              <a:tr h="225027">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800" b="0" dirty="0" err="1" smtClean="0">
                          <a:solidFill>
                            <a:schemeClr val="tx1"/>
                          </a:solidFill>
                          <a:latin typeface="+mn-lt"/>
                          <a:cs typeface="Times New Roman" pitchFamily="18" charset="0"/>
                        </a:rPr>
                        <a:t>Tổng</a:t>
                      </a:r>
                      <a:r>
                        <a:rPr lang="en-GB" sz="800" b="0" baseline="0" dirty="0" smtClean="0">
                          <a:solidFill>
                            <a:schemeClr val="tx1"/>
                          </a:solidFill>
                          <a:latin typeface="+mn-lt"/>
                          <a:cs typeface="Times New Roman" pitchFamily="18" charset="0"/>
                        </a:rPr>
                        <a:t> </a:t>
                      </a:r>
                      <a:r>
                        <a:rPr lang="en-GB" sz="800" b="0" baseline="0" dirty="0" err="1" smtClean="0">
                          <a:solidFill>
                            <a:schemeClr val="tx1"/>
                          </a:solidFill>
                          <a:latin typeface="+mn-lt"/>
                          <a:cs typeface="Times New Roman" pitchFamily="18" charset="0"/>
                        </a:rPr>
                        <a:t>số</a:t>
                      </a:r>
                      <a:r>
                        <a:rPr lang="en-GB" sz="800" b="0" baseline="0" dirty="0" smtClean="0">
                          <a:solidFill>
                            <a:schemeClr val="tx1"/>
                          </a:solidFill>
                          <a:latin typeface="+mn-lt"/>
                          <a:cs typeface="Times New Roman" pitchFamily="18" charset="0"/>
                        </a:rPr>
                        <a:t> </a:t>
                      </a:r>
                      <a:r>
                        <a:rPr lang="en-GB" sz="800" b="0" baseline="0" dirty="0" err="1" smtClean="0">
                          <a:solidFill>
                            <a:schemeClr val="tx1"/>
                          </a:solidFill>
                          <a:latin typeface="+mn-lt"/>
                          <a:cs typeface="Times New Roman" pitchFamily="18" charset="0"/>
                        </a:rPr>
                        <a:t>ngày</a:t>
                      </a:r>
                      <a:r>
                        <a:rPr lang="en-GB" sz="800" b="0" baseline="0" dirty="0" smtClean="0">
                          <a:solidFill>
                            <a:schemeClr val="tx1"/>
                          </a:solidFill>
                          <a:latin typeface="+mn-lt"/>
                          <a:cs typeface="Times New Roman" pitchFamily="18" charset="0"/>
                        </a:rPr>
                        <a:t> </a:t>
                      </a:r>
                      <a:r>
                        <a:rPr lang="en-GB" sz="800" b="0" baseline="0" dirty="0" err="1" smtClean="0">
                          <a:solidFill>
                            <a:schemeClr val="tx1"/>
                          </a:solidFill>
                          <a:latin typeface="+mn-lt"/>
                          <a:cs typeface="Times New Roman" pitchFamily="18" charset="0"/>
                        </a:rPr>
                        <a:t>đào</a:t>
                      </a:r>
                      <a:r>
                        <a:rPr lang="en-GB" sz="800" b="0" baseline="0" dirty="0" smtClean="0">
                          <a:solidFill>
                            <a:schemeClr val="tx1"/>
                          </a:solidFill>
                          <a:latin typeface="+mn-lt"/>
                          <a:cs typeface="Times New Roman" pitchFamily="18" charset="0"/>
                        </a:rPr>
                        <a:t> </a:t>
                      </a:r>
                      <a:r>
                        <a:rPr lang="en-GB" sz="800" b="0" baseline="0" dirty="0" err="1" smtClean="0">
                          <a:solidFill>
                            <a:schemeClr val="tx1"/>
                          </a:solidFill>
                          <a:latin typeface="+mn-lt"/>
                          <a:cs typeface="Times New Roman" pitchFamily="18" charset="0"/>
                        </a:rPr>
                        <a:t>tạo</a:t>
                      </a:r>
                      <a:r>
                        <a:rPr lang="en-GB" sz="800" b="0" baseline="0" dirty="0" smtClean="0">
                          <a:solidFill>
                            <a:schemeClr val="tx1"/>
                          </a:solidFill>
                          <a:latin typeface="+mn-lt"/>
                          <a:cs typeface="Times New Roman" pitchFamily="18" charset="0"/>
                        </a:rPr>
                        <a:t> (</a:t>
                      </a:r>
                      <a:r>
                        <a:rPr lang="en-GB" sz="800" b="0" baseline="0" dirty="0" err="1" smtClean="0">
                          <a:solidFill>
                            <a:schemeClr val="tx1"/>
                          </a:solidFill>
                          <a:latin typeface="+mn-lt"/>
                          <a:cs typeface="Times New Roman" pitchFamily="18" charset="0"/>
                        </a:rPr>
                        <a:t>theo</a:t>
                      </a:r>
                      <a:r>
                        <a:rPr lang="en-GB" sz="800" b="0" baseline="0" dirty="0" smtClean="0">
                          <a:solidFill>
                            <a:schemeClr val="tx1"/>
                          </a:solidFill>
                          <a:latin typeface="+mn-lt"/>
                          <a:cs typeface="Times New Roman" pitchFamily="18" charset="0"/>
                        </a:rPr>
                        <a:t> </a:t>
                      </a:r>
                      <a:r>
                        <a:rPr lang="en-GB" sz="800" b="0" baseline="0" dirty="0" err="1" smtClean="0">
                          <a:solidFill>
                            <a:schemeClr val="tx1"/>
                          </a:solidFill>
                          <a:latin typeface="+mn-lt"/>
                          <a:cs typeface="Times New Roman" pitchFamily="18" charset="0"/>
                        </a:rPr>
                        <a:t>nghìn</a:t>
                      </a:r>
                      <a:r>
                        <a:rPr lang="en-GB" sz="800" b="0" baseline="0" dirty="0" smtClean="0">
                          <a:solidFill>
                            <a:schemeClr val="tx1"/>
                          </a:solidFill>
                          <a:latin typeface="+mn-lt"/>
                          <a:cs typeface="Times New Roman" pitchFamily="18" charset="0"/>
                        </a:rPr>
                        <a:t>)</a:t>
                      </a:r>
                      <a:endParaRPr lang="en-GB" sz="800" b="0" dirty="0" smtClean="0">
                        <a:solidFill>
                          <a:schemeClr val="tx1"/>
                        </a:solidFill>
                        <a:latin typeface="+mn-lt"/>
                        <a:cs typeface="Times New Roman" pitchFamily="18" charset="0"/>
                      </a:endParaRPr>
                    </a:p>
                  </a:txBody>
                  <a:tcPr anchor="ctr"/>
                </a:tc>
                <a:tc>
                  <a:txBody>
                    <a:bodyPr/>
                    <a:lstStyle/>
                    <a:p>
                      <a:pPr marL="0" marR="0" indent="0" algn="ctr" defTabSz="957796" rtl="0" eaLnBrk="1" fontAlgn="auto" latinLnBrk="0" hangingPunct="1">
                        <a:lnSpc>
                          <a:spcPct val="100000"/>
                        </a:lnSpc>
                        <a:spcBef>
                          <a:spcPts val="0"/>
                        </a:spcBef>
                        <a:spcAft>
                          <a:spcPts val="0"/>
                        </a:spcAft>
                        <a:buClrTx/>
                        <a:buSzTx/>
                        <a:buFontTx/>
                        <a:buNone/>
                        <a:tabLst/>
                        <a:defRPr/>
                      </a:pPr>
                      <a:r>
                        <a:rPr lang="en-GB" sz="800" dirty="0" smtClean="0">
                          <a:latin typeface="Arial" panose="020B0604020202020204" pitchFamily="34" charset="0"/>
                        </a:rPr>
                        <a:t>129</a:t>
                      </a:r>
                      <a:endParaRPr lang="en-GB" sz="800" b="0" dirty="0" smtClean="0">
                        <a:solidFill>
                          <a:srgbClr val="FF0000"/>
                        </a:solidFill>
                        <a:latin typeface="Arial" panose="020B0604020202020204" pitchFamily="34" charset="0"/>
                        <a:cs typeface="Times New Roman" pitchFamily="18" charset="0"/>
                      </a:endParaRPr>
                    </a:p>
                  </a:txBody>
                  <a:tcPr anchor="ctr"/>
                </a:tc>
                <a:tc>
                  <a:txBody>
                    <a:bodyPr/>
                    <a:lstStyle/>
                    <a:p>
                      <a:pPr marL="0" marR="0" indent="0" algn="ctr" defTabSz="957796" rtl="0" eaLnBrk="1" fontAlgn="auto" latinLnBrk="0" hangingPunct="1">
                        <a:lnSpc>
                          <a:spcPct val="100000"/>
                        </a:lnSpc>
                        <a:spcBef>
                          <a:spcPts val="0"/>
                        </a:spcBef>
                        <a:spcAft>
                          <a:spcPts val="0"/>
                        </a:spcAft>
                        <a:buClrTx/>
                        <a:buSzTx/>
                        <a:buFontTx/>
                        <a:buNone/>
                        <a:tabLst/>
                        <a:defRPr/>
                      </a:pPr>
                      <a:r>
                        <a:rPr lang="en-GB" sz="800" dirty="0" smtClean="0">
                          <a:latin typeface="Arial" panose="020B0604020202020204" pitchFamily="34" charset="0"/>
                        </a:rPr>
                        <a:t>123</a:t>
                      </a:r>
                      <a:endParaRPr lang="en-GB" sz="800" b="0" dirty="0" smtClean="0">
                        <a:solidFill>
                          <a:srgbClr val="FF0000"/>
                        </a:solidFill>
                        <a:latin typeface="Arial" panose="020B0604020202020204" pitchFamily="34" charset="0"/>
                        <a:cs typeface="Times New Roman" pitchFamily="18" charset="0"/>
                      </a:endParaRPr>
                    </a:p>
                  </a:txBody>
                  <a:tcPr anchor="ctr"/>
                </a:tc>
              </a:tr>
              <a:tr h="358972">
                <a:tc>
                  <a:txBody>
                    <a:bodyPr/>
                    <a:lstStyle/>
                    <a:p>
                      <a:r>
                        <a:rPr lang="en-GB" sz="800" dirty="0" err="1" smtClean="0">
                          <a:solidFill>
                            <a:schemeClr val="tx1"/>
                          </a:solidFill>
                          <a:latin typeface="+mn-lt"/>
                          <a:cs typeface="Times New Roman" pitchFamily="18" charset="0"/>
                        </a:rPr>
                        <a:t>Số</a:t>
                      </a:r>
                      <a:r>
                        <a:rPr lang="en-GB" sz="800" baseline="0" dirty="0" smtClean="0">
                          <a:solidFill>
                            <a:schemeClr val="tx1"/>
                          </a:solidFill>
                          <a:latin typeface="+mn-lt"/>
                          <a:cs typeface="Times New Roman" pitchFamily="18" charset="0"/>
                        </a:rPr>
                        <a:t> </a:t>
                      </a:r>
                      <a:r>
                        <a:rPr lang="en-GB" sz="800" baseline="0" dirty="0" err="1" smtClean="0">
                          <a:solidFill>
                            <a:schemeClr val="tx1"/>
                          </a:solidFill>
                          <a:latin typeface="+mn-lt"/>
                          <a:cs typeface="Times New Roman" pitchFamily="18" charset="0"/>
                        </a:rPr>
                        <a:t>ngày</a:t>
                      </a:r>
                      <a:r>
                        <a:rPr lang="en-GB" sz="800" baseline="0" dirty="0" smtClean="0">
                          <a:solidFill>
                            <a:schemeClr val="tx1"/>
                          </a:solidFill>
                          <a:latin typeface="+mn-lt"/>
                          <a:cs typeface="Times New Roman" pitchFamily="18" charset="0"/>
                        </a:rPr>
                        <a:t> </a:t>
                      </a:r>
                      <a:r>
                        <a:rPr lang="en-GB" sz="800" baseline="0" dirty="0" err="1" smtClean="0">
                          <a:solidFill>
                            <a:schemeClr val="tx1"/>
                          </a:solidFill>
                          <a:latin typeface="+mn-lt"/>
                          <a:cs typeface="Times New Roman" pitchFamily="18" charset="0"/>
                        </a:rPr>
                        <a:t>đào</a:t>
                      </a:r>
                      <a:r>
                        <a:rPr lang="en-GB" sz="800" baseline="0" dirty="0" smtClean="0">
                          <a:solidFill>
                            <a:schemeClr val="tx1"/>
                          </a:solidFill>
                          <a:latin typeface="+mn-lt"/>
                          <a:cs typeface="Times New Roman" pitchFamily="18" charset="0"/>
                        </a:rPr>
                        <a:t> </a:t>
                      </a:r>
                      <a:r>
                        <a:rPr lang="en-GB" sz="800" baseline="0" dirty="0" err="1" smtClean="0">
                          <a:solidFill>
                            <a:schemeClr val="tx1"/>
                          </a:solidFill>
                          <a:latin typeface="+mn-lt"/>
                          <a:cs typeface="Times New Roman" pitchFamily="18" charset="0"/>
                        </a:rPr>
                        <a:t>tạo</a:t>
                      </a:r>
                      <a:r>
                        <a:rPr lang="en-GB" sz="800" baseline="0" dirty="0" smtClean="0">
                          <a:solidFill>
                            <a:schemeClr val="tx1"/>
                          </a:solidFill>
                          <a:latin typeface="+mn-lt"/>
                          <a:cs typeface="Times New Roman" pitchFamily="18" charset="0"/>
                        </a:rPr>
                        <a:t> </a:t>
                      </a:r>
                      <a:r>
                        <a:rPr lang="en-GB" sz="800" baseline="0" dirty="0" err="1" smtClean="0">
                          <a:solidFill>
                            <a:schemeClr val="tx1"/>
                          </a:solidFill>
                          <a:latin typeface="+mn-lt"/>
                          <a:cs typeface="Times New Roman" pitchFamily="18" charset="0"/>
                        </a:rPr>
                        <a:t>trung</a:t>
                      </a:r>
                      <a:r>
                        <a:rPr lang="en-GB" sz="800" baseline="0" dirty="0" smtClean="0">
                          <a:solidFill>
                            <a:schemeClr val="tx1"/>
                          </a:solidFill>
                          <a:latin typeface="+mn-lt"/>
                          <a:cs typeface="Times New Roman" pitchFamily="18" charset="0"/>
                        </a:rPr>
                        <a:t> </a:t>
                      </a:r>
                      <a:r>
                        <a:rPr lang="en-GB" sz="800" baseline="0" dirty="0" err="1" smtClean="0">
                          <a:solidFill>
                            <a:schemeClr val="tx1"/>
                          </a:solidFill>
                          <a:latin typeface="+mn-lt"/>
                          <a:cs typeface="Times New Roman" pitchFamily="18" charset="0"/>
                        </a:rPr>
                        <a:t>bình</a:t>
                      </a:r>
                      <a:endParaRPr lang="en-GB" sz="800" dirty="0" smtClean="0">
                        <a:solidFill>
                          <a:schemeClr val="tx1"/>
                        </a:solidFill>
                        <a:latin typeface="+mn-lt"/>
                        <a:cs typeface="Times New Roman" pitchFamily="18" charset="0"/>
                      </a:endParaRPr>
                    </a:p>
                    <a:p>
                      <a:r>
                        <a:rPr lang="en-GB" sz="800" dirty="0" smtClean="0">
                          <a:solidFill>
                            <a:schemeClr val="tx1"/>
                          </a:solidFill>
                          <a:latin typeface="+mn-lt"/>
                          <a:cs typeface="Times New Roman" pitchFamily="18" charset="0"/>
                        </a:rPr>
                        <a:t>Theo </a:t>
                      </a:r>
                      <a:r>
                        <a:rPr lang="en-GB" sz="800" dirty="0" err="1" smtClean="0">
                          <a:solidFill>
                            <a:schemeClr val="tx1"/>
                          </a:solidFill>
                          <a:latin typeface="+mn-lt"/>
                          <a:cs typeface="Times New Roman" pitchFamily="18" charset="0"/>
                        </a:rPr>
                        <a:t>từng</a:t>
                      </a:r>
                      <a:r>
                        <a:rPr lang="en-GB" sz="800" baseline="0" dirty="0" smtClean="0">
                          <a:solidFill>
                            <a:schemeClr val="tx1"/>
                          </a:solidFill>
                          <a:latin typeface="+mn-lt"/>
                          <a:cs typeface="Times New Roman" pitchFamily="18" charset="0"/>
                        </a:rPr>
                        <a:t> </a:t>
                      </a:r>
                      <a:r>
                        <a:rPr lang="en-GB" sz="800" baseline="0" dirty="0" err="1" smtClean="0">
                          <a:solidFill>
                            <a:schemeClr val="tx1"/>
                          </a:solidFill>
                          <a:latin typeface="+mn-lt"/>
                          <a:cs typeface="Times New Roman" pitchFamily="18" charset="0"/>
                        </a:rPr>
                        <a:t>nhân</a:t>
                      </a:r>
                      <a:r>
                        <a:rPr lang="en-GB" sz="800" baseline="0" dirty="0" smtClean="0">
                          <a:solidFill>
                            <a:schemeClr val="tx1"/>
                          </a:solidFill>
                          <a:latin typeface="+mn-lt"/>
                          <a:cs typeface="Times New Roman" pitchFamily="18" charset="0"/>
                        </a:rPr>
                        <a:t> </a:t>
                      </a:r>
                      <a:r>
                        <a:rPr lang="en-GB" sz="800" baseline="0" dirty="0" err="1" smtClean="0">
                          <a:solidFill>
                            <a:schemeClr val="tx1"/>
                          </a:solidFill>
                          <a:latin typeface="+mn-lt"/>
                          <a:cs typeface="Times New Roman" pitchFamily="18" charset="0"/>
                        </a:rPr>
                        <a:t>viên</a:t>
                      </a:r>
                      <a:r>
                        <a:rPr lang="en-GB" sz="800" baseline="0" dirty="0" smtClean="0">
                          <a:solidFill>
                            <a:schemeClr val="tx1"/>
                          </a:solidFill>
                          <a:latin typeface="+mn-lt"/>
                          <a:cs typeface="Times New Roman" pitchFamily="18" charset="0"/>
                        </a:rPr>
                        <a:t> </a:t>
                      </a:r>
                      <a:r>
                        <a:rPr lang="en-GB" sz="800" baseline="0" dirty="0" err="1" smtClean="0">
                          <a:solidFill>
                            <a:schemeClr val="tx1"/>
                          </a:solidFill>
                          <a:latin typeface="+mn-lt"/>
                          <a:cs typeface="Times New Roman" pitchFamily="18" charset="0"/>
                        </a:rPr>
                        <a:t>thường</a:t>
                      </a:r>
                      <a:r>
                        <a:rPr lang="en-GB" sz="800" baseline="0" dirty="0" smtClean="0">
                          <a:solidFill>
                            <a:schemeClr val="tx1"/>
                          </a:solidFill>
                          <a:latin typeface="+mn-lt"/>
                          <a:cs typeface="Times New Roman" pitchFamily="18" charset="0"/>
                        </a:rPr>
                        <a:t> </a:t>
                      </a:r>
                      <a:r>
                        <a:rPr lang="en-GB" sz="800" baseline="0" dirty="0" err="1" smtClean="0">
                          <a:solidFill>
                            <a:schemeClr val="tx1"/>
                          </a:solidFill>
                          <a:latin typeface="+mn-lt"/>
                          <a:cs typeface="Times New Roman" pitchFamily="18" charset="0"/>
                        </a:rPr>
                        <a:t>trực</a:t>
                      </a:r>
                      <a:endParaRPr lang="en-GB" sz="800" dirty="0">
                        <a:solidFill>
                          <a:schemeClr val="tx1"/>
                        </a:solidFill>
                        <a:latin typeface="+mn-lt"/>
                        <a:cs typeface="Times New Roman" pitchFamily="18" charset="0"/>
                      </a:endParaRPr>
                    </a:p>
                  </a:txBody>
                  <a:tcPr anchor="ctr"/>
                </a:tc>
                <a:tc>
                  <a:txBody>
                    <a:bodyPr/>
                    <a:lstStyle/>
                    <a:p>
                      <a:pPr algn="ctr"/>
                      <a:r>
                        <a:rPr lang="en-GB" sz="800" dirty="0" smtClean="0">
                          <a:latin typeface="Arial" panose="020B0604020202020204" pitchFamily="34" charset="0"/>
                        </a:rPr>
                        <a:t>6.4</a:t>
                      </a:r>
                      <a:endParaRPr lang="en-GB" sz="800" dirty="0">
                        <a:solidFill>
                          <a:srgbClr val="FF0000"/>
                        </a:solidFill>
                        <a:latin typeface="Arial" panose="020B0604020202020204" pitchFamily="34" charset="0"/>
                        <a:cs typeface="Times New Roman" pitchFamily="18" charset="0"/>
                      </a:endParaRPr>
                    </a:p>
                  </a:txBody>
                  <a:tcPr anchor="ctr"/>
                </a:tc>
                <a:tc>
                  <a:txBody>
                    <a:bodyPr/>
                    <a:lstStyle/>
                    <a:p>
                      <a:pPr algn="ctr"/>
                      <a:r>
                        <a:rPr lang="en-GB" sz="800" dirty="0" smtClean="0">
                          <a:latin typeface="Arial" panose="020B0604020202020204" pitchFamily="34" charset="0"/>
                        </a:rPr>
                        <a:t>6.6</a:t>
                      </a:r>
                      <a:endParaRPr lang="en-GB" sz="800" dirty="0" smtClean="0">
                        <a:solidFill>
                          <a:srgbClr val="FF0000"/>
                        </a:solidFill>
                        <a:latin typeface="Arial" panose="020B0604020202020204" pitchFamily="34" charset="0"/>
                        <a:cs typeface="Times New Roman" pitchFamily="18" charset="0"/>
                      </a:endParaRPr>
                    </a:p>
                  </a:txBody>
                  <a:tcPr anchor="ctr"/>
                </a:tc>
              </a:tr>
              <a:tr h="482202">
                <a:tc>
                  <a:txBody>
                    <a:bodyPr/>
                    <a:lstStyle/>
                    <a:p>
                      <a:r>
                        <a:rPr lang="en-GB" sz="800" dirty="0" smtClean="0">
                          <a:solidFill>
                            <a:schemeClr val="tx1"/>
                          </a:solidFill>
                          <a:latin typeface="+mn-lt"/>
                          <a:cs typeface="Times New Roman" pitchFamily="18" charset="0"/>
                        </a:rPr>
                        <a:t>Theo </a:t>
                      </a:r>
                      <a:r>
                        <a:rPr lang="en-GB" sz="800" dirty="0" err="1" smtClean="0">
                          <a:solidFill>
                            <a:schemeClr val="tx1"/>
                          </a:solidFill>
                          <a:latin typeface="+mn-lt"/>
                          <a:cs typeface="Times New Roman" pitchFamily="18" charset="0"/>
                        </a:rPr>
                        <a:t>giới</a:t>
                      </a:r>
                      <a:r>
                        <a:rPr lang="en-GB" sz="800" baseline="0" dirty="0" smtClean="0">
                          <a:solidFill>
                            <a:schemeClr val="tx1"/>
                          </a:solidFill>
                          <a:latin typeface="+mn-lt"/>
                          <a:cs typeface="Times New Roman" pitchFamily="18" charset="0"/>
                        </a:rPr>
                        <a:t> </a:t>
                      </a:r>
                      <a:r>
                        <a:rPr lang="en-GB" sz="800" baseline="0" dirty="0" err="1" smtClean="0">
                          <a:solidFill>
                            <a:schemeClr val="tx1"/>
                          </a:solidFill>
                          <a:latin typeface="+mn-lt"/>
                          <a:cs typeface="Times New Roman" pitchFamily="18" charset="0"/>
                        </a:rPr>
                        <a:t>tính</a:t>
                      </a:r>
                      <a:endParaRPr lang="en-GB" sz="800" dirty="0" smtClean="0">
                        <a:solidFill>
                          <a:schemeClr val="tx1"/>
                        </a:solidFill>
                        <a:latin typeface="+mn-lt"/>
                        <a:cs typeface="Times New Roman" pitchFamily="18" charset="0"/>
                      </a:endParaRPr>
                    </a:p>
                    <a:p>
                      <a:r>
                        <a:rPr lang="en-GB" sz="800" dirty="0" err="1" smtClean="0">
                          <a:solidFill>
                            <a:schemeClr val="tx1"/>
                          </a:solidFill>
                          <a:latin typeface="+mn-lt"/>
                          <a:cs typeface="Times New Roman" pitchFamily="18" charset="0"/>
                        </a:rPr>
                        <a:t>Nữ</a:t>
                      </a:r>
                      <a:endParaRPr lang="en-GB" sz="800" dirty="0" smtClean="0">
                        <a:solidFill>
                          <a:schemeClr val="tx1"/>
                        </a:solidFill>
                        <a:latin typeface="+mn-lt"/>
                        <a:cs typeface="Times New Roman" pitchFamily="18" charset="0"/>
                      </a:endParaRPr>
                    </a:p>
                    <a:p>
                      <a:r>
                        <a:rPr lang="en-GB" sz="800" dirty="0" smtClean="0">
                          <a:solidFill>
                            <a:schemeClr val="tx1"/>
                          </a:solidFill>
                          <a:latin typeface="+mn-lt"/>
                          <a:cs typeface="Times New Roman" pitchFamily="18" charset="0"/>
                        </a:rPr>
                        <a:t>Nam</a:t>
                      </a:r>
                      <a:endParaRPr lang="en-GB" sz="800" dirty="0">
                        <a:solidFill>
                          <a:schemeClr val="tx1"/>
                        </a:solidFill>
                        <a:latin typeface="+mn-lt"/>
                        <a:cs typeface="Times New Roman" pitchFamily="18" charset="0"/>
                      </a:endParaRPr>
                    </a:p>
                  </a:txBody>
                  <a:tcPr anchor="ctr"/>
                </a:tc>
                <a:tc>
                  <a:txBody>
                    <a:bodyPr/>
                    <a:lstStyle/>
                    <a:p>
                      <a:pPr algn="ctr"/>
                      <a:endParaRPr lang="en-GB" sz="800" dirty="0" smtClean="0">
                        <a:latin typeface="Arial" panose="020B0604020202020204" pitchFamily="34" charset="0"/>
                      </a:endParaRPr>
                    </a:p>
                    <a:p>
                      <a:pPr algn="ctr"/>
                      <a:r>
                        <a:rPr lang="en-GB" sz="800" dirty="0" smtClean="0">
                          <a:latin typeface="Arial" panose="020B0604020202020204" pitchFamily="34" charset="0"/>
                        </a:rPr>
                        <a:t>6.2</a:t>
                      </a:r>
                    </a:p>
                    <a:p>
                      <a:pPr algn="ctr"/>
                      <a:r>
                        <a:rPr lang="en-GB" sz="800" dirty="0" smtClean="0">
                          <a:latin typeface="Arial" panose="020B0604020202020204" pitchFamily="34" charset="0"/>
                        </a:rPr>
                        <a:t>6.7</a:t>
                      </a:r>
                      <a:endParaRPr lang="en-GB" sz="800" dirty="0">
                        <a:solidFill>
                          <a:srgbClr val="FF0000"/>
                        </a:solidFill>
                        <a:latin typeface="Arial" panose="020B0604020202020204" pitchFamily="34" charset="0"/>
                        <a:cs typeface="Times New Roman" pitchFamily="18" charset="0"/>
                      </a:endParaRPr>
                    </a:p>
                  </a:txBody>
                  <a:tcPr anchor="ctr"/>
                </a:tc>
                <a:tc>
                  <a:txBody>
                    <a:bodyPr/>
                    <a:lstStyle/>
                    <a:p>
                      <a:pPr algn="ctr"/>
                      <a:endParaRPr lang="en-GB" sz="800" dirty="0" smtClean="0">
                        <a:latin typeface="Arial" panose="020B0604020202020204" pitchFamily="34" charset="0"/>
                      </a:endParaRPr>
                    </a:p>
                    <a:p>
                      <a:pPr algn="ctr"/>
                      <a:r>
                        <a:rPr lang="en-GB" sz="800" dirty="0" smtClean="0">
                          <a:latin typeface="Arial" panose="020B0604020202020204" pitchFamily="34" charset="0"/>
                        </a:rPr>
                        <a:t>6.3</a:t>
                      </a:r>
                    </a:p>
                    <a:p>
                      <a:pPr algn="ctr"/>
                      <a:r>
                        <a:rPr lang="en-GB" sz="800" dirty="0" smtClean="0">
                          <a:latin typeface="Arial" panose="020B0604020202020204" pitchFamily="34" charset="0"/>
                        </a:rPr>
                        <a:t>6.9</a:t>
                      </a:r>
                      <a:endParaRPr lang="en-GB" sz="800" dirty="0">
                        <a:solidFill>
                          <a:srgbClr val="FF0000"/>
                        </a:solidFill>
                        <a:latin typeface="Arial" panose="020B0604020202020204" pitchFamily="34" charset="0"/>
                        <a:cs typeface="Times New Roman" pitchFamily="18" charset="0"/>
                      </a:endParaRPr>
                    </a:p>
                  </a:txBody>
                  <a:tcPr anchor="ctr"/>
                </a:tc>
              </a:tr>
              <a:tr h="610789">
                <a:tc>
                  <a:txBody>
                    <a:bodyPr/>
                    <a:lstStyle/>
                    <a:p>
                      <a:r>
                        <a:rPr lang="en-GB" sz="800" dirty="0" smtClean="0">
                          <a:solidFill>
                            <a:schemeClr val="tx1"/>
                          </a:solidFill>
                          <a:latin typeface="+mn-lt"/>
                          <a:cs typeface="Times New Roman" pitchFamily="18" charset="0"/>
                        </a:rPr>
                        <a:t>Theo </a:t>
                      </a:r>
                      <a:r>
                        <a:rPr lang="en-GB" sz="800" dirty="0" err="1" smtClean="0">
                          <a:solidFill>
                            <a:schemeClr val="tx1"/>
                          </a:solidFill>
                          <a:latin typeface="+mn-lt"/>
                          <a:cs typeface="Times New Roman" pitchFamily="18" charset="0"/>
                        </a:rPr>
                        <a:t>cấp</a:t>
                      </a:r>
                      <a:r>
                        <a:rPr lang="en-GB" sz="800" baseline="0" dirty="0" smtClean="0">
                          <a:solidFill>
                            <a:schemeClr val="tx1"/>
                          </a:solidFill>
                          <a:latin typeface="+mn-lt"/>
                          <a:cs typeface="Times New Roman" pitchFamily="18" charset="0"/>
                        </a:rPr>
                        <a:t> </a:t>
                      </a:r>
                      <a:r>
                        <a:rPr lang="en-GB" sz="800" baseline="0" dirty="0" err="1" smtClean="0">
                          <a:solidFill>
                            <a:schemeClr val="tx1"/>
                          </a:solidFill>
                          <a:latin typeface="+mn-lt"/>
                          <a:cs typeface="Times New Roman" pitchFamily="18" charset="0"/>
                        </a:rPr>
                        <a:t>bậc</a:t>
                      </a:r>
                      <a:endParaRPr lang="en-GB" sz="800" dirty="0" smtClean="0">
                        <a:solidFill>
                          <a:schemeClr val="tx1"/>
                        </a:solidFill>
                        <a:latin typeface="+mn-lt"/>
                        <a:cs typeface="Times New Roman" pitchFamily="18" charset="0"/>
                      </a:endParaRPr>
                    </a:p>
                    <a:p>
                      <a:r>
                        <a:rPr lang="en-GB" sz="800" dirty="0" smtClean="0">
                          <a:solidFill>
                            <a:schemeClr val="tx1"/>
                          </a:solidFill>
                          <a:latin typeface="+mn-lt"/>
                          <a:cs typeface="Times New Roman" pitchFamily="18" charset="0"/>
                        </a:rPr>
                        <a:t>SVPs to MDs</a:t>
                      </a:r>
                    </a:p>
                    <a:p>
                      <a:r>
                        <a:rPr lang="en-GB" sz="800" dirty="0" err="1" smtClean="0">
                          <a:solidFill>
                            <a:schemeClr val="tx1"/>
                          </a:solidFill>
                          <a:latin typeface="+mn-lt"/>
                          <a:cs typeface="Times New Roman" pitchFamily="18" charset="0"/>
                        </a:rPr>
                        <a:t>Nhân</a:t>
                      </a:r>
                      <a:r>
                        <a:rPr lang="en-GB" sz="800" baseline="0" dirty="0" smtClean="0">
                          <a:solidFill>
                            <a:schemeClr val="tx1"/>
                          </a:solidFill>
                          <a:latin typeface="+mn-lt"/>
                          <a:cs typeface="Times New Roman" pitchFamily="18" charset="0"/>
                        </a:rPr>
                        <a:t> </a:t>
                      </a:r>
                      <a:r>
                        <a:rPr lang="en-GB" sz="800" baseline="0" dirty="0" err="1" smtClean="0">
                          <a:solidFill>
                            <a:schemeClr val="tx1"/>
                          </a:solidFill>
                          <a:latin typeface="+mn-lt"/>
                          <a:cs typeface="Times New Roman" pitchFamily="18" charset="0"/>
                        </a:rPr>
                        <a:t>viên</a:t>
                      </a:r>
                      <a:r>
                        <a:rPr lang="en-GB" sz="800" baseline="0" dirty="0" smtClean="0">
                          <a:solidFill>
                            <a:schemeClr val="tx1"/>
                          </a:solidFill>
                          <a:latin typeface="+mn-lt"/>
                          <a:cs typeface="Times New Roman" pitchFamily="18" charset="0"/>
                        </a:rPr>
                        <a:t> </a:t>
                      </a:r>
                      <a:r>
                        <a:rPr lang="en-GB" sz="800" baseline="0" dirty="0" err="1" smtClean="0">
                          <a:solidFill>
                            <a:schemeClr val="tx1"/>
                          </a:solidFill>
                          <a:latin typeface="+mn-lt"/>
                          <a:cs typeface="Times New Roman" pitchFamily="18" charset="0"/>
                        </a:rPr>
                        <a:t>phân</a:t>
                      </a:r>
                      <a:r>
                        <a:rPr lang="en-GB" sz="800" baseline="0" dirty="0" smtClean="0">
                          <a:solidFill>
                            <a:schemeClr val="tx1"/>
                          </a:solidFill>
                          <a:latin typeface="+mn-lt"/>
                          <a:cs typeface="Times New Roman" pitchFamily="18" charset="0"/>
                        </a:rPr>
                        <a:t> </a:t>
                      </a:r>
                      <a:r>
                        <a:rPr lang="en-GB" sz="800" baseline="0" dirty="0" err="1" smtClean="0">
                          <a:solidFill>
                            <a:schemeClr val="tx1"/>
                          </a:solidFill>
                          <a:latin typeface="+mn-lt"/>
                          <a:cs typeface="Times New Roman" pitchFamily="18" charset="0"/>
                        </a:rPr>
                        <a:t>tích</a:t>
                      </a:r>
                      <a:r>
                        <a:rPr lang="en-GB" sz="800" baseline="0" dirty="0" smtClean="0">
                          <a:solidFill>
                            <a:schemeClr val="tx1"/>
                          </a:solidFill>
                          <a:latin typeface="+mn-lt"/>
                          <a:cs typeface="Times New Roman" pitchFamily="18" charset="0"/>
                        </a:rPr>
                        <a:t> </a:t>
                      </a:r>
                      <a:r>
                        <a:rPr lang="en-GB" sz="800" baseline="0" dirty="0" err="1" smtClean="0">
                          <a:solidFill>
                            <a:schemeClr val="tx1"/>
                          </a:solidFill>
                          <a:latin typeface="+mn-lt"/>
                          <a:cs typeface="Times New Roman" pitchFamily="18" charset="0"/>
                        </a:rPr>
                        <a:t>đến</a:t>
                      </a:r>
                      <a:r>
                        <a:rPr lang="en-GB" sz="800" baseline="0" dirty="0" smtClean="0">
                          <a:solidFill>
                            <a:schemeClr val="tx1"/>
                          </a:solidFill>
                          <a:latin typeface="+mn-lt"/>
                          <a:cs typeface="Times New Roman" pitchFamily="18" charset="0"/>
                        </a:rPr>
                        <a:t> VPs</a:t>
                      </a:r>
                    </a:p>
                    <a:p>
                      <a:r>
                        <a:rPr lang="en-GB" sz="800" baseline="0" dirty="0" smtClean="0">
                          <a:solidFill>
                            <a:schemeClr val="tx1"/>
                          </a:solidFill>
                          <a:latin typeface="+mn-lt"/>
                          <a:cs typeface="Times New Roman" pitchFamily="18" charset="0"/>
                        </a:rPr>
                        <a:t>Bes &amp; </a:t>
                      </a:r>
                      <a:r>
                        <a:rPr lang="en-GB" sz="800" baseline="0" dirty="0" err="1" smtClean="0">
                          <a:solidFill>
                            <a:schemeClr val="tx1"/>
                          </a:solidFill>
                          <a:latin typeface="+mn-lt"/>
                          <a:cs typeface="Times New Roman" pitchFamily="18" charset="0"/>
                        </a:rPr>
                        <a:t>dưới</a:t>
                      </a:r>
                      <a:endParaRPr lang="en-GB" sz="800" dirty="0">
                        <a:solidFill>
                          <a:schemeClr val="tx1"/>
                        </a:solidFill>
                        <a:latin typeface="+mn-lt"/>
                        <a:cs typeface="Times New Roman" pitchFamily="18" charset="0"/>
                      </a:endParaRPr>
                    </a:p>
                  </a:txBody>
                  <a:tcPr anchor="ctr"/>
                </a:tc>
                <a:tc>
                  <a:txBody>
                    <a:bodyPr/>
                    <a:lstStyle/>
                    <a:p>
                      <a:pPr algn="ctr"/>
                      <a:endParaRPr lang="en-GB" sz="800" dirty="0" smtClean="0">
                        <a:latin typeface="Arial" panose="020B0604020202020204" pitchFamily="34" charset="0"/>
                      </a:endParaRPr>
                    </a:p>
                    <a:p>
                      <a:pPr algn="ctr"/>
                      <a:r>
                        <a:rPr lang="en-GB" sz="800" dirty="0" smtClean="0">
                          <a:latin typeface="Arial" panose="020B0604020202020204" pitchFamily="34" charset="0"/>
                        </a:rPr>
                        <a:t>5.2</a:t>
                      </a:r>
                    </a:p>
                    <a:p>
                      <a:pPr algn="ctr"/>
                      <a:r>
                        <a:rPr lang="en-GB" sz="800" dirty="0" smtClean="0">
                          <a:latin typeface="Arial" panose="020B0604020202020204" pitchFamily="34" charset="0"/>
                        </a:rPr>
                        <a:t>6.8</a:t>
                      </a:r>
                    </a:p>
                    <a:p>
                      <a:pPr algn="ctr"/>
                      <a:r>
                        <a:rPr lang="en-GB" sz="800" dirty="0" smtClean="0">
                          <a:latin typeface="Arial" panose="020B0604020202020204" pitchFamily="34" charset="0"/>
                        </a:rPr>
                        <a:t>5.9</a:t>
                      </a:r>
                      <a:endParaRPr lang="en-GB" sz="800" dirty="0">
                        <a:solidFill>
                          <a:srgbClr val="FF0000"/>
                        </a:solidFill>
                        <a:latin typeface="Arial" panose="020B0604020202020204" pitchFamily="34" charset="0"/>
                        <a:cs typeface="Times New Roman" pitchFamily="18" charset="0"/>
                      </a:endParaRPr>
                    </a:p>
                  </a:txBody>
                  <a:tcPr anchor="ctr"/>
                </a:tc>
                <a:tc>
                  <a:txBody>
                    <a:bodyPr/>
                    <a:lstStyle/>
                    <a:p>
                      <a:pPr algn="ctr"/>
                      <a:endParaRPr lang="en-GB" sz="800" dirty="0" smtClean="0">
                        <a:latin typeface="Arial" panose="020B0604020202020204" pitchFamily="34" charset="0"/>
                      </a:endParaRPr>
                    </a:p>
                    <a:p>
                      <a:pPr algn="ctr"/>
                      <a:r>
                        <a:rPr lang="en-GB" sz="800" dirty="0" smtClean="0">
                          <a:latin typeface="Arial" panose="020B0604020202020204" pitchFamily="34" charset="0"/>
                        </a:rPr>
                        <a:t>4.8</a:t>
                      </a:r>
                    </a:p>
                    <a:p>
                      <a:pPr algn="ctr"/>
                      <a:r>
                        <a:rPr lang="en-GB" sz="800" dirty="0" smtClean="0">
                          <a:latin typeface="Arial" panose="020B0604020202020204" pitchFamily="34" charset="0"/>
                        </a:rPr>
                        <a:t>7.0</a:t>
                      </a:r>
                    </a:p>
                    <a:p>
                      <a:pPr algn="ctr"/>
                      <a:r>
                        <a:rPr lang="en-GB" sz="800" dirty="0" smtClean="0">
                          <a:latin typeface="Arial" panose="020B0604020202020204" pitchFamily="34" charset="0"/>
                        </a:rPr>
                        <a:t>6.0</a:t>
                      </a:r>
                      <a:endParaRPr lang="en-GB" sz="800" dirty="0">
                        <a:solidFill>
                          <a:srgbClr val="FF0000"/>
                        </a:solidFill>
                        <a:latin typeface="Arial" panose="020B0604020202020204" pitchFamily="34" charset="0"/>
                        <a:cs typeface="Times New Roman" pitchFamily="18" charset="0"/>
                      </a:endParaRPr>
                    </a:p>
                  </a:txBody>
                  <a:tcPr anchor="ctr"/>
                </a:tc>
              </a:tr>
            </a:tbl>
          </a:graphicData>
        </a:graphic>
      </p:graphicFrame>
      <p:grpSp>
        <p:nvGrpSpPr>
          <p:cNvPr id="3" name="Group 2"/>
          <p:cNvGrpSpPr/>
          <p:nvPr/>
        </p:nvGrpSpPr>
        <p:grpSpPr>
          <a:xfrm>
            <a:off x="711200" y="2514544"/>
            <a:ext cx="8616950" cy="1828800"/>
            <a:chOff x="711200" y="2362200"/>
            <a:chExt cx="8616950" cy="1828800"/>
          </a:xfrm>
        </p:grpSpPr>
        <p:sp>
          <p:nvSpPr>
            <p:cNvPr id="14" name="Rectangle 13"/>
            <p:cNvSpPr/>
            <p:nvPr/>
          </p:nvSpPr>
          <p:spPr bwMode="ltGray">
            <a:xfrm>
              <a:off x="711200" y="2362200"/>
              <a:ext cx="5689600" cy="1595346"/>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100" dirty="0" err="1">
                <a:solidFill>
                  <a:schemeClr val="tx1"/>
                </a:solidFill>
              </a:endParaRPr>
            </a:p>
          </p:txBody>
        </p:sp>
        <p:cxnSp>
          <p:nvCxnSpPr>
            <p:cNvPr id="15" name="Straight Connector 14"/>
            <p:cNvCxnSpPr/>
            <p:nvPr/>
          </p:nvCxnSpPr>
          <p:spPr>
            <a:xfrm>
              <a:off x="7010400" y="2362200"/>
              <a:ext cx="0" cy="1595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a:off x="6400800" y="2681201"/>
              <a:ext cx="609600" cy="163136"/>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15200" y="2665961"/>
              <a:ext cx="2012950" cy="914400"/>
            </a:xfrm>
            <a:prstGeom prst="rect">
              <a:avLst/>
            </a:prstGeom>
            <a:noFill/>
          </p:spPr>
          <p:txBody>
            <a:bodyPr vert="horz" wrap="square" lIns="0" tIns="0" rIns="0" bIns="0" rtlCol="0">
              <a:noAutofit/>
            </a:bodyPr>
            <a:lstStyle/>
            <a:p>
              <a:pPr indent="-274320">
                <a:spcAft>
                  <a:spcPts val="900"/>
                </a:spcAft>
              </a:pPr>
              <a:r>
                <a:rPr lang="en-US" sz="1100" b="1" smtClean="0"/>
                <a:t>Cung cấp chi tiết số ngày đào tạo trung bình cho nhân viên, chi tiết theo giới tính và phân loại nhân viên</a:t>
              </a:r>
              <a:endParaRPr lang="en-US" sz="1100" b="1" dirty="0" smtClean="0"/>
            </a:p>
          </p:txBody>
        </p:sp>
        <p:cxnSp>
          <p:nvCxnSpPr>
            <p:cNvPr id="24" name="Elbow Connector 23"/>
            <p:cNvCxnSpPr/>
            <p:nvPr/>
          </p:nvCxnSpPr>
          <p:spPr>
            <a:xfrm flipV="1">
              <a:off x="3810000" y="3854426"/>
              <a:ext cx="3200400" cy="336574"/>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91411" y="4345370"/>
            <a:ext cx="8244839" cy="1630425"/>
            <a:chOff x="695960" y="4191000"/>
            <a:chExt cx="8244839" cy="1630425"/>
          </a:xfrm>
        </p:grpSpPr>
        <p:sp>
          <p:nvSpPr>
            <p:cNvPr id="13" name="Rectangle 12"/>
            <p:cNvSpPr/>
            <p:nvPr/>
          </p:nvSpPr>
          <p:spPr>
            <a:xfrm>
              <a:off x="695960" y="4191000"/>
              <a:ext cx="5577840" cy="1615827"/>
            </a:xfrm>
            <a:prstGeom prst="rect">
              <a:avLst/>
            </a:prstGeom>
            <a:noFill/>
          </p:spPr>
          <p:txBody>
            <a:bodyPr wrap="square">
              <a:spAutoFit/>
            </a:bodyPr>
            <a:lstStyle/>
            <a:p>
              <a:pPr algn="just"/>
              <a:r>
                <a:rPr lang="en-GB" sz="1100" i="1" smtClean="0">
                  <a:cs typeface="Times New Roman" pitchFamily="18" charset="0"/>
                </a:rPr>
                <a:t>“</a:t>
              </a:r>
              <a:r>
                <a:rPr lang="vi-VN" sz="1100" i="1" smtClean="0">
                  <a:cs typeface="Times New Roman" panose="02020603050405020304" pitchFamily="18" charset="0"/>
                </a:rPr>
                <a:t>Trong </a:t>
              </a:r>
              <a:r>
                <a:rPr lang="vi-VN" sz="1100" i="1">
                  <a:cs typeface="Times New Roman" panose="02020603050405020304" pitchFamily="18" charset="0"/>
                </a:rPr>
                <a:t>năm 2015, các nhân viên đã trải qua trung bình 6,4 ngày đào tạo. Chúng tôi tạo ra một môi trường học tập có ảnh hưởng lớn đối với họ thông qua phương pháp tiếp cận Triple E (Giáo dục, Kinh nghiệm, Tiếp xúc) để phát triển con người. Bên cạnh các khóa học đào tạo, học tập điện tử và cách học mới, nhân viên có thể tiếp cận cơ hội để di chuyển trong nội bộ, luân chuyển công việc, các dự án đa phòng và cơ hội học hỏi kinh nghiệm khác trong ngân hàng. Họ cũng được cho tiếp xúc để học hỏi từ đồng nghiệp và người các sếp tại nơi làm việc thông qua huấn luyện, tư vấn và kết nối. Đối với SVPs đến MD, kinh nghiệm và Tiếp xúc là tính năng được coi trọng trong sự phát triển của họ</a:t>
              </a:r>
              <a:r>
                <a:rPr lang="en-GB" sz="1100" i="1" smtClean="0">
                  <a:cs typeface="Times New Roman" panose="02020603050405020304" pitchFamily="18" charset="0"/>
                </a:rPr>
                <a:t>.”</a:t>
              </a:r>
              <a:endParaRPr lang="en-GB" sz="1100" i="1" dirty="0">
                <a:cs typeface="Times New Roman" pitchFamily="18" charset="0"/>
              </a:endParaRPr>
            </a:p>
          </p:txBody>
        </p:sp>
        <p:sp>
          <p:nvSpPr>
            <p:cNvPr id="18" name="Rectangle 17"/>
            <p:cNvSpPr/>
            <p:nvPr/>
          </p:nvSpPr>
          <p:spPr bwMode="ltGray">
            <a:xfrm>
              <a:off x="711200" y="4191000"/>
              <a:ext cx="4546600" cy="22860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100" dirty="0" err="1">
                <a:solidFill>
                  <a:schemeClr val="tx1"/>
                </a:solidFill>
              </a:endParaRPr>
            </a:p>
          </p:txBody>
        </p:sp>
        <p:sp>
          <p:nvSpPr>
            <p:cNvPr id="19" name="Rectangle 18"/>
            <p:cNvSpPr/>
            <p:nvPr/>
          </p:nvSpPr>
          <p:spPr bwMode="ltGray">
            <a:xfrm>
              <a:off x="695960" y="5247241"/>
              <a:ext cx="5577840" cy="359829"/>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100" dirty="0" err="1">
                <a:solidFill>
                  <a:schemeClr val="tx1"/>
                </a:solidFill>
              </a:endParaRPr>
            </a:p>
          </p:txBody>
        </p:sp>
        <p:cxnSp>
          <p:nvCxnSpPr>
            <p:cNvPr id="29" name="Straight Connector 28"/>
            <p:cNvCxnSpPr/>
            <p:nvPr/>
          </p:nvCxnSpPr>
          <p:spPr>
            <a:xfrm>
              <a:off x="6553200" y="5247241"/>
              <a:ext cx="0" cy="390309"/>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05600" y="5200484"/>
              <a:ext cx="2235199" cy="620941"/>
            </a:xfrm>
            <a:prstGeom prst="rect">
              <a:avLst/>
            </a:prstGeom>
            <a:noFill/>
          </p:spPr>
          <p:txBody>
            <a:bodyPr vert="horz" wrap="square" lIns="0" tIns="0" rIns="0" bIns="0" rtlCol="0">
              <a:noAutofit/>
            </a:bodyPr>
            <a:lstStyle/>
            <a:p>
              <a:pPr indent="-274320">
                <a:spcAft>
                  <a:spcPts val="900"/>
                </a:spcAft>
              </a:pPr>
              <a:r>
                <a:rPr lang="en-US" sz="1100" b="1" dirty="0" err="1" smtClean="0"/>
                <a:t>Công</a:t>
              </a:r>
              <a:r>
                <a:rPr lang="en-US" sz="1100" b="1" dirty="0" smtClean="0"/>
                <a:t> </a:t>
              </a:r>
              <a:r>
                <a:rPr lang="en-US" sz="1100" b="1" dirty="0" err="1" smtClean="0"/>
                <a:t>bố</a:t>
              </a:r>
              <a:r>
                <a:rPr lang="en-US" sz="1100" b="1" dirty="0" smtClean="0"/>
                <a:t> </a:t>
              </a:r>
              <a:r>
                <a:rPr lang="en-US" sz="1100" b="1" dirty="0" err="1" smtClean="0"/>
                <a:t>các</a:t>
              </a:r>
              <a:r>
                <a:rPr lang="en-US" sz="1100" b="1" dirty="0" smtClean="0"/>
                <a:t> </a:t>
              </a:r>
              <a:r>
                <a:rPr lang="en-US" sz="1100" b="1" dirty="0" err="1" smtClean="0"/>
                <a:t>chương</a:t>
              </a:r>
              <a:r>
                <a:rPr lang="en-US" sz="1100" b="1" dirty="0" smtClean="0"/>
                <a:t> </a:t>
              </a:r>
              <a:r>
                <a:rPr lang="en-US" sz="1100" b="1" dirty="0" err="1" smtClean="0"/>
                <a:t>trình</a:t>
              </a:r>
              <a:r>
                <a:rPr lang="en-US" sz="1100" b="1" dirty="0" smtClean="0"/>
                <a:t> </a:t>
              </a:r>
              <a:r>
                <a:rPr lang="en-US" sz="1100" b="1" dirty="0" err="1" smtClean="0"/>
                <a:t>đào</a:t>
              </a:r>
              <a:r>
                <a:rPr lang="en-US" sz="1100" b="1" dirty="0" smtClean="0"/>
                <a:t> </a:t>
              </a:r>
              <a:r>
                <a:rPr lang="en-US" sz="1100" b="1" dirty="0" err="1" smtClean="0"/>
                <a:t>tạo</a:t>
              </a:r>
              <a:r>
                <a:rPr lang="en-US" sz="1100" b="1" dirty="0" smtClean="0"/>
                <a:t> </a:t>
              </a:r>
              <a:r>
                <a:rPr lang="en-US" sz="1100" b="1" dirty="0" err="1" smtClean="0"/>
                <a:t>được</a:t>
              </a:r>
              <a:r>
                <a:rPr lang="en-US" sz="1100" b="1" dirty="0" smtClean="0"/>
                <a:t> </a:t>
              </a:r>
              <a:r>
                <a:rPr lang="en-US" sz="1100" b="1" dirty="0" err="1" smtClean="0"/>
                <a:t>điều</a:t>
              </a:r>
              <a:r>
                <a:rPr lang="en-US" sz="1100" b="1" dirty="0" smtClean="0"/>
                <a:t> </a:t>
              </a:r>
              <a:r>
                <a:rPr lang="en-US" sz="1100" b="1" dirty="0" err="1" smtClean="0"/>
                <a:t>chỉnh</a:t>
              </a:r>
              <a:r>
                <a:rPr lang="en-US" sz="1100" b="1" dirty="0" smtClean="0"/>
                <a:t> </a:t>
              </a:r>
              <a:r>
                <a:rPr lang="en-US" sz="1100" b="1" dirty="0" err="1" smtClean="0"/>
                <a:t>theo</a:t>
              </a:r>
              <a:r>
                <a:rPr lang="en-US" sz="1100" b="1" dirty="0" smtClean="0"/>
                <a:t> </a:t>
              </a:r>
              <a:r>
                <a:rPr lang="en-US" sz="1100" b="1" dirty="0" err="1" smtClean="0"/>
                <a:t>các</a:t>
              </a:r>
              <a:r>
                <a:rPr lang="en-US" sz="1100" b="1" dirty="0" smtClean="0"/>
                <a:t> </a:t>
              </a:r>
              <a:r>
                <a:rPr lang="en-US" sz="1100" b="1" dirty="0" err="1" smtClean="0"/>
                <a:t>loại</a:t>
              </a:r>
              <a:r>
                <a:rPr lang="en-US" sz="1100" b="1" dirty="0" smtClean="0"/>
                <a:t> </a:t>
              </a:r>
              <a:r>
                <a:rPr lang="en-US" sz="1100" b="1" dirty="0" err="1" smtClean="0"/>
                <a:t>nhân</a:t>
              </a:r>
              <a:r>
                <a:rPr lang="en-US" sz="1100" b="1" dirty="0" smtClean="0"/>
                <a:t> </a:t>
              </a:r>
              <a:r>
                <a:rPr lang="en-US" sz="1100" b="1" dirty="0" err="1" smtClean="0"/>
                <a:t>viên</a:t>
              </a:r>
              <a:endParaRPr lang="en-US" sz="1100" b="1" dirty="0" smtClean="0"/>
            </a:p>
          </p:txBody>
        </p:sp>
        <p:cxnSp>
          <p:nvCxnSpPr>
            <p:cNvPr id="32" name="Elbow Connector 31"/>
            <p:cNvCxnSpPr/>
            <p:nvPr/>
          </p:nvCxnSpPr>
          <p:spPr>
            <a:xfrm>
              <a:off x="6273800" y="5347818"/>
              <a:ext cx="279400" cy="101954"/>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grpSp>
      <p:sp>
        <p:nvSpPr>
          <p:cNvPr id="22"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27238080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68</a:t>
            </a:fld>
            <a:endParaRPr lang="en-GB">
              <a:solidFill>
                <a:srgbClr val="000000"/>
              </a:solidFill>
            </a:endParaRPr>
          </a:p>
        </p:txBody>
      </p:sp>
      <p:sp>
        <p:nvSpPr>
          <p:cNvPr id="7" name="Title 1"/>
          <p:cNvSpPr txBox="1">
            <a:spLocks/>
          </p:cNvSpPr>
          <p:nvPr/>
        </p:nvSpPr>
        <p:spPr>
          <a:xfrm>
            <a:off x="577850" y="685800"/>
            <a:ext cx="6508750" cy="9906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indent="-274320"/>
            <a:r>
              <a:rPr lang="vi-VN" sz="2000" smtClean="0">
                <a:solidFill>
                  <a:srgbClr val="000000"/>
                </a:solidFill>
                <a:latin typeface="Arial" panose="020B0604020202020204" pitchFamily="34" charset="0"/>
              </a:rPr>
              <a:t>Chương </a:t>
            </a:r>
            <a:r>
              <a:rPr lang="vi-VN" sz="2000">
                <a:solidFill>
                  <a:srgbClr val="000000"/>
                </a:solidFill>
                <a:latin typeface="Arial" panose="020B0604020202020204" pitchFamily="34" charset="0"/>
              </a:rPr>
              <a:t>trình Kỹ năng và Đào tạo Phát triển Liên tục để Hỗ trợ việc làm cho người lao động và Phát triển sự nghiệp</a:t>
            </a:r>
            <a:endParaRPr lang="en-GB" sz="2000" dirty="0">
              <a:solidFill>
                <a:srgbClr val="000000"/>
              </a:solidFill>
              <a:latin typeface="Arial" panose="020B0604020202020204" pitchFamily="34" charset="0"/>
            </a:endParaRPr>
          </a:p>
        </p:txBody>
      </p:sp>
      <p:sp>
        <p:nvSpPr>
          <p:cNvPr id="8" name="Content Placeholder 2"/>
          <p:cNvSpPr txBox="1">
            <a:spLocks/>
          </p:cNvSpPr>
          <p:nvPr/>
        </p:nvSpPr>
        <p:spPr>
          <a:xfrm>
            <a:off x="5035550" y="3204739"/>
            <a:ext cx="4292600" cy="1223558"/>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0"/>
              </a:spcAft>
              <a:buClr>
                <a:srgbClr val="000000"/>
              </a:buClr>
            </a:pPr>
            <a:r>
              <a:rPr lang="en-GB" sz="1100" b="1" smtClean="0">
                <a:solidFill>
                  <a:prstClr val="black"/>
                </a:solidFill>
                <a:latin typeface="Arial" panose="020B0604020202020204" pitchFamily="34" charset="0"/>
              </a:rPr>
              <a:t>Qui trình công bố thông tin theo chỉ số:</a:t>
            </a:r>
            <a:endParaRPr lang="en-GB" sz="1100" dirty="0" smtClean="0">
              <a:solidFill>
                <a:prstClr val="black"/>
              </a:solidFill>
              <a:latin typeface="Arial" panose="020B0604020202020204" pitchFamily="34" charset="0"/>
            </a:endParaRPr>
          </a:p>
          <a:p>
            <a:pPr marL="180975" indent="-180975">
              <a:spcAft>
                <a:spcPts val="0"/>
              </a:spcAft>
              <a:buClr>
                <a:srgbClr val="000000"/>
              </a:buClr>
              <a:buFont typeface="+mj-lt"/>
              <a:buAutoNum type="arabicPeriod"/>
            </a:pPr>
            <a:r>
              <a:rPr lang="vi-VN" sz="1100">
                <a:solidFill>
                  <a:srgbClr val="000000"/>
                </a:solidFill>
                <a:latin typeface="Arial" panose="020B0604020202020204" pitchFamily="34" charset="0"/>
              </a:rPr>
              <a:t>Xác định các chương trình đào tạo người lao động nhằm mục</a:t>
            </a:r>
            <a:r>
              <a:rPr lang="en-US" sz="1100">
                <a:solidFill>
                  <a:srgbClr val="000000"/>
                </a:solidFill>
                <a:latin typeface="Arial" panose="020B0604020202020204" pitchFamily="34" charset="0"/>
              </a:rPr>
              <a:t> đích nâng cao kỹ năng </a:t>
            </a:r>
          </a:p>
          <a:p>
            <a:pPr marL="180975" indent="-180975">
              <a:spcAft>
                <a:spcPts val="0"/>
              </a:spcAft>
              <a:buClr>
                <a:srgbClr val="000000"/>
              </a:buClr>
              <a:buFont typeface="+mj-lt"/>
              <a:buAutoNum type="arabicPeriod"/>
            </a:pPr>
            <a:r>
              <a:rPr lang="vi-VN" sz="1100">
                <a:solidFill>
                  <a:srgbClr val="000000"/>
                </a:solidFill>
                <a:latin typeface="Arial" panose="020B0604020202020204" pitchFamily="34" charset="0"/>
              </a:rPr>
              <a:t>Xác định các chương trình hỗ trợ chuyển tiếp được đưa ra để hỗ trợ người lao động chuẩn bị nghỉ hưu hoặc những người đã kết thúc hợp đồng</a:t>
            </a:r>
            <a:endParaRPr lang="en-US" sz="1100" dirty="0">
              <a:solidFill>
                <a:srgbClr val="000000"/>
              </a:solidFill>
              <a:latin typeface="Arial" panose="020B0604020202020204" pitchFamily="34" charset="0"/>
            </a:endParaRPr>
          </a:p>
        </p:txBody>
      </p:sp>
      <p:graphicFrame>
        <p:nvGraphicFramePr>
          <p:cNvPr id="9" name="Table 8"/>
          <p:cNvGraphicFramePr>
            <a:graphicFrameLocks noGrp="1"/>
          </p:cNvGraphicFramePr>
          <p:nvPr>
            <p:extLst/>
          </p:nvPr>
        </p:nvGraphicFramePr>
        <p:xfrm>
          <a:off x="7318155" y="382594"/>
          <a:ext cx="2009995" cy="1115298"/>
        </p:xfrm>
        <a:graphic>
          <a:graphicData uri="http://schemas.openxmlformats.org/drawingml/2006/table">
            <a:tbl>
              <a:tblPr firstRow="1" bandRow="1">
                <a:tableStyleId>{5C22544A-7EE6-4342-B048-85BDC9FD1C3A}</a:tableStyleId>
              </a:tblPr>
              <a:tblGrid>
                <a:gridCol w="1228622"/>
                <a:gridCol w="781373"/>
              </a:tblGrid>
              <a:tr h="354892">
                <a:tc>
                  <a:txBody>
                    <a:bodyPr/>
                    <a:lstStyle/>
                    <a:p>
                      <a:pPr algn="l"/>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olid"/>
                      <a:round/>
                      <a:headEnd type="none" w="med" len="med"/>
                      <a:tailEnd type="none" w="med" len="med"/>
                    </a:lnL>
                    <a:lnR w="12700" cap="flat" cmpd="sng" algn="ctr">
                      <a:no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dirty="0">
                        <a:solidFill>
                          <a:schemeClr val="tx1"/>
                        </a:solidFill>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405514">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Lĩnh vực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ysDot"/>
                      <a:round/>
                      <a:headEnd type="none" w="med" len="med"/>
                      <a:tailEnd type="none" w="med" len="med"/>
                    </a:lnB>
                    <a:lnTlToBr w="12700" cmpd="sng">
                      <a:noFill/>
                      <a:prstDash val="solid"/>
                    </a:lnTlToBr>
                    <a:lnBlToTr w="12700" cmpd="sng">
                      <a:noFill/>
                      <a:prstDash val="solid"/>
                    </a:lnBlToTr>
                    <a:noFill/>
                  </a:tcPr>
                </a:tc>
              </a:tr>
              <a:tr h="354892">
                <a:tc>
                  <a:txBody>
                    <a:bodyPr/>
                    <a:lstStyle/>
                    <a:p>
                      <a:pPr marL="0" marR="0" indent="0" algn="l" defTabSz="957796" rtl="0" eaLnBrk="1" fontAlgn="auto" latinLnBrk="0" hangingPunct="1">
                        <a:lnSpc>
                          <a:spcPct val="100000"/>
                        </a:lnSpc>
                        <a:spcBef>
                          <a:spcPts val="0"/>
                        </a:spcBef>
                        <a:spcAft>
                          <a:spcPts val="0"/>
                        </a:spcAft>
                        <a:buClrTx/>
                        <a:buSzTx/>
                        <a:buFontTx/>
                        <a:buNone/>
                        <a:tabLst/>
                        <a:defRPr/>
                      </a:pPr>
                      <a:r>
                        <a:rPr lang="en-GB" sz="1000" i="1" smtClean="0">
                          <a:latin typeface="Arial" panose="020B0604020202020204" pitchFamily="34" charset="0"/>
                        </a:rPr>
                        <a:t>Chỉ số theo GRI G4</a:t>
                      </a:r>
                      <a:endParaRPr lang="en-GB" sz="1000" i="1" dirty="0" smtClean="0">
                        <a:latin typeface="Arial" panose="020B0604020202020204" pitchFamily="34" charset="0"/>
                      </a:endParaRPr>
                    </a:p>
                  </a:txBody>
                  <a:tcPr marL="33231" marR="33231" marT="33231" marB="33231" anchor="ctr">
                    <a:lnL w="12700" cap="flat" cmpd="sng" algn="ctr">
                      <a:solidFill>
                        <a:schemeClr val="accent2"/>
                      </a:solidFill>
                      <a:prstDash val="solid"/>
                      <a:round/>
                      <a:headEnd type="none" w="med" len="med"/>
                      <a:tailEnd type="none" w="med" len="med"/>
                    </a:lnL>
                    <a:lnR w="12700" cap="flat" cmpd="sng" algn="ctr">
                      <a:no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dirty="0">
                        <a:latin typeface="Arial" panose="020B0604020202020204" pitchFamily="34" charset="0"/>
                      </a:endParaRPr>
                    </a:p>
                  </a:txBody>
                  <a:tcPr marL="33231" marR="33231" marT="33231" marB="33231" anchor="ctr">
                    <a:lnL w="12700" cap="flat" cmpd="sng" algn="ctr">
                      <a:noFill/>
                      <a:prstDash val="sysDot"/>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Rectangle 9"/>
          <p:cNvSpPr/>
          <p:nvPr/>
        </p:nvSpPr>
        <p:spPr>
          <a:xfrm>
            <a:off x="8431463" y="777750"/>
            <a:ext cx="838200" cy="2606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a:solidFill>
                  <a:srgbClr val="000000"/>
                </a:solidFill>
              </a:rPr>
              <a:t>Giáo dục và Đào tạo</a:t>
            </a:r>
            <a:endParaRPr lang="en-GB" sz="1000" b="1" dirty="0">
              <a:solidFill>
                <a:srgbClr val="000000"/>
              </a:solidFill>
            </a:endParaRPr>
          </a:p>
        </p:txBody>
      </p:sp>
      <p:sp>
        <p:nvSpPr>
          <p:cNvPr id="11" name="Hexagon 10"/>
          <p:cNvSpPr/>
          <p:nvPr/>
        </p:nvSpPr>
        <p:spPr bwMode="ltGray">
          <a:xfrm>
            <a:off x="8489950" y="1184058"/>
            <a:ext cx="721226" cy="152400"/>
          </a:xfrm>
          <a:prstGeom prst="hexagon">
            <a:avLst>
              <a:gd name="adj" fmla="val 0"/>
              <a:gd name="vf" fmla="val 115470"/>
            </a:avLst>
          </a:prstGeom>
          <a:solidFill>
            <a:srgbClr val="00B0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GB" sz="1000" b="1" dirty="0" smtClean="0">
                <a:solidFill>
                  <a:srgbClr val="FFFFFF"/>
                </a:solidFill>
              </a:rPr>
              <a:t>G4-LA10</a:t>
            </a:r>
          </a:p>
        </p:txBody>
      </p:sp>
      <p:sp>
        <p:nvSpPr>
          <p:cNvPr id="12" name="Content Placeholder 2"/>
          <p:cNvSpPr txBox="1">
            <a:spLocks/>
          </p:cNvSpPr>
          <p:nvPr/>
        </p:nvSpPr>
        <p:spPr>
          <a:xfrm>
            <a:off x="577850" y="1828800"/>
            <a:ext cx="4045857" cy="3962400"/>
          </a:xfrm>
          <a:prstGeom prst="rect">
            <a:avLst/>
          </a:prstGeom>
        </p:spPr>
        <p:txBody>
          <a:bodyPr lIns="0" tIns="0" rIns="0" bIns="0" anchor="t"/>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indent="0">
              <a:spcAft>
                <a:spcPts val="0"/>
              </a:spcAft>
              <a:buClr>
                <a:srgbClr val="000000"/>
              </a:buClr>
            </a:pPr>
            <a:r>
              <a:rPr lang="en-GB" sz="1100" b="1" i="1" smtClean="0">
                <a:solidFill>
                  <a:srgbClr val="000000"/>
                </a:solidFill>
                <a:latin typeface="Arial" panose="020B0604020202020204" pitchFamily="34" charset="0"/>
              </a:rPr>
              <a:t>Định nghĩa:</a:t>
            </a:r>
            <a:endParaRPr lang="en-GB" sz="1100" b="1" i="1" dirty="0" smtClean="0">
              <a:solidFill>
                <a:srgbClr val="000000"/>
              </a:solidFill>
              <a:latin typeface="Arial" panose="020B0604020202020204" pitchFamily="34" charset="0"/>
            </a:endParaRPr>
          </a:p>
          <a:p>
            <a:pPr indent="0">
              <a:spcAft>
                <a:spcPts val="0"/>
              </a:spcAft>
              <a:buClr>
                <a:srgbClr val="000000"/>
              </a:buClr>
            </a:pPr>
            <a:r>
              <a:rPr lang="en-GB" sz="1100" smtClean="0">
                <a:solidFill>
                  <a:srgbClr val="000000"/>
                </a:solidFill>
                <a:latin typeface="Arial" panose="020B0604020202020204" pitchFamily="34" charset="0"/>
              </a:rPr>
              <a:t>Các chương trình nhằm nâng cao kỹ năng và hỗ trợ người lao động phát triển sự nghiệp.</a:t>
            </a:r>
            <a:endParaRPr lang="en-GB" sz="1100" dirty="0" smtClean="0">
              <a:solidFill>
                <a:srgbClr val="000000"/>
              </a:solidFill>
              <a:latin typeface="Arial" panose="020B0604020202020204" pitchFamily="34" charset="0"/>
            </a:endParaRPr>
          </a:p>
          <a:p>
            <a:pPr indent="0">
              <a:spcAft>
                <a:spcPts val="0"/>
              </a:spcAft>
              <a:buClr>
                <a:srgbClr val="000000"/>
              </a:buClr>
            </a:pPr>
            <a:endParaRPr lang="en-GB" sz="1100" dirty="0" smtClean="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rPr>
              <a:t>Tính liên quan:</a:t>
            </a:r>
            <a:endParaRPr lang="en-GB" sz="1100" b="1" i="1" dirty="0" smtClean="0">
              <a:solidFill>
                <a:srgbClr val="000000"/>
              </a:solidFill>
              <a:latin typeface="Arial" panose="020B0604020202020204" pitchFamily="34" charset="0"/>
            </a:endParaRPr>
          </a:p>
          <a:p>
            <a:pPr lvl="1">
              <a:spcAft>
                <a:spcPts val="0"/>
              </a:spcAft>
              <a:buClr>
                <a:srgbClr val="000000"/>
              </a:buClr>
            </a:pPr>
            <a:r>
              <a:rPr lang="vi-VN" sz="1100">
                <a:solidFill>
                  <a:srgbClr val="000000"/>
                </a:solidFill>
                <a:latin typeface="Arial" panose="020B0604020202020204" pitchFamily="34" charset="0"/>
              </a:rPr>
              <a:t>Chỉ số này gián tiếp thể hiện tổ chức làm như thế nào để theo dõi và duy trì các kỹ năng của người lao động</a:t>
            </a:r>
            <a:r>
              <a:rPr lang="en-GB" sz="1100" smtClean="0">
                <a:solidFill>
                  <a:srgbClr val="000000"/>
                </a:solidFill>
                <a:latin typeface="Arial" panose="020B0604020202020204" pitchFamily="34" charset="0"/>
              </a:rPr>
              <a:t>. </a:t>
            </a:r>
            <a:endParaRPr lang="en-GB" sz="1100" dirty="0" smtClean="0">
              <a:solidFill>
                <a:srgbClr val="000000"/>
              </a:solidFill>
              <a:latin typeface="Arial" panose="020B0604020202020204" pitchFamily="34" charset="0"/>
            </a:endParaRPr>
          </a:p>
          <a:p>
            <a:pPr lvl="1">
              <a:spcAft>
                <a:spcPts val="0"/>
              </a:spcAft>
              <a:buClr>
                <a:srgbClr val="000000"/>
              </a:buClr>
            </a:pPr>
            <a:r>
              <a:rPr lang="en-US" sz="1100" smtClean="0">
                <a:solidFill>
                  <a:srgbClr val="000000"/>
                </a:solidFill>
                <a:latin typeface="Arial" panose="020B0604020202020204" pitchFamily="34" charset="0"/>
              </a:rPr>
              <a:t>Đ</a:t>
            </a:r>
            <a:r>
              <a:rPr lang="vi-VN" sz="1100">
                <a:solidFill>
                  <a:srgbClr val="000000"/>
                </a:solidFill>
                <a:latin typeface="Arial" panose="020B0604020202020204" pitchFamily="34" charset="0"/>
              </a:rPr>
              <a:t>iều </a:t>
            </a:r>
            <a:r>
              <a:rPr lang="en-US" sz="1100">
                <a:solidFill>
                  <a:srgbClr val="000000"/>
                </a:solidFill>
                <a:latin typeface="Arial" panose="020B0604020202020204" pitchFamily="34" charset="0"/>
              </a:rPr>
              <a:t>này </a:t>
            </a:r>
            <a:r>
              <a:rPr lang="vi-VN" sz="1100">
                <a:solidFill>
                  <a:srgbClr val="000000"/>
                </a:solidFill>
                <a:latin typeface="Arial" panose="020B0604020202020204" pitchFamily="34" charset="0"/>
              </a:rPr>
              <a:t>đặc biệt quan trọng, vì các chương trình quản lý kỹ năng cho phép các tổ chức lập kế hoạch trau dồi kỹ năng để trang bị cho người lao động để đáp ứng các mục tiêu chiến lược trong một môi trường công việc luôn thay </a:t>
            </a:r>
            <a:r>
              <a:rPr lang="vi-VN" sz="1100" smtClean="0">
                <a:solidFill>
                  <a:srgbClr val="000000"/>
                </a:solidFill>
                <a:latin typeface="Arial" panose="020B0604020202020204" pitchFamily="34" charset="0"/>
              </a:rPr>
              <a:t>đổi</a:t>
            </a:r>
            <a:r>
              <a:rPr lang="en-GB" sz="1100" smtClean="0">
                <a:solidFill>
                  <a:srgbClr val="000000"/>
                </a:solidFill>
                <a:latin typeface="Arial" panose="020B0604020202020204" pitchFamily="34" charset="0"/>
              </a:rPr>
              <a:t>.</a:t>
            </a:r>
            <a:endParaRPr lang="en-GB" sz="1100" dirty="0" smtClean="0">
              <a:solidFill>
                <a:srgbClr val="000000"/>
              </a:solidFill>
              <a:latin typeface="Arial" panose="020B0604020202020204" pitchFamily="34" charset="0"/>
            </a:endParaRPr>
          </a:p>
          <a:p>
            <a:pPr lvl="1">
              <a:spcAft>
                <a:spcPts val="0"/>
              </a:spcAft>
              <a:buClr>
                <a:srgbClr val="000000"/>
              </a:buClr>
            </a:pPr>
            <a:endParaRPr lang="en-GB" sz="1100" b="1" i="1" dirty="0">
              <a:solidFill>
                <a:srgbClr val="000000"/>
              </a:solidFill>
              <a:latin typeface="Arial" panose="020B0604020202020204" pitchFamily="34" charset="0"/>
            </a:endParaRPr>
          </a:p>
          <a:p>
            <a:pPr indent="0">
              <a:spcAft>
                <a:spcPts val="0"/>
              </a:spcAft>
              <a:buClrTx/>
            </a:pPr>
            <a:r>
              <a:rPr lang="en-GB" sz="1100" b="1" smtClean="0">
                <a:solidFill>
                  <a:prstClr val="black"/>
                </a:solidFill>
                <a:latin typeface="Arial" panose="020B0604020202020204" pitchFamily="34" charset="0"/>
              </a:rPr>
              <a:t>Báo cáo thông tin gì:</a:t>
            </a:r>
            <a:endParaRPr lang="en-GB" sz="1100" dirty="0">
              <a:solidFill>
                <a:prstClr val="black"/>
              </a:solidFill>
              <a:latin typeface="Arial" panose="020B0604020202020204" pitchFamily="34" charset="0"/>
            </a:endParaRPr>
          </a:p>
          <a:p>
            <a:pPr marL="180975" indent="-180975">
              <a:spcAft>
                <a:spcPts val="0"/>
              </a:spcAft>
              <a:buClrTx/>
              <a:buFont typeface="+mj-lt"/>
              <a:buAutoNum type="alphaLcPeriod"/>
            </a:pPr>
            <a:r>
              <a:rPr lang="vi-VN" sz="1100" smtClean="0">
                <a:solidFill>
                  <a:prstClr val="black"/>
                </a:solidFill>
                <a:latin typeface="Arial" panose="020B0604020202020204" pitchFamily="34" charset="0"/>
              </a:rPr>
              <a:t>Báo </a:t>
            </a:r>
            <a:r>
              <a:rPr lang="vi-VN" sz="1100">
                <a:solidFill>
                  <a:prstClr val="black"/>
                </a:solidFill>
                <a:latin typeface="Arial" panose="020B0604020202020204" pitchFamily="34" charset="0"/>
              </a:rPr>
              <a:t>cáo loại hình và phạm vi các chương trình được triển khai và hỗ trợ được cung cấp để nâng cấp kỹ năng của người lao động. </a:t>
            </a:r>
          </a:p>
          <a:p>
            <a:pPr marL="180975" indent="-180975">
              <a:spcAft>
                <a:spcPts val="0"/>
              </a:spcAft>
              <a:buClrTx/>
              <a:buFont typeface="+mj-lt"/>
              <a:buAutoNum type="alphaLcPeriod"/>
            </a:pPr>
            <a:r>
              <a:rPr lang="vi-VN" sz="1100">
                <a:solidFill>
                  <a:prstClr val="black"/>
                </a:solidFill>
                <a:latin typeface="Arial" panose="020B0604020202020204" pitchFamily="34" charset="0"/>
              </a:rPr>
              <a:t>Báo cáo các chương trình hỗ trợ chuyển tiếp được cung cấp để tạo thuận lợi cho khả năng tiếp tục làm việc và quản lý thôi việc do nghỉ hưu hoặc chấm dứt quan hệ lao động.</a:t>
            </a:r>
          </a:p>
          <a:p>
            <a:pPr indent="0">
              <a:spcAft>
                <a:spcPts val="0"/>
              </a:spcAft>
              <a:buClrTx/>
            </a:pPr>
            <a:endParaRPr lang="en-US" sz="1100" dirty="0">
              <a:solidFill>
                <a:srgbClr val="000000"/>
              </a:solidFill>
              <a:latin typeface="Arial" panose="020B0604020202020204" pitchFamily="34" charset="0"/>
            </a:endParaRPr>
          </a:p>
          <a:p>
            <a:pPr marL="0" lvl="1" indent="0">
              <a:spcAft>
                <a:spcPts val="0"/>
              </a:spcAft>
              <a:buClr>
                <a:srgbClr val="000000"/>
              </a:buClr>
              <a:buFont typeface="Georgia" pitchFamily="18" charset="0"/>
              <a:buNone/>
            </a:pPr>
            <a:r>
              <a:rPr lang="en-GB" sz="1100" b="1" i="1" smtClean="0">
                <a:solidFill>
                  <a:srgbClr val="000000"/>
                </a:solidFill>
                <a:latin typeface="Arial" panose="020B0604020202020204" pitchFamily="34" charset="0"/>
              </a:rPr>
              <a:t>Tham chiếu: </a:t>
            </a:r>
            <a:r>
              <a:rPr lang="en-GB" sz="1100" smtClean="0">
                <a:solidFill>
                  <a:srgbClr val="000000"/>
                </a:solidFill>
                <a:latin typeface="Arial" panose="020B0604020202020204" pitchFamily="34" charset="0"/>
              </a:rPr>
              <a:t>Trang </a:t>
            </a:r>
            <a:r>
              <a:rPr lang="en-GB" sz="1100">
                <a:solidFill>
                  <a:srgbClr val="000000"/>
                </a:solidFill>
                <a:latin typeface="Arial" panose="020B0604020202020204" pitchFamily="34" charset="0"/>
              </a:rPr>
              <a:t>32 </a:t>
            </a:r>
            <a:r>
              <a:rPr lang="vi-VN" sz="1100" smtClean="0">
                <a:solidFill>
                  <a:srgbClr val="000000"/>
                </a:solidFill>
                <a:latin typeface="Arial" panose="020B0604020202020204" pitchFamily="34" charset="0"/>
              </a:rPr>
              <a:t>của Hướng dẫn</a:t>
            </a:r>
            <a:endParaRPr lang="en-US" sz="1100" dirty="0">
              <a:solidFill>
                <a:srgbClr val="000000"/>
              </a:solidFill>
              <a:latin typeface="Arial" panose="020B0604020202020204" pitchFamily="34" charset="0"/>
              <a:cs typeface="Arial" panose="020B0604020202020204" pitchFamily="34" charset="0"/>
            </a:endParaRPr>
          </a:p>
          <a:p>
            <a:pPr marL="0" lvl="1" indent="0">
              <a:spcAft>
                <a:spcPts val="0"/>
              </a:spcAft>
              <a:buClr>
                <a:srgbClr val="000000"/>
              </a:buClr>
              <a:buFont typeface="Georgia" pitchFamily="18" charset="0"/>
              <a:buNone/>
            </a:pPr>
            <a:endParaRPr lang="en-GB" sz="1100" dirty="0">
              <a:solidFill>
                <a:srgbClr val="000000"/>
              </a:solidFill>
              <a:latin typeface="Arial" panose="020B0604020202020204" pitchFamily="34" charset="0"/>
            </a:endParaRPr>
          </a:p>
        </p:txBody>
      </p:sp>
      <p:sp>
        <p:nvSpPr>
          <p:cNvPr id="17" name="Rectangle 16"/>
          <p:cNvSpPr/>
          <p:nvPr/>
        </p:nvSpPr>
        <p:spPr bwMode="ltGray">
          <a:xfrm>
            <a:off x="5035550" y="1842800"/>
            <a:ext cx="4292600" cy="12814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100" b="1" smtClean="0">
                <a:solidFill>
                  <a:srgbClr val="000000"/>
                </a:solidFill>
                <a:cs typeface="Arial" panose="020B0604020202020204" pitchFamily="34" charset="0"/>
              </a:rPr>
              <a:t>Nguồn của văn bản pháp quy:</a:t>
            </a:r>
            <a:endParaRPr lang="en-GB" sz="1100" b="1" dirty="0" smtClean="0">
              <a:solidFill>
                <a:srgbClr val="000000"/>
              </a:solidFill>
              <a:cs typeface="Arial" panose="020B0604020202020204" pitchFamily="34" charset="0"/>
            </a:endParaRPr>
          </a:p>
          <a:p>
            <a:pPr marL="180975" lvl="1" indent="-95250">
              <a:buFont typeface="Arial" panose="020B0604020202020204" pitchFamily="34" charset="0"/>
              <a:buChar char="•"/>
            </a:pPr>
            <a:r>
              <a:rPr lang="en-GB" sz="1100" smtClean="0">
                <a:solidFill>
                  <a:srgbClr val="000000"/>
                </a:solidFill>
              </a:rPr>
              <a:t>Bộ </a:t>
            </a:r>
            <a:r>
              <a:rPr lang="en-GB" sz="1100">
                <a:solidFill>
                  <a:srgbClr val="000000"/>
                </a:solidFill>
              </a:rPr>
              <a:t>Luật Lao động số </a:t>
            </a:r>
            <a:r>
              <a:rPr lang="en-GB" sz="1100" smtClean="0">
                <a:solidFill>
                  <a:srgbClr val="000000"/>
                </a:solidFill>
              </a:rPr>
              <a:t>10/2012/QH13 </a:t>
            </a:r>
            <a:endParaRPr lang="en-GB" sz="1100" dirty="0">
              <a:solidFill>
                <a:srgbClr val="000000"/>
              </a:solidFill>
            </a:endParaRPr>
          </a:p>
          <a:p>
            <a:pPr marL="180975" lvl="1" indent="-95250">
              <a:buFont typeface="Arial" panose="020B0604020202020204" pitchFamily="34" charset="0"/>
              <a:buChar char="•"/>
            </a:pPr>
            <a:r>
              <a:rPr lang="en-GB" sz="1100">
                <a:solidFill>
                  <a:srgbClr val="000000"/>
                </a:solidFill>
              </a:rPr>
              <a:t>Nghị định số 139/2006/ ND-CP Quy định chi tiết và hướng dẫn thi hành một số điều về đào tạo trong Luật Giáo dục và Bộ luật Lao động </a:t>
            </a:r>
            <a:endParaRPr lang="en-GB" sz="1100" dirty="0">
              <a:solidFill>
                <a:srgbClr val="000000"/>
              </a:solidFill>
            </a:endParaRPr>
          </a:p>
          <a:p>
            <a:pPr marL="180975" lvl="1" indent="-95250">
              <a:buFont typeface="Arial" panose="020B0604020202020204" pitchFamily="34" charset="0"/>
              <a:buChar char="•"/>
            </a:pPr>
            <a:r>
              <a:rPr lang="en-US" sz="1100">
                <a:solidFill>
                  <a:srgbClr val="000000"/>
                </a:solidFill>
              </a:rPr>
              <a:t>Nghị định số 28/2015/ND-CP về quy định chi tiết thi hành Luật việc làm và bảo hiểm thất nghiệp  </a:t>
            </a:r>
            <a:endParaRPr lang="en-US" sz="1100" dirty="0">
              <a:solidFill>
                <a:srgbClr val="000000"/>
              </a:solidFill>
            </a:endParaRPr>
          </a:p>
        </p:txBody>
      </p:sp>
      <p:sp>
        <p:nvSpPr>
          <p:cNvPr id="13"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7768701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April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69</a:t>
            </a:fld>
            <a:endParaRPr lang="en-GB">
              <a:solidFill>
                <a:srgbClr val="000000"/>
              </a:solidFill>
            </a:endParaRPr>
          </a:p>
        </p:txBody>
      </p:sp>
      <p:sp>
        <p:nvSpPr>
          <p:cNvPr id="7" name="Title 1"/>
          <p:cNvSpPr txBox="1">
            <a:spLocks/>
          </p:cNvSpPr>
          <p:nvPr/>
        </p:nvSpPr>
        <p:spPr>
          <a:xfrm>
            <a:off x="577850" y="685800"/>
            <a:ext cx="8750300" cy="6096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indent="-274320"/>
            <a:r>
              <a:rPr lang="vi-VN" sz="2000">
                <a:solidFill>
                  <a:srgbClr val="000000"/>
                </a:solidFill>
                <a:latin typeface="Arial" panose="020B0604020202020204" pitchFamily="34" charset="0"/>
              </a:rPr>
              <a:t>Chương trình Kỹ năng và Đào tạo Phát triển Liên tục để Hỗ trợ việc làm cho người lao động và Phát triển sự </a:t>
            </a:r>
            <a:r>
              <a:rPr lang="vi-VN" sz="2000" smtClean="0">
                <a:solidFill>
                  <a:srgbClr val="000000"/>
                </a:solidFill>
                <a:latin typeface="Arial" panose="020B0604020202020204" pitchFamily="34" charset="0"/>
              </a:rPr>
              <a:t>nghiệp</a:t>
            </a:r>
            <a:r>
              <a:rPr lang="en-US" sz="2000" smtClean="0">
                <a:solidFill>
                  <a:srgbClr val="000000"/>
                </a:solidFill>
                <a:latin typeface="Arial" panose="020B0604020202020204" pitchFamily="34" charset="0"/>
              </a:rPr>
              <a:t> </a:t>
            </a:r>
            <a:r>
              <a:rPr lang="en-GB" sz="2000" b="0" smtClean="0">
                <a:solidFill>
                  <a:srgbClr val="000000"/>
                </a:solidFill>
                <a:latin typeface="Arial" panose="020B0604020202020204" pitchFamily="34" charset="0"/>
              </a:rPr>
              <a:t>(tiếp)</a:t>
            </a:r>
            <a:endParaRPr lang="en-GB" sz="2000" dirty="0">
              <a:solidFill>
                <a:srgbClr val="000000"/>
              </a:solidFill>
              <a:latin typeface="Arial" panose="020B0604020202020204" pitchFamily="34" charset="0"/>
            </a:endParaRPr>
          </a:p>
        </p:txBody>
      </p:sp>
      <p:sp>
        <p:nvSpPr>
          <p:cNvPr id="8" name="Content Placeholder 2"/>
          <p:cNvSpPr txBox="1">
            <a:spLocks/>
          </p:cNvSpPr>
          <p:nvPr/>
        </p:nvSpPr>
        <p:spPr>
          <a:xfrm>
            <a:off x="556006" y="1562100"/>
            <a:ext cx="8616950" cy="5334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lgn="just">
              <a:spcAft>
                <a:spcPts val="0"/>
              </a:spcAft>
              <a:buClr>
                <a:srgbClr val="000000"/>
              </a:buClr>
            </a:pPr>
            <a:r>
              <a:rPr lang="en-US" sz="1100" b="1" dirty="0">
                <a:solidFill>
                  <a:srgbClr val="000000"/>
                </a:solidFill>
                <a:latin typeface="Arial" panose="020B0604020202020204" pitchFamily="34" charset="0"/>
              </a:rPr>
              <a:t>Example: </a:t>
            </a:r>
            <a:endParaRPr lang="en-US" sz="1100" b="1" dirty="0" smtClean="0">
              <a:solidFill>
                <a:srgbClr val="000000"/>
              </a:solidFill>
              <a:latin typeface="Arial" panose="020B0604020202020204" pitchFamily="34" charset="0"/>
            </a:endParaRPr>
          </a:p>
          <a:p>
            <a:pPr algn="just">
              <a:spcAft>
                <a:spcPts val="0"/>
              </a:spcAft>
              <a:buClr>
                <a:srgbClr val="000000"/>
              </a:buClr>
            </a:pPr>
            <a:r>
              <a:rPr lang="vi-VN" sz="1100" smtClean="0">
                <a:solidFill>
                  <a:srgbClr val="000000"/>
                </a:solidFill>
                <a:latin typeface="Arial" panose="020B0604020202020204" pitchFamily="34" charset="0"/>
                <a:cs typeface="Times New Roman" pitchFamily="18" charset="0"/>
              </a:rPr>
              <a:t>Một </a:t>
            </a:r>
            <a:r>
              <a:rPr lang="vi-VN" sz="1100">
                <a:solidFill>
                  <a:srgbClr val="000000"/>
                </a:solidFill>
                <a:latin typeface="Arial" panose="020B0604020202020204" pitchFamily="34" charset="0"/>
                <a:cs typeface="Times New Roman" pitchFamily="18" charset="0"/>
              </a:rPr>
              <a:t>công ty viễn thông đang hoạt động tại Singapore báo cáo về các chương trình dành cho học tập và phát triển sự nghiệp để giúp nhân viên phát huy tối đa tiềm năng của họ và cung cấp cho họ với một sự nghiệp viên </a:t>
            </a:r>
            <a:r>
              <a:rPr lang="vi-VN" sz="1100" smtClean="0">
                <a:solidFill>
                  <a:srgbClr val="000000"/>
                </a:solidFill>
                <a:latin typeface="Arial" panose="020B0604020202020204" pitchFamily="34" charset="0"/>
                <a:cs typeface="Times New Roman" pitchFamily="18" charset="0"/>
              </a:rPr>
              <a:t>mãn</a:t>
            </a:r>
            <a:endParaRPr lang="en-GB" sz="1100" dirty="0">
              <a:solidFill>
                <a:srgbClr val="000000"/>
              </a:solidFill>
              <a:latin typeface="Arial" panose="020B0604020202020204" pitchFamily="34" charset="0"/>
              <a:cs typeface="Times New Roman" pitchFamily="18" charset="0"/>
            </a:endParaRPr>
          </a:p>
        </p:txBody>
      </p:sp>
      <p:sp>
        <p:nvSpPr>
          <p:cNvPr id="2" name="Rectangle 1"/>
          <p:cNvSpPr/>
          <p:nvPr/>
        </p:nvSpPr>
        <p:spPr>
          <a:xfrm>
            <a:off x="556006" y="6109156"/>
            <a:ext cx="3768852" cy="215444"/>
          </a:xfrm>
          <a:prstGeom prst="rect">
            <a:avLst/>
          </a:prstGeom>
        </p:spPr>
        <p:txBody>
          <a:bodyPr wrap="square" lIns="0" anchor="b">
            <a:spAutoFit/>
          </a:bodyPr>
          <a:lstStyle/>
          <a:p>
            <a:r>
              <a:rPr lang="en-GB" sz="800" dirty="0" err="1" smtClean="0">
                <a:solidFill>
                  <a:srgbClr val="000000"/>
                </a:solidFill>
                <a:cs typeface="Times New Roman" pitchFamily="18" charset="0"/>
              </a:rPr>
              <a:t>Nguồn</a:t>
            </a:r>
            <a:r>
              <a:rPr lang="en-GB" sz="800" dirty="0" smtClean="0">
                <a:solidFill>
                  <a:srgbClr val="000000"/>
                </a:solidFill>
                <a:cs typeface="Times New Roman" pitchFamily="18" charset="0"/>
              </a:rPr>
              <a:t>: </a:t>
            </a:r>
            <a:r>
              <a:rPr lang="en-GB" sz="800" dirty="0" err="1" smtClean="0">
                <a:solidFill>
                  <a:srgbClr val="000000"/>
                </a:solidFill>
                <a:cs typeface="Times New Roman" pitchFamily="18" charset="0"/>
              </a:rPr>
              <a:t>Báo</a:t>
            </a:r>
            <a:r>
              <a:rPr lang="en-GB" sz="800" dirty="0" smtClean="0">
                <a:solidFill>
                  <a:srgbClr val="000000"/>
                </a:solidFill>
                <a:cs typeface="Times New Roman" pitchFamily="18" charset="0"/>
              </a:rPr>
              <a:t> </a:t>
            </a:r>
            <a:r>
              <a:rPr lang="en-GB" sz="800" dirty="0" err="1" smtClean="0">
                <a:solidFill>
                  <a:srgbClr val="000000"/>
                </a:solidFill>
                <a:cs typeface="Times New Roman" pitchFamily="18" charset="0"/>
              </a:rPr>
              <a:t>cáo</a:t>
            </a:r>
            <a:r>
              <a:rPr lang="en-GB" sz="800" dirty="0" smtClean="0">
                <a:solidFill>
                  <a:srgbClr val="000000"/>
                </a:solidFill>
                <a:cs typeface="Times New Roman" pitchFamily="18" charset="0"/>
              </a:rPr>
              <a:t> </a:t>
            </a:r>
            <a:r>
              <a:rPr lang="en-GB" sz="800" dirty="0" err="1" smtClean="0">
                <a:solidFill>
                  <a:srgbClr val="000000"/>
                </a:solidFill>
                <a:cs typeface="Times New Roman" pitchFamily="18" charset="0"/>
              </a:rPr>
              <a:t>Phát</a:t>
            </a:r>
            <a:r>
              <a:rPr lang="en-GB" sz="800" dirty="0" smtClean="0">
                <a:solidFill>
                  <a:srgbClr val="000000"/>
                </a:solidFill>
                <a:cs typeface="Times New Roman" pitchFamily="18" charset="0"/>
              </a:rPr>
              <a:t> </a:t>
            </a:r>
            <a:r>
              <a:rPr lang="en-GB" sz="800" dirty="0" err="1" smtClean="0">
                <a:solidFill>
                  <a:srgbClr val="000000"/>
                </a:solidFill>
                <a:cs typeface="Times New Roman" pitchFamily="18" charset="0"/>
              </a:rPr>
              <a:t>triển</a:t>
            </a:r>
            <a:r>
              <a:rPr lang="en-GB" sz="800" dirty="0" smtClean="0">
                <a:solidFill>
                  <a:srgbClr val="000000"/>
                </a:solidFill>
                <a:cs typeface="Times New Roman" pitchFamily="18" charset="0"/>
              </a:rPr>
              <a:t> </a:t>
            </a:r>
            <a:r>
              <a:rPr lang="en-GB" sz="800" dirty="0" err="1" smtClean="0">
                <a:solidFill>
                  <a:srgbClr val="000000"/>
                </a:solidFill>
                <a:cs typeface="Times New Roman" pitchFamily="18" charset="0"/>
              </a:rPr>
              <a:t>bền</a:t>
            </a:r>
            <a:r>
              <a:rPr lang="en-GB" sz="800" dirty="0" smtClean="0">
                <a:solidFill>
                  <a:srgbClr val="000000"/>
                </a:solidFill>
                <a:cs typeface="Times New Roman" pitchFamily="18" charset="0"/>
              </a:rPr>
              <a:t> </a:t>
            </a:r>
            <a:r>
              <a:rPr lang="en-GB" sz="800" dirty="0" err="1" smtClean="0">
                <a:solidFill>
                  <a:srgbClr val="000000"/>
                </a:solidFill>
                <a:cs typeface="Times New Roman" pitchFamily="18" charset="0"/>
              </a:rPr>
              <a:t>vững</a:t>
            </a:r>
            <a:r>
              <a:rPr lang="en-GB" sz="800" dirty="0" smtClean="0">
                <a:solidFill>
                  <a:srgbClr val="000000"/>
                </a:solidFill>
                <a:cs typeface="Times New Roman" pitchFamily="18" charset="0"/>
              </a:rPr>
              <a:t> </a:t>
            </a:r>
            <a:r>
              <a:rPr lang="en-GB" sz="800" dirty="0" err="1" smtClean="0">
                <a:solidFill>
                  <a:srgbClr val="000000"/>
                </a:solidFill>
                <a:cs typeface="Times New Roman" pitchFamily="18" charset="0"/>
              </a:rPr>
              <a:t>của</a:t>
            </a:r>
            <a:r>
              <a:rPr lang="en-GB" sz="800" dirty="0" smtClean="0">
                <a:solidFill>
                  <a:srgbClr val="000000"/>
                </a:solidFill>
                <a:cs typeface="Times New Roman" pitchFamily="18" charset="0"/>
              </a:rPr>
              <a:t> </a:t>
            </a:r>
            <a:r>
              <a:rPr lang="en-GB" sz="800" dirty="0" err="1" smtClean="0">
                <a:solidFill>
                  <a:srgbClr val="000000"/>
                </a:solidFill>
                <a:cs typeface="Times New Roman" pitchFamily="18" charset="0"/>
              </a:rPr>
              <a:t>Tập</a:t>
            </a:r>
            <a:r>
              <a:rPr lang="en-GB" sz="800" dirty="0" smtClean="0">
                <a:solidFill>
                  <a:srgbClr val="000000"/>
                </a:solidFill>
                <a:cs typeface="Times New Roman" pitchFamily="18" charset="0"/>
              </a:rPr>
              <a:t> </a:t>
            </a:r>
            <a:r>
              <a:rPr lang="en-GB" sz="800" dirty="0" err="1" smtClean="0">
                <a:solidFill>
                  <a:srgbClr val="000000"/>
                </a:solidFill>
                <a:cs typeface="Times New Roman" pitchFamily="18" charset="0"/>
              </a:rPr>
              <a:t>đoàn</a:t>
            </a:r>
            <a:r>
              <a:rPr lang="en-GB" sz="800" dirty="0" smtClean="0">
                <a:solidFill>
                  <a:srgbClr val="000000"/>
                </a:solidFill>
                <a:cs typeface="Times New Roman" pitchFamily="18" charset="0"/>
              </a:rPr>
              <a:t> </a:t>
            </a:r>
            <a:r>
              <a:rPr lang="en-GB" sz="800" dirty="0" err="1" smtClean="0">
                <a:solidFill>
                  <a:srgbClr val="000000"/>
                </a:solidFill>
                <a:cs typeface="Times New Roman" pitchFamily="18" charset="0"/>
              </a:rPr>
              <a:t>Singtel</a:t>
            </a:r>
            <a:r>
              <a:rPr lang="en-GB" sz="800" dirty="0" smtClean="0">
                <a:solidFill>
                  <a:srgbClr val="000000"/>
                </a:solidFill>
                <a:cs typeface="Times New Roman" pitchFamily="18" charset="0"/>
              </a:rPr>
              <a:t> 2015</a:t>
            </a:r>
            <a:endParaRPr lang="en-US" sz="800" dirty="0">
              <a:solidFill>
                <a:srgbClr val="000000"/>
              </a:solidFill>
            </a:endParaRPr>
          </a:p>
        </p:txBody>
      </p:sp>
      <p:sp>
        <p:nvSpPr>
          <p:cNvPr id="10" name="TextBox 9"/>
          <p:cNvSpPr txBox="1"/>
          <p:nvPr/>
        </p:nvSpPr>
        <p:spPr>
          <a:xfrm>
            <a:off x="819150" y="2221588"/>
            <a:ext cx="4343400" cy="2800767"/>
          </a:xfrm>
          <a:prstGeom prst="rect">
            <a:avLst/>
          </a:prstGeom>
          <a:solidFill>
            <a:schemeClr val="bg2"/>
          </a:solidFill>
        </p:spPr>
        <p:txBody>
          <a:bodyPr wrap="square" rtlCol="0">
            <a:spAutoFit/>
          </a:bodyPr>
          <a:lstStyle/>
          <a:p>
            <a:pPr algn="just"/>
            <a:r>
              <a:rPr lang="en-GB" sz="1100" i="1" smtClean="0">
                <a:solidFill>
                  <a:srgbClr val="000000"/>
                </a:solidFill>
                <a:cs typeface="Times New Roman" panose="02020603050405020304" pitchFamily="18" charset="0"/>
              </a:rPr>
              <a:t>“</a:t>
            </a:r>
            <a:r>
              <a:rPr lang="vi-VN" sz="1100" i="1" smtClean="0">
                <a:solidFill>
                  <a:srgbClr val="000000"/>
                </a:solidFill>
                <a:cs typeface="Times New Roman" panose="02020603050405020304" pitchFamily="18" charset="0"/>
              </a:rPr>
              <a:t>Trong </a:t>
            </a:r>
            <a:r>
              <a:rPr lang="vi-VN" sz="1100" i="1">
                <a:solidFill>
                  <a:srgbClr val="000000"/>
                </a:solidFill>
                <a:cs typeface="Times New Roman" panose="02020603050405020304" pitchFamily="18" charset="0"/>
              </a:rPr>
              <a:t>năm tài chính 2015, tổng vốn đầu tư đào tạo của chúng tôi là S$22.9 triệu (Singtel S$10.0 triệu, Optus A$11.5 triệu) và nhân viên Công ty tham gia vào trung bình 32,8 giờ đào </a:t>
            </a:r>
            <a:r>
              <a:rPr lang="vi-VN" sz="1100" i="1" smtClean="0">
                <a:solidFill>
                  <a:srgbClr val="000000"/>
                </a:solidFill>
                <a:cs typeface="Times New Roman" panose="02020603050405020304" pitchFamily="18" charset="0"/>
              </a:rPr>
              <a:t>tạo</a:t>
            </a:r>
            <a:r>
              <a:rPr lang="en-GB" sz="1100" i="1" smtClean="0">
                <a:solidFill>
                  <a:srgbClr val="000000"/>
                </a:solidFill>
                <a:cs typeface="Times New Roman" panose="02020603050405020304" pitchFamily="18" charset="0"/>
              </a:rPr>
              <a:t>. </a:t>
            </a:r>
            <a:endParaRPr lang="en-GB" sz="1100" i="1" dirty="0" smtClean="0">
              <a:solidFill>
                <a:srgbClr val="000000"/>
              </a:solidFill>
              <a:cs typeface="Times New Roman" panose="02020603050405020304" pitchFamily="18" charset="0"/>
            </a:endParaRPr>
          </a:p>
          <a:p>
            <a:pPr algn="just"/>
            <a:endParaRPr lang="en-GB" sz="1100" i="1" dirty="0" smtClean="0">
              <a:solidFill>
                <a:srgbClr val="000000"/>
              </a:solidFill>
              <a:cs typeface="Times New Roman" panose="02020603050405020304" pitchFamily="18" charset="0"/>
            </a:endParaRPr>
          </a:p>
          <a:p>
            <a:pPr algn="just"/>
            <a:r>
              <a:rPr lang="vi-VN" sz="1100" i="1" smtClean="0">
                <a:solidFill>
                  <a:srgbClr val="000000"/>
                </a:solidFill>
                <a:cs typeface="Times New Roman" panose="02020603050405020304" pitchFamily="18" charset="0"/>
              </a:rPr>
              <a:t>Chúng </a:t>
            </a:r>
            <a:r>
              <a:rPr lang="vi-VN" sz="1100" i="1">
                <a:solidFill>
                  <a:srgbClr val="000000"/>
                </a:solidFill>
                <a:cs typeface="Times New Roman" panose="02020603050405020304" pitchFamily="18" charset="0"/>
              </a:rPr>
              <a:t>tôi có đầy đủ các chương trình quảnh lý và đào tạo kỹ thuật. Trong năm qua, chúng tôi đã phát triển một chương trình để tạo điều kiện cho một nền văn hóa huấn luyện lãnh đạo dẫn dắt, dựa trên các nguyên tắc Huấn Luyện Integral. Các kết quả hướng tới của chương trình huấn luyện bao gồm nâng cao sự tự tin, trao quyền hạn và sự tin tưởng, cũng như sự hợp tác chặt chẽ hơn giữa các cá nhân và các </a:t>
            </a:r>
            <a:r>
              <a:rPr lang="vi-VN" sz="1100" i="1" smtClean="0">
                <a:solidFill>
                  <a:srgbClr val="000000"/>
                </a:solidFill>
                <a:cs typeface="Times New Roman" panose="02020603050405020304" pitchFamily="18" charset="0"/>
              </a:rPr>
              <a:t>nhóm</a:t>
            </a:r>
            <a:r>
              <a:rPr lang="en-GB" sz="1100" i="1" smtClean="0">
                <a:solidFill>
                  <a:srgbClr val="000000"/>
                </a:solidFill>
                <a:cs typeface="Times New Roman" panose="02020603050405020304" pitchFamily="18" charset="0"/>
              </a:rPr>
              <a:t>.”</a:t>
            </a:r>
            <a:endParaRPr lang="en-GB" sz="1100" i="1" dirty="0" smtClean="0">
              <a:solidFill>
                <a:srgbClr val="000000"/>
              </a:solidFill>
              <a:cs typeface="Times New Roman" panose="02020603050405020304" pitchFamily="18" charset="0"/>
            </a:endParaRPr>
          </a:p>
          <a:p>
            <a:pPr algn="just"/>
            <a:endParaRPr lang="en-GB" sz="1100" i="1" dirty="0" smtClean="0">
              <a:solidFill>
                <a:srgbClr val="000000"/>
              </a:solidFill>
              <a:cs typeface="Times New Roman" panose="02020603050405020304" pitchFamily="18" charset="0"/>
            </a:endParaRPr>
          </a:p>
          <a:p>
            <a:pPr algn="just"/>
            <a:r>
              <a:rPr lang="en-GB" sz="1100" i="1" smtClean="0">
                <a:solidFill>
                  <a:srgbClr val="000000"/>
                </a:solidFill>
                <a:cs typeface="Times New Roman" panose="02020603050405020304" pitchFamily="18" charset="0"/>
              </a:rPr>
              <a:t>“</a:t>
            </a:r>
            <a:r>
              <a:rPr lang="vi-VN" sz="1100" i="1" smtClean="0">
                <a:solidFill>
                  <a:srgbClr val="000000"/>
                </a:solidFill>
                <a:cs typeface="Times New Roman" panose="02020603050405020304" pitchFamily="18" charset="0"/>
              </a:rPr>
              <a:t>Bên </a:t>
            </a:r>
            <a:r>
              <a:rPr lang="vi-VN" sz="1100" i="1">
                <a:solidFill>
                  <a:srgbClr val="000000"/>
                </a:solidFill>
                <a:cs typeface="Times New Roman" panose="02020603050405020304" pitchFamily="18" charset="0"/>
              </a:rPr>
              <a:t>cạnh giáo dục và đào tạo tại chỗ, chúng tôi cung cấp hỗ trợ tài chính và nghỉ phép có lương cho nhân viên để họ được nhận bằng cấp chính thức bao gồm cả chứng chỉ chuyên nghiệp, cử nhân và thạc sĩ</a:t>
            </a:r>
            <a:r>
              <a:rPr lang="en-GB" sz="1100" i="1" smtClean="0">
                <a:solidFill>
                  <a:srgbClr val="000000"/>
                </a:solidFill>
                <a:cs typeface="Times New Roman" panose="02020603050405020304" pitchFamily="18" charset="0"/>
              </a:rPr>
              <a:t>”</a:t>
            </a:r>
            <a:endParaRPr lang="en-GB" sz="1100" i="1" dirty="0">
              <a:solidFill>
                <a:srgbClr val="000000"/>
              </a:solidFill>
              <a:cs typeface="Times New Roman" pitchFamily="18" charset="0"/>
            </a:endParaRPr>
          </a:p>
        </p:txBody>
      </p:sp>
      <p:sp>
        <p:nvSpPr>
          <p:cNvPr id="11" name="Rectangle 10"/>
          <p:cNvSpPr/>
          <p:nvPr/>
        </p:nvSpPr>
        <p:spPr bwMode="ltGray">
          <a:xfrm>
            <a:off x="819150" y="2857500"/>
            <a:ext cx="4343400" cy="76200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100" dirty="0" err="1">
              <a:solidFill>
                <a:srgbClr val="FFFFFF"/>
              </a:solidFill>
            </a:endParaRPr>
          </a:p>
        </p:txBody>
      </p:sp>
      <p:sp>
        <p:nvSpPr>
          <p:cNvPr id="12" name="Rectangle 11"/>
          <p:cNvSpPr/>
          <p:nvPr/>
        </p:nvSpPr>
        <p:spPr bwMode="ltGray">
          <a:xfrm>
            <a:off x="819150" y="4235900"/>
            <a:ext cx="4343400" cy="786455"/>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100" dirty="0" err="1">
              <a:solidFill>
                <a:srgbClr val="FFFFFF"/>
              </a:solidFill>
            </a:endParaRPr>
          </a:p>
        </p:txBody>
      </p:sp>
      <p:cxnSp>
        <p:nvCxnSpPr>
          <p:cNvPr id="13" name="Straight Connector 12"/>
          <p:cNvCxnSpPr/>
          <p:nvPr/>
        </p:nvCxnSpPr>
        <p:spPr>
          <a:xfrm>
            <a:off x="5670550" y="2862354"/>
            <a:ext cx="0" cy="757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70550" y="4235900"/>
            <a:ext cx="0" cy="7864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flipV="1">
            <a:off x="5162550" y="3263399"/>
            <a:ext cx="508000" cy="76200"/>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flipV="1">
            <a:off x="5162550" y="4547271"/>
            <a:ext cx="508000" cy="240128"/>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867400" y="3048000"/>
            <a:ext cx="2743200" cy="685800"/>
          </a:xfrm>
          <a:prstGeom prst="rect">
            <a:avLst/>
          </a:prstGeom>
          <a:noFill/>
        </p:spPr>
        <p:txBody>
          <a:bodyPr vert="horz" wrap="square" lIns="0" tIns="0" rIns="0" bIns="0" rtlCol="0">
            <a:noAutofit/>
          </a:bodyPr>
          <a:lstStyle/>
          <a:p>
            <a:pPr indent="-274320">
              <a:spcAft>
                <a:spcPts val="900"/>
              </a:spcAft>
            </a:pPr>
            <a:r>
              <a:rPr lang="en-US" sz="1100" b="1" smtClean="0"/>
              <a:t>Công bố thông tin về các loại hình đào tạo được cung cấp nội bộ</a:t>
            </a:r>
            <a:endParaRPr lang="en-US" sz="1100" b="1" dirty="0" smtClean="0"/>
          </a:p>
        </p:txBody>
      </p:sp>
      <p:sp>
        <p:nvSpPr>
          <p:cNvPr id="24" name="TextBox 23"/>
          <p:cNvSpPr txBox="1"/>
          <p:nvPr/>
        </p:nvSpPr>
        <p:spPr>
          <a:xfrm>
            <a:off x="5867400" y="4451344"/>
            <a:ext cx="2971800" cy="640855"/>
          </a:xfrm>
          <a:prstGeom prst="rect">
            <a:avLst/>
          </a:prstGeom>
          <a:noFill/>
        </p:spPr>
        <p:txBody>
          <a:bodyPr vert="horz" wrap="square" lIns="0" tIns="0" rIns="0" bIns="0" rtlCol="0">
            <a:noAutofit/>
          </a:bodyPr>
          <a:lstStyle/>
          <a:p>
            <a:pPr indent="-274320">
              <a:spcAft>
                <a:spcPts val="900"/>
              </a:spcAft>
            </a:pPr>
            <a:r>
              <a:rPr lang="en-US" sz="1100" b="1" smtClean="0"/>
              <a:t>Cung cấp chi tiết về đào tạo bên ngoài được cung cấp cho nhân viên</a:t>
            </a:r>
            <a:endParaRPr lang="en-US" sz="1100" b="1" dirty="0" smtClean="0"/>
          </a:p>
        </p:txBody>
      </p:sp>
      <p:sp>
        <p:nvSpPr>
          <p:cNvPr id="21" name="Date Placeholder 5"/>
          <p:cNvSpPr txBox="1">
            <a:spLocks/>
          </p:cNvSpPr>
          <p:nvPr/>
        </p:nvSpPr>
        <p:spPr>
          <a:xfrm>
            <a:off x="7677150" y="6324600"/>
            <a:ext cx="1651000" cy="152400"/>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mtClean="0">
                <a:solidFill>
                  <a:srgbClr val="000000"/>
                </a:solidFill>
              </a:rPr>
              <a:t>May 2016</a:t>
            </a:r>
            <a:endParaRPr lang="en-GB" dirty="0">
              <a:solidFill>
                <a:srgbClr val="000000"/>
              </a:solidFill>
            </a:endParaRPr>
          </a:p>
        </p:txBody>
      </p:sp>
      <p:sp>
        <p:nvSpPr>
          <p:cNvPr id="22" name="Slide Number Placeholder 4"/>
          <p:cNvSpPr txBox="1">
            <a:spLocks/>
          </p:cNvSpPr>
          <p:nvPr/>
        </p:nvSpPr>
        <p:spPr>
          <a:xfrm>
            <a:off x="7801102" y="6475334"/>
            <a:ext cx="1527048" cy="140677"/>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923"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EBD5762-3BDC-484D-9503-7EA6D5A9A8CE}" type="slidenum">
              <a:rPr lang="en-US" sz="1000" smtClean="0">
                <a:solidFill>
                  <a:srgbClr val="000000"/>
                </a:solidFill>
              </a:rPr>
              <a:pPr>
                <a:defRPr/>
              </a:pPr>
              <a:t>69</a:t>
            </a:fld>
            <a:endParaRPr lang="en-US" sz="1000" dirty="0">
              <a:solidFill>
                <a:srgbClr val="000000"/>
              </a:solidFill>
            </a:endParaRPr>
          </a:p>
        </p:txBody>
      </p:sp>
      <p:sp>
        <p:nvSpPr>
          <p:cNvPr id="25" name="Date Placeholder 5"/>
          <p:cNvSpPr txBox="1">
            <a:spLocks/>
          </p:cNvSpPr>
          <p:nvPr/>
        </p:nvSpPr>
        <p:spPr>
          <a:xfrm>
            <a:off x="577850" y="6481763"/>
            <a:ext cx="1651000" cy="152400"/>
          </a:xfrm>
          <a:prstGeom prst="rect">
            <a:avLst/>
          </a:prstGeom>
          <a:solidFill>
            <a:schemeClr val="bg1"/>
          </a:solidFill>
        </p:spPr>
        <p:txBody>
          <a:bodyPr lIns="0" tIns="0" rIns="0" bIns="0" anchor="t" anchorCtr="0">
            <a:noAutofit/>
          </a:bodyPr>
          <a:lstStyle>
            <a:defPPr>
              <a:defRPr lang="en-US"/>
            </a:defPPr>
            <a:lvl1pPr marL="0" algn="r"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dirty="0" smtClean="0">
                <a:solidFill>
                  <a:srgbClr val="000000"/>
                </a:solidFill>
              </a:rPr>
              <a:t>PwC</a:t>
            </a:r>
            <a:endParaRPr lang="en-GB" dirty="0">
              <a:solidFill>
                <a:srgbClr val="000000"/>
              </a:solidFill>
            </a:endParaRPr>
          </a:p>
        </p:txBody>
      </p:sp>
      <p:sp>
        <p:nvSpPr>
          <p:cNvPr id="27"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2740093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5201" y="2309648"/>
            <a:ext cx="5859596" cy="914400"/>
          </a:xfrm>
        </p:spPr>
        <p:txBody>
          <a:bodyPr/>
          <a:lstStyle/>
          <a:p>
            <a:r>
              <a:rPr lang="en-GB" sz="2000" smtClean="0">
                <a:solidFill>
                  <a:srgbClr val="000000"/>
                </a:solidFill>
              </a:rPr>
              <a:t>Nguyễn Viết Thịnh</a:t>
            </a:r>
            <a:endParaRPr lang="en-US" sz="2000" dirty="0"/>
          </a:p>
        </p:txBody>
      </p:sp>
      <p:pic>
        <p:nvPicPr>
          <p:cNvPr id="625" name="Picture 6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751824"/>
            <a:ext cx="1066800" cy="809701"/>
          </a:xfrm>
          <a:prstGeom prst="rect">
            <a:avLst/>
          </a:prstGeom>
        </p:spPr>
      </p:pic>
      <p:sp>
        <p:nvSpPr>
          <p:cNvPr id="3" name="Slide Number Placeholder 2"/>
          <p:cNvSpPr>
            <a:spLocks noGrp="1"/>
          </p:cNvSpPr>
          <p:nvPr>
            <p:ph type="sldNum" sz="quarter" idx="12"/>
          </p:nvPr>
        </p:nvSpPr>
        <p:spPr/>
        <p:txBody>
          <a:bodyPr/>
          <a:lstStyle/>
          <a:p>
            <a:fld id="{21BC688D-C680-4978-9A95-F3D207C3C570}" type="slidenum">
              <a:rPr lang="en-GB" smtClean="0"/>
              <a:pPr/>
              <a:t>7</a:t>
            </a:fld>
            <a:endParaRPr lang="en-GB"/>
          </a:p>
        </p:txBody>
      </p:sp>
      <p:sp>
        <p:nvSpPr>
          <p:cNvPr id="7" name="Date Placeholder 6"/>
          <p:cNvSpPr>
            <a:spLocks noGrp="1"/>
          </p:cNvSpPr>
          <p:nvPr>
            <p:ph type="dt" sz="half" idx="10"/>
          </p:nvPr>
        </p:nvSpPr>
        <p:spPr/>
        <p:txBody>
          <a:bodyPr/>
          <a:lstStyle/>
          <a:p>
            <a:r>
              <a:rPr lang="en-US" smtClean="0"/>
              <a:t>Tháng 05/2016</a:t>
            </a:r>
            <a:endParaRPr lang="en-GB"/>
          </a:p>
        </p:txBody>
      </p:sp>
      <p:sp>
        <p:nvSpPr>
          <p:cNvPr id="8" name="Footer Placeholder 7"/>
          <p:cNvSpPr>
            <a:spLocks noGrp="1"/>
          </p:cNvSpPr>
          <p:nvPr>
            <p:ph type="ftr" sz="quarter" idx="11"/>
          </p:nvPr>
        </p:nvSpPr>
        <p:spPr/>
        <p:txBody>
          <a:bodyPr/>
          <a:lstStyle/>
          <a:p>
            <a:r>
              <a:rPr lang="vi-VN" smtClean="0"/>
              <a:t>IFC/SSC – Báo cáo Môi trường và Xã hội (E&amp;S)</a:t>
            </a:r>
            <a:endParaRPr lang="en-GB"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12789" y="1143082"/>
            <a:ext cx="1179721" cy="1538118"/>
          </a:xfrm>
          <a:prstGeom prst="rect">
            <a:avLst/>
          </a:prstGeom>
        </p:spPr>
      </p:pic>
      <p:sp>
        <p:nvSpPr>
          <p:cNvPr id="10" name="Title 3"/>
          <p:cNvSpPr txBox="1">
            <a:spLocks/>
          </p:cNvSpPr>
          <p:nvPr/>
        </p:nvSpPr>
        <p:spPr>
          <a:xfrm>
            <a:off x="3505201" y="2614448"/>
            <a:ext cx="5859596"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en-GB" sz="1600" b="0" dirty="0" smtClean="0">
                <a:solidFill>
                  <a:srgbClr val="000000"/>
                </a:solidFill>
                <a:latin typeface="Arial" panose="020B0604020202020204" pitchFamily="34" charset="0"/>
              </a:rPr>
              <a:t/>
            </a:r>
            <a:br>
              <a:rPr lang="en-GB" sz="1600" b="0" dirty="0" smtClean="0">
                <a:solidFill>
                  <a:srgbClr val="000000"/>
                </a:solidFill>
                <a:latin typeface="Arial" panose="020B0604020202020204" pitchFamily="34" charset="0"/>
              </a:rPr>
            </a:br>
            <a:r>
              <a:rPr lang="en-GB" sz="1600" b="0" dirty="0" err="1" smtClean="0">
                <a:solidFill>
                  <a:srgbClr val="000000"/>
                </a:solidFill>
                <a:latin typeface="Arial" panose="020B0604020202020204" pitchFamily="34" charset="0"/>
              </a:rPr>
              <a:t>Chuyên</a:t>
            </a:r>
            <a:r>
              <a:rPr lang="en-GB" sz="1600" b="0" dirty="0" smtClean="0">
                <a:solidFill>
                  <a:srgbClr val="000000"/>
                </a:solidFill>
                <a:latin typeface="Arial" panose="020B0604020202020204" pitchFamily="34" charset="0"/>
              </a:rPr>
              <a:t> </a:t>
            </a:r>
            <a:r>
              <a:rPr lang="en-GB" sz="1600" b="0" dirty="0" err="1" smtClean="0">
                <a:solidFill>
                  <a:srgbClr val="000000"/>
                </a:solidFill>
                <a:latin typeface="Arial" panose="020B0604020202020204" pitchFamily="34" charset="0"/>
              </a:rPr>
              <a:t>gia</a:t>
            </a:r>
            <a:r>
              <a:rPr lang="en-GB" sz="1600" b="0" dirty="0" smtClean="0">
                <a:solidFill>
                  <a:srgbClr val="000000"/>
                </a:solidFill>
                <a:latin typeface="Arial" panose="020B0604020202020204" pitchFamily="34" charset="0"/>
              </a:rPr>
              <a:t> </a:t>
            </a:r>
            <a:r>
              <a:rPr lang="en-GB" sz="1600" b="0" dirty="0" err="1" smtClean="0">
                <a:solidFill>
                  <a:srgbClr val="000000"/>
                </a:solidFill>
                <a:latin typeface="Arial" panose="020B0604020202020204" pitchFamily="34" charset="0"/>
              </a:rPr>
              <a:t>của</a:t>
            </a:r>
            <a:r>
              <a:rPr lang="en-GB" sz="1600" b="0" dirty="0" smtClean="0">
                <a:solidFill>
                  <a:srgbClr val="000000"/>
                </a:solidFill>
                <a:latin typeface="Arial" panose="020B0604020202020204" pitchFamily="34" charset="0"/>
              </a:rPr>
              <a:t> PwC </a:t>
            </a:r>
            <a:r>
              <a:rPr lang="en-GB" sz="1600" b="0" dirty="0" err="1" smtClean="0">
                <a:solidFill>
                  <a:srgbClr val="000000"/>
                </a:solidFill>
                <a:latin typeface="Arial" panose="020B0604020202020204" pitchFamily="34" charset="0"/>
              </a:rPr>
              <a:t>Việt</a:t>
            </a:r>
            <a:r>
              <a:rPr lang="en-GB" sz="1600" b="0" dirty="0" smtClean="0">
                <a:solidFill>
                  <a:srgbClr val="000000"/>
                </a:solidFill>
                <a:latin typeface="Arial" panose="020B0604020202020204" pitchFamily="34" charset="0"/>
              </a:rPr>
              <a:t> Nam </a:t>
            </a:r>
          </a:p>
          <a:p>
            <a:endParaRPr lang="en-US" sz="2000" dirty="0">
              <a:latin typeface="Arial" panose="020B0604020202020204" pitchFamily="34" charset="0"/>
            </a:endParaRPr>
          </a:p>
        </p:txBody>
      </p:sp>
      <p:sp>
        <p:nvSpPr>
          <p:cNvPr id="11" name="Title 4"/>
          <p:cNvSpPr txBox="1">
            <a:spLocks/>
          </p:cNvSpPr>
          <p:nvPr/>
        </p:nvSpPr>
        <p:spPr>
          <a:xfrm>
            <a:off x="3505201" y="3276600"/>
            <a:ext cx="5859596" cy="9906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marL="171450" indent="-171450">
              <a:spcAft>
                <a:spcPts val="600"/>
              </a:spcAft>
              <a:buFont typeface="Arial" panose="020B0604020202020204" pitchFamily="34" charset="0"/>
              <a:buChar char="•"/>
            </a:pPr>
            <a:r>
              <a:rPr lang="en-US" sz="1200" i="0" dirty="0" smtClean="0">
                <a:solidFill>
                  <a:schemeClr val="accent4">
                    <a:lumMod val="50000"/>
                  </a:schemeClr>
                </a:solidFill>
                <a:latin typeface="Arial" panose="020B0604020202020204" pitchFamily="34" charset="0"/>
              </a:rPr>
              <a:t>MBA</a:t>
            </a:r>
            <a:r>
              <a:rPr lang="en-US" sz="1200" i="0" smtClean="0">
                <a:solidFill>
                  <a:schemeClr val="accent4">
                    <a:lumMod val="50000"/>
                  </a:schemeClr>
                </a:solidFill>
                <a:latin typeface="Arial" panose="020B0604020202020204" pitchFamily="34" charset="0"/>
              </a:rPr>
              <a:t>, Đại học Latrobe, Úc</a:t>
            </a:r>
            <a:endParaRPr lang="en-US" sz="1200" i="0" dirty="0">
              <a:solidFill>
                <a:schemeClr val="accent4">
                  <a:lumMod val="50000"/>
                </a:schemeClr>
              </a:solidFill>
              <a:latin typeface="Arial" panose="020B0604020202020204" pitchFamily="34" charset="0"/>
            </a:endParaRPr>
          </a:p>
          <a:p>
            <a:pPr marL="171450" indent="-171450">
              <a:spcAft>
                <a:spcPts val="600"/>
              </a:spcAft>
              <a:buSzPct val="180000"/>
              <a:buFont typeface="Arial" panose="020B0604020202020204" pitchFamily="34" charset="0"/>
              <a:buChar char="•"/>
              <a:tabLst>
                <a:tab pos="1074362" algn="l"/>
                <a:tab pos="1426662" algn="l"/>
                <a:tab pos="1699617" algn="l"/>
              </a:tabLst>
            </a:pPr>
            <a:r>
              <a:rPr lang="en-US" sz="1200" i="0" smtClean="0">
                <a:solidFill>
                  <a:schemeClr val="accent4">
                    <a:lumMod val="50000"/>
                  </a:schemeClr>
                </a:solidFill>
                <a:latin typeface="Arial" panose="020B0604020202020204" pitchFamily="34" charset="0"/>
              </a:rPr>
              <a:t>Thành viên hiệp hội FCCA </a:t>
            </a:r>
            <a:r>
              <a:rPr lang="en-US" sz="1200" i="0" dirty="0" smtClean="0">
                <a:solidFill>
                  <a:schemeClr val="accent4">
                    <a:lumMod val="50000"/>
                  </a:schemeClr>
                </a:solidFill>
                <a:latin typeface="Arial" panose="020B0604020202020204" pitchFamily="34" charset="0"/>
              </a:rPr>
              <a:t>(UK), Certified </a:t>
            </a:r>
            <a:r>
              <a:rPr lang="en-US" sz="1200" i="0" dirty="0">
                <a:solidFill>
                  <a:schemeClr val="accent4">
                    <a:lumMod val="50000"/>
                  </a:schemeClr>
                </a:solidFill>
                <a:latin typeface="Arial" panose="020B0604020202020204" pitchFamily="34" charset="0"/>
              </a:rPr>
              <a:t>Internal Auditor (IIA</a:t>
            </a:r>
            <a:r>
              <a:rPr lang="en-US" sz="1200" i="0">
                <a:solidFill>
                  <a:schemeClr val="accent4">
                    <a:lumMod val="50000"/>
                  </a:schemeClr>
                </a:solidFill>
                <a:latin typeface="Arial" panose="020B0604020202020204" pitchFamily="34" charset="0"/>
              </a:rPr>
              <a:t>, </a:t>
            </a:r>
            <a:r>
              <a:rPr lang="en-US" sz="1200" i="0" smtClean="0">
                <a:solidFill>
                  <a:schemeClr val="accent4">
                    <a:lumMod val="50000"/>
                  </a:schemeClr>
                </a:solidFill>
                <a:latin typeface="Arial" panose="020B0604020202020204" pitchFamily="34" charset="0"/>
              </a:rPr>
              <a:t>Mỹ)</a:t>
            </a:r>
            <a:endParaRPr lang="en-US" sz="1200" i="0" dirty="0">
              <a:solidFill>
                <a:schemeClr val="accent4">
                  <a:lumMod val="50000"/>
                </a:schemeClr>
              </a:solidFill>
              <a:latin typeface="Arial" panose="020B0604020202020204" pitchFamily="34" charset="0"/>
            </a:endParaRPr>
          </a:p>
          <a:p>
            <a:pPr marL="171450" indent="-171450">
              <a:spcAft>
                <a:spcPts val="600"/>
              </a:spcAft>
              <a:buSzPct val="180000"/>
              <a:buFont typeface="Arial" panose="020B0604020202020204" pitchFamily="34" charset="0"/>
              <a:buChar char="•"/>
              <a:tabLst>
                <a:tab pos="1074362" algn="l"/>
                <a:tab pos="1426662" algn="l"/>
                <a:tab pos="1699617" algn="l"/>
              </a:tabLst>
            </a:pPr>
            <a:r>
              <a:rPr lang="en-US" sz="1200" i="0" dirty="0">
                <a:solidFill>
                  <a:schemeClr val="accent4">
                    <a:lumMod val="50000"/>
                  </a:schemeClr>
                </a:solidFill>
                <a:latin typeface="Arial" panose="020B0604020202020204" pitchFamily="34" charset="0"/>
              </a:rPr>
              <a:t>Certified Public Account (CPA Vietnam)</a:t>
            </a:r>
          </a:p>
          <a:p>
            <a:pPr marL="171450" indent="-171450">
              <a:spcAft>
                <a:spcPts val="600"/>
              </a:spcAft>
              <a:buFont typeface="Arial" panose="020B0604020202020204" pitchFamily="34" charset="0"/>
              <a:buChar char="•"/>
            </a:pPr>
            <a:endParaRPr lang="en-US" sz="1200" i="0" dirty="0">
              <a:solidFill>
                <a:schemeClr val="accent4">
                  <a:lumMod val="50000"/>
                </a:schemeClr>
              </a:solidFill>
              <a:latin typeface="Arial" panose="020B0604020202020204" pitchFamily="34" charset="0"/>
            </a:endParaRPr>
          </a:p>
        </p:txBody>
      </p:sp>
      <p:sp>
        <p:nvSpPr>
          <p:cNvPr id="12" name="Title 4"/>
          <p:cNvSpPr txBox="1">
            <a:spLocks/>
          </p:cNvSpPr>
          <p:nvPr/>
        </p:nvSpPr>
        <p:spPr>
          <a:xfrm>
            <a:off x="3505201" y="4114800"/>
            <a:ext cx="5859595" cy="1828800"/>
          </a:xfrm>
          <a:prstGeom prst="rect">
            <a:avLst/>
          </a:prstGeom>
          <a:noFill/>
        </p:spPr>
        <p:txBody>
          <a:bodyPr vert="horz" lIns="0" tIns="0" rIns="0" bIns="0" numCol="2" spcCol="36000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pPr marL="0" lvl="1" algn="thaiDist">
              <a:spcBef>
                <a:spcPts val="669"/>
              </a:spcBef>
              <a:spcAft>
                <a:spcPts val="669"/>
              </a:spcAft>
              <a:buClr>
                <a:srgbClr val="000000"/>
              </a:buClr>
              <a:buSzPct val="90000"/>
              <a:tabLst>
                <a:tab pos="198041" algn="l"/>
                <a:tab pos="804548" algn="l"/>
                <a:tab pos="1197095" algn="l"/>
                <a:tab pos="1589643" algn="l"/>
                <a:tab pos="1893779" algn="l"/>
              </a:tabLst>
              <a:defRPr/>
            </a:pPr>
            <a:r>
              <a:rPr lang="en-GB" altLang="zh-TW" sz="1000" dirty="0" err="1" smtClean="0">
                <a:latin typeface="Arial" panose="020B0604020202020204" pitchFamily="34" charset="0"/>
                <a:ea typeface="Arial Unicode MS" pitchFamily="34" charset="-128"/>
                <a:cs typeface="Arial Unicode MS" pitchFamily="34" charset="-128"/>
              </a:rPr>
              <a:t>Ông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Thịnh</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trước</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là</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Giám</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đốc</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Tư</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vấn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lãnh</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đạo</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đội</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ngũ</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Phát</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triển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bền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vũng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Quản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trị</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rủi</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ro</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tại</a:t>
            </a:r>
            <a:r>
              <a:rPr lang="en-GB" altLang="zh-TW" sz="1000" dirty="0" smtClean="0">
                <a:latin typeface="Arial" panose="020B0604020202020204" pitchFamily="34" charset="0"/>
                <a:ea typeface="Arial Unicode MS" pitchFamily="34" charset="-128"/>
                <a:cs typeface="Arial Unicode MS" pitchFamily="34" charset="-128"/>
              </a:rPr>
              <a:t> PwC </a:t>
            </a:r>
            <a:r>
              <a:rPr lang="en-GB" altLang="zh-TW" sz="1000" dirty="0" err="1" smtClean="0">
                <a:latin typeface="Arial" panose="020B0604020202020204" pitchFamily="34" charset="0"/>
                <a:ea typeface="Arial Unicode MS" pitchFamily="34" charset="-128"/>
                <a:cs typeface="Arial Unicode MS" pitchFamily="34" charset="-128"/>
              </a:rPr>
              <a:t>Việt</a:t>
            </a:r>
            <a:r>
              <a:rPr lang="en-GB" altLang="zh-TW" sz="1000" dirty="0" smtClean="0">
                <a:latin typeface="Arial" panose="020B0604020202020204" pitchFamily="34" charset="0"/>
                <a:ea typeface="Arial Unicode MS" pitchFamily="34" charset="-128"/>
                <a:cs typeface="Arial Unicode MS" pitchFamily="34" charset="-128"/>
              </a:rPr>
              <a:t> Nam, </a:t>
            </a:r>
            <a:r>
              <a:rPr lang="en-GB" altLang="zh-TW" sz="1000" dirty="0" err="1" smtClean="0">
                <a:latin typeface="Arial" panose="020B0604020202020204" pitchFamily="34" charset="0"/>
                <a:ea typeface="Arial Unicode MS" pitchFamily="34" charset="-128"/>
                <a:cs typeface="Arial Unicode MS" pitchFamily="34" charset="-128"/>
              </a:rPr>
              <a:t>Văn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phòng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Hà</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Nội</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Làm</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việc</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với</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doanh</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nghiệp</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hơn</a:t>
            </a:r>
            <a:r>
              <a:rPr lang="en-GB" altLang="zh-TW" sz="1000" dirty="0" smtClean="0">
                <a:latin typeface="Arial" panose="020B0604020202020204" pitchFamily="34" charset="0"/>
                <a:ea typeface="Arial Unicode MS" pitchFamily="34" charset="-128"/>
                <a:cs typeface="Arial Unicode MS" pitchFamily="34" charset="-128"/>
              </a:rPr>
              <a:t> 16 </a:t>
            </a:r>
            <a:r>
              <a:rPr lang="en-GB" altLang="zh-TW" sz="1000" dirty="0" err="1" smtClean="0">
                <a:latin typeface="Arial" panose="020B0604020202020204" pitchFamily="34" charset="0"/>
                <a:ea typeface="Arial Unicode MS" pitchFamily="34" charset="-128"/>
                <a:cs typeface="Arial Unicode MS" pitchFamily="34" charset="-128"/>
              </a:rPr>
              <a:t>năm</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ông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đã</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tham</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gia</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nhiều</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dự</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án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tư</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vấn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lớn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cho</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nhiều</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ngân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hàng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và</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Tổ</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chức</a:t>
            </a:r>
            <a:r>
              <a:rPr lang="en-GB" altLang="zh-TW" sz="1000" dirty="0" smtClean="0">
                <a:latin typeface="Arial" panose="020B0604020202020204" pitchFamily="34" charset="0"/>
                <a:ea typeface="Arial Unicode MS" pitchFamily="34" charset="-128"/>
                <a:cs typeface="Arial Unicode MS" pitchFamily="34" charset="-128"/>
              </a:rPr>
              <a:t> phi </a:t>
            </a:r>
            <a:r>
              <a:rPr lang="en-GB" altLang="zh-TW" sz="1000" dirty="0" err="1" smtClean="0">
                <a:latin typeface="Arial" panose="020B0604020202020204" pitchFamily="34" charset="0"/>
                <a:ea typeface="Arial Unicode MS" pitchFamily="34" charset="-128"/>
                <a:cs typeface="Arial Unicode MS" pitchFamily="34" charset="-128"/>
              </a:rPr>
              <a:t>lợi</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nhuận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Kinh</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nghiệm</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của</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ông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với</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ngành</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ngân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hàng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bao</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gồm</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nhiều</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hoạt</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động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bao</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gồm</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quản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lý</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rủi</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ro</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kiểm</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toán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nội</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bộ</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điều</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hành</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doanh</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nghiệp</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rà</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soát</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tín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dụng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kế</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toán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và</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chức</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năng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tài</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chính</a:t>
            </a:r>
            <a:endParaRPr lang="en-GB" altLang="zh-TW" sz="1000" dirty="0" smtClean="0">
              <a:latin typeface="Arial" panose="020B0604020202020204" pitchFamily="34" charset="0"/>
              <a:ea typeface="Arial Unicode MS" pitchFamily="34" charset="-128"/>
              <a:cs typeface="Arial Unicode MS" pitchFamily="34" charset="-128"/>
            </a:endParaRPr>
          </a:p>
          <a:p>
            <a:pPr marL="0" lvl="1" algn="thaiDist">
              <a:spcBef>
                <a:spcPts val="669"/>
              </a:spcBef>
              <a:spcAft>
                <a:spcPts val="669"/>
              </a:spcAft>
              <a:buClr>
                <a:srgbClr val="000000"/>
              </a:buClr>
              <a:buSzPct val="90000"/>
              <a:tabLst>
                <a:tab pos="198041" algn="l"/>
                <a:tab pos="804548" algn="l"/>
                <a:tab pos="1197095" algn="l"/>
                <a:tab pos="1589643" algn="l"/>
                <a:tab pos="1893779" algn="l"/>
              </a:tabLst>
              <a:defRPr/>
            </a:pPr>
            <a:r>
              <a:rPr lang="en-GB" altLang="zh-TW" sz="1000" dirty="0" err="1" smtClean="0">
                <a:latin typeface="Arial" panose="020B0604020202020204" pitchFamily="34" charset="0"/>
                <a:ea typeface="Arial Unicode MS" pitchFamily="34" charset="-128"/>
                <a:cs typeface="Arial Unicode MS" pitchFamily="34" charset="-128"/>
              </a:rPr>
              <a:t>Ông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Thịnh</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đại</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diễn</a:t>
            </a:r>
            <a:r>
              <a:rPr lang="en-GB" altLang="zh-TW" sz="1000" dirty="0" smtClean="0">
                <a:latin typeface="Arial" panose="020B0604020202020204" pitchFamily="34" charset="0"/>
                <a:ea typeface="Arial Unicode MS" pitchFamily="34" charset="-128"/>
                <a:cs typeface="Arial Unicode MS" pitchFamily="34" charset="-128"/>
              </a:rPr>
              <a:t> PwC </a:t>
            </a:r>
            <a:r>
              <a:rPr lang="en-GB" altLang="zh-TW" sz="1000" dirty="0" err="1" smtClean="0">
                <a:latin typeface="Arial" panose="020B0604020202020204" pitchFamily="34" charset="0"/>
                <a:ea typeface="Arial Unicode MS" pitchFamily="34" charset="-128"/>
                <a:cs typeface="Arial Unicode MS" pitchFamily="34" charset="-128"/>
              </a:rPr>
              <a:t>như</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là</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một</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thành</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viên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của</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Hội</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đồng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Doanh</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nghiệp</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Việt</a:t>
            </a:r>
            <a:r>
              <a:rPr lang="en-GB" altLang="zh-TW" sz="1000" dirty="0" smtClean="0">
                <a:latin typeface="Arial" panose="020B0604020202020204" pitchFamily="34" charset="0"/>
                <a:ea typeface="Arial Unicode MS" pitchFamily="34" charset="-128"/>
                <a:cs typeface="Arial Unicode MS" pitchFamily="34" charset="-128"/>
              </a:rPr>
              <a:t> Nam </a:t>
            </a:r>
            <a:r>
              <a:rPr lang="en-GB" altLang="zh-TW" sz="1000" dirty="0" err="1" smtClean="0">
                <a:latin typeface="Arial" panose="020B0604020202020204" pitchFamily="34" charset="0"/>
                <a:ea typeface="Arial Unicode MS" pitchFamily="34" charset="-128"/>
                <a:cs typeface="Arial Unicode MS" pitchFamily="34" charset="-128"/>
              </a:rPr>
              <a:t>vì</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sự</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Phát</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triển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bền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vững</a:t>
            </a:r>
            <a:r>
              <a:rPr lang="en-GB" altLang="zh-TW" sz="1000" dirty="0" smtClean="0">
                <a:latin typeface="Arial" panose="020B0604020202020204" pitchFamily="34" charset="0"/>
                <a:ea typeface="Arial Unicode MS" pitchFamily="34" charset="-128"/>
                <a:cs typeface="Arial Unicode MS" pitchFamily="34" charset="-128"/>
              </a:rPr>
              <a:t> (VBCSD). </a:t>
            </a:r>
            <a:r>
              <a:rPr lang="en-GB" altLang="zh-TW" sz="1000" dirty="0" err="1" smtClean="0">
                <a:latin typeface="Arial" panose="020B0604020202020204" pitchFamily="34" charset="0"/>
                <a:ea typeface="Arial Unicode MS" pitchFamily="34" charset="-128"/>
                <a:cs typeface="Arial Unicode MS" pitchFamily="34" charset="-128"/>
              </a:rPr>
              <a:t>Ông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Thịnh</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là</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thành</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viên</a:t>
            </a:r>
            <a:r>
              <a:rPr lang="en-GB" altLang="zh-TW" sz="1000" dirty="0" smtClean="0">
                <a:latin typeface="Arial" panose="020B0604020202020204" pitchFamily="34" charset="0"/>
                <a:ea typeface="Arial Unicode MS" pitchFamily="34" charset="-128"/>
                <a:cs typeface="Arial Unicode MS" pitchFamily="34" charset="-128"/>
              </a:rPr>
              <a:t> ban </a:t>
            </a:r>
            <a:r>
              <a:rPr lang="en-GB" altLang="zh-TW" sz="1000" dirty="0" err="1" smtClean="0">
                <a:latin typeface="Arial" panose="020B0604020202020204" pitchFamily="34" charset="0"/>
                <a:ea typeface="Arial Unicode MS" pitchFamily="34" charset="-128"/>
                <a:cs typeface="Arial Unicode MS" pitchFamily="34" charset="-128"/>
              </a:rPr>
              <a:t>đánh</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giá</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của</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Giải</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thưởng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Báo</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cáo</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Phát</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triển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bền</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vững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Việt</a:t>
            </a:r>
            <a:r>
              <a:rPr lang="en-GB" altLang="zh-TW" sz="1000" dirty="0" smtClean="0">
                <a:latin typeface="Arial" panose="020B0604020202020204" pitchFamily="34" charset="0"/>
                <a:ea typeface="Arial Unicode MS" pitchFamily="34" charset="-128"/>
                <a:cs typeface="Arial Unicode MS" pitchFamily="34" charset="-128"/>
              </a:rPr>
              <a:t> Nam </a:t>
            </a:r>
            <a:r>
              <a:rPr lang="en-GB" altLang="zh-TW" sz="1000" dirty="0" err="1" smtClean="0">
                <a:latin typeface="Arial" panose="020B0604020202020204" pitchFamily="34" charset="0"/>
                <a:ea typeface="Arial Unicode MS" pitchFamily="34" charset="-128"/>
                <a:cs typeface="Arial Unicode MS" pitchFamily="34" charset="-128"/>
              </a:rPr>
              <a:t>từ</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năm</a:t>
            </a:r>
            <a:r>
              <a:rPr lang="en-GB" altLang="zh-TW" sz="1000" dirty="0" smtClean="0">
                <a:latin typeface="Arial" panose="020B0604020202020204" pitchFamily="34" charset="0"/>
                <a:ea typeface="Arial Unicode MS" pitchFamily="34" charset="-128"/>
                <a:cs typeface="Arial Unicode MS" pitchFamily="34" charset="-128"/>
              </a:rPr>
              <a:t> 2012. </a:t>
            </a:r>
            <a:r>
              <a:rPr lang="en-GB" altLang="zh-TW" sz="1000" dirty="0" err="1" smtClean="0">
                <a:latin typeface="Arial" panose="020B0604020202020204" pitchFamily="34" charset="0"/>
                <a:ea typeface="Arial Unicode MS" pitchFamily="34" charset="-128"/>
                <a:cs typeface="Arial Unicode MS" pitchFamily="34" charset="-128"/>
              </a:rPr>
              <a:t>Giải</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thưởng</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được</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tài</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trợ</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bởi</a:t>
            </a:r>
            <a:r>
              <a:rPr lang="en-GB" altLang="zh-TW" sz="1000" dirty="0" smtClean="0">
                <a:latin typeface="Arial" panose="020B0604020202020204" pitchFamily="34" charset="0"/>
                <a:ea typeface="Arial Unicode MS" pitchFamily="34" charset="-128"/>
                <a:cs typeface="Arial Unicode MS" pitchFamily="34" charset="-128"/>
              </a:rPr>
              <a:t> HOSE, SSC, IPC, Dragon Capital </a:t>
            </a:r>
            <a:r>
              <a:rPr lang="en-GB" altLang="zh-TW" sz="1000" dirty="0" err="1" smtClean="0">
                <a:latin typeface="Arial" panose="020B0604020202020204" pitchFamily="34" charset="0"/>
                <a:ea typeface="Arial Unicode MS" pitchFamily="34" charset="-128"/>
                <a:cs typeface="Arial Unicode MS" pitchFamily="34" charset="-128"/>
              </a:rPr>
              <a:t>và</a:t>
            </a:r>
            <a:r>
              <a:rPr lang="en-GB" altLang="zh-TW" sz="1000" dirty="0" smtClean="0">
                <a:latin typeface="Arial" panose="020B0604020202020204" pitchFamily="34" charset="0"/>
                <a:ea typeface="Arial Unicode MS" pitchFamily="34" charset="-128"/>
                <a:cs typeface="Arial Unicode MS" pitchFamily="34" charset="-128"/>
              </a:rPr>
              <a:t> VIR </a:t>
            </a:r>
            <a:r>
              <a:rPr lang="en-GB" altLang="zh-TW" sz="1000" dirty="0" err="1" smtClean="0">
                <a:latin typeface="Arial" panose="020B0604020202020204" pitchFamily="34" charset="0"/>
                <a:ea typeface="Arial Unicode MS" pitchFamily="34" charset="-128"/>
                <a:cs typeface="Arial Unicode MS" pitchFamily="34" charset="-128"/>
              </a:rPr>
              <a:t>và</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hỗ</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trợ</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kỹ</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thuật</a:t>
            </a:r>
            <a:r>
              <a:rPr lang="en-GB" altLang="zh-TW" sz="1000" dirty="0" smtClean="0">
                <a:latin typeface="Arial" panose="020B0604020202020204" pitchFamily="34" charset="0"/>
                <a:ea typeface="Arial Unicode MS" pitchFamily="34" charset="-128"/>
                <a:cs typeface="Arial Unicode MS" pitchFamily="34" charset="-128"/>
              </a:rPr>
              <a:t> </a:t>
            </a:r>
            <a:r>
              <a:rPr lang="en-GB" altLang="zh-TW" sz="1000" dirty="0" err="1" smtClean="0">
                <a:latin typeface="Arial" panose="020B0604020202020204" pitchFamily="34" charset="0"/>
                <a:ea typeface="Arial Unicode MS" pitchFamily="34" charset="-128"/>
                <a:cs typeface="Arial Unicode MS" pitchFamily="34" charset="-128"/>
              </a:rPr>
              <a:t>từ</a:t>
            </a:r>
            <a:r>
              <a:rPr lang="en-GB" altLang="zh-TW" sz="1000" dirty="0" smtClean="0">
                <a:latin typeface="Arial" panose="020B0604020202020204" pitchFamily="34" charset="0"/>
                <a:ea typeface="Arial Unicode MS" pitchFamily="34" charset="-128"/>
                <a:cs typeface="Arial Unicode MS" pitchFamily="34" charset="-128"/>
              </a:rPr>
              <a:t> ACCA.</a:t>
            </a:r>
            <a:endParaRPr lang="en-GB" altLang="zh-TW" sz="1000" dirty="0">
              <a:latin typeface="Arial" panose="020B0604020202020204" pitchFamily="34" charset="0"/>
              <a:ea typeface="Arial Unicode MS" pitchFamily="34" charset="-128"/>
              <a:cs typeface="Arial Unicode MS" pitchFamily="34" charset="-128"/>
            </a:endParaRPr>
          </a:p>
          <a:p>
            <a:pPr marL="0" lvl="1" algn="thaiDist">
              <a:spcBef>
                <a:spcPts val="669"/>
              </a:spcBef>
              <a:spcAft>
                <a:spcPts val="669"/>
              </a:spcAft>
              <a:buClr>
                <a:srgbClr val="000000"/>
              </a:buClr>
              <a:buSzPct val="90000"/>
              <a:tabLst>
                <a:tab pos="198041" algn="l"/>
                <a:tab pos="804548" algn="l"/>
                <a:tab pos="1197095" algn="l"/>
                <a:tab pos="1589643" algn="l"/>
                <a:tab pos="1893779" algn="l"/>
              </a:tabLst>
              <a:defRPr/>
            </a:pPr>
            <a:endParaRPr lang="en-GB" altLang="zh-TW" sz="1000" dirty="0">
              <a:latin typeface="Arial" panose="020B06040202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133963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70</a:t>
            </a:fld>
            <a:endParaRPr lang="en-GB">
              <a:solidFill>
                <a:srgbClr val="000000"/>
              </a:solidFill>
            </a:endParaRPr>
          </a:p>
        </p:txBody>
      </p:sp>
      <p:sp>
        <p:nvSpPr>
          <p:cNvPr id="7" name="Title 1"/>
          <p:cNvSpPr txBox="1">
            <a:spLocks/>
          </p:cNvSpPr>
          <p:nvPr/>
        </p:nvSpPr>
        <p:spPr>
          <a:xfrm>
            <a:off x="577850" y="686799"/>
            <a:ext cx="8769054" cy="38000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solidFill>
                  <a:srgbClr val="000000"/>
                </a:solidFill>
                <a:latin typeface="Arial" panose="020B0604020202020204" pitchFamily="34" charset="0"/>
              </a:rPr>
              <a:t>Hoạt </a:t>
            </a:r>
            <a:r>
              <a:rPr lang="vi-VN" sz="2000">
                <a:solidFill>
                  <a:srgbClr val="000000"/>
                </a:solidFill>
                <a:latin typeface="Arial" panose="020B0604020202020204" pitchFamily="34" charset="0"/>
              </a:rPr>
              <a:t>động thị trường vốn xanh dưới chỉ đạo của </a:t>
            </a:r>
            <a:r>
              <a:rPr lang="vi-VN" sz="2000" smtClean="0">
                <a:solidFill>
                  <a:srgbClr val="000000"/>
                </a:solidFill>
                <a:latin typeface="Arial" panose="020B0604020202020204" pitchFamily="34" charset="0"/>
              </a:rPr>
              <a:t>UBCKNN</a:t>
            </a:r>
            <a:endParaRPr lang="en-GB" sz="2000" dirty="0">
              <a:solidFill>
                <a:srgbClr val="000000"/>
              </a:solidFill>
              <a:latin typeface="Arial" panose="020B0604020202020204" pitchFamily="34" charset="0"/>
            </a:endParaRPr>
          </a:p>
        </p:txBody>
      </p:sp>
      <p:sp>
        <p:nvSpPr>
          <p:cNvPr id="8" name="Content Placeholder 2"/>
          <p:cNvSpPr txBox="1">
            <a:spLocks/>
          </p:cNvSpPr>
          <p:nvPr/>
        </p:nvSpPr>
        <p:spPr>
          <a:xfrm>
            <a:off x="5035550" y="2971800"/>
            <a:ext cx="4292600" cy="1773422"/>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0"/>
              </a:spcAft>
              <a:buClr>
                <a:srgbClr val="000000"/>
              </a:buClr>
            </a:pPr>
            <a:r>
              <a:rPr lang="en-US" sz="1100" b="1" smtClean="0">
                <a:solidFill>
                  <a:srgbClr val="000000"/>
                </a:solidFill>
                <a:latin typeface="Arial" panose="020B0604020202020204" pitchFamily="34" charset="0"/>
              </a:rPr>
              <a:t>Qui trình công bố thông tin theo chỉ số</a:t>
            </a:r>
            <a:endParaRPr lang="en-US" sz="1100" b="1" dirty="0" smtClean="0">
              <a:solidFill>
                <a:srgbClr val="000000"/>
              </a:solidFill>
              <a:latin typeface="Arial" panose="020B0604020202020204" pitchFamily="34" charset="0"/>
            </a:endParaRPr>
          </a:p>
          <a:p>
            <a:pPr marL="228600" indent="-228600">
              <a:spcAft>
                <a:spcPts val="0"/>
              </a:spcAft>
              <a:buClr>
                <a:srgbClr val="000000"/>
              </a:buClr>
              <a:buFont typeface="+mj-lt"/>
              <a:buAutoNum type="arabicPeriod"/>
            </a:pPr>
            <a:r>
              <a:rPr lang="vi-VN" sz="1100" smtClean="0">
                <a:solidFill>
                  <a:srgbClr val="000000"/>
                </a:solidFill>
                <a:latin typeface="Arial" panose="020B0604020202020204" pitchFamily="34" charset="0"/>
              </a:rPr>
              <a:t>Xác </a:t>
            </a:r>
            <a:r>
              <a:rPr lang="vi-VN" sz="1100">
                <a:solidFill>
                  <a:srgbClr val="000000"/>
                </a:solidFill>
                <a:latin typeface="Arial" panose="020B0604020202020204" pitchFamily="34" charset="0"/>
              </a:rPr>
              <a:t>định các sáng kiến và các chương trình liên quan đến tài chính xanh.</a:t>
            </a:r>
          </a:p>
          <a:p>
            <a:pPr marL="228600" indent="-228600">
              <a:spcAft>
                <a:spcPts val="0"/>
              </a:spcAft>
              <a:buClr>
                <a:srgbClr val="000000"/>
              </a:buClr>
              <a:buFont typeface="+mj-lt"/>
              <a:buAutoNum type="arabicPeriod"/>
            </a:pPr>
            <a:r>
              <a:rPr lang="vi-VN" sz="1100">
                <a:solidFill>
                  <a:srgbClr val="000000"/>
                </a:solidFill>
                <a:latin typeface="Arial" panose="020B0604020202020204" pitchFamily="34" charset="0"/>
              </a:rPr>
              <a:t>Xác định tỷ lệ phần trăm của tổng số các khoản đầu tư được xem là tài chính xanh.</a:t>
            </a:r>
          </a:p>
        </p:txBody>
      </p:sp>
      <p:sp>
        <p:nvSpPr>
          <p:cNvPr id="9" name="Content Placeholder 2"/>
          <p:cNvSpPr txBox="1">
            <a:spLocks/>
          </p:cNvSpPr>
          <p:nvPr/>
        </p:nvSpPr>
        <p:spPr>
          <a:xfrm>
            <a:off x="577850" y="1295400"/>
            <a:ext cx="4114800" cy="32004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0"/>
              </a:spcAft>
              <a:buClr>
                <a:srgbClr val="000000"/>
              </a:buClr>
            </a:pPr>
            <a:r>
              <a:rPr lang="en-US" sz="1100" b="1" i="1" smtClean="0">
                <a:solidFill>
                  <a:srgbClr val="000000"/>
                </a:solidFill>
                <a:latin typeface="Arial" panose="020B0604020202020204" pitchFamily="34" charset="0"/>
              </a:rPr>
              <a:t>Tính liên quan:</a:t>
            </a:r>
            <a:endParaRPr lang="en-US" sz="1100" b="1" i="1" dirty="0">
              <a:solidFill>
                <a:srgbClr val="000000"/>
              </a:solidFill>
              <a:latin typeface="Arial" panose="020B0604020202020204" pitchFamily="34" charset="0"/>
            </a:endParaRPr>
          </a:p>
          <a:p>
            <a:pPr>
              <a:spcAft>
                <a:spcPts val="0"/>
              </a:spcAft>
              <a:buClr>
                <a:srgbClr val="000000"/>
              </a:buClr>
            </a:pPr>
            <a:r>
              <a:rPr lang="vi-VN" sz="1100">
                <a:solidFill>
                  <a:srgbClr val="000000"/>
                </a:solidFill>
                <a:latin typeface="Arial" panose="020B0604020202020204" pitchFamily="34" charset="0"/>
              </a:rPr>
              <a:t>Các ngân hàng và tổ chức tín dụng đóng vài trò quan trọng trong triển khai các giải pháp thúc đẩy tài chính xanh và hỗ trợ các doanh nghiệp về thực hiện tăng trưởng xanh thông qua các chương trình dự án sử dụng hiệu quả tài nguyên, hoặc sử dụng năng lượng tái tạo hoặc áp dụng các công nghệ sạch, thân thiện môi trường</a:t>
            </a:r>
            <a:r>
              <a:rPr lang="en-US" sz="1100" smtClean="0">
                <a:solidFill>
                  <a:srgbClr val="000000"/>
                </a:solidFill>
                <a:latin typeface="Arial" panose="020B0604020202020204" pitchFamily="34" charset="0"/>
              </a:rPr>
              <a:t>.</a:t>
            </a:r>
            <a:endParaRPr lang="en-US" sz="1100" dirty="0" smtClean="0">
              <a:solidFill>
                <a:srgbClr val="000000"/>
              </a:solidFill>
              <a:latin typeface="Arial" panose="020B0604020202020204" pitchFamily="34" charset="0"/>
            </a:endParaRPr>
          </a:p>
          <a:p>
            <a:pPr>
              <a:spcAft>
                <a:spcPts val="0"/>
              </a:spcAft>
              <a:buClr>
                <a:srgbClr val="000000"/>
              </a:buClr>
            </a:pPr>
            <a:endParaRPr lang="en-US" sz="1100" dirty="0">
              <a:solidFill>
                <a:srgbClr val="000000"/>
              </a:solidFill>
              <a:latin typeface="Arial" panose="020B0604020202020204" pitchFamily="34" charset="0"/>
            </a:endParaRPr>
          </a:p>
          <a:p>
            <a:pPr>
              <a:spcAft>
                <a:spcPts val="0"/>
              </a:spcAft>
              <a:buClr>
                <a:srgbClr val="000000"/>
              </a:buClr>
            </a:pPr>
            <a:r>
              <a:rPr lang="en-US" sz="1100" b="1" i="1" smtClean="0">
                <a:solidFill>
                  <a:srgbClr val="000000"/>
                </a:solidFill>
                <a:latin typeface="Arial" panose="020B0604020202020204" pitchFamily="34" charset="0"/>
              </a:rPr>
              <a:t>Sự chỉ đạo của UBCKNN</a:t>
            </a:r>
            <a:endParaRPr lang="en-US" sz="1100" b="1" i="1" dirty="0" smtClean="0">
              <a:solidFill>
                <a:srgbClr val="000000"/>
              </a:solidFill>
              <a:latin typeface="Arial" panose="020B0604020202020204" pitchFamily="34" charset="0"/>
            </a:endParaRPr>
          </a:p>
          <a:p>
            <a:pPr>
              <a:spcAft>
                <a:spcPts val="0"/>
              </a:spcAft>
              <a:buClr>
                <a:srgbClr val="000000"/>
              </a:buClr>
            </a:pPr>
            <a:r>
              <a:rPr lang="en-US" sz="1100">
                <a:solidFill>
                  <a:srgbClr val="000000"/>
                </a:solidFill>
                <a:latin typeface="Arial" panose="020B0604020202020204" pitchFamily="34" charset="0"/>
              </a:rPr>
              <a:t>UBCKNN đã phê duyệt kế hoạch cho hoạt động quản lý, phát triển và triển khai Thị trường vốn xanh để thực hiện chiến lược tăng trưởng xanh, bao gồm tài chính xanh và phát triển chỉ số xanh kết hợp với các yêu cầu niêm yết, báo cáo phát triển bền vững và giám sát rủi ro môi trường và xã hội đối với các tổ chức tài chính hoặc hoạt động bền vững của các sở giao dịch chứng khoán.</a:t>
            </a:r>
            <a:endParaRPr lang="en-US" sz="1100" dirty="0">
              <a:solidFill>
                <a:srgbClr val="000000"/>
              </a:solidFill>
              <a:latin typeface="Arial" panose="020B0604020202020204" pitchFamily="34" charset="0"/>
            </a:endParaRPr>
          </a:p>
          <a:p>
            <a:pPr>
              <a:spcAft>
                <a:spcPts val="0"/>
              </a:spcAft>
              <a:buClr>
                <a:srgbClr val="000000"/>
              </a:buClr>
            </a:pPr>
            <a:endParaRPr lang="en-US" sz="1100" dirty="0" smtClean="0">
              <a:solidFill>
                <a:srgbClr val="000000"/>
              </a:solidFill>
              <a:latin typeface="Arial" panose="020B0604020202020204" pitchFamily="34" charset="0"/>
            </a:endParaRPr>
          </a:p>
          <a:p>
            <a:pPr>
              <a:spcAft>
                <a:spcPts val="0"/>
              </a:spcAft>
              <a:buClr>
                <a:srgbClr val="000000"/>
              </a:buClr>
            </a:pPr>
            <a:endParaRPr lang="en-US" sz="1100" dirty="0">
              <a:solidFill>
                <a:srgbClr val="000000"/>
              </a:solidFill>
              <a:latin typeface="Arial" panose="020B0604020202020204" pitchFamily="34" charset="0"/>
            </a:endParaRPr>
          </a:p>
          <a:p>
            <a:pPr marL="0" lvl="1">
              <a:spcAft>
                <a:spcPts val="0"/>
              </a:spcAft>
              <a:buClr>
                <a:srgbClr val="000000"/>
              </a:buClr>
              <a:buFont typeface="Georgia" pitchFamily="18" charset="0"/>
              <a:buNone/>
            </a:pPr>
            <a:r>
              <a:rPr lang="en-GB" sz="1100" b="1" i="1" smtClean="0">
                <a:solidFill>
                  <a:srgbClr val="000000"/>
                </a:solidFill>
                <a:latin typeface="Arial" panose="020B0604020202020204" pitchFamily="34" charset="0"/>
              </a:rPr>
              <a:t>Tham chiếu: </a:t>
            </a:r>
            <a:r>
              <a:rPr lang="en-GB" sz="1100" smtClean="0">
                <a:solidFill>
                  <a:srgbClr val="000000"/>
                </a:solidFill>
                <a:latin typeface="Arial" panose="020B0604020202020204" pitchFamily="34" charset="0"/>
              </a:rPr>
              <a:t>Trang </a:t>
            </a:r>
            <a:r>
              <a:rPr lang="en-GB" sz="1100">
                <a:solidFill>
                  <a:srgbClr val="000000"/>
                </a:solidFill>
                <a:latin typeface="Arial" panose="020B0604020202020204" pitchFamily="34" charset="0"/>
              </a:rPr>
              <a:t>35 </a:t>
            </a:r>
            <a:r>
              <a:rPr lang="vi-VN" sz="1100" smtClean="0">
                <a:solidFill>
                  <a:srgbClr val="000000"/>
                </a:solidFill>
                <a:latin typeface="Arial" panose="020B0604020202020204" pitchFamily="34" charset="0"/>
              </a:rPr>
              <a:t>của Hướng dẫn</a:t>
            </a:r>
            <a:endParaRPr lang="en-US" sz="1100" dirty="0">
              <a:solidFill>
                <a:srgbClr val="000000"/>
              </a:solidFill>
              <a:latin typeface="Arial" panose="020B0604020202020204" pitchFamily="34" charset="0"/>
              <a:cs typeface="Arial" panose="020B0604020202020204" pitchFamily="34" charset="0"/>
            </a:endParaRPr>
          </a:p>
        </p:txBody>
      </p:sp>
      <p:sp>
        <p:nvSpPr>
          <p:cNvPr id="11" name="Rectangle 10"/>
          <p:cNvSpPr/>
          <p:nvPr/>
        </p:nvSpPr>
        <p:spPr bwMode="ltGray">
          <a:xfrm>
            <a:off x="5035550" y="1295400"/>
            <a:ext cx="4292600" cy="14447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GB" sz="1100" b="1" smtClean="0">
                <a:solidFill>
                  <a:srgbClr val="000000"/>
                </a:solidFill>
                <a:cs typeface="Arial" panose="020B0604020202020204" pitchFamily="34" charset="0"/>
              </a:rPr>
              <a:t>Nguồn của văn bản pháp quy:</a:t>
            </a:r>
            <a:endParaRPr lang="en-GB" sz="1100" b="1" dirty="0" smtClean="0">
              <a:solidFill>
                <a:srgbClr val="000000"/>
              </a:solidFill>
              <a:cs typeface="Arial" panose="020B0604020202020204" pitchFamily="34" charset="0"/>
            </a:endParaRPr>
          </a:p>
          <a:p>
            <a:pPr marL="180975" lvl="1" indent="-95250">
              <a:buFont typeface="Arial" panose="020B0604020202020204" pitchFamily="34" charset="0"/>
              <a:buChar char="•"/>
            </a:pPr>
            <a:r>
              <a:rPr lang="vi-VN" sz="1100" smtClean="0">
                <a:solidFill>
                  <a:srgbClr val="000000"/>
                </a:solidFill>
              </a:rPr>
              <a:t>Quyết </a:t>
            </a:r>
            <a:r>
              <a:rPr lang="vi-VN" sz="1100">
                <a:solidFill>
                  <a:srgbClr val="000000"/>
                </a:solidFill>
              </a:rPr>
              <a:t>định 2183/QD-BTC </a:t>
            </a:r>
            <a:r>
              <a:rPr lang="vi-VN" sz="1100" smtClean="0">
                <a:solidFill>
                  <a:srgbClr val="000000"/>
                </a:solidFill>
              </a:rPr>
              <a:t>về </a:t>
            </a:r>
            <a:r>
              <a:rPr lang="vi-VN" sz="1100">
                <a:solidFill>
                  <a:srgbClr val="000000"/>
                </a:solidFill>
              </a:rPr>
              <a:t>việc phê duyệt kế hoạch hành động của ngành tài chính thực hiện chiến lược quốc gia về tăng trưởng xanh đến năm 2020</a:t>
            </a:r>
            <a:endParaRPr lang="en-US" sz="1100" dirty="0">
              <a:solidFill>
                <a:srgbClr val="000000"/>
              </a:solidFill>
            </a:endParaRPr>
          </a:p>
          <a:p>
            <a:pPr marL="180975" lvl="1" indent="-95250">
              <a:buFont typeface="Arial" panose="020B0604020202020204" pitchFamily="34" charset="0"/>
              <a:buChar char="•"/>
            </a:pPr>
            <a:r>
              <a:rPr lang="en-US" sz="1100">
                <a:solidFill>
                  <a:srgbClr val="000000"/>
                </a:solidFill>
              </a:rPr>
              <a:t>Quyết định 1552/QD-NHNN về kế hoạch hành động của ngành ngân hàng thực hiện chiến lược quốc gia về tăng trưởng xanh đến năm 2020</a:t>
            </a:r>
            <a:endParaRPr lang="en-US" sz="1100" dirty="0">
              <a:solidFill>
                <a:srgbClr val="000000"/>
              </a:solidFill>
            </a:endParaRPr>
          </a:p>
          <a:p>
            <a:pPr marL="180975" lvl="1" indent="-95250">
              <a:buFont typeface="Arial" panose="020B0604020202020204" pitchFamily="34" charset="0"/>
              <a:buChar char="•"/>
            </a:pPr>
            <a:r>
              <a:rPr lang="en-US" sz="1100">
                <a:solidFill>
                  <a:srgbClr val="000000"/>
                </a:solidFill>
              </a:rPr>
              <a:t>Chỉ thị 03/CT-NHNN về thúc đẩy tăng trưởng tín dụng xanh và quản lý rủi ro môi trường và xã hội trong hoạt động cấp tín </a:t>
            </a:r>
            <a:r>
              <a:rPr lang="en-US" sz="1100" smtClean="0">
                <a:solidFill>
                  <a:srgbClr val="000000"/>
                </a:solidFill>
              </a:rPr>
              <a:t>dụng</a:t>
            </a:r>
            <a:endParaRPr lang="en-GB" sz="1100" dirty="0">
              <a:solidFill>
                <a:srgbClr val="000000"/>
              </a:solidFill>
            </a:endParaRPr>
          </a:p>
        </p:txBody>
      </p:sp>
      <p:sp>
        <p:nvSpPr>
          <p:cNvPr id="10"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21724754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r>
              <a:rPr lang="en-US" smtClean="0">
                <a:solidFill>
                  <a:srgbClr val="000000"/>
                </a:solidFill>
              </a:rPr>
              <a:t>May 2016</a:t>
            </a:r>
            <a:endParaRPr lang="en-GB">
              <a:solidFill>
                <a:srgbClr val="000000"/>
              </a:solidFill>
            </a:endParaRPr>
          </a:p>
        </p:txBody>
      </p:sp>
      <p:sp>
        <p:nvSpPr>
          <p:cNvPr id="6" name="Slide Number Placeholder 5"/>
          <p:cNvSpPr>
            <a:spLocks noGrp="1"/>
          </p:cNvSpPr>
          <p:nvPr>
            <p:ph type="sldNum" sz="quarter" idx="18"/>
          </p:nvPr>
        </p:nvSpPr>
        <p:spPr/>
        <p:txBody>
          <a:bodyPr/>
          <a:lstStyle/>
          <a:p>
            <a:fld id="{704BF9C1-91F8-40E3-B9D9-9467646759BA}" type="slidenum">
              <a:rPr lang="en-GB" smtClean="0">
                <a:solidFill>
                  <a:srgbClr val="000000"/>
                </a:solidFill>
              </a:rPr>
              <a:pPr/>
              <a:t>71</a:t>
            </a:fld>
            <a:endParaRPr lang="en-GB">
              <a:solidFill>
                <a:srgbClr val="000000"/>
              </a:solidFill>
            </a:endParaRPr>
          </a:p>
        </p:txBody>
      </p:sp>
      <p:sp>
        <p:nvSpPr>
          <p:cNvPr id="8" name="Content Placeholder 2"/>
          <p:cNvSpPr txBox="1">
            <a:spLocks/>
          </p:cNvSpPr>
          <p:nvPr/>
        </p:nvSpPr>
        <p:spPr>
          <a:xfrm>
            <a:off x="574548" y="1524000"/>
            <a:ext cx="8753602" cy="457200"/>
          </a:xfrm>
          <a:prstGeom prst="rect">
            <a:avLst/>
          </a:prstGeom>
        </p:spPr>
        <p:txBody>
          <a:bodyPr vert="horz" lIns="0" tIns="0" rIns="0" bIns="0" rtlCol="0">
            <a:noAutofit/>
          </a:bodyPr>
          <a:lst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baseline="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a:lstStyle>
          <a:p>
            <a:pPr>
              <a:spcAft>
                <a:spcPts val="0"/>
              </a:spcAft>
              <a:buClr>
                <a:srgbClr val="000000"/>
              </a:buClr>
            </a:pPr>
            <a:r>
              <a:rPr lang="en-US" sz="1100" b="1" smtClean="0">
                <a:solidFill>
                  <a:srgbClr val="000000"/>
                </a:solidFill>
                <a:latin typeface="Arial" panose="020B0604020202020204" pitchFamily="34" charset="0"/>
              </a:rPr>
              <a:t>Ví dụ: </a:t>
            </a:r>
            <a:endParaRPr lang="en-US" sz="1100" b="1" dirty="0" smtClean="0">
              <a:solidFill>
                <a:srgbClr val="000000"/>
              </a:solidFill>
              <a:latin typeface="Arial" panose="020B0604020202020204" pitchFamily="34" charset="0"/>
            </a:endParaRPr>
          </a:p>
          <a:p>
            <a:pPr>
              <a:spcAft>
                <a:spcPts val="0"/>
              </a:spcAft>
              <a:buClr>
                <a:srgbClr val="000000"/>
              </a:buClr>
            </a:pPr>
            <a:r>
              <a:rPr lang="vi-VN" sz="1100" smtClean="0">
                <a:solidFill>
                  <a:srgbClr val="000000"/>
                </a:solidFill>
                <a:latin typeface="Arial" panose="020B0604020202020204" pitchFamily="34" charset="0"/>
              </a:rPr>
              <a:t>Standard </a:t>
            </a:r>
            <a:r>
              <a:rPr lang="vi-VN" sz="1100">
                <a:solidFill>
                  <a:srgbClr val="000000"/>
                </a:solidFill>
                <a:latin typeface="Arial" panose="020B0604020202020204" pitchFamily="34" charset="0"/>
              </a:rPr>
              <a:t>Chartered nhận thấy có cơ hội lớn cho các ngân hàng tạo điều kiện để chuyển đổi sang một nền kinh tế ít ô nhiễm và hiệu quả về tài </a:t>
            </a:r>
            <a:r>
              <a:rPr lang="vi-VN" sz="1100" smtClean="0">
                <a:solidFill>
                  <a:srgbClr val="000000"/>
                </a:solidFill>
                <a:latin typeface="Arial" panose="020B0604020202020204" pitchFamily="34" charset="0"/>
              </a:rPr>
              <a:t>nguyên</a:t>
            </a:r>
            <a:endParaRPr lang="en-GB" sz="1100" dirty="0" smtClean="0">
              <a:solidFill>
                <a:srgbClr val="000000"/>
              </a:solidFill>
              <a:latin typeface="Arial" panose="020B0604020202020204" pitchFamily="34" charset="0"/>
            </a:endParaRPr>
          </a:p>
        </p:txBody>
      </p:sp>
      <p:grpSp>
        <p:nvGrpSpPr>
          <p:cNvPr id="15" name="Group 14"/>
          <p:cNvGrpSpPr/>
          <p:nvPr/>
        </p:nvGrpSpPr>
        <p:grpSpPr>
          <a:xfrm>
            <a:off x="4267200" y="2432428"/>
            <a:ext cx="4829340" cy="3432536"/>
            <a:chOff x="4238460" y="1953262"/>
            <a:chExt cx="4829340" cy="3432536"/>
          </a:xfrm>
        </p:grpSpPr>
        <p:sp>
          <p:nvSpPr>
            <p:cNvPr id="26" name="Rectangle 25"/>
            <p:cNvSpPr/>
            <p:nvPr/>
          </p:nvSpPr>
          <p:spPr>
            <a:xfrm>
              <a:off x="4238460" y="1953262"/>
              <a:ext cx="4396825" cy="2970044"/>
            </a:xfrm>
            <a:prstGeom prst="rect">
              <a:avLst/>
            </a:prstGeom>
          </p:spPr>
          <p:txBody>
            <a:bodyPr wrap="square">
              <a:spAutoFit/>
            </a:bodyPr>
            <a:lstStyle/>
            <a:p>
              <a:r>
                <a:rPr lang="vi-VN" sz="1100" i="1">
                  <a:solidFill>
                    <a:srgbClr val="000000"/>
                  </a:solidFill>
                </a:rPr>
                <a:t>Chúng tôi đang tham gia bằng ba cách sau đây:</a:t>
              </a:r>
            </a:p>
            <a:p>
              <a:r>
                <a:rPr lang="vi-VN" sz="1100" b="1" i="1">
                  <a:solidFill>
                    <a:srgbClr val="000000"/>
                  </a:solidFill>
                </a:rPr>
                <a:t>1. Wholesale Banking Sustainable Business Council (Hội đồng ngân hàng bán buôn kinh doanh bền vững)</a:t>
              </a:r>
            </a:p>
            <a:p>
              <a:r>
                <a:rPr lang="vi-VN" sz="1100" i="1">
                  <a:solidFill>
                    <a:srgbClr val="000000"/>
                  </a:solidFill>
                </a:rPr>
                <a:t>Trong tháng 2 năm 2007, Hội đồng Wholesale Banking Sustainable Business được thành lập để tiến hành nghiên cứu, phát triển các đề xuất mới có tính thương mại, xây dựng năng lực nội bộ và tăng cường quan hệ với các bên liên quan, trong đó có cả với các chính phủ. Khi khả thi về thương mại, kết quả của Hội đồng sẽ được thương mại hóa thành sản phẩm hoặc dịch vụ tài chính để thí điểm và triển khai tại các thị trường thích hợp trong năm 2008.</a:t>
              </a:r>
            </a:p>
            <a:p>
              <a:r>
                <a:rPr lang="vi-VN" sz="1100" b="1" i="1">
                  <a:solidFill>
                    <a:srgbClr val="000000"/>
                  </a:solidFill>
                </a:rPr>
                <a:t>2. Tài chính cho năng lượng tái tạo và năng lượng sạch</a:t>
              </a:r>
            </a:p>
            <a:p>
              <a:r>
                <a:rPr lang="vi-VN" sz="1100" i="1">
                  <a:solidFill>
                    <a:srgbClr val="000000"/>
                  </a:solidFill>
                </a:rPr>
                <a:t>Nhóm chuyên về năng lượng tái tạo tại Standard Chartered được thành lập vào năm 2005 và đang hoạt động trong nhiều lĩnh vực và khu vực địa lý hơn so với nhiều công ty khác trong ngành. Nhóm đã hoặc đang thực hiện hơn 20 giao dịch tại Hàn Quốc, Indonesia, UAE, Pakistan, Uganda, Đức, Anh, Ý và Mỹ, trong các lĩnh vực khác nhau, từ năng lượng gió, mặt trời, thủy điện đến địa nhiệt. </a:t>
              </a:r>
            </a:p>
          </p:txBody>
        </p:sp>
        <p:sp>
          <p:nvSpPr>
            <p:cNvPr id="20" name="Rectangle 19"/>
            <p:cNvSpPr/>
            <p:nvPr/>
          </p:nvSpPr>
          <p:spPr bwMode="ltGray">
            <a:xfrm>
              <a:off x="4270810" y="2664537"/>
              <a:ext cx="4095154" cy="674045"/>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100" dirty="0" err="1">
                <a:solidFill>
                  <a:srgbClr val="FFFFFF"/>
                </a:solidFill>
              </a:endParaRPr>
            </a:p>
          </p:txBody>
        </p:sp>
        <p:sp>
          <p:nvSpPr>
            <p:cNvPr id="21" name="Rectangle 20"/>
            <p:cNvSpPr/>
            <p:nvPr/>
          </p:nvSpPr>
          <p:spPr bwMode="ltGray">
            <a:xfrm>
              <a:off x="4305079" y="4203711"/>
              <a:ext cx="4380939" cy="731432"/>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100" dirty="0" err="1">
                <a:solidFill>
                  <a:srgbClr val="FFFFFF"/>
                </a:solidFill>
              </a:endParaRPr>
            </a:p>
          </p:txBody>
        </p:sp>
        <p:cxnSp>
          <p:nvCxnSpPr>
            <p:cNvPr id="28" name="Straight Connector 27"/>
            <p:cNvCxnSpPr/>
            <p:nvPr/>
          </p:nvCxnSpPr>
          <p:spPr>
            <a:xfrm>
              <a:off x="9067800" y="2113486"/>
              <a:ext cx="0" cy="3272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a:off x="8398313" y="2916752"/>
              <a:ext cx="669487" cy="588834"/>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flipV="1">
              <a:off x="8651171" y="4382379"/>
              <a:ext cx="397502" cy="194155"/>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716438" y="5004172"/>
              <a:ext cx="2351362" cy="381626"/>
            </a:xfrm>
            <a:prstGeom prst="rect">
              <a:avLst/>
            </a:prstGeom>
            <a:noFill/>
          </p:spPr>
          <p:txBody>
            <a:bodyPr vert="horz" wrap="square" lIns="0" tIns="0" rIns="0" bIns="0" rtlCol="0">
              <a:noAutofit/>
            </a:bodyPr>
            <a:lstStyle/>
            <a:p>
              <a:pPr indent="-253225">
                <a:spcAft>
                  <a:spcPts val="831"/>
                </a:spcAft>
              </a:pPr>
              <a:r>
                <a:rPr lang="en-GB" sz="1100" b="1" dirty="0" err="1" smtClean="0"/>
                <a:t>Công</a:t>
              </a:r>
              <a:r>
                <a:rPr lang="en-GB" sz="1100" b="1" dirty="0" smtClean="0"/>
                <a:t> </a:t>
              </a:r>
              <a:r>
                <a:rPr lang="en-GB" sz="1100" b="1" dirty="0" err="1" smtClean="0"/>
                <a:t>bố</a:t>
              </a:r>
              <a:r>
                <a:rPr lang="en-GB" sz="1100" b="1" dirty="0" smtClean="0"/>
                <a:t> </a:t>
              </a:r>
              <a:r>
                <a:rPr lang="en-GB" sz="1100" b="1" dirty="0" err="1" smtClean="0"/>
                <a:t>thông</a:t>
              </a:r>
              <a:r>
                <a:rPr lang="en-GB" sz="1100" b="1" dirty="0" smtClean="0"/>
                <a:t> tin </a:t>
              </a:r>
              <a:r>
                <a:rPr lang="en-GB" sz="1100" b="1" dirty="0" err="1" smtClean="0"/>
                <a:t>về</a:t>
              </a:r>
              <a:r>
                <a:rPr lang="en-GB" sz="1100" b="1" dirty="0" smtClean="0"/>
                <a:t> </a:t>
              </a:r>
              <a:r>
                <a:rPr lang="en-GB" sz="1100" b="1" dirty="0" err="1" smtClean="0"/>
                <a:t>các</a:t>
              </a:r>
              <a:r>
                <a:rPr lang="en-GB" sz="1100" b="1" dirty="0" smtClean="0"/>
                <a:t> </a:t>
              </a:r>
              <a:r>
                <a:rPr lang="en-GB" sz="1100" b="1" dirty="0" err="1" smtClean="0"/>
                <a:t>sáng</a:t>
              </a:r>
              <a:r>
                <a:rPr lang="en-GB" sz="1100" b="1" dirty="0" smtClean="0"/>
                <a:t> </a:t>
              </a:r>
              <a:r>
                <a:rPr lang="en-GB" sz="1100" b="1" dirty="0" err="1" smtClean="0"/>
                <a:t>kiến</a:t>
              </a:r>
              <a:r>
                <a:rPr lang="en-GB" sz="1100" b="1" dirty="0" smtClean="0"/>
                <a:t>, </a:t>
              </a:r>
              <a:r>
                <a:rPr lang="en-GB" sz="1100" b="1" dirty="0" err="1" smtClean="0"/>
                <a:t>phạm</a:t>
              </a:r>
              <a:r>
                <a:rPr lang="en-GB" sz="1100" b="1" dirty="0" smtClean="0"/>
                <a:t> vi </a:t>
              </a:r>
              <a:r>
                <a:rPr lang="en-GB" sz="1100" b="1" dirty="0" err="1" smtClean="0"/>
                <a:t>và</a:t>
              </a:r>
              <a:r>
                <a:rPr lang="en-GB" sz="1100" b="1" dirty="0" smtClean="0"/>
                <a:t> </a:t>
              </a:r>
              <a:r>
                <a:rPr lang="en-GB" sz="1100" b="1" dirty="0" err="1" smtClean="0"/>
                <a:t>các</a:t>
              </a:r>
              <a:r>
                <a:rPr lang="en-GB" sz="1100" b="1" dirty="0" smtClean="0"/>
                <a:t> </a:t>
              </a:r>
              <a:r>
                <a:rPr lang="en-GB" sz="1100" b="1" dirty="0" err="1" smtClean="0"/>
                <a:t>loại</a:t>
              </a:r>
              <a:r>
                <a:rPr lang="en-GB" sz="1100" b="1" dirty="0" smtClean="0"/>
                <a:t> </a:t>
              </a:r>
              <a:r>
                <a:rPr lang="en-GB" sz="1100" b="1" dirty="0" err="1" smtClean="0"/>
                <a:t>hình</a:t>
              </a:r>
              <a:r>
                <a:rPr lang="en-GB" sz="1100" b="1" dirty="0" smtClean="0"/>
                <a:t> </a:t>
              </a:r>
              <a:r>
                <a:rPr lang="en-GB" sz="1100" b="1" dirty="0" err="1" smtClean="0"/>
                <a:t>tài</a:t>
              </a:r>
              <a:r>
                <a:rPr lang="en-GB" sz="1100" b="1" dirty="0" smtClean="0"/>
                <a:t> </a:t>
              </a:r>
              <a:r>
                <a:rPr lang="en-GB" sz="1100" b="1" dirty="0" err="1" smtClean="0"/>
                <a:t>chính</a:t>
              </a:r>
              <a:r>
                <a:rPr lang="en-GB" sz="1100" b="1" dirty="0" smtClean="0"/>
                <a:t> </a:t>
              </a:r>
              <a:r>
                <a:rPr lang="en-GB" sz="1100" b="1" dirty="0" err="1" smtClean="0"/>
                <a:t>xanh</a:t>
              </a:r>
              <a:endParaRPr lang="en-GB" sz="1100" b="1" dirty="0"/>
            </a:p>
          </p:txBody>
        </p:sp>
      </p:grpSp>
      <p:sp>
        <p:nvSpPr>
          <p:cNvPr id="43" name="TextBox 42"/>
          <p:cNvSpPr txBox="1"/>
          <p:nvPr/>
        </p:nvSpPr>
        <p:spPr>
          <a:xfrm>
            <a:off x="567280" y="6127947"/>
            <a:ext cx="3201983" cy="178983"/>
          </a:xfrm>
          <a:prstGeom prst="rect">
            <a:avLst/>
          </a:prstGeom>
          <a:solidFill>
            <a:schemeClr val="bg1"/>
          </a:solidFill>
        </p:spPr>
        <p:txBody>
          <a:bodyPr wrap="square" lIns="0" tIns="0" rIns="0" bIns="0" rtlCol="0" anchor="b">
            <a:noAutofit/>
          </a:bodyPr>
          <a:lstStyle/>
          <a:p>
            <a:pPr indent="-274320">
              <a:spcAft>
                <a:spcPts val="900"/>
              </a:spcAft>
            </a:pPr>
            <a:r>
              <a:rPr lang="en-GB" sz="800" smtClean="0">
                <a:solidFill>
                  <a:srgbClr val="000000"/>
                </a:solidFill>
              </a:rPr>
              <a:t>Nguồn: Đánh giá Phát triển bền vững của Standard Chartered 2007</a:t>
            </a:r>
            <a:endParaRPr lang="en-GB" sz="800" dirty="0">
              <a:solidFill>
                <a:srgbClr val="000000"/>
              </a:solidFill>
            </a:endParaRPr>
          </a:p>
        </p:txBody>
      </p:sp>
      <p:sp>
        <p:nvSpPr>
          <p:cNvPr id="24" name="Title 1"/>
          <p:cNvSpPr txBox="1">
            <a:spLocks noGrp="1"/>
          </p:cNvSpPr>
          <p:nvPr>
            <p:ph type="title"/>
          </p:nvPr>
        </p:nvSpPr>
        <p:spPr>
          <a:xfrm>
            <a:off x="577851" y="700247"/>
            <a:ext cx="8750300" cy="38005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a:lstStyle>
          <a:p>
            <a:r>
              <a:rPr lang="vi-VN" sz="2000" smtClean="0">
                <a:latin typeface="Arial" panose="020B0604020202020204" pitchFamily="34" charset="0"/>
              </a:rPr>
              <a:t>Hoạt </a:t>
            </a:r>
            <a:r>
              <a:rPr lang="vi-VN" sz="2000">
                <a:latin typeface="Arial" panose="020B0604020202020204" pitchFamily="34" charset="0"/>
              </a:rPr>
              <a:t>động thị trường vốn xanh dưới chỉ đạo của UBCKNN</a:t>
            </a:r>
            <a:r>
              <a:rPr lang="en-GB" sz="2000" smtClean="0">
                <a:latin typeface="Arial" panose="020B0604020202020204" pitchFamily="34" charset="0"/>
              </a:rPr>
              <a:t> </a:t>
            </a:r>
            <a:r>
              <a:rPr lang="en-GB" sz="2000" b="0" smtClean="0">
                <a:latin typeface="Arial" panose="020B0604020202020204" pitchFamily="34" charset="0"/>
              </a:rPr>
              <a:t>(tiếp)</a:t>
            </a:r>
            <a:endParaRPr lang="en-GB" sz="2000" dirty="0">
              <a:latin typeface="Arial" panose="020B0604020202020204" pitchFamily="34" charset="0"/>
            </a:endParaRPr>
          </a:p>
        </p:txBody>
      </p:sp>
      <p:grpSp>
        <p:nvGrpSpPr>
          <p:cNvPr id="16" name="Group 15"/>
          <p:cNvGrpSpPr/>
          <p:nvPr/>
        </p:nvGrpSpPr>
        <p:grpSpPr>
          <a:xfrm>
            <a:off x="853581" y="2512194"/>
            <a:ext cx="2819866" cy="2997146"/>
            <a:chOff x="930263" y="2347739"/>
            <a:chExt cx="2819866" cy="2997146"/>
          </a:xfrm>
        </p:grpSpPr>
        <p:sp>
          <p:nvSpPr>
            <p:cNvPr id="19" name="Rectangle 18"/>
            <p:cNvSpPr/>
            <p:nvPr/>
          </p:nvSpPr>
          <p:spPr bwMode="ltGray">
            <a:xfrm>
              <a:off x="930263" y="2347739"/>
              <a:ext cx="2819866" cy="2031436"/>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lang="en-GB" sz="1100" dirty="0" err="1">
                <a:solidFill>
                  <a:srgbClr val="FFFFFF"/>
                </a:solidFill>
              </a:endParaRPr>
            </a:p>
          </p:txBody>
        </p:sp>
        <p:sp>
          <p:nvSpPr>
            <p:cNvPr id="30" name="TextBox 29"/>
            <p:cNvSpPr txBox="1"/>
            <p:nvPr/>
          </p:nvSpPr>
          <p:spPr>
            <a:xfrm>
              <a:off x="1035120" y="4857508"/>
              <a:ext cx="2610151" cy="487377"/>
            </a:xfrm>
            <a:prstGeom prst="rect">
              <a:avLst/>
            </a:prstGeom>
            <a:noFill/>
          </p:spPr>
          <p:txBody>
            <a:bodyPr vert="horz" wrap="square" lIns="0" tIns="0" rIns="0" bIns="0" rtlCol="0">
              <a:noAutofit/>
            </a:bodyPr>
            <a:lstStyle/>
            <a:p>
              <a:pPr indent="-253225">
                <a:spcAft>
                  <a:spcPts val="831"/>
                </a:spcAft>
              </a:pPr>
              <a:r>
                <a:rPr lang="en-GB" sz="1100" b="1" dirty="0" err="1" smtClean="0"/>
                <a:t>Cung</a:t>
              </a:r>
              <a:r>
                <a:rPr lang="en-GB" sz="1100" b="1" dirty="0" smtClean="0"/>
                <a:t> </a:t>
              </a:r>
              <a:r>
                <a:rPr lang="en-GB" sz="1100" b="1" dirty="0" err="1" smtClean="0"/>
                <a:t>cấp</a:t>
              </a:r>
              <a:r>
                <a:rPr lang="en-GB" sz="1100" b="1" dirty="0" smtClean="0"/>
                <a:t> </a:t>
              </a:r>
              <a:r>
                <a:rPr lang="en-GB" sz="1100" b="1" dirty="0" err="1" smtClean="0"/>
                <a:t>số</a:t>
              </a:r>
              <a:r>
                <a:rPr lang="en-GB" sz="1100" b="1" dirty="0" smtClean="0"/>
                <a:t> </a:t>
              </a:r>
              <a:r>
                <a:rPr lang="en-GB" sz="1100" b="1" dirty="0" err="1" smtClean="0"/>
                <a:t>liệu</a:t>
              </a:r>
              <a:r>
                <a:rPr lang="en-GB" sz="1100" b="1" dirty="0" smtClean="0"/>
                <a:t> </a:t>
              </a:r>
              <a:r>
                <a:rPr lang="en-GB" sz="1100" b="1" dirty="0" err="1" smtClean="0"/>
                <a:t>vốn</a:t>
              </a:r>
              <a:r>
                <a:rPr lang="en-GB" sz="1100" b="1" dirty="0" smtClean="0"/>
                <a:t> </a:t>
              </a:r>
              <a:r>
                <a:rPr lang="en-GB" sz="1100" b="1" dirty="0" err="1" smtClean="0"/>
                <a:t>đầu</a:t>
              </a:r>
              <a:r>
                <a:rPr lang="en-GB" sz="1100" b="1" dirty="0" smtClean="0"/>
                <a:t> </a:t>
              </a:r>
              <a:r>
                <a:rPr lang="en-GB" sz="1100" b="1" dirty="0" err="1" smtClean="0"/>
                <a:t>tư</a:t>
              </a:r>
              <a:r>
                <a:rPr lang="en-GB" sz="1100" b="1" dirty="0" smtClean="0"/>
                <a:t> </a:t>
              </a:r>
              <a:r>
                <a:rPr lang="en-GB" sz="1100" b="1" dirty="0" err="1" smtClean="0"/>
                <a:t>cho</a:t>
              </a:r>
              <a:r>
                <a:rPr lang="en-GB" sz="1100" b="1" dirty="0" smtClean="0"/>
                <a:t> </a:t>
              </a:r>
              <a:r>
                <a:rPr lang="en-GB" sz="1100" b="1" dirty="0" err="1" smtClean="0"/>
                <a:t>chương</a:t>
              </a:r>
              <a:r>
                <a:rPr lang="en-GB" sz="1100" b="1" dirty="0" smtClean="0"/>
                <a:t> </a:t>
              </a:r>
              <a:r>
                <a:rPr lang="en-GB" sz="1100" b="1" dirty="0" err="1" smtClean="0"/>
                <a:t>trình</a:t>
              </a:r>
              <a:r>
                <a:rPr lang="en-GB" sz="1100" b="1" dirty="0" smtClean="0"/>
                <a:t> </a:t>
              </a:r>
              <a:r>
                <a:rPr lang="en-GB" sz="1100" b="1" dirty="0" err="1" smtClean="0"/>
                <a:t>phát</a:t>
              </a:r>
              <a:r>
                <a:rPr lang="en-GB" sz="1100" b="1" dirty="0" smtClean="0"/>
                <a:t> </a:t>
              </a:r>
              <a:r>
                <a:rPr lang="en-GB" sz="1100" b="1" dirty="0" err="1" smtClean="0"/>
                <a:t>triển</a:t>
              </a:r>
              <a:r>
                <a:rPr lang="en-GB" sz="1100" b="1" dirty="0" smtClean="0"/>
                <a:t> </a:t>
              </a:r>
              <a:r>
                <a:rPr lang="en-GB" sz="1100" b="1" dirty="0" err="1" smtClean="0"/>
                <a:t>bền</a:t>
              </a:r>
              <a:r>
                <a:rPr lang="en-GB" sz="1100" b="1" dirty="0" smtClean="0"/>
                <a:t> </a:t>
              </a:r>
              <a:r>
                <a:rPr lang="en-GB" sz="1100" b="1" dirty="0" err="1" smtClean="0"/>
                <a:t>vững</a:t>
              </a:r>
              <a:endParaRPr lang="en-GB" sz="1100" b="1" dirty="0"/>
            </a:p>
          </p:txBody>
        </p:sp>
        <p:sp>
          <p:nvSpPr>
            <p:cNvPr id="29" name="Rectangle 28"/>
            <p:cNvSpPr/>
            <p:nvPr/>
          </p:nvSpPr>
          <p:spPr bwMode="ltGray">
            <a:xfrm>
              <a:off x="1140577" y="2588367"/>
              <a:ext cx="2426957" cy="1571996"/>
            </a:xfrm>
            <a:prstGeom prst="rect">
              <a:avLst/>
            </a:prstGeom>
            <a:solidFill>
              <a:schemeClr val="tx2"/>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100" b="1">
                  <a:solidFill>
                    <a:srgbClr val="FFFFFF"/>
                  </a:solidFill>
                  <a:cs typeface="Times New Roman" panose="02020603050405020304" pitchFamily="18" charset="0"/>
                </a:rPr>
                <a:t>Đầu tư vào năng lượng tái tạo</a:t>
              </a:r>
            </a:p>
            <a:p>
              <a:r>
                <a:rPr lang="vi-VN" sz="1100">
                  <a:solidFill>
                    <a:srgbClr val="FFFFFF"/>
                  </a:solidFill>
                  <a:cs typeface="Times New Roman" panose="02020603050405020304" pitchFamily="18" charset="0"/>
                </a:rPr>
                <a:t>Tổng giá trị của các dự án năng lượng tái tạo được ngân hàng tài trợ hoặc tư vấn trong năm </a:t>
              </a:r>
              <a:r>
                <a:rPr lang="vi-VN" sz="1100" smtClean="0">
                  <a:solidFill>
                    <a:srgbClr val="FFFFFF"/>
                  </a:solidFill>
                  <a:cs typeface="Times New Roman" panose="02020603050405020304" pitchFamily="18" charset="0"/>
                </a:rPr>
                <a:t>20</a:t>
              </a:r>
              <a:r>
                <a:rPr lang="en-US" sz="1100" smtClean="0">
                  <a:solidFill>
                    <a:srgbClr val="FFFFFF"/>
                  </a:solidFill>
                  <a:cs typeface="Times New Roman" panose="02020603050405020304" pitchFamily="18" charset="0"/>
                </a:rPr>
                <a:t>0</a:t>
              </a:r>
              <a:r>
                <a:rPr lang="vi-VN" sz="1100" smtClean="0">
                  <a:solidFill>
                    <a:srgbClr val="FFFFFF"/>
                  </a:solidFill>
                  <a:cs typeface="Times New Roman" panose="02020603050405020304" pitchFamily="18" charset="0"/>
                </a:rPr>
                <a:t>7</a:t>
              </a:r>
              <a:endParaRPr lang="en-US" sz="1100" smtClean="0">
                <a:solidFill>
                  <a:srgbClr val="FFFFFF"/>
                </a:solidFill>
                <a:cs typeface="Times New Roman" panose="02020603050405020304" pitchFamily="18" charset="0"/>
              </a:endParaRPr>
            </a:p>
            <a:p>
              <a:r>
                <a:rPr lang="en-US" sz="1100" b="1" smtClean="0">
                  <a:solidFill>
                    <a:srgbClr val="FFFFFF"/>
                  </a:solidFill>
                  <a:cs typeface="Times New Roman" panose="02020603050405020304" pitchFamily="18" charset="0"/>
                </a:rPr>
                <a:t>$1,500 triệu</a:t>
              </a:r>
            </a:p>
            <a:p>
              <a:r>
                <a:rPr lang="en-US" sz="1100" b="1" smtClean="0">
                  <a:solidFill>
                    <a:srgbClr val="FFFFFF"/>
                  </a:solidFill>
                  <a:cs typeface="Times New Roman" panose="02020603050405020304" pitchFamily="18" charset="0"/>
                </a:rPr>
                <a:t>2006</a:t>
              </a:r>
              <a:r>
                <a:rPr lang="en-US" sz="1100" b="1" dirty="0" smtClean="0">
                  <a:solidFill>
                    <a:srgbClr val="FFFFFF"/>
                  </a:solidFill>
                  <a:cs typeface="Times New Roman" panose="02020603050405020304" pitchFamily="18" charset="0"/>
                </a:rPr>
                <a:t>: </a:t>
              </a:r>
              <a:r>
                <a:rPr lang="en-US" sz="1100" b="1" smtClean="0">
                  <a:solidFill>
                    <a:srgbClr val="FFFFFF"/>
                  </a:solidFill>
                  <a:cs typeface="Times New Roman" panose="02020603050405020304" pitchFamily="18" charset="0"/>
                </a:rPr>
                <a:t>$800 triệu</a:t>
              </a:r>
              <a:endParaRPr lang="en-US" sz="1100" b="1" dirty="0" smtClean="0">
                <a:solidFill>
                  <a:srgbClr val="FFFFFF"/>
                </a:solidFill>
                <a:cs typeface="Times New Roman" panose="02020603050405020304" pitchFamily="18" charset="0"/>
              </a:endParaRPr>
            </a:p>
            <a:p>
              <a:r>
                <a:rPr lang="en-US" sz="1100" b="1" dirty="0" smtClean="0">
                  <a:solidFill>
                    <a:srgbClr val="FFFFFF"/>
                  </a:solidFill>
                  <a:cs typeface="Times New Roman" panose="02020603050405020304" pitchFamily="18" charset="0"/>
                </a:rPr>
                <a:t>2005: </a:t>
              </a:r>
              <a:r>
                <a:rPr lang="en-US" sz="1100" b="1" smtClean="0">
                  <a:solidFill>
                    <a:srgbClr val="FFFFFF"/>
                  </a:solidFill>
                  <a:cs typeface="Times New Roman" panose="02020603050405020304" pitchFamily="18" charset="0"/>
                </a:rPr>
                <a:t>$300 triệu</a:t>
              </a:r>
              <a:endParaRPr lang="en-US" sz="1100" b="1" dirty="0" smtClean="0">
                <a:solidFill>
                  <a:srgbClr val="FFFFFF"/>
                </a:solidFill>
                <a:cs typeface="Times New Roman" panose="02020603050405020304" pitchFamily="18" charset="0"/>
              </a:endParaRPr>
            </a:p>
          </p:txBody>
        </p:sp>
        <p:grpSp>
          <p:nvGrpSpPr>
            <p:cNvPr id="14" name="Group 13"/>
            <p:cNvGrpSpPr/>
            <p:nvPr/>
          </p:nvGrpSpPr>
          <p:grpSpPr>
            <a:xfrm>
              <a:off x="930263" y="4385482"/>
              <a:ext cx="2644361" cy="382104"/>
              <a:chOff x="930263" y="4160561"/>
              <a:chExt cx="2644361" cy="382104"/>
            </a:xfrm>
          </p:grpSpPr>
          <p:cxnSp>
            <p:nvCxnSpPr>
              <p:cNvPr id="23" name="Elbow Connector 22"/>
              <p:cNvCxnSpPr/>
              <p:nvPr/>
            </p:nvCxnSpPr>
            <p:spPr>
              <a:xfrm rot="16200000" flipH="1">
                <a:off x="1697572" y="4291789"/>
                <a:ext cx="382104" cy="119648"/>
              </a:xfrm>
              <a:prstGeom prst="bentConnector3">
                <a:avLst/>
              </a:prstGeom>
              <a:ln>
                <a:headEnd type="ova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30263" y="4542665"/>
                <a:ext cx="2644361" cy="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5" name="Footer Placeholder 13"/>
          <p:cNvSpPr txBox="1">
            <a:spLocks/>
          </p:cNvSpPr>
          <p:nvPr/>
        </p:nvSpPr>
        <p:spPr>
          <a:xfrm>
            <a:off x="574548" y="6331934"/>
            <a:ext cx="5699252" cy="150876"/>
          </a:xfrm>
          <a:prstGeom prst="rect">
            <a:avLst/>
          </a:prstGeom>
        </p:spPr>
        <p:txBody>
          <a:bodyPr vert="horz" lIns="0" tIns="0" rIns="0" bIns="0" anchor="b" anchorCtr="0">
            <a:noAutofit/>
          </a:bodyPr>
          <a:lstStyle>
            <a:defPPr>
              <a:defRPr lang="en-US"/>
            </a:defPPr>
            <a:lvl1pPr marL="0" algn="l" defTabSz="914400" rtl="0" eaLnBrk="1" latinLnBrk="0" hangingPunct="1">
              <a:defRPr sz="10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dirty="0" smtClean="0"/>
              <a:t>IFC/SSC – Báo cáo Môi trường và Xã hội (E&amp;S)</a:t>
            </a:r>
            <a:endParaRPr lang="en-GB" dirty="0"/>
          </a:p>
        </p:txBody>
      </p:sp>
    </p:spTree>
    <p:extLst>
      <p:ext uri="{BB962C8B-B14F-4D97-AF65-F5344CB8AC3E}">
        <p14:creationId xmlns:p14="http://schemas.microsoft.com/office/powerpoint/2010/main" val="553878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0000" tIns="46800" rIns="90000" bIns="46800"/>
          <a:lstStyle/>
          <a:p>
            <a:r>
              <a:rPr lang="en-GB" sz="2000"/>
              <a:t>“Phát triển bền vững” được định nghĩa như thế nào?</a:t>
            </a:r>
            <a:endParaRPr lang="en-GB" sz="2000" dirty="0"/>
          </a:p>
        </p:txBody>
      </p:sp>
      <p:grpSp>
        <p:nvGrpSpPr>
          <p:cNvPr id="8" name="Group 7"/>
          <p:cNvGrpSpPr/>
          <p:nvPr/>
        </p:nvGrpSpPr>
        <p:grpSpPr>
          <a:xfrm>
            <a:off x="577851" y="1752603"/>
            <a:ext cx="4375149" cy="4190998"/>
            <a:chOff x="577851" y="1752603"/>
            <a:chExt cx="4375149" cy="4190998"/>
          </a:xfrm>
        </p:grpSpPr>
        <p:cxnSp>
          <p:nvCxnSpPr>
            <p:cNvPr id="7" name="Straight Connector 6"/>
            <p:cNvCxnSpPr/>
            <p:nvPr/>
          </p:nvCxnSpPr>
          <p:spPr>
            <a:xfrm flipV="1">
              <a:off x="4953000" y="1828802"/>
              <a:ext cx="0" cy="4114799"/>
            </a:xfrm>
            <a:prstGeom prst="line">
              <a:avLst/>
            </a:prstGeom>
            <a:ln w="12700" cmpd="sng">
              <a:solidFill>
                <a:schemeClr val="tx1">
                  <a:lumMod val="75000"/>
                  <a:lumOff val="25000"/>
                </a:schemeClr>
              </a:solidFill>
              <a:prstDash val="dot"/>
            </a:ln>
            <a:effectLst/>
          </p:spPr>
          <p:style>
            <a:lnRef idx="2">
              <a:schemeClr val="accent1"/>
            </a:lnRef>
            <a:fillRef idx="0">
              <a:schemeClr val="accent1"/>
            </a:fillRef>
            <a:effectRef idx="1">
              <a:schemeClr val="accent1"/>
            </a:effectRef>
            <a:fontRef idx="minor">
              <a:schemeClr val="tx1"/>
            </a:fontRef>
          </p:style>
        </p:cxnSp>
        <p:grpSp>
          <p:nvGrpSpPr>
            <p:cNvPr id="31" name="Group 30"/>
            <p:cNvGrpSpPr/>
            <p:nvPr/>
          </p:nvGrpSpPr>
          <p:grpSpPr>
            <a:xfrm>
              <a:off x="577851" y="1752603"/>
              <a:ext cx="4216401" cy="990599"/>
              <a:chOff x="533400" y="1828801"/>
              <a:chExt cx="3892062" cy="990599"/>
            </a:xfrm>
          </p:grpSpPr>
          <p:sp>
            <p:nvSpPr>
              <p:cNvPr id="11" name="Rectangle 10"/>
              <p:cNvSpPr/>
              <p:nvPr/>
            </p:nvSpPr>
            <p:spPr bwMode="ltGray">
              <a:xfrm>
                <a:off x="533400" y="1828801"/>
                <a:ext cx="3892062" cy="6095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kern="0" dirty="0">
                    <a:solidFill>
                      <a:schemeClr val="tx1"/>
                    </a:solidFill>
                    <a:latin typeface="Arial" panose="020B0604020202020204" pitchFamily="34" charset="0"/>
                  </a:rPr>
                  <a:t>…</a:t>
                </a:r>
                <a:r>
                  <a:rPr lang="en-US" sz="1200" b="1" i="1" kern="0" dirty="0" err="1">
                    <a:solidFill>
                      <a:schemeClr val="tx1"/>
                    </a:solidFill>
                    <a:latin typeface="Arial" panose="020B0604020202020204" pitchFamily="34" charset="0"/>
                  </a:rPr>
                  <a:t>sự</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phát</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triển</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đáp</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ứng</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nhu</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cầu</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hiện</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tại</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mà</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không</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ảnh</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hướng</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tới</a:t>
                </a:r>
                <a:r>
                  <a:rPr lang="en-US" sz="1200" b="1" i="1" kern="0" dirty="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nhu</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cầu</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và</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lợi</a:t>
                </a:r>
                <a:r>
                  <a:rPr lang="en-US" sz="1200" b="1" i="1" kern="0" dirty="0" smtClean="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ích</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của</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của</a:t>
                </a:r>
                <a:r>
                  <a:rPr lang="en-US" sz="1200" b="1" i="1" kern="0" dirty="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các</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thế</a:t>
                </a:r>
                <a:r>
                  <a:rPr lang="en-US" sz="1200" b="1" i="1" kern="0" dirty="0" smtClean="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hệ</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tương</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lai</a:t>
                </a:r>
                <a:r>
                  <a:rPr lang="en-US" sz="1200" b="1" i="1" kern="0" dirty="0">
                    <a:solidFill>
                      <a:schemeClr val="tx1"/>
                    </a:solidFill>
                    <a:latin typeface="Arial" panose="020B0604020202020204" pitchFamily="34" charset="0"/>
                  </a:rPr>
                  <a:t>…</a:t>
                </a:r>
                <a:endParaRPr lang="en-GB" sz="1600" dirty="0" err="1">
                  <a:solidFill>
                    <a:schemeClr val="tx1"/>
                  </a:solidFill>
                  <a:latin typeface="Arial" panose="020B0604020202020204" pitchFamily="34" charset="0"/>
                </a:endParaRPr>
              </a:p>
            </p:txBody>
          </p:sp>
          <p:cxnSp>
            <p:nvCxnSpPr>
              <p:cNvPr id="17" name="Straight Connector 16"/>
              <p:cNvCxnSpPr/>
              <p:nvPr/>
            </p:nvCxnSpPr>
            <p:spPr>
              <a:xfrm flipH="1">
                <a:off x="2479431" y="2438400"/>
                <a:ext cx="1946031" cy="0"/>
              </a:xfrm>
              <a:prstGeom prst="line">
                <a:avLst/>
              </a:prstGeom>
              <a:ln w="190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bwMode="ltGray">
              <a:xfrm>
                <a:off x="533400" y="2514601"/>
                <a:ext cx="3892062" cy="3047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000" b="1" i="1" kern="0" dirty="0" smtClean="0">
                    <a:solidFill>
                      <a:schemeClr val="tx2">
                        <a:lumMod val="75000"/>
                      </a:schemeClr>
                    </a:solidFill>
                    <a:latin typeface="Arial" panose="020B0604020202020204" pitchFamily="34" charset="0"/>
                  </a:rPr>
                  <a:t>The </a:t>
                </a:r>
                <a:r>
                  <a:rPr lang="en-US" sz="1000" b="1" i="1" kern="0" dirty="0" err="1" smtClean="0">
                    <a:solidFill>
                      <a:schemeClr val="tx2">
                        <a:lumMod val="75000"/>
                      </a:schemeClr>
                    </a:solidFill>
                    <a:latin typeface="Arial" panose="020B0604020202020204" pitchFamily="34" charset="0"/>
                  </a:rPr>
                  <a:t>Bruntland</a:t>
                </a:r>
                <a:r>
                  <a:rPr lang="en-US" sz="1000" b="1" i="1" kern="0" dirty="0" smtClean="0">
                    <a:solidFill>
                      <a:schemeClr val="tx2">
                        <a:lumMod val="75000"/>
                      </a:schemeClr>
                    </a:solidFill>
                    <a:latin typeface="Arial" panose="020B0604020202020204" pitchFamily="34" charset="0"/>
                  </a:rPr>
                  <a:t> Commission</a:t>
                </a:r>
                <a:endParaRPr lang="en-GB" sz="1100" dirty="0" err="1" smtClean="0">
                  <a:solidFill>
                    <a:schemeClr val="tx2">
                      <a:lumMod val="75000"/>
                    </a:schemeClr>
                  </a:solidFill>
                  <a:latin typeface="Arial" panose="020B0604020202020204" pitchFamily="34" charset="0"/>
                </a:endParaRPr>
              </a:p>
            </p:txBody>
          </p:sp>
        </p:grpSp>
        <p:cxnSp>
          <p:nvCxnSpPr>
            <p:cNvPr id="26" name="Straight Connector 25"/>
            <p:cNvCxnSpPr/>
            <p:nvPr/>
          </p:nvCxnSpPr>
          <p:spPr>
            <a:xfrm flipH="1">
              <a:off x="2686052" y="3818792"/>
              <a:ext cx="2108201" cy="0"/>
            </a:xfrm>
            <a:prstGeom prst="line">
              <a:avLst/>
            </a:prstGeom>
            <a:ln w="190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2686052" y="5606142"/>
              <a:ext cx="2108201" cy="0"/>
            </a:xfrm>
            <a:prstGeom prst="line">
              <a:avLst/>
            </a:prstGeom>
            <a:ln w="19050" cmpd="sng">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p:nvGrpSpPr>
        <p:grpSpPr>
          <a:xfrm>
            <a:off x="5304564" y="2286000"/>
            <a:ext cx="3993238" cy="3182937"/>
            <a:chOff x="5304564" y="2286000"/>
            <a:chExt cx="3993238" cy="3182937"/>
          </a:xfrm>
        </p:grpSpPr>
        <p:pic>
          <p:nvPicPr>
            <p:cNvPr id="2050" name="Picture 2"/>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09715" y="2286000"/>
              <a:ext cx="3182937" cy="318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5304564" y="2378004"/>
              <a:ext cx="3993238" cy="2998929"/>
              <a:chOff x="5304564" y="2170239"/>
              <a:chExt cx="3993238" cy="2998929"/>
            </a:xfrm>
          </p:grpSpPr>
          <p:grpSp>
            <p:nvGrpSpPr>
              <p:cNvPr id="43" name="Group 42"/>
              <p:cNvGrpSpPr/>
              <p:nvPr/>
            </p:nvGrpSpPr>
            <p:grpSpPr>
              <a:xfrm>
                <a:off x="5304564" y="2170239"/>
                <a:ext cx="3993238" cy="737226"/>
                <a:chOff x="6692677" y="2045013"/>
                <a:chExt cx="4144237" cy="737226"/>
              </a:xfrm>
            </p:grpSpPr>
            <p:grpSp>
              <p:nvGrpSpPr>
                <p:cNvPr id="44" name="Group 43"/>
                <p:cNvGrpSpPr/>
                <p:nvPr/>
              </p:nvGrpSpPr>
              <p:grpSpPr>
                <a:xfrm>
                  <a:off x="7315200" y="2045013"/>
                  <a:ext cx="3521714" cy="737226"/>
                  <a:chOff x="344082" y="1676400"/>
                  <a:chExt cx="3521714" cy="737226"/>
                </a:xfrm>
              </p:grpSpPr>
              <p:cxnSp>
                <p:nvCxnSpPr>
                  <p:cNvPr id="48" name="Straight Connector 47"/>
                  <p:cNvCxnSpPr/>
                  <p:nvPr/>
                </p:nvCxnSpPr>
                <p:spPr>
                  <a:xfrm flipH="1">
                    <a:off x="344082" y="2413626"/>
                    <a:ext cx="3521714" cy="0"/>
                  </a:xfrm>
                  <a:prstGeom prst="line">
                    <a:avLst/>
                  </a:prstGeom>
                  <a:ln w="1270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457200" y="1676400"/>
                    <a:ext cx="3332396" cy="677108"/>
                  </a:xfrm>
                  <a:prstGeom prst="rect">
                    <a:avLst/>
                  </a:prstGeom>
                </p:spPr>
                <p:txBody>
                  <a:bodyPr wrap="square" lIns="0" tIns="0" rIns="0" bIns="0" anchor="b">
                    <a:noAutofit/>
                  </a:bodyPr>
                  <a:lstStyle/>
                  <a:p>
                    <a:r>
                      <a:rPr lang="en-GB" sz="1200" i="1" dirty="0" err="1">
                        <a:latin typeface="Arial" panose="020B0604020202020204" pitchFamily="34" charset="0"/>
                        <a:cs typeface="Arial" panose="020B0604020202020204" pitchFamily="34" charset="0"/>
                      </a:rPr>
                      <a:t>Mức</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độ</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về</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trách</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nhiệm</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xã</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hội</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của</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doanh</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nghiệp</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bao</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gồm</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các</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thông</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lệ</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kinh</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doanh</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công</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bằng</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và</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có</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lợi</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ích</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đối</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với</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lao</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động</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và</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cộng</a:t>
                    </a:r>
                    <a:r>
                      <a:rPr lang="en-GB" sz="1200" i="1" dirty="0">
                        <a:latin typeface="Arial" panose="020B0604020202020204" pitchFamily="34" charset="0"/>
                        <a:cs typeface="Arial" panose="020B0604020202020204" pitchFamily="34" charset="0"/>
                      </a:rPr>
                      <a:t> </a:t>
                    </a:r>
                    <a:r>
                      <a:rPr lang="en-GB" sz="1200" i="1" dirty="0" err="1">
                        <a:latin typeface="Arial" panose="020B0604020202020204" pitchFamily="34" charset="0"/>
                        <a:cs typeface="Arial" panose="020B0604020202020204" pitchFamily="34" charset="0"/>
                      </a:rPr>
                      <a:t>đồng</a:t>
                    </a:r>
                    <a:endParaRPr lang="en-GB" sz="1200" i="1" dirty="0">
                      <a:latin typeface="Arial" panose="020B0604020202020204" pitchFamily="34" charset="0"/>
                      <a:cs typeface="Arial" panose="020B0604020202020204" pitchFamily="34" charset="0"/>
                    </a:endParaRPr>
                  </a:p>
                </p:txBody>
              </p:sp>
            </p:grpSp>
            <p:grpSp>
              <p:nvGrpSpPr>
                <p:cNvPr id="45" name="Group 44"/>
                <p:cNvGrpSpPr/>
                <p:nvPr/>
              </p:nvGrpSpPr>
              <p:grpSpPr>
                <a:xfrm>
                  <a:off x="6692677" y="2170239"/>
                  <a:ext cx="612000" cy="612000"/>
                  <a:chOff x="9617181" y="4690710"/>
                  <a:chExt cx="612000" cy="612000"/>
                </a:xfrm>
              </p:grpSpPr>
              <p:sp>
                <p:nvSpPr>
                  <p:cNvPr id="46" name="Oval 45"/>
                  <p:cNvSpPr/>
                  <p:nvPr/>
                </p:nvSpPr>
                <p:spPr bwMode="ltGray">
                  <a:xfrm>
                    <a:off x="9617181" y="4690710"/>
                    <a:ext cx="612000" cy="612000"/>
                  </a:xfrm>
                  <a:prstGeom prst="ellipse">
                    <a:avLst/>
                  </a:prstGeom>
                  <a:solidFill>
                    <a:schemeClr val="accent1"/>
                  </a:solidFill>
                  <a:ln w="3175">
                    <a:noFill/>
                    <a:miter lim="800000"/>
                    <a:headEnd/>
                    <a:tailEnd/>
                  </a:ln>
                </p:spPr>
                <p:txBody>
                  <a:bodyPr/>
                  <a:lstStyle/>
                  <a:p>
                    <a:endParaRPr lang="en-GB" sz="1400" kern="0" dirty="0" err="1">
                      <a:solidFill>
                        <a:schemeClr val="bg2"/>
                      </a:solidFill>
                      <a:latin typeface="Arial" panose="020B0604020202020204" pitchFamily="34" charset="0"/>
                    </a:endParaRPr>
                  </a:p>
                </p:txBody>
              </p:sp>
              <p:sp>
                <p:nvSpPr>
                  <p:cNvPr id="47" name="Freeform 4851"/>
                  <p:cNvSpPr>
                    <a:spLocks noEditPoints="1"/>
                  </p:cNvSpPr>
                  <p:nvPr/>
                </p:nvSpPr>
                <p:spPr bwMode="auto">
                  <a:xfrm>
                    <a:off x="9703458" y="4818431"/>
                    <a:ext cx="438669" cy="463039"/>
                  </a:xfrm>
                  <a:custGeom>
                    <a:avLst/>
                    <a:gdLst>
                      <a:gd name="T0" fmla="*/ 248 w 360"/>
                      <a:gd name="T1" fmla="*/ 8 h 380"/>
                      <a:gd name="T2" fmla="*/ 274 w 360"/>
                      <a:gd name="T3" fmla="*/ 0 h 380"/>
                      <a:gd name="T4" fmla="*/ 298 w 360"/>
                      <a:gd name="T5" fmla="*/ 28 h 380"/>
                      <a:gd name="T6" fmla="*/ 280 w 360"/>
                      <a:gd name="T7" fmla="*/ 56 h 380"/>
                      <a:gd name="T8" fmla="*/ 258 w 360"/>
                      <a:gd name="T9" fmla="*/ 56 h 380"/>
                      <a:gd name="T10" fmla="*/ 240 w 360"/>
                      <a:gd name="T11" fmla="*/ 28 h 380"/>
                      <a:gd name="T12" fmla="*/ 344 w 360"/>
                      <a:gd name="T13" fmla="*/ 88 h 380"/>
                      <a:gd name="T14" fmla="*/ 288 w 360"/>
                      <a:gd name="T15" fmla="*/ 68 h 380"/>
                      <a:gd name="T16" fmla="*/ 214 w 360"/>
                      <a:gd name="T17" fmla="*/ 70 h 380"/>
                      <a:gd name="T18" fmla="*/ 194 w 360"/>
                      <a:gd name="T19" fmla="*/ 90 h 380"/>
                      <a:gd name="T20" fmla="*/ 224 w 360"/>
                      <a:gd name="T21" fmla="*/ 114 h 380"/>
                      <a:gd name="T22" fmla="*/ 248 w 360"/>
                      <a:gd name="T23" fmla="*/ 166 h 380"/>
                      <a:gd name="T24" fmla="*/ 234 w 360"/>
                      <a:gd name="T25" fmla="*/ 208 h 380"/>
                      <a:gd name="T26" fmla="*/ 278 w 360"/>
                      <a:gd name="T27" fmla="*/ 214 h 380"/>
                      <a:gd name="T28" fmla="*/ 310 w 360"/>
                      <a:gd name="T29" fmla="*/ 244 h 380"/>
                      <a:gd name="T30" fmla="*/ 332 w 360"/>
                      <a:gd name="T31" fmla="*/ 200 h 380"/>
                      <a:gd name="T32" fmla="*/ 348 w 360"/>
                      <a:gd name="T33" fmla="*/ 208 h 380"/>
                      <a:gd name="T34" fmla="*/ 360 w 360"/>
                      <a:gd name="T35" fmla="*/ 190 h 380"/>
                      <a:gd name="T36" fmla="*/ 102 w 360"/>
                      <a:gd name="T37" fmla="*/ 56 h 380"/>
                      <a:gd name="T38" fmla="*/ 120 w 360"/>
                      <a:gd name="T39" fmla="*/ 28 h 380"/>
                      <a:gd name="T40" fmla="*/ 98 w 360"/>
                      <a:gd name="T41" fmla="*/ 0 h 380"/>
                      <a:gd name="T42" fmla="*/ 70 w 360"/>
                      <a:gd name="T43" fmla="*/ 8 h 380"/>
                      <a:gd name="T44" fmla="*/ 62 w 360"/>
                      <a:gd name="T45" fmla="*/ 34 h 380"/>
                      <a:gd name="T46" fmla="*/ 92 w 360"/>
                      <a:gd name="T47" fmla="*/ 58 h 380"/>
                      <a:gd name="T48" fmla="*/ 50 w 360"/>
                      <a:gd name="T49" fmla="*/ 244 h 380"/>
                      <a:gd name="T50" fmla="*/ 74 w 360"/>
                      <a:gd name="T51" fmla="*/ 218 h 380"/>
                      <a:gd name="T52" fmla="*/ 126 w 360"/>
                      <a:gd name="T53" fmla="*/ 208 h 380"/>
                      <a:gd name="T54" fmla="*/ 112 w 360"/>
                      <a:gd name="T55" fmla="*/ 166 h 380"/>
                      <a:gd name="T56" fmla="*/ 128 w 360"/>
                      <a:gd name="T57" fmla="*/ 122 h 380"/>
                      <a:gd name="T58" fmla="*/ 166 w 360"/>
                      <a:gd name="T59" fmla="*/ 90 h 380"/>
                      <a:gd name="T60" fmla="*/ 154 w 360"/>
                      <a:gd name="T61" fmla="*/ 74 h 380"/>
                      <a:gd name="T62" fmla="*/ 72 w 360"/>
                      <a:gd name="T63" fmla="*/ 68 h 380"/>
                      <a:gd name="T64" fmla="*/ 20 w 360"/>
                      <a:gd name="T65" fmla="*/ 80 h 380"/>
                      <a:gd name="T66" fmla="*/ 0 w 360"/>
                      <a:gd name="T67" fmla="*/ 190 h 380"/>
                      <a:gd name="T68" fmla="*/ 12 w 360"/>
                      <a:gd name="T69" fmla="*/ 208 h 380"/>
                      <a:gd name="T70" fmla="*/ 28 w 360"/>
                      <a:gd name="T71" fmla="*/ 200 h 380"/>
                      <a:gd name="T72" fmla="*/ 170 w 360"/>
                      <a:gd name="T73" fmla="*/ 118 h 380"/>
                      <a:gd name="T74" fmla="*/ 136 w 360"/>
                      <a:gd name="T75" fmla="*/ 146 h 380"/>
                      <a:gd name="T76" fmla="*/ 136 w 360"/>
                      <a:gd name="T77" fmla="*/ 184 h 380"/>
                      <a:gd name="T78" fmla="*/ 170 w 360"/>
                      <a:gd name="T79" fmla="*/ 214 h 380"/>
                      <a:gd name="T80" fmla="*/ 208 w 360"/>
                      <a:gd name="T81" fmla="*/ 206 h 380"/>
                      <a:gd name="T82" fmla="*/ 228 w 360"/>
                      <a:gd name="T83" fmla="*/ 166 h 380"/>
                      <a:gd name="T84" fmla="*/ 214 w 360"/>
                      <a:gd name="T85" fmla="*/ 132 h 380"/>
                      <a:gd name="T86" fmla="*/ 296 w 360"/>
                      <a:gd name="T87" fmla="*/ 260 h 380"/>
                      <a:gd name="T88" fmla="*/ 288 w 360"/>
                      <a:gd name="T89" fmla="*/ 246 h 380"/>
                      <a:gd name="T90" fmla="*/ 180 w 360"/>
                      <a:gd name="T91" fmla="*/ 278 h 380"/>
                      <a:gd name="T92" fmla="*/ 82 w 360"/>
                      <a:gd name="T93" fmla="*/ 236 h 380"/>
                      <a:gd name="T94" fmla="*/ 64 w 360"/>
                      <a:gd name="T95" fmla="*/ 260 h 380"/>
                      <a:gd name="T96" fmla="*/ 106 w 360"/>
                      <a:gd name="T97" fmla="*/ 304 h 380"/>
                      <a:gd name="T98" fmla="*/ 146 w 360"/>
                      <a:gd name="T99" fmla="*/ 378 h 380"/>
                      <a:gd name="T100" fmla="*/ 214 w 360"/>
                      <a:gd name="T101" fmla="*/ 378 h 380"/>
                      <a:gd name="T102" fmla="*/ 264 w 360"/>
                      <a:gd name="T103" fmla="*/ 362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0" h="380">
                        <a:moveTo>
                          <a:pt x="240" y="28"/>
                        </a:moveTo>
                        <a:lnTo>
                          <a:pt x="240" y="28"/>
                        </a:lnTo>
                        <a:lnTo>
                          <a:pt x="240" y="22"/>
                        </a:lnTo>
                        <a:lnTo>
                          <a:pt x="242" y="18"/>
                        </a:lnTo>
                        <a:lnTo>
                          <a:pt x="248" y="8"/>
                        </a:lnTo>
                        <a:lnTo>
                          <a:pt x="258" y="2"/>
                        </a:lnTo>
                        <a:lnTo>
                          <a:pt x="262" y="0"/>
                        </a:lnTo>
                        <a:lnTo>
                          <a:pt x="268" y="0"/>
                        </a:lnTo>
                        <a:lnTo>
                          <a:pt x="268" y="0"/>
                        </a:lnTo>
                        <a:lnTo>
                          <a:pt x="274" y="0"/>
                        </a:lnTo>
                        <a:lnTo>
                          <a:pt x="280" y="2"/>
                        </a:lnTo>
                        <a:lnTo>
                          <a:pt x="290" y="8"/>
                        </a:lnTo>
                        <a:lnTo>
                          <a:pt x="296" y="18"/>
                        </a:lnTo>
                        <a:lnTo>
                          <a:pt x="298" y="22"/>
                        </a:lnTo>
                        <a:lnTo>
                          <a:pt x="298" y="28"/>
                        </a:lnTo>
                        <a:lnTo>
                          <a:pt x="298" y="28"/>
                        </a:lnTo>
                        <a:lnTo>
                          <a:pt x="298" y="34"/>
                        </a:lnTo>
                        <a:lnTo>
                          <a:pt x="296" y="40"/>
                        </a:lnTo>
                        <a:lnTo>
                          <a:pt x="290" y="50"/>
                        </a:lnTo>
                        <a:lnTo>
                          <a:pt x="280" y="56"/>
                        </a:lnTo>
                        <a:lnTo>
                          <a:pt x="274" y="58"/>
                        </a:lnTo>
                        <a:lnTo>
                          <a:pt x="268" y="58"/>
                        </a:lnTo>
                        <a:lnTo>
                          <a:pt x="268" y="58"/>
                        </a:lnTo>
                        <a:lnTo>
                          <a:pt x="262" y="58"/>
                        </a:lnTo>
                        <a:lnTo>
                          <a:pt x="258" y="56"/>
                        </a:lnTo>
                        <a:lnTo>
                          <a:pt x="248" y="50"/>
                        </a:lnTo>
                        <a:lnTo>
                          <a:pt x="242" y="40"/>
                        </a:lnTo>
                        <a:lnTo>
                          <a:pt x="240" y="34"/>
                        </a:lnTo>
                        <a:lnTo>
                          <a:pt x="240" y="28"/>
                        </a:lnTo>
                        <a:lnTo>
                          <a:pt x="240" y="28"/>
                        </a:lnTo>
                        <a:close/>
                        <a:moveTo>
                          <a:pt x="360" y="190"/>
                        </a:moveTo>
                        <a:lnTo>
                          <a:pt x="344" y="90"/>
                        </a:lnTo>
                        <a:lnTo>
                          <a:pt x="344" y="90"/>
                        </a:lnTo>
                        <a:lnTo>
                          <a:pt x="344" y="88"/>
                        </a:lnTo>
                        <a:lnTo>
                          <a:pt x="344" y="88"/>
                        </a:lnTo>
                        <a:lnTo>
                          <a:pt x="340" y="80"/>
                        </a:lnTo>
                        <a:lnTo>
                          <a:pt x="332" y="74"/>
                        </a:lnTo>
                        <a:lnTo>
                          <a:pt x="324" y="70"/>
                        </a:lnTo>
                        <a:lnTo>
                          <a:pt x="314" y="68"/>
                        </a:lnTo>
                        <a:lnTo>
                          <a:pt x="288" y="68"/>
                        </a:lnTo>
                        <a:lnTo>
                          <a:pt x="270" y="102"/>
                        </a:lnTo>
                        <a:lnTo>
                          <a:pt x="250" y="68"/>
                        </a:lnTo>
                        <a:lnTo>
                          <a:pt x="222" y="68"/>
                        </a:lnTo>
                        <a:lnTo>
                          <a:pt x="222" y="68"/>
                        </a:lnTo>
                        <a:lnTo>
                          <a:pt x="214" y="70"/>
                        </a:lnTo>
                        <a:lnTo>
                          <a:pt x="206" y="74"/>
                        </a:lnTo>
                        <a:lnTo>
                          <a:pt x="198" y="80"/>
                        </a:lnTo>
                        <a:lnTo>
                          <a:pt x="194" y="88"/>
                        </a:lnTo>
                        <a:lnTo>
                          <a:pt x="194" y="88"/>
                        </a:lnTo>
                        <a:lnTo>
                          <a:pt x="194" y="90"/>
                        </a:lnTo>
                        <a:lnTo>
                          <a:pt x="192" y="98"/>
                        </a:lnTo>
                        <a:lnTo>
                          <a:pt x="192" y="98"/>
                        </a:lnTo>
                        <a:lnTo>
                          <a:pt x="204" y="102"/>
                        </a:lnTo>
                        <a:lnTo>
                          <a:pt x="214" y="106"/>
                        </a:lnTo>
                        <a:lnTo>
                          <a:pt x="224" y="114"/>
                        </a:lnTo>
                        <a:lnTo>
                          <a:pt x="232" y="122"/>
                        </a:lnTo>
                        <a:lnTo>
                          <a:pt x="240" y="132"/>
                        </a:lnTo>
                        <a:lnTo>
                          <a:pt x="244" y="142"/>
                        </a:lnTo>
                        <a:lnTo>
                          <a:pt x="248" y="154"/>
                        </a:lnTo>
                        <a:lnTo>
                          <a:pt x="248" y="166"/>
                        </a:lnTo>
                        <a:lnTo>
                          <a:pt x="248" y="166"/>
                        </a:lnTo>
                        <a:lnTo>
                          <a:pt x="248" y="178"/>
                        </a:lnTo>
                        <a:lnTo>
                          <a:pt x="246" y="188"/>
                        </a:lnTo>
                        <a:lnTo>
                          <a:pt x="240" y="198"/>
                        </a:lnTo>
                        <a:lnTo>
                          <a:pt x="234" y="208"/>
                        </a:lnTo>
                        <a:lnTo>
                          <a:pt x="250" y="208"/>
                        </a:lnTo>
                        <a:lnTo>
                          <a:pt x="250" y="208"/>
                        </a:lnTo>
                        <a:lnTo>
                          <a:pt x="260" y="208"/>
                        </a:lnTo>
                        <a:lnTo>
                          <a:pt x="270" y="210"/>
                        </a:lnTo>
                        <a:lnTo>
                          <a:pt x="278" y="214"/>
                        </a:lnTo>
                        <a:lnTo>
                          <a:pt x="286" y="218"/>
                        </a:lnTo>
                        <a:lnTo>
                          <a:pt x="294" y="222"/>
                        </a:lnTo>
                        <a:lnTo>
                          <a:pt x="300" y="228"/>
                        </a:lnTo>
                        <a:lnTo>
                          <a:pt x="306" y="236"/>
                        </a:lnTo>
                        <a:lnTo>
                          <a:pt x="310" y="244"/>
                        </a:lnTo>
                        <a:lnTo>
                          <a:pt x="308" y="118"/>
                        </a:lnTo>
                        <a:lnTo>
                          <a:pt x="318" y="118"/>
                        </a:lnTo>
                        <a:lnTo>
                          <a:pt x="330" y="196"/>
                        </a:lnTo>
                        <a:lnTo>
                          <a:pt x="330" y="196"/>
                        </a:lnTo>
                        <a:lnTo>
                          <a:pt x="332" y="200"/>
                        </a:lnTo>
                        <a:lnTo>
                          <a:pt x="336" y="204"/>
                        </a:lnTo>
                        <a:lnTo>
                          <a:pt x="340" y="208"/>
                        </a:lnTo>
                        <a:lnTo>
                          <a:pt x="346" y="208"/>
                        </a:lnTo>
                        <a:lnTo>
                          <a:pt x="346" y="208"/>
                        </a:lnTo>
                        <a:lnTo>
                          <a:pt x="348" y="208"/>
                        </a:lnTo>
                        <a:lnTo>
                          <a:pt x="348" y="208"/>
                        </a:lnTo>
                        <a:lnTo>
                          <a:pt x="354" y="206"/>
                        </a:lnTo>
                        <a:lnTo>
                          <a:pt x="358" y="202"/>
                        </a:lnTo>
                        <a:lnTo>
                          <a:pt x="360" y="196"/>
                        </a:lnTo>
                        <a:lnTo>
                          <a:pt x="360" y="190"/>
                        </a:lnTo>
                        <a:lnTo>
                          <a:pt x="360" y="190"/>
                        </a:lnTo>
                        <a:close/>
                        <a:moveTo>
                          <a:pt x="92" y="58"/>
                        </a:moveTo>
                        <a:lnTo>
                          <a:pt x="92" y="58"/>
                        </a:lnTo>
                        <a:lnTo>
                          <a:pt x="98" y="58"/>
                        </a:lnTo>
                        <a:lnTo>
                          <a:pt x="102" y="56"/>
                        </a:lnTo>
                        <a:lnTo>
                          <a:pt x="112" y="50"/>
                        </a:lnTo>
                        <a:lnTo>
                          <a:pt x="118" y="40"/>
                        </a:lnTo>
                        <a:lnTo>
                          <a:pt x="120" y="34"/>
                        </a:lnTo>
                        <a:lnTo>
                          <a:pt x="120" y="28"/>
                        </a:lnTo>
                        <a:lnTo>
                          <a:pt x="120" y="28"/>
                        </a:lnTo>
                        <a:lnTo>
                          <a:pt x="120" y="22"/>
                        </a:lnTo>
                        <a:lnTo>
                          <a:pt x="118" y="18"/>
                        </a:lnTo>
                        <a:lnTo>
                          <a:pt x="112" y="8"/>
                        </a:lnTo>
                        <a:lnTo>
                          <a:pt x="102" y="2"/>
                        </a:lnTo>
                        <a:lnTo>
                          <a:pt x="98" y="0"/>
                        </a:lnTo>
                        <a:lnTo>
                          <a:pt x="92" y="0"/>
                        </a:lnTo>
                        <a:lnTo>
                          <a:pt x="92" y="0"/>
                        </a:lnTo>
                        <a:lnTo>
                          <a:pt x="86" y="0"/>
                        </a:lnTo>
                        <a:lnTo>
                          <a:pt x="80" y="2"/>
                        </a:lnTo>
                        <a:lnTo>
                          <a:pt x="70" y="8"/>
                        </a:lnTo>
                        <a:lnTo>
                          <a:pt x="64" y="18"/>
                        </a:lnTo>
                        <a:lnTo>
                          <a:pt x="62" y="22"/>
                        </a:lnTo>
                        <a:lnTo>
                          <a:pt x="62" y="28"/>
                        </a:lnTo>
                        <a:lnTo>
                          <a:pt x="62" y="28"/>
                        </a:lnTo>
                        <a:lnTo>
                          <a:pt x="62" y="34"/>
                        </a:lnTo>
                        <a:lnTo>
                          <a:pt x="64" y="40"/>
                        </a:lnTo>
                        <a:lnTo>
                          <a:pt x="70" y="50"/>
                        </a:lnTo>
                        <a:lnTo>
                          <a:pt x="80" y="56"/>
                        </a:lnTo>
                        <a:lnTo>
                          <a:pt x="86" y="58"/>
                        </a:lnTo>
                        <a:lnTo>
                          <a:pt x="92" y="58"/>
                        </a:lnTo>
                        <a:lnTo>
                          <a:pt x="92" y="58"/>
                        </a:lnTo>
                        <a:close/>
                        <a:moveTo>
                          <a:pt x="30" y="196"/>
                        </a:moveTo>
                        <a:lnTo>
                          <a:pt x="42" y="118"/>
                        </a:lnTo>
                        <a:lnTo>
                          <a:pt x="52" y="118"/>
                        </a:lnTo>
                        <a:lnTo>
                          <a:pt x="50" y="244"/>
                        </a:lnTo>
                        <a:lnTo>
                          <a:pt x="50" y="244"/>
                        </a:lnTo>
                        <a:lnTo>
                          <a:pt x="54" y="236"/>
                        </a:lnTo>
                        <a:lnTo>
                          <a:pt x="60" y="228"/>
                        </a:lnTo>
                        <a:lnTo>
                          <a:pt x="66" y="222"/>
                        </a:lnTo>
                        <a:lnTo>
                          <a:pt x="74" y="218"/>
                        </a:lnTo>
                        <a:lnTo>
                          <a:pt x="82" y="214"/>
                        </a:lnTo>
                        <a:lnTo>
                          <a:pt x="90" y="210"/>
                        </a:lnTo>
                        <a:lnTo>
                          <a:pt x="100" y="208"/>
                        </a:lnTo>
                        <a:lnTo>
                          <a:pt x="110" y="208"/>
                        </a:lnTo>
                        <a:lnTo>
                          <a:pt x="126" y="208"/>
                        </a:lnTo>
                        <a:lnTo>
                          <a:pt x="126" y="208"/>
                        </a:lnTo>
                        <a:lnTo>
                          <a:pt x="120" y="198"/>
                        </a:lnTo>
                        <a:lnTo>
                          <a:pt x="114" y="188"/>
                        </a:lnTo>
                        <a:lnTo>
                          <a:pt x="112" y="178"/>
                        </a:lnTo>
                        <a:lnTo>
                          <a:pt x="112" y="166"/>
                        </a:lnTo>
                        <a:lnTo>
                          <a:pt x="112" y="166"/>
                        </a:lnTo>
                        <a:lnTo>
                          <a:pt x="112" y="154"/>
                        </a:lnTo>
                        <a:lnTo>
                          <a:pt x="116" y="142"/>
                        </a:lnTo>
                        <a:lnTo>
                          <a:pt x="120" y="132"/>
                        </a:lnTo>
                        <a:lnTo>
                          <a:pt x="128" y="122"/>
                        </a:lnTo>
                        <a:lnTo>
                          <a:pt x="136" y="114"/>
                        </a:lnTo>
                        <a:lnTo>
                          <a:pt x="146" y="106"/>
                        </a:lnTo>
                        <a:lnTo>
                          <a:pt x="156" y="102"/>
                        </a:lnTo>
                        <a:lnTo>
                          <a:pt x="168" y="98"/>
                        </a:lnTo>
                        <a:lnTo>
                          <a:pt x="166" y="90"/>
                        </a:lnTo>
                        <a:lnTo>
                          <a:pt x="166" y="90"/>
                        </a:lnTo>
                        <a:lnTo>
                          <a:pt x="166" y="88"/>
                        </a:lnTo>
                        <a:lnTo>
                          <a:pt x="166" y="88"/>
                        </a:lnTo>
                        <a:lnTo>
                          <a:pt x="162" y="80"/>
                        </a:lnTo>
                        <a:lnTo>
                          <a:pt x="154" y="74"/>
                        </a:lnTo>
                        <a:lnTo>
                          <a:pt x="146" y="70"/>
                        </a:lnTo>
                        <a:lnTo>
                          <a:pt x="138" y="68"/>
                        </a:lnTo>
                        <a:lnTo>
                          <a:pt x="110" y="68"/>
                        </a:lnTo>
                        <a:lnTo>
                          <a:pt x="90" y="102"/>
                        </a:lnTo>
                        <a:lnTo>
                          <a:pt x="72" y="68"/>
                        </a:lnTo>
                        <a:lnTo>
                          <a:pt x="46" y="68"/>
                        </a:lnTo>
                        <a:lnTo>
                          <a:pt x="46" y="68"/>
                        </a:lnTo>
                        <a:lnTo>
                          <a:pt x="36" y="70"/>
                        </a:lnTo>
                        <a:lnTo>
                          <a:pt x="28" y="74"/>
                        </a:lnTo>
                        <a:lnTo>
                          <a:pt x="20" y="80"/>
                        </a:lnTo>
                        <a:lnTo>
                          <a:pt x="16" y="88"/>
                        </a:lnTo>
                        <a:lnTo>
                          <a:pt x="16" y="88"/>
                        </a:lnTo>
                        <a:lnTo>
                          <a:pt x="16" y="90"/>
                        </a:lnTo>
                        <a:lnTo>
                          <a:pt x="0" y="190"/>
                        </a:lnTo>
                        <a:lnTo>
                          <a:pt x="0" y="190"/>
                        </a:lnTo>
                        <a:lnTo>
                          <a:pt x="0" y="196"/>
                        </a:lnTo>
                        <a:lnTo>
                          <a:pt x="2" y="202"/>
                        </a:lnTo>
                        <a:lnTo>
                          <a:pt x="6" y="206"/>
                        </a:lnTo>
                        <a:lnTo>
                          <a:pt x="12" y="208"/>
                        </a:lnTo>
                        <a:lnTo>
                          <a:pt x="12" y="208"/>
                        </a:lnTo>
                        <a:lnTo>
                          <a:pt x="14" y="208"/>
                        </a:lnTo>
                        <a:lnTo>
                          <a:pt x="14" y="208"/>
                        </a:lnTo>
                        <a:lnTo>
                          <a:pt x="20" y="208"/>
                        </a:lnTo>
                        <a:lnTo>
                          <a:pt x="24" y="204"/>
                        </a:lnTo>
                        <a:lnTo>
                          <a:pt x="28" y="200"/>
                        </a:lnTo>
                        <a:lnTo>
                          <a:pt x="30" y="196"/>
                        </a:lnTo>
                        <a:lnTo>
                          <a:pt x="30" y="196"/>
                        </a:lnTo>
                        <a:close/>
                        <a:moveTo>
                          <a:pt x="180" y="118"/>
                        </a:moveTo>
                        <a:lnTo>
                          <a:pt x="180" y="118"/>
                        </a:lnTo>
                        <a:lnTo>
                          <a:pt x="170" y="118"/>
                        </a:lnTo>
                        <a:lnTo>
                          <a:pt x="162" y="120"/>
                        </a:lnTo>
                        <a:lnTo>
                          <a:pt x="152" y="126"/>
                        </a:lnTo>
                        <a:lnTo>
                          <a:pt x="146" y="132"/>
                        </a:lnTo>
                        <a:lnTo>
                          <a:pt x="140" y="138"/>
                        </a:lnTo>
                        <a:lnTo>
                          <a:pt x="136" y="146"/>
                        </a:lnTo>
                        <a:lnTo>
                          <a:pt x="132" y="156"/>
                        </a:lnTo>
                        <a:lnTo>
                          <a:pt x="132" y="166"/>
                        </a:lnTo>
                        <a:lnTo>
                          <a:pt x="132" y="166"/>
                        </a:lnTo>
                        <a:lnTo>
                          <a:pt x="132" y="176"/>
                        </a:lnTo>
                        <a:lnTo>
                          <a:pt x="136" y="184"/>
                        </a:lnTo>
                        <a:lnTo>
                          <a:pt x="140" y="194"/>
                        </a:lnTo>
                        <a:lnTo>
                          <a:pt x="146" y="200"/>
                        </a:lnTo>
                        <a:lnTo>
                          <a:pt x="152" y="206"/>
                        </a:lnTo>
                        <a:lnTo>
                          <a:pt x="162" y="210"/>
                        </a:lnTo>
                        <a:lnTo>
                          <a:pt x="170" y="214"/>
                        </a:lnTo>
                        <a:lnTo>
                          <a:pt x="180" y="214"/>
                        </a:lnTo>
                        <a:lnTo>
                          <a:pt x="180" y="214"/>
                        </a:lnTo>
                        <a:lnTo>
                          <a:pt x="190" y="214"/>
                        </a:lnTo>
                        <a:lnTo>
                          <a:pt x="200" y="210"/>
                        </a:lnTo>
                        <a:lnTo>
                          <a:pt x="208" y="206"/>
                        </a:lnTo>
                        <a:lnTo>
                          <a:pt x="214" y="200"/>
                        </a:lnTo>
                        <a:lnTo>
                          <a:pt x="220" y="194"/>
                        </a:lnTo>
                        <a:lnTo>
                          <a:pt x="224" y="184"/>
                        </a:lnTo>
                        <a:lnTo>
                          <a:pt x="228" y="176"/>
                        </a:lnTo>
                        <a:lnTo>
                          <a:pt x="228" y="166"/>
                        </a:lnTo>
                        <a:lnTo>
                          <a:pt x="228" y="166"/>
                        </a:lnTo>
                        <a:lnTo>
                          <a:pt x="228" y="156"/>
                        </a:lnTo>
                        <a:lnTo>
                          <a:pt x="224" y="146"/>
                        </a:lnTo>
                        <a:lnTo>
                          <a:pt x="220" y="138"/>
                        </a:lnTo>
                        <a:lnTo>
                          <a:pt x="214" y="132"/>
                        </a:lnTo>
                        <a:lnTo>
                          <a:pt x="208" y="126"/>
                        </a:lnTo>
                        <a:lnTo>
                          <a:pt x="200" y="120"/>
                        </a:lnTo>
                        <a:lnTo>
                          <a:pt x="190" y="118"/>
                        </a:lnTo>
                        <a:lnTo>
                          <a:pt x="180" y="118"/>
                        </a:lnTo>
                        <a:close/>
                        <a:moveTo>
                          <a:pt x="296" y="260"/>
                        </a:moveTo>
                        <a:lnTo>
                          <a:pt x="296" y="260"/>
                        </a:lnTo>
                        <a:lnTo>
                          <a:pt x="294" y="258"/>
                        </a:lnTo>
                        <a:lnTo>
                          <a:pt x="294" y="258"/>
                        </a:lnTo>
                        <a:lnTo>
                          <a:pt x="292" y="252"/>
                        </a:lnTo>
                        <a:lnTo>
                          <a:pt x="288" y="246"/>
                        </a:lnTo>
                        <a:lnTo>
                          <a:pt x="278" y="236"/>
                        </a:lnTo>
                        <a:lnTo>
                          <a:pt x="266" y="230"/>
                        </a:lnTo>
                        <a:lnTo>
                          <a:pt x="250" y="228"/>
                        </a:lnTo>
                        <a:lnTo>
                          <a:pt x="210" y="228"/>
                        </a:lnTo>
                        <a:lnTo>
                          <a:pt x="180" y="278"/>
                        </a:lnTo>
                        <a:lnTo>
                          <a:pt x="150" y="228"/>
                        </a:lnTo>
                        <a:lnTo>
                          <a:pt x="110" y="228"/>
                        </a:lnTo>
                        <a:lnTo>
                          <a:pt x="110" y="228"/>
                        </a:lnTo>
                        <a:lnTo>
                          <a:pt x="94" y="230"/>
                        </a:lnTo>
                        <a:lnTo>
                          <a:pt x="82" y="236"/>
                        </a:lnTo>
                        <a:lnTo>
                          <a:pt x="72" y="246"/>
                        </a:lnTo>
                        <a:lnTo>
                          <a:pt x="68" y="252"/>
                        </a:lnTo>
                        <a:lnTo>
                          <a:pt x="66" y="258"/>
                        </a:lnTo>
                        <a:lnTo>
                          <a:pt x="66" y="258"/>
                        </a:lnTo>
                        <a:lnTo>
                          <a:pt x="64" y="260"/>
                        </a:lnTo>
                        <a:lnTo>
                          <a:pt x="52" y="336"/>
                        </a:lnTo>
                        <a:lnTo>
                          <a:pt x="52" y="336"/>
                        </a:lnTo>
                        <a:lnTo>
                          <a:pt x="72" y="352"/>
                        </a:lnTo>
                        <a:lnTo>
                          <a:pt x="96" y="362"/>
                        </a:lnTo>
                        <a:lnTo>
                          <a:pt x="106" y="304"/>
                        </a:lnTo>
                        <a:lnTo>
                          <a:pt x="118" y="304"/>
                        </a:lnTo>
                        <a:lnTo>
                          <a:pt x="114" y="370"/>
                        </a:lnTo>
                        <a:lnTo>
                          <a:pt x="114" y="370"/>
                        </a:lnTo>
                        <a:lnTo>
                          <a:pt x="130" y="374"/>
                        </a:lnTo>
                        <a:lnTo>
                          <a:pt x="146" y="378"/>
                        </a:lnTo>
                        <a:lnTo>
                          <a:pt x="162" y="380"/>
                        </a:lnTo>
                        <a:lnTo>
                          <a:pt x="180" y="380"/>
                        </a:lnTo>
                        <a:lnTo>
                          <a:pt x="180" y="380"/>
                        </a:lnTo>
                        <a:lnTo>
                          <a:pt x="196" y="380"/>
                        </a:lnTo>
                        <a:lnTo>
                          <a:pt x="214" y="378"/>
                        </a:lnTo>
                        <a:lnTo>
                          <a:pt x="230" y="374"/>
                        </a:lnTo>
                        <a:lnTo>
                          <a:pt x="246" y="370"/>
                        </a:lnTo>
                        <a:lnTo>
                          <a:pt x="242" y="304"/>
                        </a:lnTo>
                        <a:lnTo>
                          <a:pt x="254" y="304"/>
                        </a:lnTo>
                        <a:lnTo>
                          <a:pt x="264" y="362"/>
                        </a:lnTo>
                        <a:lnTo>
                          <a:pt x="264" y="362"/>
                        </a:lnTo>
                        <a:lnTo>
                          <a:pt x="288" y="350"/>
                        </a:lnTo>
                        <a:lnTo>
                          <a:pt x="308" y="336"/>
                        </a:lnTo>
                        <a:lnTo>
                          <a:pt x="296" y="260"/>
                        </a:lnTo>
                        <a:close/>
                      </a:path>
                    </a:pathLst>
                  </a:custGeom>
                  <a:solidFill>
                    <a:schemeClr val="bg1"/>
                  </a:solidFill>
                  <a:ln w="3175">
                    <a:noFill/>
                    <a:miter lim="800000"/>
                    <a:headEnd/>
                    <a:tailEnd/>
                  </a:ln>
                  <a:extLst/>
                </p:spPr>
                <p:txBody>
                  <a:bodyPr/>
                  <a:lstStyle/>
                  <a:p>
                    <a:endParaRPr lang="en-GB" sz="1400" kern="0">
                      <a:solidFill>
                        <a:schemeClr val="bg2"/>
                      </a:solidFill>
                      <a:latin typeface="Arial" panose="020B0604020202020204" pitchFamily="34" charset="0"/>
                    </a:endParaRPr>
                  </a:p>
                </p:txBody>
              </p:sp>
            </p:grpSp>
          </p:grpSp>
          <p:grpSp>
            <p:nvGrpSpPr>
              <p:cNvPr id="50" name="Group 49"/>
              <p:cNvGrpSpPr/>
              <p:nvPr/>
            </p:nvGrpSpPr>
            <p:grpSpPr>
              <a:xfrm>
                <a:off x="5304564" y="3289446"/>
                <a:ext cx="3993238" cy="760516"/>
                <a:chOff x="6692288" y="2980455"/>
                <a:chExt cx="4144237" cy="760516"/>
              </a:xfrm>
            </p:grpSpPr>
            <p:grpSp>
              <p:nvGrpSpPr>
                <p:cNvPr id="51" name="Group 50"/>
                <p:cNvGrpSpPr/>
                <p:nvPr/>
              </p:nvGrpSpPr>
              <p:grpSpPr>
                <a:xfrm>
                  <a:off x="7315200" y="2980455"/>
                  <a:ext cx="3521325" cy="737226"/>
                  <a:chOff x="344082" y="1676400"/>
                  <a:chExt cx="3521325" cy="737226"/>
                </a:xfrm>
              </p:grpSpPr>
              <p:cxnSp>
                <p:nvCxnSpPr>
                  <p:cNvPr id="55" name="Straight Connector 54"/>
                  <p:cNvCxnSpPr/>
                  <p:nvPr/>
                </p:nvCxnSpPr>
                <p:spPr>
                  <a:xfrm flipH="1">
                    <a:off x="344082" y="2413626"/>
                    <a:ext cx="3521325" cy="0"/>
                  </a:xfrm>
                  <a:prstGeom prst="line">
                    <a:avLst/>
                  </a:prstGeom>
                  <a:ln w="1270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457199" y="1676400"/>
                    <a:ext cx="3332008" cy="677108"/>
                  </a:xfrm>
                  <a:prstGeom prst="rect">
                    <a:avLst/>
                  </a:prstGeom>
                </p:spPr>
                <p:txBody>
                  <a:bodyPr wrap="square" lIns="0" tIns="0" rIns="0" bIns="0" anchor="b">
                    <a:noAutofit/>
                  </a:bodyPr>
                  <a:lstStyle/>
                  <a:p>
                    <a:r>
                      <a:rPr lang="en-GB" sz="1200" i="1">
                        <a:latin typeface="Arial" panose="020B0604020202020204" pitchFamily="34" charset="0"/>
                        <a:cs typeface="Arial" panose="020B0604020202020204" pitchFamily="34" charset="0"/>
                      </a:rPr>
                      <a:t>Đo lường về trách nhiệm đối với môi trường của doanh nghiệp qua việc giảm thiểu các hoạt động có khả năng phá hủy hệ sinh thái.</a:t>
                    </a:r>
                    <a:endParaRPr lang="en-GB" sz="1200" i="1" dirty="0">
                      <a:latin typeface="Arial" panose="020B0604020202020204" pitchFamily="34" charset="0"/>
                      <a:cs typeface="Arial" panose="020B0604020202020204" pitchFamily="34" charset="0"/>
                    </a:endParaRPr>
                  </a:p>
                </p:txBody>
              </p:sp>
            </p:grpSp>
            <p:grpSp>
              <p:nvGrpSpPr>
                <p:cNvPr id="52" name="Group 51"/>
                <p:cNvGrpSpPr/>
                <p:nvPr/>
              </p:nvGrpSpPr>
              <p:grpSpPr>
                <a:xfrm>
                  <a:off x="6692288" y="3128971"/>
                  <a:ext cx="612000" cy="612000"/>
                  <a:chOff x="5841085" y="4690710"/>
                  <a:chExt cx="612000" cy="612000"/>
                </a:xfrm>
              </p:grpSpPr>
              <p:sp>
                <p:nvSpPr>
                  <p:cNvPr id="53" name="Oval 52"/>
                  <p:cNvSpPr/>
                  <p:nvPr/>
                </p:nvSpPr>
                <p:spPr bwMode="ltGray">
                  <a:xfrm>
                    <a:off x="5841085" y="4690710"/>
                    <a:ext cx="612000" cy="612000"/>
                  </a:xfrm>
                  <a:prstGeom prst="ellipse">
                    <a:avLst/>
                  </a:prstGeom>
                  <a:solidFill>
                    <a:schemeClr val="tx2">
                      <a:lumMod val="75000"/>
                    </a:schemeClr>
                  </a:solidFill>
                  <a:ln w="3175">
                    <a:noFill/>
                    <a:miter lim="800000"/>
                    <a:headEnd/>
                    <a:tailEnd/>
                  </a:ln>
                </p:spPr>
                <p:txBody>
                  <a:bodyPr/>
                  <a:lstStyle/>
                  <a:p>
                    <a:endParaRPr lang="en-GB" sz="1400" kern="0" dirty="0" err="1">
                      <a:solidFill>
                        <a:schemeClr val="bg2"/>
                      </a:solidFill>
                      <a:latin typeface="Arial" panose="020B0604020202020204" pitchFamily="34" charset="0"/>
                    </a:endParaRPr>
                  </a:p>
                </p:txBody>
              </p:sp>
              <p:sp>
                <p:nvSpPr>
                  <p:cNvPr id="54" name="Freeform 4922"/>
                  <p:cNvSpPr>
                    <a:spLocks noEditPoints="1"/>
                  </p:cNvSpPr>
                  <p:nvPr/>
                </p:nvSpPr>
                <p:spPr bwMode="auto">
                  <a:xfrm>
                    <a:off x="5929013" y="4752236"/>
                    <a:ext cx="436144" cy="494297"/>
                  </a:xfrm>
                  <a:custGeom>
                    <a:avLst/>
                    <a:gdLst>
                      <a:gd name="T0" fmla="*/ 52 w 360"/>
                      <a:gd name="T1" fmla="*/ 176 h 408"/>
                      <a:gd name="T2" fmla="*/ 142 w 360"/>
                      <a:gd name="T3" fmla="*/ 222 h 408"/>
                      <a:gd name="T4" fmla="*/ 96 w 360"/>
                      <a:gd name="T5" fmla="*/ 356 h 408"/>
                      <a:gd name="T6" fmla="*/ 14 w 360"/>
                      <a:gd name="T7" fmla="*/ 298 h 408"/>
                      <a:gd name="T8" fmla="*/ 82 w 360"/>
                      <a:gd name="T9" fmla="*/ 380 h 408"/>
                      <a:gd name="T10" fmla="*/ 4 w 360"/>
                      <a:gd name="T11" fmla="*/ 192 h 408"/>
                      <a:gd name="T12" fmla="*/ 4 w 360"/>
                      <a:gd name="T13" fmla="*/ 260 h 408"/>
                      <a:gd name="T14" fmla="*/ 356 w 360"/>
                      <a:gd name="T15" fmla="*/ 264 h 408"/>
                      <a:gd name="T16" fmla="*/ 308 w 360"/>
                      <a:gd name="T17" fmla="*/ 356 h 408"/>
                      <a:gd name="T18" fmla="*/ 216 w 360"/>
                      <a:gd name="T19" fmla="*/ 404 h 408"/>
                      <a:gd name="T20" fmla="*/ 134 w 360"/>
                      <a:gd name="T21" fmla="*/ 402 h 408"/>
                      <a:gd name="T22" fmla="*/ 136 w 360"/>
                      <a:gd name="T23" fmla="*/ 302 h 408"/>
                      <a:gd name="T24" fmla="*/ 192 w 360"/>
                      <a:gd name="T25" fmla="*/ 216 h 408"/>
                      <a:gd name="T26" fmla="*/ 288 w 360"/>
                      <a:gd name="T27" fmla="*/ 176 h 408"/>
                      <a:gd name="T28" fmla="*/ 358 w 360"/>
                      <a:gd name="T29" fmla="*/ 204 h 408"/>
                      <a:gd name="T30" fmla="*/ 316 w 360"/>
                      <a:gd name="T31" fmla="*/ 282 h 408"/>
                      <a:gd name="T32" fmla="*/ 326 w 360"/>
                      <a:gd name="T33" fmla="*/ 222 h 408"/>
                      <a:gd name="T34" fmla="*/ 234 w 360"/>
                      <a:gd name="T35" fmla="*/ 228 h 408"/>
                      <a:gd name="T36" fmla="*/ 308 w 360"/>
                      <a:gd name="T37" fmla="*/ 208 h 408"/>
                      <a:gd name="T38" fmla="*/ 194 w 360"/>
                      <a:gd name="T39" fmla="*/ 262 h 408"/>
                      <a:gd name="T40" fmla="*/ 306 w 360"/>
                      <a:gd name="T41" fmla="*/ 302 h 408"/>
                      <a:gd name="T42" fmla="*/ 200 w 360"/>
                      <a:gd name="T43" fmla="*/ 374 h 408"/>
                      <a:gd name="T44" fmla="*/ 296 w 360"/>
                      <a:gd name="T45" fmla="*/ 318 h 408"/>
                      <a:gd name="T46" fmla="*/ 214 w 360"/>
                      <a:gd name="T47" fmla="*/ 70 h 408"/>
                      <a:gd name="T48" fmla="*/ 180 w 360"/>
                      <a:gd name="T49" fmla="*/ 48 h 408"/>
                      <a:gd name="T50" fmla="*/ 150 w 360"/>
                      <a:gd name="T51" fmla="*/ 64 h 408"/>
                      <a:gd name="T52" fmla="*/ 146 w 360"/>
                      <a:gd name="T53" fmla="*/ 100 h 408"/>
                      <a:gd name="T54" fmla="*/ 180 w 360"/>
                      <a:gd name="T55" fmla="*/ 122 h 408"/>
                      <a:gd name="T56" fmla="*/ 210 w 360"/>
                      <a:gd name="T57" fmla="*/ 106 h 408"/>
                      <a:gd name="T58" fmla="*/ 180 w 360"/>
                      <a:gd name="T59" fmla="*/ 192 h 408"/>
                      <a:gd name="T60" fmla="*/ 170 w 360"/>
                      <a:gd name="T61" fmla="*/ 146 h 408"/>
                      <a:gd name="T62" fmla="*/ 180 w 360"/>
                      <a:gd name="T63" fmla="*/ 136 h 408"/>
                      <a:gd name="T64" fmla="*/ 190 w 360"/>
                      <a:gd name="T65" fmla="*/ 182 h 408"/>
                      <a:gd name="T66" fmla="*/ 180 w 360"/>
                      <a:gd name="T67" fmla="*/ 192 h 408"/>
                      <a:gd name="T68" fmla="*/ 110 w 360"/>
                      <a:gd name="T69" fmla="*/ 148 h 408"/>
                      <a:gd name="T70" fmla="*/ 132 w 360"/>
                      <a:gd name="T71" fmla="*/ 120 h 408"/>
                      <a:gd name="T72" fmla="*/ 146 w 360"/>
                      <a:gd name="T73" fmla="*/ 128 h 408"/>
                      <a:gd name="T74" fmla="*/ 120 w 360"/>
                      <a:gd name="T75" fmla="*/ 156 h 408"/>
                      <a:gd name="T76" fmla="*/ 96 w 360"/>
                      <a:gd name="T77" fmla="*/ 94 h 408"/>
                      <a:gd name="T78" fmla="*/ 92 w 360"/>
                      <a:gd name="T79" fmla="*/ 78 h 408"/>
                      <a:gd name="T80" fmla="*/ 122 w 360"/>
                      <a:gd name="T81" fmla="*/ 76 h 408"/>
                      <a:gd name="T82" fmla="*/ 126 w 360"/>
                      <a:gd name="T83" fmla="*/ 92 h 408"/>
                      <a:gd name="T84" fmla="*/ 132 w 360"/>
                      <a:gd name="T85" fmla="*/ 50 h 408"/>
                      <a:gd name="T86" fmla="*/ 118 w 360"/>
                      <a:gd name="T87" fmla="*/ 28 h 408"/>
                      <a:gd name="T88" fmla="*/ 134 w 360"/>
                      <a:gd name="T89" fmla="*/ 24 h 408"/>
                      <a:gd name="T90" fmla="*/ 144 w 360"/>
                      <a:gd name="T91" fmla="*/ 48 h 408"/>
                      <a:gd name="T92" fmla="*/ 240 w 360"/>
                      <a:gd name="T93" fmla="*/ 156 h 408"/>
                      <a:gd name="T94" fmla="*/ 214 w 360"/>
                      <a:gd name="T95" fmla="*/ 128 h 408"/>
                      <a:gd name="T96" fmla="*/ 228 w 360"/>
                      <a:gd name="T97" fmla="*/ 120 h 408"/>
                      <a:gd name="T98" fmla="*/ 250 w 360"/>
                      <a:gd name="T99" fmla="*/ 148 h 408"/>
                      <a:gd name="T100" fmla="*/ 242 w 360"/>
                      <a:gd name="T101" fmla="*/ 94 h 408"/>
                      <a:gd name="T102" fmla="*/ 232 w 360"/>
                      <a:gd name="T103" fmla="*/ 84 h 408"/>
                      <a:gd name="T104" fmla="*/ 260 w 360"/>
                      <a:gd name="T105" fmla="*/ 74 h 408"/>
                      <a:gd name="T106" fmla="*/ 270 w 360"/>
                      <a:gd name="T107" fmla="*/ 84 h 408"/>
                      <a:gd name="T108" fmla="*/ 242 w 360"/>
                      <a:gd name="T109" fmla="*/ 94 h 408"/>
                      <a:gd name="T110" fmla="*/ 214 w 360"/>
                      <a:gd name="T111" fmla="*/ 46 h 408"/>
                      <a:gd name="T112" fmla="*/ 230 w 360"/>
                      <a:gd name="T113" fmla="*/ 22 h 408"/>
                      <a:gd name="T114" fmla="*/ 244 w 360"/>
                      <a:gd name="T115" fmla="*/ 32 h 408"/>
                      <a:gd name="T116" fmla="*/ 224 w 360"/>
                      <a:gd name="T117" fmla="*/ 52 h 408"/>
                      <a:gd name="T118" fmla="*/ 170 w 360"/>
                      <a:gd name="T119" fmla="*/ 28 h 408"/>
                      <a:gd name="T120" fmla="*/ 176 w 360"/>
                      <a:gd name="T121" fmla="*/ 2 h 408"/>
                      <a:gd name="T122" fmla="*/ 190 w 360"/>
                      <a:gd name="T123" fmla="*/ 10 h 408"/>
                      <a:gd name="T124" fmla="*/ 180 w 360"/>
                      <a:gd name="T125" fmla="*/ 3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408">
                        <a:moveTo>
                          <a:pt x="112" y="272"/>
                        </a:moveTo>
                        <a:lnTo>
                          <a:pt x="18" y="178"/>
                        </a:lnTo>
                        <a:lnTo>
                          <a:pt x="18" y="178"/>
                        </a:lnTo>
                        <a:lnTo>
                          <a:pt x="36" y="176"/>
                        </a:lnTo>
                        <a:lnTo>
                          <a:pt x="52" y="176"/>
                        </a:lnTo>
                        <a:lnTo>
                          <a:pt x="52" y="176"/>
                        </a:lnTo>
                        <a:lnTo>
                          <a:pt x="80" y="178"/>
                        </a:lnTo>
                        <a:lnTo>
                          <a:pt x="108" y="184"/>
                        </a:lnTo>
                        <a:lnTo>
                          <a:pt x="132" y="194"/>
                        </a:lnTo>
                        <a:lnTo>
                          <a:pt x="156" y="208"/>
                        </a:lnTo>
                        <a:lnTo>
                          <a:pt x="156" y="208"/>
                        </a:lnTo>
                        <a:lnTo>
                          <a:pt x="142" y="222"/>
                        </a:lnTo>
                        <a:lnTo>
                          <a:pt x="130" y="238"/>
                        </a:lnTo>
                        <a:lnTo>
                          <a:pt x="120" y="256"/>
                        </a:lnTo>
                        <a:lnTo>
                          <a:pt x="112" y="272"/>
                        </a:lnTo>
                        <a:lnTo>
                          <a:pt x="112" y="272"/>
                        </a:lnTo>
                        <a:close/>
                        <a:moveTo>
                          <a:pt x="96" y="356"/>
                        </a:moveTo>
                        <a:lnTo>
                          <a:pt x="96" y="356"/>
                        </a:lnTo>
                        <a:lnTo>
                          <a:pt x="98" y="324"/>
                        </a:lnTo>
                        <a:lnTo>
                          <a:pt x="104" y="294"/>
                        </a:lnTo>
                        <a:lnTo>
                          <a:pt x="92" y="280"/>
                        </a:lnTo>
                        <a:lnTo>
                          <a:pt x="8" y="280"/>
                        </a:lnTo>
                        <a:lnTo>
                          <a:pt x="8" y="280"/>
                        </a:lnTo>
                        <a:lnTo>
                          <a:pt x="14" y="298"/>
                        </a:lnTo>
                        <a:lnTo>
                          <a:pt x="22" y="314"/>
                        </a:lnTo>
                        <a:lnTo>
                          <a:pt x="32" y="330"/>
                        </a:lnTo>
                        <a:lnTo>
                          <a:pt x="42" y="344"/>
                        </a:lnTo>
                        <a:lnTo>
                          <a:pt x="54" y="356"/>
                        </a:lnTo>
                        <a:lnTo>
                          <a:pt x="68" y="368"/>
                        </a:lnTo>
                        <a:lnTo>
                          <a:pt x="82" y="380"/>
                        </a:lnTo>
                        <a:lnTo>
                          <a:pt x="98" y="388"/>
                        </a:lnTo>
                        <a:lnTo>
                          <a:pt x="98" y="388"/>
                        </a:lnTo>
                        <a:lnTo>
                          <a:pt x="96" y="372"/>
                        </a:lnTo>
                        <a:lnTo>
                          <a:pt x="96" y="356"/>
                        </a:lnTo>
                        <a:lnTo>
                          <a:pt x="96" y="356"/>
                        </a:lnTo>
                        <a:close/>
                        <a:moveTo>
                          <a:pt x="4" y="192"/>
                        </a:moveTo>
                        <a:lnTo>
                          <a:pt x="4" y="192"/>
                        </a:lnTo>
                        <a:lnTo>
                          <a:pt x="2" y="210"/>
                        </a:lnTo>
                        <a:lnTo>
                          <a:pt x="0" y="228"/>
                        </a:lnTo>
                        <a:lnTo>
                          <a:pt x="0" y="228"/>
                        </a:lnTo>
                        <a:lnTo>
                          <a:pt x="0" y="244"/>
                        </a:lnTo>
                        <a:lnTo>
                          <a:pt x="4" y="260"/>
                        </a:lnTo>
                        <a:lnTo>
                          <a:pt x="72" y="260"/>
                        </a:lnTo>
                        <a:lnTo>
                          <a:pt x="4" y="192"/>
                        </a:lnTo>
                        <a:close/>
                        <a:moveTo>
                          <a:pt x="360" y="228"/>
                        </a:moveTo>
                        <a:lnTo>
                          <a:pt x="360" y="228"/>
                        </a:lnTo>
                        <a:lnTo>
                          <a:pt x="358" y="246"/>
                        </a:lnTo>
                        <a:lnTo>
                          <a:pt x="356" y="264"/>
                        </a:lnTo>
                        <a:lnTo>
                          <a:pt x="352" y="282"/>
                        </a:lnTo>
                        <a:lnTo>
                          <a:pt x="346" y="298"/>
                        </a:lnTo>
                        <a:lnTo>
                          <a:pt x="338" y="314"/>
                        </a:lnTo>
                        <a:lnTo>
                          <a:pt x="330" y="328"/>
                        </a:lnTo>
                        <a:lnTo>
                          <a:pt x="318" y="342"/>
                        </a:lnTo>
                        <a:lnTo>
                          <a:pt x="308" y="356"/>
                        </a:lnTo>
                        <a:lnTo>
                          <a:pt x="294" y="366"/>
                        </a:lnTo>
                        <a:lnTo>
                          <a:pt x="280" y="378"/>
                        </a:lnTo>
                        <a:lnTo>
                          <a:pt x="266" y="386"/>
                        </a:lnTo>
                        <a:lnTo>
                          <a:pt x="250" y="394"/>
                        </a:lnTo>
                        <a:lnTo>
                          <a:pt x="234" y="400"/>
                        </a:lnTo>
                        <a:lnTo>
                          <a:pt x="216" y="404"/>
                        </a:lnTo>
                        <a:lnTo>
                          <a:pt x="198" y="406"/>
                        </a:lnTo>
                        <a:lnTo>
                          <a:pt x="180" y="408"/>
                        </a:lnTo>
                        <a:lnTo>
                          <a:pt x="180" y="408"/>
                        </a:lnTo>
                        <a:lnTo>
                          <a:pt x="156" y="406"/>
                        </a:lnTo>
                        <a:lnTo>
                          <a:pt x="134" y="402"/>
                        </a:lnTo>
                        <a:lnTo>
                          <a:pt x="134" y="402"/>
                        </a:lnTo>
                        <a:lnTo>
                          <a:pt x="128" y="378"/>
                        </a:lnTo>
                        <a:lnTo>
                          <a:pt x="128" y="356"/>
                        </a:lnTo>
                        <a:lnTo>
                          <a:pt x="128" y="356"/>
                        </a:lnTo>
                        <a:lnTo>
                          <a:pt x="128" y="336"/>
                        </a:lnTo>
                        <a:lnTo>
                          <a:pt x="130" y="318"/>
                        </a:lnTo>
                        <a:lnTo>
                          <a:pt x="136" y="302"/>
                        </a:lnTo>
                        <a:lnTo>
                          <a:pt x="142" y="286"/>
                        </a:lnTo>
                        <a:lnTo>
                          <a:pt x="150" y="270"/>
                        </a:lnTo>
                        <a:lnTo>
                          <a:pt x="158" y="254"/>
                        </a:lnTo>
                        <a:lnTo>
                          <a:pt x="168" y="240"/>
                        </a:lnTo>
                        <a:lnTo>
                          <a:pt x="180" y="228"/>
                        </a:lnTo>
                        <a:lnTo>
                          <a:pt x="192" y="216"/>
                        </a:lnTo>
                        <a:lnTo>
                          <a:pt x="206" y="206"/>
                        </a:lnTo>
                        <a:lnTo>
                          <a:pt x="222" y="198"/>
                        </a:lnTo>
                        <a:lnTo>
                          <a:pt x="238" y="190"/>
                        </a:lnTo>
                        <a:lnTo>
                          <a:pt x="254" y="184"/>
                        </a:lnTo>
                        <a:lnTo>
                          <a:pt x="270" y="178"/>
                        </a:lnTo>
                        <a:lnTo>
                          <a:pt x="288" y="176"/>
                        </a:lnTo>
                        <a:lnTo>
                          <a:pt x="308" y="176"/>
                        </a:lnTo>
                        <a:lnTo>
                          <a:pt x="308" y="176"/>
                        </a:lnTo>
                        <a:lnTo>
                          <a:pt x="330" y="176"/>
                        </a:lnTo>
                        <a:lnTo>
                          <a:pt x="354" y="182"/>
                        </a:lnTo>
                        <a:lnTo>
                          <a:pt x="354" y="182"/>
                        </a:lnTo>
                        <a:lnTo>
                          <a:pt x="358" y="204"/>
                        </a:lnTo>
                        <a:lnTo>
                          <a:pt x="360" y="228"/>
                        </a:lnTo>
                        <a:lnTo>
                          <a:pt x="360" y="228"/>
                        </a:lnTo>
                        <a:close/>
                        <a:moveTo>
                          <a:pt x="326" y="222"/>
                        </a:moveTo>
                        <a:lnTo>
                          <a:pt x="268" y="282"/>
                        </a:lnTo>
                        <a:lnTo>
                          <a:pt x="316" y="282"/>
                        </a:lnTo>
                        <a:lnTo>
                          <a:pt x="316" y="282"/>
                        </a:lnTo>
                        <a:lnTo>
                          <a:pt x="320" y="268"/>
                        </a:lnTo>
                        <a:lnTo>
                          <a:pt x="324" y="256"/>
                        </a:lnTo>
                        <a:lnTo>
                          <a:pt x="326" y="242"/>
                        </a:lnTo>
                        <a:lnTo>
                          <a:pt x="326" y="228"/>
                        </a:lnTo>
                        <a:lnTo>
                          <a:pt x="326" y="228"/>
                        </a:lnTo>
                        <a:lnTo>
                          <a:pt x="326" y="222"/>
                        </a:lnTo>
                        <a:lnTo>
                          <a:pt x="326" y="222"/>
                        </a:lnTo>
                        <a:close/>
                        <a:moveTo>
                          <a:pt x="308" y="208"/>
                        </a:moveTo>
                        <a:lnTo>
                          <a:pt x="308" y="208"/>
                        </a:lnTo>
                        <a:lnTo>
                          <a:pt x="282" y="210"/>
                        </a:lnTo>
                        <a:lnTo>
                          <a:pt x="256" y="218"/>
                        </a:lnTo>
                        <a:lnTo>
                          <a:pt x="234" y="228"/>
                        </a:lnTo>
                        <a:lnTo>
                          <a:pt x="214" y="242"/>
                        </a:lnTo>
                        <a:lnTo>
                          <a:pt x="214" y="308"/>
                        </a:lnTo>
                        <a:lnTo>
                          <a:pt x="312" y="208"/>
                        </a:lnTo>
                        <a:lnTo>
                          <a:pt x="312" y="208"/>
                        </a:lnTo>
                        <a:lnTo>
                          <a:pt x="308" y="208"/>
                        </a:lnTo>
                        <a:lnTo>
                          <a:pt x="308" y="208"/>
                        </a:lnTo>
                        <a:close/>
                        <a:moveTo>
                          <a:pt x="160" y="356"/>
                        </a:moveTo>
                        <a:lnTo>
                          <a:pt x="160" y="356"/>
                        </a:lnTo>
                        <a:lnTo>
                          <a:pt x="160" y="360"/>
                        </a:lnTo>
                        <a:lnTo>
                          <a:pt x="194" y="328"/>
                        </a:lnTo>
                        <a:lnTo>
                          <a:pt x="194" y="262"/>
                        </a:lnTo>
                        <a:lnTo>
                          <a:pt x="194" y="262"/>
                        </a:lnTo>
                        <a:lnTo>
                          <a:pt x="180" y="282"/>
                        </a:lnTo>
                        <a:lnTo>
                          <a:pt x="170" y="306"/>
                        </a:lnTo>
                        <a:lnTo>
                          <a:pt x="162" y="330"/>
                        </a:lnTo>
                        <a:lnTo>
                          <a:pt x="160" y="356"/>
                        </a:lnTo>
                        <a:lnTo>
                          <a:pt x="160" y="356"/>
                        </a:lnTo>
                        <a:close/>
                        <a:moveTo>
                          <a:pt x="306" y="302"/>
                        </a:moveTo>
                        <a:lnTo>
                          <a:pt x="248" y="302"/>
                        </a:lnTo>
                        <a:lnTo>
                          <a:pt x="174" y="374"/>
                        </a:lnTo>
                        <a:lnTo>
                          <a:pt x="174" y="374"/>
                        </a:lnTo>
                        <a:lnTo>
                          <a:pt x="180" y="374"/>
                        </a:lnTo>
                        <a:lnTo>
                          <a:pt x="180" y="374"/>
                        </a:lnTo>
                        <a:lnTo>
                          <a:pt x="200" y="374"/>
                        </a:lnTo>
                        <a:lnTo>
                          <a:pt x="220" y="370"/>
                        </a:lnTo>
                        <a:lnTo>
                          <a:pt x="238" y="364"/>
                        </a:lnTo>
                        <a:lnTo>
                          <a:pt x="254" y="354"/>
                        </a:lnTo>
                        <a:lnTo>
                          <a:pt x="270" y="344"/>
                        </a:lnTo>
                        <a:lnTo>
                          <a:pt x="284" y="332"/>
                        </a:lnTo>
                        <a:lnTo>
                          <a:pt x="296" y="318"/>
                        </a:lnTo>
                        <a:lnTo>
                          <a:pt x="306" y="302"/>
                        </a:lnTo>
                        <a:lnTo>
                          <a:pt x="306" y="302"/>
                        </a:lnTo>
                        <a:close/>
                        <a:moveTo>
                          <a:pt x="216" y="84"/>
                        </a:moveTo>
                        <a:lnTo>
                          <a:pt x="216" y="84"/>
                        </a:lnTo>
                        <a:lnTo>
                          <a:pt x="216" y="78"/>
                        </a:lnTo>
                        <a:lnTo>
                          <a:pt x="214" y="70"/>
                        </a:lnTo>
                        <a:lnTo>
                          <a:pt x="210" y="64"/>
                        </a:lnTo>
                        <a:lnTo>
                          <a:pt x="206" y="60"/>
                        </a:lnTo>
                        <a:lnTo>
                          <a:pt x="200" y="56"/>
                        </a:lnTo>
                        <a:lnTo>
                          <a:pt x="194" y="52"/>
                        </a:lnTo>
                        <a:lnTo>
                          <a:pt x="188" y="50"/>
                        </a:lnTo>
                        <a:lnTo>
                          <a:pt x="180" y="48"/>
                        </a:lnTo>
                        <a:lnTo>
                          <a:pt x="180" y="48"/>
                        </a:lnTo>
                        <a:lnTo>
                          <a:pt x="172" y="50"/>
                        </a:lnTo>
                        <a:lnTo>
                          <a:pt x="166" y="52"/>
                        </a:lnTo>
                        <a:lnTo>
                          <a:pt x="160" y="56"/>
                        </a:lnTo>
                        <a:lnTo>
                          <a:pt x="154" y="60"/>
                        </a:lnTo>
                        <a:lnTo>
                          <a:pt x="150" y="64"/>
                        </a:lnTo>
                        <a:lnTo>
                          <a:pt x="146" y="70"/>
                        </a:lnTo>
                        <a:lnTo>
                          <a:pt x="144" y="78"/>
                        </a:lnTo>
                        <a:lnTo>
                          <a:pt x="144" y="84"/>
                        </a:lnTo>
                        <a:lnTo>
                          <a:pt x="144" y="84"/>
                        </a:lnTo>
                        <a:lnTo>
                          <a:pt x="144" y="92"/>
                        </a:lnTo>
                        <a:lnTo>
                          <a:pt x="146" y="100"/>
                        </a:lnTo>
                        <a:lnTo>
                          <a:pt x="150" y="106"/>
                        </a:lnTo>
                        <a:lnTo>
                          <a:pt x="154" y="110"/>
                        </a:lnTo>
                        <a:lnTo>
                          <a:pt x="160" y="114"/>
                        </a:lnTo>
                        <a:lnTo>
                          <a:pt x="166" y="118"/>
                        </a:lnTo>
                        <a:lnTo>
                          <a:pt x="172" y="120"/>
                        </a:lnTo>
                        <a:lnTo>
                          <a:pt x="180" y="122"/>
                        </a:lnTo>
                        <a:lnTo>
                          <a:pt x="180" y="122"/>
                        </a:lnTo>
                        <a:lnTo>
                          <a:pt x="188" y="120"/>
                        </a:lnTo>
                        <a:lnTo>
                          <a:pt x="194" y="118"/>
                        </a:lnTo>
                        <a:lnTo>
                          <a:pt x="200" y="114"/>
                        </a:lnTo>
                        <a:lnTo>
                          <a:pt x="206" y="110"/>
                        </a:lnTo>
                        <a:lnTo>
                          <a:pt x="210" y="106"/>
                        </a:lnTo>
                        <a:lnTo>
                          <a:pt x="214" y="100"/>
                        </a:lnTo>
                        <a:lnTo>
                          <a:pt x="216" y="92"/>
                        </a:lnTo>
                        <a:lnTo>
                          <a:pt x="216" y="84"/>
                        </a:lnTo>
                        <a:lnTo>
                          <a:pt x="216" y="84"/>
                        </a:lnTo>
                        <a:close/>
                        <a:moveTo>
                          <a:pt x="180" y="192"/>
                        </a:moveTo>
                        <a:lnTo>
                          <a:pt x="180" y="192"/>
                        </a:lnTo>
                        <a:lnTo>
                          <a:pt x="180" y="192"/>
                        </a:lnTo>
                        <a:lnTo>
                          <a:pt x="176" y="190"/>
                        </a:lnTo>
                        <a:lnTo>
                          <a:pt x="172" y="188"/>
                        </a:lnTo>
                        <a:lnTo>
                          <a:pt x="170" y="186"/>
                        </a:lnTo>
                        <a:lnTo>
                          <a:pt x="170" y="182"/>
                        </a:lnTo>
                        <a:lnTo>
                          <a:pt x="170" y="146"/>
                        </a:lnTo>
                        <a:lnTo>
                          <a:pt x="170" y="146"/>
                        </a:lnTo>
                        <a:lnTo>
                          <a:pt x="170" y="142"/>
                        </a:lnTo>
                        <a:lnTo>
                          <a:pt x="172" y="140"/>
                        </a:lnTo>
                        <a:lnTo>
                          <a:pt x="176" y="138"/>
                        </a:lnTo>
                        <a:lnTo>
                          <a:pt x="180" y="136"/>
                        </a:lnTo>
                        <a:lnTo>
                          <a:pt x="180" y="136"/>
                        </a:lnTo>
                        <a:lnTo>
                          <a:pt x="180" y="136"/>
                        </a:lnTo>
                        <a:lnTo>
                          <a:pt x="184" y="138"/>
                        </a:lnTo>
                        <a:lnTo>
                          <a:pt x="188" y="140"/>
                        </a:lnTo>
                        <a:lnTo>
                          <a:pt x="190" y="142"/>
                        </a:lnTo>
                        <a:lnTo>
                          <a:pt x="190" y="146"/>
                        </a:lnTo>
                        <a:lnTo>
                          <a:pt x="190" y="182"/>
                        </a:lnTo>
                        <a:lnTo>
                          <a:pt x="190" y="182"/>
                        </a:lnTo>
                        <a:lnTo>
                          <a:pt x="190" y="186"/>
                        </a:lnTo>
                        <a:lnTo>
                          <a:pt x="188" y="188"/>
                        </a:lnTo>
                        <a:lnTo>
                          <a:pt x="184" y="190"/>
                        </a:lnTo>
                        <a:lnTo>
                          <a:pt x="180" y="192"/>
                        </a:lnTo>
                        <a:lnTo>
                          <a:pt x="180" y="192"/>
                        </a:lnTo>
                        <a:close/>
                        <a:moveTo>
                          <a:pt x="120" y="156"/>
                        </a:moveTo>
                        <a:lnTo>
                          <a:pt x="120" y="156"/>
                        </a:lnTo>
                        <a:lnTo>
                          <a:pt x="116" y="154"/>
                        </a:lnTo>
                        <a:lnTo>
                          <a:pt x="112" y="152"/>
                        </a:lnTo>
                        <a:lnTo>
                          <a:pt x="112" y="152"/>
                        </a:lnTo>
                        <a:lnTo>
                          <a:pt x="110" y="148"/>
                        </a:lnTo>
                        <a:lnTo>
                          <a:pt x="110" y="146"/>
                        </a:lnTo>
                        <a:lnTo>
                          <a:pt x="110" y="142"/>
                        </a:lnTo>
                        <a:lnTo>
                          <a:pt x="112" y="138"/>
                        </a:lnTo>
                        <a:lnTo>
                          <a:pt x="130" y="122"/>
                        </a:lnTo>
                        <a:lnTo>
                          <a:pt x="130" y="122"/>
                        </a:lnTo>
                        <a:lnTo>
                          <a:pt x="132" y="120"/>
                        </a:lnTo>
                        <a:lnTo>
                          <a:pt x="136" y="118"/>
                        </a:lnTo>
                        <a:lnTo>
                          <a:pt x="140" y="120"/>
                        </a:lnTo>
                        <a:lnTo>
                          <a:pt x="144" y="122"/>
                        </a:lnTo>
                        <a:lnTo>
                          <a:pt x="144" y="122"/>
                        </a:lnTo>
                        <a:lnTo>
                          <a:pt x="146" y="124"/>
                        </a:lnTo>
                        <a:lnTo>
                          <a:pt x="146" y="128"/>
                        </a:lnTo>
                        <a:lnTo>
                          <a:pt x="146" y="132"/>
                        </a:lnTo>
                        <a:lnTo>
                          <a:pt x="144" y="136"/>
                        </a:lnTo>
                        <a:lnTo>
                          <a:pt x="126" y="152"/>
                        </a:lnTo>
                        <a:lnTo>
                          <a:pt x="126" y="152"/>
                        </a:lnTo>
                        <a:lnTo>
                          <a:pt x="124" y="154"/>
                        </a:lnTo>
                        <a:lnTo>
                          <a:pt x="120" y="156"/>
                        </a:lnTo>
                        <a:lnTo>
                          <a:pt x="120" y="156"/>
                        </a:lnTo>
                        <a:close/>
                        <a:moveTo>
                          <a:pt x="118" y="94"/>
                        </a:moveTo>
                        <a:lnTo>
                          <a:pt x="118" y="94"/>
                        </a:lnTo>
                        <a:lnTo>
                          <a:pt x="100" y="94"/>
                        </a:lnTo>
                        <a:lnTo>
                          <a:pt x="100" y="94"/>
                        </a:lnTo>
                        <a:lnTo>
                          <a:pt x="96" y="94"/>
                        </a:lnTo>
                        <a:lnTo>
                          <a:pt x="92" y="92"/>
                        </a:lnTo>
                        <a:lnTo>
                          <a:pt x="90" y="88"/>
                        </a:lnTo>
                        <a:lnTo>
                          <a:pt x="90" y="84"/>
                        </a:lnTo>
                        <a:lnTo>
                          <a:pt x="90" y="84"/>
                        </a:lnTo>
                        <a:lnTo>
                          <a:pt x="90" y="82"/>
                        </a:lnTo>
                        <a:lnTo>
                          <a:pt x="92" y="78"/>
                        </a:lnTo>
                        <a:lnTo>
                          <a:pt x="96" y="76"/>
                        </a:lnTo>
                        <a:lnTo>
                          <a:pt x="100" y="74"/>
                        </a:lnTo>
                        <a:lnTo>
                          <a:pt x="100" y="74"/>
                        </a:lnTo>
                        <a:lnTo>
                          <a:pt x="118" y="74"/>
                        </a:lnTo>
                        <a:lnTo>
                          <a:pt x="118" y="74"/>
                        </a:lnTo>
                        <a:lnTo>
                          <a:pt x="122" y="76"/>
                        </a:lnTo>
                        <a:lnTo>
                          <a:pt x="126" y="78"/>
                        </a:lnTo>
                        <a:lnTo>
                          <a:pt x="128" y="82"/>
                        </a:lnTo>
                        <a:lnTo>
                          <a:pt x="128" y="84"/>
                        </a:lnTo>
                        <a:lnTo>
                          <a:pt x="128" y="84"/>
                        </a:lnTo>
                        <a:lnTo>
                          <a:pt x="128" y="88"/>
                        </a:lnTo>
                        <a:lnTo>
                          <a:pt x="126" y="92"/>
                        </a:lnTo>
                        <a:lnTo>
                          <a:pt x="122" y="94"/>
                        </a:lnTo>
                        <a:lnTo>
                          <a:pt x="118" y="94"/>
                        </a:lnTo>
                        <a:lnTo>
                          <a:pt x="118" y="94"/>
                        </a:lnTo>
                        <a:close/>
                        <a:moveTo>
                          <a:pt x="136" y="52"/>
                        </a:moveTo>
                        <a:lnTo>
                          <a:pt x="136" y="52"/>
                        </a:lnTo>
                        <a:lnTo>
                          <a:pt x="132" y="50"/>
                        </a:lnTo>
                        <a:lnTo>
                          <a:pt x="130" y="48"/>
                        </a:lnTo>
                        <a:lnTo>
                          <a:pt x="120" y="38"/>
                        </a:lnTo>
                        <a:lnTo>
                          <a:pt x="120" y="38"/>
                        </a:lnTo>
                        <a:lnTo>
                          <a:pt x="118" y="36"/>
                        </a:lnTo>
                        <a:lnTo>
                          <a:pt x="116" y="32"/>
                        </a:lnTo>
                        <a:lnTo>
                          <a:pt x="118" y="28"/>
                        </a:lnTo>
                        <a:lnTo>
                          <a:pt x="120" y="24"/>
                        </a:lnTo>
                        <a:lnTo>
                          <a:pt x="120" y="24"/>
                        </a:lnTo>
                        <a:lnTo>
                          <a:pt x="122" y="22"/>
                        </a:lnTo>
                        <a:lnTo>
                          <a:pt x="126" y="22"/>
                        </a:lnTo>
                        <a:lnTo>
                          <a:pt x="130" y="22"/>
                        </a:lnTo>
                        <a:lnTo>
                          <a:pt x="134" y="24"/>
                        </a:lnTo>
                        <a:lnTo>
                          <a:pt x="144" y="34"/>
                        </a:lnTo>
                        <a:lnTo>
                          <a:pt x="144" y="34"/>
                        </a:lnTo>
                        <a:lnTo>
                          <a:pt x="146" y="38"/>
                        </a:lnTo>
                        <a:lnTo>
                          <a:pt x="146" y="42"/>
                        </a:lnTo>
                        <a:lnTo>
                          <a:pt x="146" y="46"/>
                        </a:lnTo>
                        <a:lnTo>
                          <a:pt x="144" y="48"/>
                        </a:lnTo>
                        <a:lnTo>
                          <a:pt x="144" y="48"/>
                        </a:lnTo>
                        <a:lnTo>
                          <a:pt x="140" y="50"/>
                        </a:lnTo>
                        <a:lnTo>
                          <a:pt x="136" y="52"/>
                        </a:lnTo>
                        <a:lnTo>
                          <a:pt x="136" y="52"/>
                        </a:lnTo>
                        <a:close/>
                        <a:moveTo>
                          <a:pt x="240" y="156"/>
                        </a:moveTo>
                        <a:lnTo>
                          <a:pt x="240" y="156"/>
                        </a:lnTo>
                        <a:lnTo>
                          <a:pt x="236" y="154"/>
                        </a:lnTo>
                        <a:lnTo>
                          <a:pt x="234" y="152"/>
                        </a:lnTo>
                        <a:lnTo>
                          <a:pt x="216" y="136"/>
                        </a:lnTo>
                        <a:lnTo>
                          <a:pt x="216" y="136"/>
                        </a:lnTo>
                        <a:lnTo>
                          <a:pt x="214" y="132"/>
                        </a:lnTo>
                        <a:lnTo>
                          <a:pt x="214" y="128"/>
                        </a:lnTo>
                        <a:lnTo>
                          <a:pt x="214" y="124"/>
                        </a:lnTo>
                        <a:lnTo>
                          <a:pt x="216" y="122"/>
                        </a:lnTo>
                        <a:lnTo>
                          <a:pt x="216" y="122"/>
                        </a:lnTo>
                        <a:lnTo>
                          <a:pt x="220" y="120"/>
                        </a:lnTo>
                        <a:lnTo>
                          <a:pt x="224" y="118"/>
                        </a:lnTo>
                        <a:lnTo>
                          <a:pt x="228" y="120"/>
                        </a:lnTo>
                        <a:lnTo>
                          <a:pt x="230" y="122"/>
                        </a:lnTo>
                        <a:lnTo>
                          <a:pt x="248" y="138"/>
                        </a:lnTo>
                        <a:lnTo>
                          <a:pt x="248" y="138"/>
                        </a:lnTo>
                        <a:lnTo>
                          <a:pt x="250" y="142"/>
                        </a:lnTo>
                        <a:lnTo>
                          <a:pt x="250" y="146"/>
                        </a:lnTo>
                        <a:lnTo>
                          <a:pt x="250" y="148"/>
                        </a:lnTo>
                        <a:lnTo>
                          <a:pt x="248" y="152"/>
                        </a:lnTo>
                        <a:lnTo>
                          <a:pt x="248" y="152"/>
                        </a:lnTo>
                        <a:lnTo>
                          <a:pt x="244" y="154"/>
                        </a:lnTo>
                        <a:lnTo>
                          <a:pt x="240" y="156"/>
                        </a:lnTo>
                        <a:lnTo>
                          <a:pt x="240" y="156"/>
                        </a:lnTo>
                        <a:close/>
                        <a:moveTo>
                          <a:pt x="242" y="94"/>
                        </a:moveTo>
                        <a:lnTo>
                          <a:pt x="242" y="94"/>
                        </a:lnTo>
                        <a:lnTo>
                          <a:pt x="238" y="94"/>
                        </a:lnTo>
                        <a:lnTo>
                          <a:pt x="234" y="92"/>
                        </a:lnTo>
                        <a:lnTo>
                          <a:pt x="232" y="88"/>
                        </a:lnTo>
                        <a:lnTo>
                          <a:pt x="232" y="84"/>
                        </a:lnTo>
                        <a:lnTo>
                          <a:pt x="232" y="84"/>
                        </a:lnTo>
                        <a:lnTo>
                          <a:pt x="232" y="82"/>
                        </a:lnTo>
                        <a:lnTo>
                          <a:pt x="234" y="78"/>
                        </a:lnTo>
                        <a:lnTo>
                          <a:pt x="238" y="76"/>
                        </a:lnTo>
                        <a:lnTo>
                          <a:pt x="242" y="74"/>
                        </a:lnTo>
                        <a:lnTo>
                          <a:pt x="260" y="74"/>
                        </a:lnTo>
                        <a:lnTo>
                          <a:pt x="260" y="74"/>
                        </a:lnTo>
                        <a:lnTo>
                          <a:pt x="260" y="74"/>
                        </a:lnTo>
                        <a:lnTo>
                          <a:pt x="264" y="76"/>
                        </a:lnTo>
                        <a:lnTo>
                          <a:pt x="268" y="78"/>
                        </a:lnTo>
                        <a:lnTo>
                          <a:pt x="270" y="82"/>
                        </a:lnTo>
                        <a:lnTo>
                          <a:pt x="270" y="84"/>
                        </a:lnTo>
                        <a:lnTo>
                          <a:pt x="270" y="84"/>
                        </a:lnTo>
                        <a:lnTo>
                          <a:pt x="270" y="88"/>
                        </a:lnTo>
                        <a:lnTo>
                          <a:pt x="268" y="92"/>
                        </a:lnTo>
                        <a:lnTo>
                          <a:pt x="264" y="94"/>
                        </a:lnTo>
                        <a:lnTo>
                          <a:pt x="260" y="94"/>
                        </a:lnTo>
                        <a:lnTo>
                          <a:pt x="242" y="94"/>
                        </a:lnTo>
                        <a:lnTo>
                          <a:pt x="242" y="94"/>
                        </a:lnTo>
                        <a:close/>
                        <a:moveTo>
                          <a:pt x="224" y="52"/>
                        </a:moveTo>
                        <a:lnTo>
                          <a:pt x="224" y="52"/>
                        </a:lnTo>
                        <a:lnTo>
                          <a:pt x="220" y="50"/>
                        </a:lnTo>
                        <a:lnTo>
                          <a:pt x="216" y="48"/>
                        </a:lnTo>
                        <a:lnTo>
                          <a:pt x="216" y="48"/>
                        </a:lnTo>
                        <a:lnTo>
                          <a:pt x="214" y="46"/>
                        </a:lnTo>
                        <a:lnTo>
                          <a:pt x="214" y="42"/>
                        </a:lnTo>
                        <a:lnTo>
                          <a:pt x="214" y="38"/>
                        </a:lnTo>
                        <a:lnTo>
                          <a:pt x="216" y="34"/>
                        </a:lnTo>
                        <a:lnTo>
                          <a:pt x="226" y="24"/>
                        </a:lnTo>
                        <a:lnTo>
                          <a:pt x="226" y="24"/>
                        </a:lnTo>
                        <a:lnTo>
                          <a:pt x="230" y="22"/>
                        </a:lnTo>
                        <a:lnTo>
                          <a:pt x="234" y="22"/>
                        </a:lnTo>
                        <a:lnTo>
                          <a:pt x="238" y="22"/>
                        </a:lnTo>
                        <a:lnTo>
                          <a:pt x="240" y="24"/>
                        </a:lnTo>
                        <a:lnTo>
                          <a:pt x="240" y="24"/>
                        </a:lnTo>
                        <a:lnTo>
                          <a:pt x="242" y="28"/>
                        </a:lnTo>
                        <a:lnTo>
                          <a:pt x="244" y="32"/>
                        </a:lnTo>
                        <a:lnTo>
                          <a:pt x="242" y="36"/>
                        </a:lnTo>
                        <a:lnTo>
                          <a:pt x="240" y="38"/>
                        </a:lnTo>
                        <a:lnTo>
                          <a:pt x="230" y="48"/>
                        </a:lnTo>
                        <a:lnTo>
                          <a:pt x="230" y="48"/>
                        </a:lnTo>
                        <a:lnTo>
                          <a:pt x="228" y="50"/>
                        </a:lnTo>
                        <a:lnTo>
                          <a:pt x="224" y="52"/>
                        </a:lnTo>
                        <a:lnTo>
                          <a:pt x="224" y="52"/>
                        </a:lnTo>
                        <a:close/>
                        <a:moveTo>
                          <a:pt x="180" y="34"/>
                        </a:moveTo>
                        <a:lnTo>
                          <a:pt x="180" y="34"/>
                        </a:lnTo>
                        <a:lnTo>
                          <a:pt x="176" y="32"/>
                        </a:lnTo>
                        <a:lnTo>
                          <a:pt x="172" y="30"/>
                        </a:lnTo>
                        <a:lnTo>
                          <a:pt x="170" y="28"/>
                        </a:lnTo>
                        <a:lnTo>
                          <a:pt x="170" y="24"/>
                        </a:lnTo>
                        <a:lnTo>
                          <a:pt x="170" y="10"/>
                        </a:lnTo>
                        <a:lnTo>
                          <a:pt x="170" y="10"/>
                        </a:lnTo>
                        <a:lnTo>
                          <a:pt x="170" y="6"/>
                        </a:lnTo>
                        <a:lnTo>
                          <a:pt x="172" y="4"/>
                        </a:lnTo>
                        <a:lnTo>
                          <a:pt x="176" y="2"/>
                        </a:lnTo>
                        <a:lnTo>
                          <a:pt x="180" y="0"/>
                        </a:lnTo>
                        <a:lnTo>
                          <a:pt x="180" y="0"/>
                        </a:lnTo>
                        <a:lnTo>
                          <a:pt x="184" y="2"/>
                        </a:lnTo>
                        <a:lnTo>
                          <a:pt x="188" y="4"/>
                        </a:lnTo>
                        <a:lnTo>
                          <a:pt x="190" y="6"/>
                        </a:lnTo>
                        <a:lnTo>
                          <a:pt x="190" y="10"/>
                        </a:lnTo>
                        <a:lnTo>
                          <a:pt x="190" y="24"/>
                        </a:lnTo>
                        <a:lnTo>
                          <a:pt x="190" y="24"/>
                        </a:lnTo>
                        <a:lnTo>
                          <a:pt x="190" y="28"/>
                        </a:lnTo>
                        <a:lnTo>
                          <a:pt x="188" y="30"/>
                        </a:lnTo>
                        <a:lnTo>
                          <a:pt x="184" y="32"/>
                        </a:lnTo>
                        <a:lnTo>
                          <a:pt x="180" y="34"/>
                        </a:lnTo>
                        <a:lnTo>
                          <a:pt x="180" y="34"/>
                        </a:lnTo>
                        <a:close/>
                      </a:path>
                    </a:pathLst>
                  </a:custGeom>
                  <a:solidFill>
                    <a:schemeClr val="bg1"/>
                  </a:solidFill>
                  <a:ln w="3175">
                    <a:noFill/>
                    <a:miter lim="800000"/>
                    <a:headEnd/>
                    <a:tailEnd/>
                  </a:ln>
                  <a:extLst/>
                </p:spPr>
                <p:txBody>
                  <a:bodyPr/>
                  <a:lstStyle/>
                  <a:p>
                    <a:endParaRPr lang="en-GB" sz="1400" kern="0">
                      <a:solidFill>
                        <a:schemeClr val="bg2"/>
                      </a:solidFill>
                      <a:latin typeface="Arial" panose="020B0604020202020204" pitchFamily="34" charset="0"/>
                    </a:endParaRPr>
                  </a:p>
                </p:txBody>
              </p:sp>
            </p:grpSp>
          </p:grpSp>
          <p:grpSp>
            <p:nvGrpSpPr>
              <p:cNvPr id="57" name="Group 56"/>
              <p:cNvGrpSpPr/>
              <p:nvPr/>
            </p:nvGrpSpPr>
            <p:grpSpPr>
              <a:xfrm>
                <a:off x="5304564" y="4431942"/>
                <a:ext cx="3993238" cy="737226"/>
                <a:chOff x="6692288" y="3931907"/>
                <a:chExt cx="4144237" cy="737226"/>
              </a:xfrm>
            </p:grpSpPr>
            <p:grpSp>
              <p:nvGrpSpPr>
                <p:cNvPr id="58" name="Group 57"/>
                <p:cNvGrpSpPr/>
                <p:nvPr/>
              </p:nvGrpSpPr>
              <p:grpSpPr>
                <a:xfrm>
                  <a:off x="7315200" y="3931907"/>
                  <a:ext cx="3521325" cy="737226"/>
                  <a:chOff x="344082" y="1676400"/>
                  <a:chExt cx="3521325" cy="737226"/>
                </a:xfrm>
              </p:grpSpPr>
              <p:cxnSp>
                <p:nvCxnSpPr>
                  <p:cNvPr id="62" name="Straight Connector 61"/>
                  <p:cNvCxnSpPr/>
                  <p:nvPr/>
                </p:nvCxnSpPr>
                <p:spPr>
                  <a:xfrm flipH="1">
                    <a:off x="344082" y="2413626"/>
                    <a:ext cx="3521325" cy="0"/>
                  </a:xfrm>
                  <a:prstGeom prst="line">
                    <a:avLst/>
                  </a:prstGeom>
                  <a:ln w="1270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57199" y="1676400"/>
                    <a:ext cx="3332008" cy="703647"/>
                  </a:xfrm>
                  <a:prstGeom prst="rect">
                    <a:avLst/>
                  </a:prstGeom>
                </p:spPr>
                <p:txBody>
                  <a:bodyPr wrap="square" lIns="0" tIns="0" rIns="0" bIns="0" anchor="b">
                    <a:noAutofit/>
                  </a:bodyPr>
                  <a:lstStyle/>
                  <a:p>
                    <a:r>
                      <a:rPr lang="en-GB" sz="1200" i="1">
                        <a:latin typeface="Arial" panose="020B0604020202020204" pitchFamily="34" charset="0"/>
                        <a:cs typeface="Arial" panose="020B0604020202020204" pitchFamily="34" charset="0"/>
                      </a:rPr>
                      <a:t>Giá trị kinh tế được tạo ra từ hoạt động của tổ chức sau các chi phí</a:t>
                    </a:r>
                    <a:endParaRPr lang="en-GB" sz="1200" i="1" dirty="0">
                      <a:latin typeface="Arial" panose="020B0604020202020204" pitchFamily="34" charset="0"/>
                      <a:cs typeface="Arial" panose="020B0604020202020204" pitchFamily="34" charset="0"/>
                    </a:endParaRPr>
                  </a:p>
                </p:txBody>
              </p:sp>
            </p:grpSp>
            <p:grpSp>
              <p:nvGrpSpPr>
                <p:cNvPr id="59" name="Group 58"/>
                <p:cNvGrpSpPr/>
                <p:nvPr/>
              </p:nvGrpSpPr>
              <p:grpSpPr>
                <a:xfrm>
                  <a:off x="6692288" y="4057133"/>
                  <a:ext cx="612000" cy="612000"/>
                  <a:chOff x="1467520" y="2258092"/>
                  <a:chExt cx="612000" cy="612000"/>
                </a:xfrm>
              </p:grpSpPr>
              <p:sp>
                <p:nvSpPr>
                  <p:cNvPr id="60" name="Oval 59"/>
                  <p:cNvSpPr/>
                  <p:nvPr/>
                </p:nvSpPr>
                <p:spPr bwMode="ltGray">
                  <a:xfrm>
                    <a:off x="1467520" y="2258092"/>
                    <a:ext cx="612000" cy="612000"/>
                  </a:xfrm>
                  <a:prstGeom prst="ellipse">
                    <a:avLst/>
                  </a:prstGeom>
                  <a:solidFill>
                    <a:schemeClr val="tx2">
                      <a:lumMod val="60000"/>
                      <a:lumOff val="40000"/>
                    </a:schemeClr>
                  </a:solidFill>
                  <a:ln w="3175">
                    <a:noFill/>
                    <a:miter lim="800000"/>
                    <a:headEnd/>
                    <a:tailEnd/>
                  </a:ln>
                </p:spPr>
                <p:txBody>
                  <a:bodyPr/>
                  <a:lstStyle/>
                  <a:p>
                    <a:endParaRPr lang="en-GB" sz="1400" kern="0" dirty="0" err="1">
                      <a:solidFill>
                        <a:schemeClr val="bg2"/>
                      </a:solidFill>
                      <a:latin typeface="Arial" panose="020B0604020202020204" pitchFamily="34" charset="0"/>
                    </a:endParaRPr>
                  </a:p>
                </p:txBody>
              </p:sp>
              <p:sp>
                <p:nvSpPr>
                  <p:cNvPr id="61" name="Freeform 4803"/>
                  <p:cNvSpPr>
                    <a:spLocks noEditPoints="1"/>
                  </p:cNvSpPr>
                  <p:nvPr/>
                </p:nvSpPr>
                <p:spPr bwMode="auto">
                  <a:xfrm>
                    <a:off x="1543081" y="2365878"/>
                    <a:ext cx="460878" cy="335852"/>
                  </a:xfrm>
                  <a:custGeom>
                    <a:avLst/>
                    <a:gdLst>
                      <a:gd name="T0" fmla="*/ 372 w 376"/>
                      <a:gd name="T1" fmla="*/ 98 h 274"/>
                      <a:gd name="T2" fmla="*/ 344 w 376"/>
                      <a:gd name="T3" fmla="*/ 74 h 274"/>
                      <a:gd name="T4" fmla="*/ 334 w 376"/>
                      <a:gd name="T5" fmla="*/ 68 h 274"/>
                      <a:gd name="T6" fmla="*/ 254 w 376"/>
                      <a:gd name="T7" fmla="*/ 80 h 274"/>
                      <a:gd name="T8" fmla="*/ 210 w 376"/>
                      <a:gd name="T9" fmla="*/ 68 h 274"/>
                      <a:gd name="T10" fmla="*/ 6 w 376"/>
                      <a:gd name="T11" fmla="*/ 136 h 274"/>
                      <a:gd name="T12" fmla="*/ 4 w 376"/>
                      <a:gd name="T13" fmla="*/ 170 h 274"/>
                      <a:gd name="T14" fmla="*/ 30 w 376"/>
                      <a:gd name="T15" fmla="*/ 194 h 274"/>
                      <a:gd name="T16" fmla="*/ 4 w 376"/>
                      <a:gd name="T17" fmla="*/ 220 h 274"/>
                      <a:gd name="T18" fmla="*/ 198 w 376"/>
                      <a:gd name="T19" fmla="*/ 250 h 274"/>
                      <a:gd name="T20" fmla="*/ 272 w 376"/>
                      <a:gd name="T21" fmla="*/ 274 h 274"/>
                      <a:gd name="T22" fmla="*/ 346 w 376"/>
                      <a:gd name="T23" fmla="*/ 246 h 274"/>
                      <a:gd name="T24" fmla="*/ 322 w 376"/>
                      <a:gd name="T25" fmla="*/ 252 h 274"/>
                      <a:gd name="T26" fmla="*/ 220 w 376"/>
                      <a:gd name="T27" fmla="*/ 252 h 274"/>
                      <a:gd name="T28" fmla="*/ 196 w 376"/>
                      <a:gd name="T29" fmla="*/ 232 h 274"/>
                      <a:gd name="T30" fmla="*/ 148 w 376"/>
                      <a:gd name="T31" fmla="*/ 234 h 274"/>
                      <a:gd name="T32" fmla="*/ 200 w 376"/>
                      <a:gd name="T33" fmla="*/ 220 h 274"/>
                      <a:gd name="T34" fmla="*/ 300 w 376"/>
                      <a:gd name="T35" fmla="*/ 236 h 274"/>
                      <a:gd name="T36" fmla="*/ 346 w 376"/>
                      <a:gd name="T37" fmla="*/ 196 h 274"/>
                      <a:gd name="T38" fmla="*/ 308 w 376"/>
                      <a:gd name="T39" fmla="*/ 220 h 274"/>
                      <a:gd name="T40" fmla="*/ 210 w 376"/>
                      <a:gd name="T41" fmla="*/ 210 h 274"/>
                      <a:gd name="T42" fmla="*/ 196 w 376"/>
                      <a:gd name="T43" fmla="*/ 196 h 274"/>
                      <a:gd name="T44" fmla="*/ 150 w 376"/>
                      <a:gd name="T45" fmla="*/ 200 h 274"/>
                      <a:gd name="T46" fmla="*/ 202 w 376"/>
                      <a:gd name="T47" fmla="*/ 184 h 274"/>
                      <a:gd name="T48" fmla="*/ 318 w 376"/>
                      <a:gd name="T49" fmla="*/ 196 h 274"/>
                      <a:gd name="T50" fmla="*/ 374 w 376"/>
                      <a:gd name="T51" fmla="*/ 162 h 274"/>
                      <a:gd name="T52" fmla="*/ 374 w 376"/>
                      <a:gd name="T53" fmla="*/ 130 h 274"/>
                      <a:gd name="T54" fmla="*/ 248 w 376"/>
                      <a:gd name="T55" fmla="*/ 94 h 274"/>
                      <a:gd name="T56" fmla="*/ 342 w 376"/>
                      <a:gd name="T57" fmla="*/ 78 h 274"/>
                      <a:gd name="T58" fmla="*/ 334 w 376"/>
                      <a:gd name="T59" fmla="*/ 104 h 274"/>
                      <a:gd name="T60" fmla="*/ 238 w 376"/>
                      <a:gd name="T61" fmla="*/ 114 h 274"/>
                      <a:gd name="T62" fmla="*/ 200 w 376"/>
                      <a:gd name="T63" fmla="*/ 96 h 274"/>
                      <a:gd name="T64" fmla="*/ 202 w 376"/>
                      <a:gd name="T65" fmla="*/ 114 h 274"/>
                      <a:gd name="T66" fmla="*/ 294 w 376"/>
                      <a:gd name="T67" fmla="*/ 130 h 274"/>
                      <a:gd name="T68" fmla="*/ 346 w 376"/>
                      <a:gd name="T69" fmla="*/ 124 h 274"/>
                      <a:gd name="T70" fmla="*/ 338 w 376"/>
                      <a:gd name="T71" fmla="*/ 136 h 274"/>
                      <a:gd name="T72" fmla="*/ 272 w 376"/>
                      <a:gd name="T73" fmla="*/ 152 h 274"/>
                      <a:gd name="T74" fmla="*/ 214 w 376"/>
                      <a:gd name="T75" fmla="*/ 142 h 274"/>
                      <a:gd name="T76" fmla="*/ 198 w 376"/>
                      <a:gd name="T77" fmla="*/ 118 h 274"/>
                      <a:gd name="T78" fmla="*/ 134 w 376"/>
                      <a:gd name="T79" fmla="*/ 150 h 274"/>
                      <a:gd name="T80" fmla="*/ 100 w 376"/>
                      <a:gd name="T81" fmla="*/ 136 h 274"/>
                      <a:gd name="T82" fmla="*/ 158 w 376"/>
                      <a:gd name="T83" fmla="*/ 128 h 274"/>
                      <a:gd name="T84" fmla="*/ 162 w 376"/>
                      <a:gd name="T85" fmla="*/ 144 h 274"/>
                      <a:gd name="T86" fmla="*/ 346 w 376"/>
                      <a:gd name="T87" fmla="*/ 162 h 274"/>
                      <a:gd name="T88" fmla="*/ 342 w 376"/>
                      <a:gd name="T89" fmla="*/ 168 h 274"/>
                      <a:gd name="T90" fmla="*/ 322 w 376"/>
                      <a:gd name="T91" fmla="*/ 180 h 274"/>
                      <a:gd name="T92" fmla="*/ 220 w 376"/>
                      <a:gd name="T93" fmla="*/ 180 h 274"/>
                      <a:gd name="T94" fmla="*/ 200 w 376"/>
                      <a:gd name="T95" fmla="*/ 168 h 274"/>
                      <a:gd name="T96" fmla="*/ 198 w 376"/>
                      <a:gd name="T97" fmla="*/ 154 h 274"/>
                      <a:gd name="T98" fmla="*/ 272 w 376"/>
                      <a:gd name="T99" fmla="*/ 166 h 274"/>
                      <a:gd name="T100" fmla="*/ 346 w 376"/>
                      <a:gd name="T101" fmla="*/ 160 h 274"/>
                      <a:gd name="T102" fmla="*/ 196 w 376"/>
                      <a:gd name="T103" fmla="*/ 28 h 274"/>
                      <a:gd name="T104" fmla="*/ 272 w 376"/>
                      <a:gd name="T105" fmla="*/ 0 h 274"/>
                      <a:gd name="T106" fmla="*/ 344 w 376"/>
                      <a:gd name="T107" fmla="*/ 24 h 274"/>
                      <a:gd name="T108" fmla="*/ 322 w 376"/>
                      <a:gd name="T109" fmla="*/ 50 h 274"/>
                      <a:gd name="T110" fmla="*/ 220 w 376"/>
                      <a:gd name="T111" fmla="*/ 5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274">
                        <a:moveTo>
                          <a:pt x="376" y="126"/>
                        </a:moveTo>
                        <a:lnTo>
                          <a:pt x="376" y="126"/>
                        </a:lnTo>
                        <a:lnTo>
                          <a:pt x="374" y="122"/>
                        </a:lnTo>
                        <a:lnTo>
                          <a:pt x="370" y="120"/>
                        </a:lnTo>
                        <a:lnTo>
                          <a:pt x="346" y="110"/>
                        </a:lnTo>
                        <a:lnTo>
                          <a:pt x="372" y="98"/>
                        </a:lnTo>
                        <a:lnTo>
                          <a:pt x="372" y="98"/>
                        </a:lnTo>
                        <a:lnTo>
                          <a:pt x="376" y="96"/>
                        </a:lnTo>
                        <a:lnTo>
                          <a:pt x="376" y="92"/>
                        </a:lnTo>
                        <a:lnTo>
                          <a:pt x="376" y="92"/>
                        </a:lnTo>
                        <a:lnTo>
                          <a:pt x="376" y="86"/>
                        </a:lnTo>
                        <a:lnTo>
                          <a:pt x="372" y="84"/>
                        </a:lnTo>
                        <a:lnTo>
                          <a:pt x="344" y="74"/>
                        </a:lnTo>
                        <a:lnTo>
                          <a:pt x="344" y="74"/>
                        </a:lnTo>
                        <a:lnTo>
                          <a:pt x="346" y="70"/>
                        </a:lnTo>
                        <a:lnTo>
                          <a:pt x="346" y="66"/>
                        </a:lnTo>
                        <a:lnTo>
                          <a:pt x="346" y="52"/>
                        </a:lnTo>
                        <a:lnTo>
                          <a:pt x="346" y="52"/>
                        </a:lnTo>
                        <a:lnTo>
                          <a:pt x="346" y="56"/>
                        </a:lnTo>
                        <a:lnTo>
                          <a:pt x="344" y="60"/>
                        </a:lnTo>
                        <a:lnTo>
                          <a:pt x="334" y="68"/>
                        </a:lnTo>
                        <a:lnTo>
                          <a:pt x="334" y="68"/>
                        </a:lnTo>
                        <a:lnTo>
                          <a:pt x="322" y="72"/>
                        </a:lnTo>
                        <a:lnTo>
                          <a:pt x="308" y="76"/>
                        </a:lnTo>
                        <a:lnTo>
                          <a:pt x="290" y="80"/>
                        </a:lnTo>
                        <a:lnTo>
                          <a:pt x="272" y="80"/>
                        </a:lnTo>
                        <a:lnTo>
                          <a:pt x="272" y="80"/>
                        </a:lnTo>
                        <a:lnTo>
                          <a:pt x="254" y="80"/>
                        </a:lnTo>
                        <a:lnTo>
                          <a:pt x="238" y="78"/>
                        </a:lnTo>
                        <a:lnTo>
                          <a:pt x="226" y="74"/>
                        </a:lnTo>
                        <a:lnTo>
                          <a:pt x="214" y="70"/>
                        </a:lnTo>
                        <a:lnTo>
                          <a:pt x="214" y="70"/>
                        </a:lnTo>
                        <a:lnTo>
                          <a:pt x="214" y="70"/>
                        </a:lnTo>
                        <a:lnTo>
                          <a:pt x="210" y="68"/>
                        </a:lnTo>
                        <a:lnTo>
                          <a:pt x="210" y="68"/>
                        </a:lnTo>
                        <a:lnTo>
                          <a:pt x="200" y="60"/>
                        </a:lnTo>
                        <a:lnTo>
                          <a:pt x="198" y="56"/>
                        </a:lnTo>
                        <a:lnTo>
                          <a:pt x="196" y="52"/>
                        </a:lnTo>
                        <a:lnTo>
                          <a:pt x="196" y="52"/>
                        </a:lnTo>
                        <a:lnTo>
                          <a:pt x="198" y="46"/>
                        </a:lnTo>
                        <a:lnTo>
                          <a:pt x="6" y="136"/>
                        </a:lnTo>
                        <a:lnTo>
                          <a:pt x="6" y="136"/>
                        </a:lnTo>
                        <a:lnTo>
                          <a:pt x="2" y="138"/>
                        </a:lnTo>
                        <a:lnTo>
                          <a:pt x="2" y="142"/>
                        </a:lnTo>
                        <a:lnTo>
                          <a:pt x="2" y="142"/>
                        </a:lnTo>
                        <a:lnTo>
                          <a:pt x="2" y="148"/>
                        </a:lnTo>
                        <a:lnTo>
                          <a:pt x="6" y="150"/>
                        </a:lnTo>
                        <a:lnTo>
                          <a:pt x="30" y="158"/>
                        </a:lnTo>
                        <a:lnTo>
                          <a:pt x="4" y="170"/>
                        </a:lnTo>
                        <a:lnTo>
                          <a:pt x="4" y="170"/>
                        </a:lnTo>
                        <a:lnTo>
                          <a:pt x="2" y="174"/>
                        </a:lnTo>
                        <a:lnTo>
                          <a:pt x="0" y="178"/>
                        </a:lnTo>
                        <a:lnTo>
                          <a:pt x="0" y="178"/>
                        </a:lnTo>
                        <a:lnTo>
                          <a:pt x="2" y="182"/>
                        </a:lnTo>
                        <a:lnTo>
                          <a:pt x="6" y="184"/>
                        </a:lnTo>
                        <a:lnTo>
                          <a:pt x="30" y="194"/>
                        </a:lnTo>
                        <a:lnTo>
                          <a:pt x="4" y="206"/>
                        </a:lnTo>
                        <a:lnTo>
                          <a:pt x="4" y="206"/>
                        </a:lnTo>
                        <a:lnTo>
                          <a:pt x="0" y="208"/>
                        </a:lnTo>
                        <a:lnTo>
                          <a:pt x="0" y="212"/>
                        </a:lnTo>
                        <a:lnTo>
                          <a:pt x="0" y="212"/>
                        </a:lnTo>
                        <a:lnTo>
                          <a:pt x="0" y="218"/>
                        </a:lnTo>
                        <a:lnTo>
                          <a:pt x="4" y="220"/>
                        </a:lnTo>
                        <a:lnTo>
                          <a:pt x="148" y="270"/>
                        </a:lnTo>
                        <a:lnTo>
                          <a:pt x="148" y="270"/>
                        </a:lnTo>
                        <a:lnTo>
                          <a:pt x="150" y="270"/>
                        </a:lnTo>
                        <a:lnTo>
                          <a:pt x="150" y="270"/>
                        </a:lnTo>
                        <a:lnTo>
                          <a:pt x="154" y="270"/>
                        </a:lnTo>
                        <a:lnTo>
                          <a:pt x="198" y="250"/>
                        </a:lnTo>
                        <a:lnTo>
                          <a:pt x="198" y="250"/>
                        </a:lnTo>
                        <a:lnTo>
                          <a:pt x="200" y="254"/>
                        </a:lnTo>
                        <a:lnTo>
                          <a:pt x="206" y="258"/>
                        </a:lnTo>
                        <a:lnTo>
                          <a:pt x="212" y="264"/>
                        </a:lnTo>
                        <a:lnTo>
                          <a:pt x="222" y="266"/>
                        </a:lnTo>
                        <a:lnTo>
                          <a:pt x="244" y="272"/>
                        </a:lnTo>
                        <a:lnTo>
                          <a:pt x="272" y="274"/>
                        </a:lnTo>
                        <a:lnTo>
                          <a:pt x="272" y="274"/>
                        </a:lnTo>
                        <a:lnTo>
                          <a:pt x="300" y="272"/>
                        </a:lnTo>
                        <a:lnTo>
                          <a:pt x="314" y="270"/>
                        </a:lnTo>
                        <a:lnTo>
                          <a:pt x="324" y="266"/>
                        </a:lnTo>
                        <a:lnTo>
                          <a:pt x="334" y="262"/>
                        </a:lnTo>
                        <a:lnTo>
                          <a:pt x="340" y="256"/>
                        </a:lnTo>
                        <a:lnTo>
                          <a:pt x="344" y="252"/>
                        </a:lnTo>
                        <a:lnTo>
                          <a:pt x="346" y="246"/>
                        </a:lnTo>
                        <a:lnTo>
                          <a:pt x="346" y="230"/>
                        </a:lnTo>
                        <a:lnTo>
                          <a:pt x="346" y="230"/>
                        </a:lnTo>
                        <a:lnTo>
                          <a:pt x="346" y="236"/>
                        </a:lnTo>
                        <a:lnTo>
                          <a:pt x="344" y="240"/>
                        </a:lnTo>
                        <a:lnTo>
                          <a:pt x="334" y="246"/>
                        </a:lnTo>
                        <a:lnTo>
                          <a:pt x="334" y="246"/>
                        </a:lnTo>
                        <a:lnTo>
                          <a:pt x="322" y="252"/>
                        </a:lnTo>
                        <a:lnTo>
                          <a:pt x="308" y="256"/>
                        </a:lnTo>
                        <a:lnTo>
                          <a:pt x="290" y="258"/>
                        </a:lnTo>
                        <a:lnTo>
                          <a:pt x="272" y="260"/>
                        </a:lnTo>
                        <a:lnTo>
                          <a:pt x="272" y="260"/>
                        </a:lnTo>
                        <a:lnTo>
                          <a:pt x="252" y="258"/>
                        </a:lnTo>
                        <a:lnTo>
                          <a:pt x="236" y="256"/>
                        </a:lnTo>
                        <a:lnTo>
                          <a:pt x="220" y="252"/>
                        </a:lnTo>
                        <a:lnTo>
                          <a:pt x="210" y="246"/>
                        </a:lnTo>
                        <a:lnTo>
                          <a:pt x="210" y="246"/>
                        </a:lnTo>
                        <a:lnTo>
                          <a:pt x="206" y="244"/>
                        </a:lnTo>
                        <a:lnTo>
                          <a:pt x="206" y="244"/>
                        </a:lnTo>
                        <a:lnTo>
                          <a:pt x="206" y="244"/>
                        </a:lnTo>
                        <a:lnTo>
                          <a:pt x="200" y="238"/>
                        </a:lnTo>
                        <a:lnTo>
                          <a:pt x="196" y="232"/>
                        </a:lnTo>
                        <a:lnTo>
                          <a:pt x="196" y="232"/>
                        </a:lnTo>
                        <a:lnTo>
                          <a:pt x="196" y="230"/>
                        </a:lnTo>
                        <a:lnTo>
                          <a:pt x="196" y="232"/>
                        </a:lnTo>
                        <a:lnTo>
                          <a:pt x="150" y="254"/>
                        </a:lnTo>
                        <a:lnTo>
                          <a:pt x="28" y="212"/>
                        </a:lnTo>
                        <a:lnTo>
                          <a:pt x="52" y="200"/>
                        </a:lnTo>
                        <a:lnTo>
                          <a:pt x="148" y="234"/>
                        </a:lnTo>
                        <a:lnTo>
                          <a:pt x="148" y="234"/>
                        </a:lnTo>
                        <a:lnTo>
                          <a:pt x="152" y="234"/>
                        </a:lnTo>
                        <a:lnTo>
                          <a:pt x="152" y="234"/>
                        </a:lnTo>
                        <a:lnTo>
                          <a:pt x="154" y="234"/>
                        </a:lnTo>
                        <a:lnTo>
                          <a:pt x="198" y="214"/>
                        </a:lnTo>
                        <a:lnTo>
                          <a:pt x="198" y="214"/>
                        </a:lnTo>
                        <a:lnTo>
                          <a:pt x="200" y="220"/>
                        </a:lnTo>
                        <a:lnTo>
                          <a:pt x="206" y="224"/>
                        </a:lnTo>
                        <a:lnTo>
                          <a:pt x="214" y="228"/>
                        </a:lnTo>
                        <a:lnTo>
                          <a:pt x="222" y="232"/>
                        </a:lnTo>
                        <a:lnTo>
                          <a:pt x="246" y="236"/>
                        </a:lnTo>
                        <a:lnTo>
                          <a:pt x="272" y="238"/>
                        </a:lnTo>
                        <a:lnTo>
                          <a:pt x="272" y="238"/>
                        </a:lnTo>
                        <a:lnTo>
                          <a:pt x="300" y="236"/>
                        </a:lnTo>
                        <a:lnTo>
                          <a:pt x="314" y="234"/>
                        </a:lnTo>
                        <a:lnTo>
                          <a:pt x="324" y="230"/>
                        </a:lnTo>
                        <a:lnTo>
                          <a:pt x="334" y="226"/>
                        </a:lnTo>
                        <a:lnTo>
                          <a:pt x="340" y="220"/>
                        </a:lnTo>
                        <a:lnTo>
                          <a:pt x="344" y="216"/>
                        </a:lnTo>
                        <a:lnTo>
                          <a:pt x="346" y="210"/>
                        </a:lnTo>
                        <a:lnTo>
                          <a:pt x="346" y="196"/>
                        </a:lnTo>
                        <a:lnTo>
                          <a:pt x="346" y="196"/>
                        </a:lnTo>
                        <a:lnTo>
                          <a:pt x="346" y="200"/>
                        </a:lnTo>
                        <a:lnTo>
                          <a:pt x="344" y="204"/>
                        </a:lnTo>
                        <a:lnTo>
                          <a:pt x="334" y="210"/>
                        </a:lnTo>
                        <a:lnTo>
                          <a:pt x="334" y="210"/>
                        </a:lnTo>
                        <a:lnTo>
                          <a:pt x="322" y="216"/>
                        </a:lnTo>
                        <a:lnTo>
                          <a:pt x="308" y="220"/>
                        </a:lnTo>
                        <a:lnTo>
                          <a:pt x="290" y="222"/>
                        </a:lnTo>
                        <a:lnTo>
                          <a:pt x="272" y="224"/>
                        </a:lnTo>
                        <a:lnTo>
                          <a:pt x="272" y="224"/>
                        </a:lnTo>
                        <a:lnTo>
                          <a:pt x="252" y="222"/>
                        </a:lnTo>
                        <a:lnTo>
                          <a:pt x="236" y="220"/>
                        </a:lnTo>
                        <a:lnTo>
                          <a:pt x="220" y="216"/>
                        </a:lnTo>
                        <a:lnTo>
                          <a:pt x="210" y="210"/>
                        </a:lnTo>
                        <a:lnTo>
                          <a:pt x="210" y="210"/>
                        </a:lnTo>
                        <a:lnTo>
                          <a:pt x="208" y="210"/>
                        </a:lnTo>
                        <a:lnTo>
                          <a:pt x="208" y="210"/>
                        </a:lnTo>
                        <a:lnTo>
                          <a:pt x="200" y="204"/>
                        </a:lnTo>
                        <a:lnTo>
                          <a:pt x="198" y="198"/>
                        </a:lnTo>
                        <a:lnTo>
                          <a:pt x="198" y="198"/>
                        </a:lnTo>
                        <a:lnTo>
                          <a:pt x="196" y="196"/>
                        </a:lnTo>
                        <a:lnTo>
                          <a:pt x="196" y="198"/>
                        </a:lnTo>
                        <a:lnTo>
                          <a:pt x="152" y="218"/>
                        </a:lnTo>
                        <a:lnTo>
                          <a:pt x="72" y="192"/>
                        </a:lnTo>
                        <a:lnTo>
                          <a:pt x="50" y="184"/>
                        </a:lnTo>
                        <a:lnTo>
                          <a:pt x="28" y="176"/>
                        </a:lnTo>
                        <a:lnTo>
                          <a:pt x="52" y="166"/>
                        </a:lnTo>
                        <a:lnTo>
                          <a:pt x="150" y="200"/>
                        </a:lnTo>
                        <a:lnTo>
                          <a:pt x="150" y="200"/>
                        </a:lnTo>
                        <a:lnTo>
                          <a:pt x="152" y="200"/>
                        </a:lnTo>
                        <a:lnTo>
                          <a:pt x="152" y="200"/>
                        </a:lnTo>
                        <a:lnTo>
                          <a:pt x="156" y="200"/>
                        </a:lnTo>
                        <a:lnTo>
                          <a:pt x="198" y="180"/>
                        </a:lnTo>
                        <a:lnTo>
                          <a:pt x="198" y="180"/>
                        </a:lnTo>
                        <a:lnTo>
                          <a:pt x="202" y="184"/>
                        </a:lnTo>
                        <a:lnTo>
                          <a:pt x="208" y="188"/>
                        </a:lnTo>
                        <a:lnTo>
                          <a:pt x="224" y="196"/>
                        </a:lnTo>
                        <a:lnTo>
                          <a:pt x="246" y="200"/>
                        </a:lnTo>
                        <a:lnTo>
                          <a:pt x="272" y="202"/>
                        </a:lnTo>
                        <a:lnTo>
                          <a:pt x="272" y="202"/>
                        </a:lnTo>
                        <a:lnTo>
                          <a:pt x="296" y="200"/>
                        </a:lnTo>
                        <a:lnTo>
                          <a:pt x="318" y="196"/>
                        </a:lnTo>
                        <a:lnTo>
                          <a:pt x="334" y="190"/>
                        </a:lnTo>
                        <a:lnTo>
                          <a:pt x="340" y="186"/>
                        </a:lnTo>
                        <a:lnTo>
                          <a:pt x="344" y="180"/>
                        </a:lnTo>
                        <a:lnTo>
                          <a:pt x="370" y="168"/>
                        </a:lnTo>
                        <a:lnTo>
                          <a:pt x="370" y="168"/>
                        </a:lnTo>
                        <a:lnTo>
                          <a:pt x="374" y="166"/>
                        </a:lnTo>
                        <a:lnTo>
                          <a:pt x="374" y="162"/>
                        </a:lnTo>
                        <a:lnTo>
                          <a:pt x="374" y="162"/>
                        </a:lnTo>
                        <a:lnTo>
                          <a:pt x="374" y="156"/>
                        </a:lnTo>
                        <a:lnTo>
                          <a:pt x="370" y="154"/>
                        </a:lnTo>
                        <a:lnTo>
                          <a:pt x="346" y="146"/>
                        </a:lnTo>
                        <a:lnTo>
                          <a:pt x="372" y="134"/>
                        </a:lnTo>
                        <a:lnTo>
                          <a:pt x="372" y="134"/>
                        </a:lnTo>
                        <a:lnTo>
                          <a:pt x="374" y="130"/>
                        </a:lnTo>
                        <a:lnTo>
                          <a:pt x="376" y="126"/>
                        </a:lnTo>
                        <a:lnTo>
                          <a:pt x="376" y="126"/>
                        </a:lnTo>
                        <a:close/>
                        <a:moveTo>
                          <a:pt x="202" y="78"/>
                        </a:moveTo>
                        <a:lnTo>
                          <a:pt x="202" y="78"/>
                        </a:lnTo>
                        <a:lnTo>
                          <a:pt x="214" y="84"/>
                        </a:lnTo>
                        <a:lnTo>
                          <a:pt x="230" y="90"/>
                        </a:lnTo>
                        <a:lnTo>
                          <a:pt x="248" y="94"/>
                        </a:lnTo>
                        <a:lnTo>
                          <a:pt x="272" y="96"/>
                        </a:lnTo>
                        <a:lnTo>
                          <a:pt x="272" y="96"/>
                        </a:lnTo>
                        <a:lnTo>
                          <a:pt x="294" y="94"/>
                        </a:lnTo>
                        <a:lnTo>
                          <a:pt x="314" y="90"/>
                        </a:lnTo>
                        <a:lnTo>
                          <a:pt x="330" y="84"/>
                        </a:lnTo>
                        <a:lnTo>
                          <a:pt x="342" y="78"/>
                        </a:lnTo>
                        <a:lnTo>
                          <a:pt x="342" y="78"/>
                        </a:lnTo>
                        <a:lnTo>
                          <a:pt x="346" y="82"/>
                        </a:lnTo>
                        <a:lnTo>
                          <a:pt x="346" y="88"/>
                        </a:lnTo>
                        <a:lnTo>
                          <a:pt x="346" y="88"/>
                        </a:lnTo>
                        <a:lnTo>
                          <a:pt x="346" y="92"/>
                        </a:lnTo>
                        <a:lnTo>
                          <a:pt x="344" y="96"/>
                        </a:lnTo>
                        <a:lnTo>
                          <a:pt x="334" y="104"/>
                        </a:lnTo>
                        <a:lnTo>
                          <a:pt x="334" y="104"/>
                        </a:lnTo>
                        <a:lnTo>
                          <a:pt x="322" y="108"/>
                        </a:lnTo>
                        <a:lnTo>
                          <a:pt x="308" y="112"/>
                        </a:lnTo>
                        <a:lnTo>
                          <a:pt x="290" y="116"/>
                        </a:lnTo>
                        <a:lnTo>
                          <a:pt x="272" y="116"/>
                        </a:lnTo>
                        <a:lnTo>
                          <a:pt x="272" y="116"/>
                        </a:lnTo>
                        <a:lnTo>
                          <a:pt x="254" y="116"/>
                        </a:lnTo>
                        <a:lnTo>
                          <a:pt x="238" y="114"/>
                        </a:lnTo>
                        <a:lnTo>
                          <a:pt x="226" y="110"/>
                        </a:lnTo>
                        <a:lnTo>
                          <a:pt x="214" y="106"/>
                        </a:lnTo>
                        <a:lnTo>
                          <a:pt x="214" y="106"/>
                        </a:lnTo>
                        <a:lnTo>
                          <a:pt x="214" y="106"/>
                        </a:lnTo>
                        <a:lnTo>
                          <a:pt x="210" y="104"/>
                        </a:lnTo>
                        <a:lnTo>
                          <a:pt x="210" y="104"/>
                        </a:lnTo>
                        <a:lnTo>
                          <a:pt x="200" y="96"/>
                        </a:lnTo>
                        <a:lnTo>
                          <a:pt x="198" y="92"/>
                        </a:lnTo>
                        <a:lnTo>
                          <a:pt x="196" y="88"/>
                        </a:lnTo>
                        <a:lnTo>
                          <a:pt x="196" y="88"/>
                        </a:lnTo>
                        <a:lnTo>
                          <a:pt x="198" y="82"/>
                        </a:lnTo>
                        <a:lnTo>
                          <a:pt x="202" y="78"/>
                        </a:lnTo>
                        <a:lnTo>
                          <a:pt x="202" y="78"/>
                        </a:lnTo>
                        <a:close/>
                        <a:moveTo>
                          <a:pt x="202" y="114"/>
                        </a:moveTo>
                        <a:lnTo>
                          <a:pt x="202" y="114"/>
                        </a:lnTo>
                        <a:lnTo>
                          <a:pt x="214" y="120"/>
                        </a:lnTo>
                        <a:lnTo>
                          <a:pt x="230" y="126"/>
                        </a:lnTo>
                        <a:lnTo>
                          <a:pt x="248" y="130"/>
                        </a:lnTo>
                        <a:lnTo>
                          <a:pt x="272" y="130"/>
                        </a:lnTo>
                        <a:lnTo>
                          <a:pt x="272" y="130"/>
                        </a:lnTo>
                        <a:lnTo>
                          <a:pt x="294" y="130"/>
                        </a:lnTo>
                        <a:lnTo>
                          <a:pt x="314" y="126"/>
                        </a:lnTo>
                        <a:lnTo>
                          <a:pt x="330" y="120"/>
                        </a:lnTo>
                        <a:lnTo>
                          <a:pt x="342" y="114"/>
                        </a:lnTo>
                        <a:lnTo>
                          <a:pt x="342" y="114"/>
                        </a:lnTo>
                        <a:lnTo>
                          <a:pt x="346" y="118"/>
                        </a:lnTo>
                        <a:lnTo>
                          <a:pt x="346" y="124"/>
                        </a:lnTo>
                        <a:lnTo>
                          <a:pt x="346" y="124"/>
                        </a:lnTo>
                        <a:lnTo>
                          <a:pt x="346" y="128"/>
                        </a:lnTo>
                        <a:lnTo>
                          <a:pt x="346" y="128"/>
                        </a:lnTo>
                        <a:lnTo>
                          <a:pt x="342" y="132"/>
                        </a:lnTo>
                        <a:lnTo>
                          <a:pt x="342" y="132"/>
                        </a:lnTo>
                        <a:lnTo>
                          <a:pt x="340" y="134"/>
                        </a:lnTo>
                        <a:lnTo>
                          <a:pt x="340" y="134"/>
                        </a:lnTo>
                        <a:lnTo>
                          <a:pt x="338" y="136"/>
                        </a:lnTo>
                        <a:lnTo>
                          <a:pt x="338" y="136"/>
                        </a:lnTo>
                        <a:lnTo>
                          <a:pt x="334" y="140"/>
                        </a:lnTo>
                        <a:lnTo>
                          <a:pt x="334" y="140"/>
                        </a:lnTo>
                        <a:lnTo>
                          <a:pt x="322" y="144"/>
                        </a:lnTo>
                        <a:lnTo>
                          <a:pt x="308" y="148"/>
                        </a:lnTo>
                        <a:lnTo>
                          <a:pt x="290" y="150"/>
                        </a:lnTo>
                        <a:lnTo>
                          <a:pt x="272" y="152"/>
                        </a:lnTo>
                        <a:lnTo>
                          <a:pt x="272" y="152"/>
                        </a:lnTo>
                        <a:lnTo>
                          <a:pt x="254" y="152"/>
                        </a:lnTo>
                        <a:lnTo>
                          <a:pt x="238" y="148"/>
                        </a:lnTo>
                        <a:lnTo>
                          <a:pt x="226" y="146"/>
                        </a:lnTo>
                        <a:lnTo>
                          <a:pt x="214" y="142"/>
                        </a:lnTo>
                        <a:lnTo>
                          <a:pt x="214" y="142"/>
                        </a:lnTo>
                        <a:lnTo>
                          <a:pt x="214" y="142"/>
                        </a:lnTo>
                        <a:lnTo>
                          <a:pt x="210" y="140"/>
                        </a:lnTo>
                        <a:lnTo>
                          <a:pt x="210" y="140"/>
                        </a:lnTo>
                        <a:lnTo>
                          <a:pt x="200" y="132"/>
                        </a:lnTo>
                        <a:lnTo>
                          <a:pt x="198" y="128"/>
                        </a:lnTo>
                        <a:lnTo>
                          <a:pt x="196" y="124"/>
                        </a:lnTo>
                        <a:lnTo>
                          <a:pt x="196" y="124"/>
                        </a:lnTo>
                        <a:lnTo>
                          <a:pt x="198" y="118"/>
                        </a:lnTo>
                        <a:lnTo>
                          <a:pt x="202" y="114"/>
                        </a:lnTo>
                        <a:lnTo>
                          <a:pt x="202" y="114"/>
                        </a:lnTo>
                        <a:close/>
                        <a:moveTo>
                          <a:pt x="162" y="144"/>
                        </a:moveTo>
                        <a:lnTo>
                          <a:pt x="162" y="144"/>
                        </a:lnTo>
                        <a:lnTo>
                          <a:pt x="150" y="150"/>
                        </a:lnTo>
                        <a:lnTo>
                          <a:pt x="134" y="150"/>
                        </a:lnTo>
                        <a:lnTo>
                          <a:pt x="134" y="150"/>
                        </a:lnTo>
                        <a:lnTo>
                          <a:pt x="116" y="150"/>
                        </a:lnTo>
                        <a:lnTo>
                          <a:pt x="104" y="144"/>
                        </a:lnTo>
                        <a:lnTo>
                          <a:pt x="104" y="144"/>
                        </a:lnTo>
                        <a:lnTo>
                          <a:pt x="100" y="142"/>
                        </a:lnTo>
                        <a:lnTo>
                          <a:pt x="98" y="138"/>
                        </a:lnTo>
                        <a:lnTo>
                          <a:pt x="98" y="138"/>
                        </a:lnTo>
                        <a:lnTo>
                          <a:pt x="100" y="136"/>
                        </a:lnTo>
                        <a:lnTo>
                          <a:pt x="102" y="132"/>
                        </a:lnTo>
                        <a:lnTo>
                          <a:pt x="110" y="128"/>
                        </a:lnTo>
                        <a:lnTo>
                          <a:pt x="120" y="126"/>
                        </a:lnTo>
                        <a:lnTo>
                          <a:pt x="134" y="124"/>
                        </a:lnTo>
                        <a:lnTo>
                          <a:pt x="134" y="124"/>
                        </a:lnTo>
                        <a:lnTo>
                          <a:pt x="148" y="126"/>
                        </a:lnTo>
                        <a:lnTo>
                          <a:pt x="158" y="128"/>
                        </a:lnTo>
                        <a:lnTo>
                          <a:pt x="166" y="132"/>
                        </a:lnTo>
                        <a:lnTo>
                          <a:pt x="168" y="136"/>
                        </a:lnTo>
                        <a:lnTo>
                          <a:pt x="168" y="138"/>
                        </a:lnTo>
                        <a:lnTo>
                          <a:pt x="168" y="138"/>
                        </a:lnTo>
                        <a:lnTo>
                          <a:pt x="166" y="142"/>
                        </a:lnTo>
                        <a:lnTo>
                          <a:pt x="162" y="144"/>
                        </a:lnTo>
                        <a:lnTo>
                          <a:pt x="162" y="144"/>
                        </a:lnTo>
                        <a:close/>
                        <a:moveTo>
                          <a:pt x="346" y="160"/>
                        </a:moveTo>
                        <a:lnTo>
                          <a:pt x="346" y="160"/>
                        </a:lnTo>
                        <a:lnTo>
                          <a:pt x="346" y="162"/>
                        </a:lnTo>
                        <a:lnTo>
                          <a:pt x="346" y="162"/>
                        </a:lnTo>
                        <a:lnTo>
                          <a:pt x="346" y="162"/>
                        </a:lnTo>
                        <a:lnTo>
                          <a:pt x="346" y="162"/>
                        </a:lnTo>
                        <a:lnTo>
                          <a:pt x="346" y="162"/>
                        </a:lnTo>
                        <a:lnTo>
                          <a:pt x="346" y="162"/>
                        </a:lnTo>
                        <a:lnTo>
                          <a:pt x="344" y="166"/>
                        </a:lnTo>
                        <a:lnTo>
                          <a:pt x="344" y="166"/>
                        </a:lnTo>
                        <a:lnTo>
                          <a:pt x="344" y="166"/>
                        </a:lnTo>
                        <a:lnTo>
                          <a:pt x="344" y="166"/>
                        </a:lnTo>
                        <a:lnTo>
                          <a:pt x="342" y="168"/>
                        </a:lnTo>
                        <a:lnTo>
                          <a:pt x="342" y="168"/>
                        </a:lnTo>
                        <a:lnTo>
                          <a:pt x="340" y="170"/>
                        </a:lnTo>
                        <a:lnTo>
                          <a:pt x="340" y="170"/>
                        </a:lnTo>
                        <a:lnTo>
                          <a:pt x="338" y="172"/>
                        </a:lnTo>
                        <a:lnTo>
                          <a:pt x="338" y="172"/>
                        </a:lnTo>
                        <a:lnTo>
                          <a:pt x="334" y="174"/>
                        </a:lnTo>
                        <a:lnTo>
                          <a:pt x="334" y="174"/>
                        </a:lnTo>
                        <a:lnTo>
                          <a:pt x="322" y="180"/>
                        </a:lnTo>
                        <a:lnTo>
                          <a:pt x="308" y="184"/>
                        </a:lnTo>
                        <a:lnTo>
                          <a:pt x="290" y="186"/>
                        </a:lnTo>
                        <a:lnTo>
                          <a:pt x="272" y="188"/>
                        </a:lnTo>
                        <a:lnTo>
                          <a:pt x="272" y="188"/>
                        </a:lnTo>
                        <a:lnTo>
                          <a:pt x="252" y="186"/>
                        </a:lnTo>
                        <a:lnTo>
                          <a:pt x="236" y="184"/>
                        </a:lnTo>
                        <a:lnTo>
                          <a:pt x="220" y="180"/>
                        </a:lnTo>
                        <a:lnTo>
                          <a:pt x="210" y="174"/>
                        </a:lnTo>
                        <a:lnTo>
                          <a:pt x="210" y="174"/>
                        </a:lnTo>
                        <a:lnTo>
                          <a:pt x="208" y="174"/>
                        </a:lnTo>
                        <a:lnTo>
                          <a:pt x="208" y="174"/>
                        </a:lnTo>
                        <a:lnTo>
                          <a:pt x="208" y="174"/>
                        </a:lnTo>
                        <a:lnTo>
                          <a:pt x="200" y="168"/>
                        </a:lnTo>
                        <a:lnTo>
                          <a:pt x="200" y="168"/>
                        </a:lnTo>
                        <a:lnTo>
                          <a:pt x="200" y="166"/>
                        </a:lnTo>
                        <a:lnTo>
                          <a:pt x="200" y="166"/>
                        </a:lnTo>
                        <a:lnTo>
                          <a:pt x="198" y="164"/>
                        </a:lnTo>
                        <a:lnTo>
                          <a:pt x="198" y="164"/>
                        </a:lnTo>
                        <a:lnTo>
                          <a:pt x="196" y="160"/>
                        </a:lnTo>
                        <a:lnTo>
                          <a:pt x="196" y="160"/>
                        </a:lnTo>
                        <a:lnTo>
                          <a:pt x="198" y="154"/>
                        </a:lnTo>
                        <a:lnTo>
                          <a:pt x="202" y="148"/>
                        </a:lnTo>
                        <a:lnTo>
                          <a:pt x="202" y="148"/>
                        </a:lnTo>
                        <a:lnTo>
                          <a:pt x="214" y="156"/>
                        </a:lnTo>
                        <a:lnTo>
                          <a:pt x="230" y="162"/>
                        </a:lnTo>
                        <a:lnTo>
                          <a:pt x="248" y="166"/>
                        </a:lnTo>
                        <a:lnTo>
                          <a:pt x="272" y="166"/>
                        </a:lnTo>
                        <a:lnTo>
                          <a:pt x="272" y="166"/>
                        </a:lnTo>
                        <a:lnTo>
                          <a:pt x="294" y="166"/>
                        </a:lnTo>
                        <a:lnTo>
                          <a:pt x="314" y="162"/>
                        </a:lnTo>
                        <a:lnTo>
                          <a:pt x="330" y="156"/>
                        </a:lnTo>
                        <a:lnTo>
                          <a:pt x="342" y="148"/>
                        </a:lnTo>
                        <a:lnTo>
                          <a:pt x="342" y="148"/>
                        </a:lnTo>
                        <a:lnTo>
                          <a:pt x="346" y="154"/>
                        </a:lnTo>
                        <a:lnTo>
                          <a:pt x="346" y="160"/>
                        </a:lnTo>
                        <a:lnTo>
                          <a:pt x="346" y="160"/>
                        </a:lnTo>
                        <a:close/>
                        <a:moveTo>
                          <a:pt x="346" y="128"/>
                        </a:moveTo>
                        <a:lnTo>
                          <a:pt x="346" y="128"/>
                        </a:lnTo>
                        <a:lnTo>
                          <a:pt x="348" y="128"/>
                        </a:lnTo>
                        <a:lnTo>
                          <a:pt x="346" y="128"/>
                        </a:lnTo>
                        <a:close/>
                        <a:moveTo>
                          <a:pt x="196" y="28"/>
                        </a:moveTo>
                        <a:lnTo>
                          <a:pt x="196" y="28"/>
                        </a:lnTo>
                        <a:lnTo>
                          <a:pt x="198" y="24"/>
                        </a:lnTo>
                        <a:lnTo>
                          <a:pt x="202" y="18"/>
                        </a:lnTo>
                        <a:lnTo>
                          <a:pt x="210" y="14"/>
                        </a:lnTo>
                        <a:lnTo>
                          <a:pt x="218" y="8"/>
                        </a:lnTo>
                        <a:lnTo>
                          <a:pt x="230" y="6"/>
                        </a:lnTo>
                        <a:lnTo>
                          <a:pt x="242" y="2"/>
                        </a:lnTo>
                        <a:lnTo>
                          <a:pt x="272" y="0"/>
                        </a:lnTo>
                        <a:lnTo>
                          <a:pt x="272" y="0"/>
                        </a:lnTo>
                        <a:lnTo>
                          <a:pt x="300" y="2"/>
                        </a:lnTo>
                        <a:lnTo>
                          <a:pt x="314" y="6"/>
                        </a:lnTo>
                        <a:lnTo>
                          <a:pt x="324" y="8"/>
                        </a:lnTo>
                        <a:lnTo>
                          <a:pt x="334" y="14"/>
                        </a:lnTo>
                        <a:lnTo>
                          <a:pt x="340" y="18"/>
                        </a:lnTo>
                        <a:lnTo>
                          <a:pt x="344" y="24"/>
                        </a:lnTo>
                        <a:lnTo>
                          <a:pt x="346" y="28"/>
                        </a:lnTo>
                        <a:lnTo>
                          <a:pt x="346" y="28"/>
                        </a:lnTo>
                        <a:lnTo>
                          <a:pt x="346" y="34"/>
                        </a:lnTo>
                        <a:lnTo>
                          <a:pt x="344" y="38"/>
                        </a:lnTo>
                        <a:lnTo>
                          <a:pt x="334" y="44"/>
                        </a:lnTo>
                        <a:lnTo>
                          <a:pt x="334" y="44"/>
                        </a:lnTo>
                        <a:lnTo>
                          <a:pt x="322" y="50"/>
                        </a:lnTo>
                        <a:lnTo>
                          <a:pt x="308" y="54"/>
                        </a:lnTo>
                        <a:lnTo>
                          <a:pt x="290" y="56"/>
                        </a:lnTo>
                        <a:lnTo>
                          <a:pt x="272" y="58"/>
                        </a:lnTo>
                        <a:lnTo>
                          <a:pt x="272" y="58"/>
                        </a:lnTo>
                        <a:lnTo>
                          <a:pt x="252" y="56"/>
                        </a:lnTo>
                        <a:lnTo>
                          <a:pt x="236" y="54"/>
                        </a:lnTo>
                        <a:lnTo>
                          <a:pt x="220" y="50"/>
                        </a:lnTo>
                        <a:lnTo>
                          <a:pt x="210" y="44"/>
                        </a:lnTo>
                        <a:lnTo>
                          <a:pt x="210" y="44"/>
                        </a:lnTo>
                        <a:lnTo>
                          <a:pt x="200" y="38"/>
                        </a:lnTo>
                        <a:lnTo>
                          <a:pt x="198" y="34"/>
                        </a:lnTo>
                        <a:lnTo>
                          <a:pt x="196" y="28"/>
                        </a:lnTo>
                        <a:lnTo>
                          <a:pt x="196" y="28"/>
                        </a:lnTo>
                        <a:close/>
                      </a:path>
                    </a:pathLst>
                  </a:custGeom>
                  <a:solidFill>
                    <a:schemeClr val="bg1"/>
                  </a:solidFill>
                  <a:ln w="3175">
                    <a:noFill/>
                    <a:miter lim="800000"/>
                    <a:headEnd/>
                    <a:tailEnd/>
                  </a:ln>
                  <a:extLst/>
                </p:spPr>
                <p:txBody>
                  <a:bodyPr/>
                  <a:lstStyle/>
                  <a:p>
                    <a:endParaRPr lang="en-GB" sz="1400" kern="0">
                      <a:solidFill>
                        <a:schemeClr val="bg2"/>
                      </a:solidFill>
                      <a:latin typeface="Arial" panose="020B0604020202020204" pitchFamily="34" charset="0"/>
                    </a:endParaRPr>
                  </a:p>
                </p:txBody>
              </p:sp>
            </p:grpSp>
          </p:grpSp>
        </p:grpSp>
      </p:grpSp>
      <p:sp>
        <p:nvSpPr>
          <p:cNvPr id="9" name="Slide Number Placeholder 8"/>
          <p:cNvSpPr>
            <a:spLocks noGrp="1"/>
          </p:cNvSpPr>
          <p:nvPr>
            <p:ph type="sldNum" sz="quarter" idx="18"/>
          </p:nvPr>
        </p:nvSpPr>
        <p:spPr/>
        <p:txBody>
          <a:bodyPr/>
          <a:lstStyle/>
          <a:p>
            <a:fld id="{704BF9C1-91F8-40E3-B9D9-9467646759BA}" type="slidenum">
              <a:rPr lang="en-GB" smtClean="0"/>
              <a:pPr/>
              <a:t>8</a:t>
            </a:fld>
            <a:endParaRPr lang="en-GB"/>
          </a:p>
        </p:txBody>
      </p:sp>
      <p:sp>
        <p:nvSpPr>
          <p:cNvPr id="12" name="Date Placeholder 11"/>
          <p:cNvSpPr>
            <a:spLocks noGrp="1"/>
          </p:cNvSpPr>
          <p:nvPr>
            <p:ph type="dt" sz="half" idx="16"/>
          </p:nvPr>
        </p:nvSpPr>
        <p:spPr/>
        <p:txBody>
          <a:bodyPr/>
          <a:lstStyle/>
          <a:p>
            <a:r>
              <a:rPr lang="en-US" smtClean="0"/>
              <a:t>Tháng 05/2016</a:t>
            </a:r>
            <a:endParaRPr lang="en-GB"/>
          </a:p>
        </p:txBody>
      </p:sp>
      <p:sp>
        <p:nvSpPr>
          <p:cNvPr id="14" name="Footer Placeholder 13"/>
          <p:cNvSpPr>
            <a:spLocks noGrp="1"/>
          </p:cNvSpPr>
          <p:nvPr>
            <p:ph type="ftr" sz="quarter" idx="17"/>
          </p:nvPr>
        </p:nvSpPr>
        <p:spPr/>
        <p:txBody>
          <a:bodyPr/>
          <a:lstStyle/>
          <a:p>
            <a:r>
              <a:rPr lang="vi-VN" smtClean="0"/>
              <a:t>IFC/SSC – Báo cáo Môi trường và Xã hội (E&amp;S)</a:t>
            </a:r>
            <a:endParaRPr lang="en-GB" dirty="0"/>
          </a:p>
        </p:txBody>
      </p:sp>
      <p:sp>
        <p:nvSpPr>
          <p:cNvPr id="64" name="TextBox 63"/>
          <p:cNvSpPr txBox="1"/>
          <p:nvPr/>
        </p:nvSpPr>
        <p:spPr>
          <a:xfrm>
            <a:off x="381000" y="381000"/>
            <a:ext cx="2286000" cy="228600"/>
          </a:xfrm>
          <a:prstGeom prst="rect">
            <a:avLst/>
          </a:prstGeom>
          <a:noFill/>
        </p:spPr>
        <p:txBody>
          <a:bodyPr vert="horz" wrap="square" lIns="0" tIns="0" rIns="0" bIns="0" rtlCol="0">
            <a:noAutofit/>
          </a:bodyPr>
          <a:lstStyle/>
          <a:p>
            <a:pPr indent="-274320">
              <a:spcAft>
                <a:spcPts val="900"/>
              </a:spcAft>
            </a:pPr>
            <a:r>
              <a:rPr lang="en-GB" sz="900" b="1" i="1" dirty="0" err="1" smtClean="0">
                <a:solidFill>
                  <a:schemeClr val="accent2"/>
                </a:solidFill>
                <a:latin typeface="Arial" panose="020B0604020202020204" pitchFamily="34" charset="0"/>
              </a:rPr>
              <a:t>Xây</a:t>
            </a:r>
            <a:r>
              <a:rPr lang="en-GB" sz="900" b="1" i="1" dirty="0" smtClean="0">
                <a:solidFill>
                  <a:schemeClr val="accent2"/>
                </a:solidFill>
                <a:latin typeface="Arial" panose="020B0604020202020204" pitchFamily="34" charset="0"/>
              </a:rPr>
              <a:t> </a:t>
            </a:r>
            <a:r>
              <a:rPr lang="en-GB" sz="900" b="1" i="1" dirty="0" err="1" smtClean="0">
                <a:solidFill>
                  <a:schemeClr val="accent2"/>
                </a:solidFill>
                <a:latin typeface="Arial" panose="020B0604020202020204" pitchFamily="34" charset="0"/>
              </a:rPr>
              <a:t>dựng</a:t>
            </a:r>
            <a:r>
              <a:rPr lang="en-GB" sz="900" b="1" i="1" dirty="0" smtClean="0">
                <a:solidFill>
                  <a:schemeClr val="accent2"/>
                </a:solidFill>
                <a:latin typeface="Arial" panose="020B0604020202020204" pitchFamily="34" charset="0"/>
              </a:rPr>
              <a:t> </a:t>
            </a:r>
            <a:r>
              <a:rPr lang="en-GB" sz="900" b="1" i="1" dirty="0" err="1" smtClean="0">
                <a:solidFill>
                  <a:schemeClr val="accent2"/>
                </a:solidFill>
                <a:latin typeface="Arial" panose="020B0604020202020204" pitchFamily="34" charset="0"/>
              </a:rPr>
              <a:t>hiểu</a:t>
            </a:r>
            <a:r>
              <a:rPr lang="en-GB" sz="900" b="1" i="1" dirty="0" smtClean="0">
                <a:solidFill>
                  <a:schemeClr val="accent2"/>
                </a:solidFill>
                <a:latin typeface="Arial" panose="020B0604020202020204" pitchFamily="34" charset="0"/>
              </a:rPr>
              <a:t> </a:t>
            </a:r>
            <a:r>
              <a:rPr lang="en-GB" sz="900" b="1" i="1" dirty="0" err="1" smtClean="0">
                <a:solidFill>
                  <a:schemeClr val="accent2"/>
                </a:solidFill>
                <a:latin typeface="Arial" panose="020B0604020202020204" pitchFamily="34" charset="0"/>
              </a:rPr>
              <a:t>biết</a:t>
            </a:r>
            <a:endParaRPr lang="en-GB" sz="900" b="1" i="1" dirty="0" smtClean="0">
              <a:solidFill>
                <a:schemeClr val="accent2"/>
              </a:solidFill>
              <a:latin typeface="Arial" panose="020B0604020202020204" pitchFamily="34" charset="0"/>
            </a:endParaRPr>
          </a:p>
        </p:txBody>
      </p:sp>
      <p:sp>
        <p:nvSpPr>
          <p:cNvPr id="65" name="Rectangle 64"/>
          <p:cNvSpPr/>
          <p:nvPr/>
        </p:nvSpPr>
        <p:spPr>
          <a:xfrm>
            <a:off x="391971" y="4419600"/>
            <a:ext cx="4484829" cy="167639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kern="0" dirty="0" smtClean="0">
                <a:solidFill>
                  <a:schemeClr val="tx1"/>
                </a:solidFill>
                <a:latin typeface="Arial" panose="020B0604020202020204" pitchFamily="34" charset="0"/>
              </a:rPr>
              <a:t>“…</a:t>
            </a:r>
            <a:r>
              <a:rPr lang="en-US" sz="1200" b="1" i="1" kern="0" dirty="0" err="1" smtClean="0">
                <a:solidFill>
                  <a:schemeClr val="tx1"/>
                </a:solidFill>
                <a:latin typeface="Arial" panose="020B0604020202020204" pitchFamily="34" charset="0"/>
              </a:rPr>
              <a:t>doanh</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nghiệp</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đã</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cả</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thiện</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đáng</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kể</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khả</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năng</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của</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mình</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để</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quản</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lý</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các</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rủi</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ro</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xã</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hội</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và</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môi</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trường</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Tại</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thời</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điểm</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các</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điều</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kiện</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thị</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trường</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có</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nhiều</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sự</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bất</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ổn</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đối</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với</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nhiều</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dự</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án</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điều</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này</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trở</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nên</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quan</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trọng</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hơn</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bao</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giờ</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hết</a:t>
            </a:r>
            <a:r>
              <a:rPr lang="en-US" sz="1200" b="1" i="1" kern="0" dirty="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đảm</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bảo</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như</a:t>
            </a:r>
            <a:r>
              <a:rPr lang="en-US" sz="1200" b="1" i="1" kern="0" dirty="0" smtClean="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giấy</a:t>
            </a:r>
            <a:r>
              <a:rPr lang="en-US" sz="1200" b="1" i="1" kern="0" dirty="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phép</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để</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hoạt</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động</a:t>
            </a:r>
            <a:r>
              <a:rPr lang="en-US" sz="1200" b="1" i="1" kern="0" dirty="0" smtClean="0">
                <a:solidFill>
                  <a:schemeClr val="tx1"/>
                </a:solidFill>
                <a:latin typeface="Arial" panose="020B0604020202020204" pitchFamily="34" charset="0"/>
              </a:rPr>
              <a:t>”</a:t>
            </a:r>
          </a:p>
          <a:p>
            <a:endParaRPr lang="en-US" sz="1200" b="1" i="1" kern="0" dirty="0" smtClean="0">
              <a:solidFill>
                <a:schemeClr val="tx1"/>
              </a:solidFill>
              <a:latin typeface="Arial" panose="020B0604020202020204" pitchFamily="34" charset="0"/>
            </a:endParaRPr>
          </a:p>
          <a:p>
            <a:pPr algn="r"/>
            <a:r>
              <a:rPr lang="en-US" sz="1000" b="1" i="1" kern="0" dirty="0" smtClean="0">
                <a:solidFill>
                  <a:schemeClr val="tx2">
                    <a:lumMod val="75000"/>
                  </a:schemeClr>
                </a:solidFill>
                <a:latin typeface="Arial" panose="020B0604020202020204" pitchFamily="34" charset="0"/>
              </a:rPr>
              <a:t>Bernie </a:t>
            </a:r>
            <a:r>
              <a:rPr lang="en-US" sz="1000" b="1" i="1" kern="0" dirty="0" err="1">
                <a:solidFill>
                  <a:schemeClr val="tx2">
                    <a:lumMod val="75000"/>
                  </a:schemeClr>
                </a:solidFill>
                <a:latin typeface="Arial" panose="020B0604020202020204" pitchFamily="34" charset="0"/>
              </a:rPr>
              <a:t>Sheahan</a:t>
            </a:r>
            <a:r>
              <a:rPr lang="en-US" sz="1000" b="1" i="1" kern="0" dirty="0">
                <a:solidFill>
                  <a:schemeClr val="tx2">
                    <a:lumMod val="75000"/>
                  </a:schemeClr>
                </a:solidFill>
                <a:latin typeface="Arial" panose="020B0604020202020204" pitchFamily="34" charset="0"/>
              </a:rPr>
              <a:t>, </a:t>
            </a:r>
            <a:r>
              <a:rPr lang="en-US" sz="1000" b="1" i="1" kern="0" dirty="0" err="1" smtClean="0">
                <a:solidFill>
                  <a:schemeClr val="tx2">
                    <a:lumMod val="75000"/>
                  </a:schemeClr>
                </a:solidFill>
                <a:latin typeface="Arial" panose="020B0604020202020204" pitchFamily="34" charset="0"/>
              </a:rPr>
              <a:t>Giám</a:t>
            </a:r>
            <a:r>
              <a:rPr lang="en-US" sz="1000" b="1" i="1" kern="0" dirty="0" smtClean="0">
                <a:solidFill>
                  <a:schemeClr val="tx2">
                    <a:lumMod val="75000"/>
                  </a:schemeClr>
                </a:solidFill>
                <a:latin typeface="Arial" panose="020B0604020202020204" pitchFamily="34" charset="0"/>
              </a:rPr>
              <a:t> </a:t>
            </a:r>
            <a:r>
              <a:rPr lang="en-US" sz="1000" b="1" i="1" kern="0" dirty="0" err="1" smtClean="0">
                <a:solidFill>
                  <a:schemeClr val="tx2">
                    <a:lumMod val="75000"/>
                  </a:schemeClr>
                </a:solidFill>
                <a:latin typeface="Arial" panose="020B0604020202020204" pitchFamily="34" charset="0"/>
              </a:rPr>
              <a:t>đốc</a:t>
            </a:r>
            <a:r>
              <a:rPr lang="en-US" sz="1000" b="1" i="1" kern="0" dirty="0" smtClean="0">
                <a:solidFill>
                  <a:schemeClr val="tx2">
                    <a:lumMod val="75000"/>
                  </a:schemeClr>
                </a:solidFill>
                <a:latin typeface="Arial" panose="020B0604020202020204" pitchFamily="34" charset="0"/>
              </a:rPr>
              <a:t> </a:t>
            </a:r>
            <a:r>
              <a:rPr lang="en-US" sz="1000" b="1" i="1" kern="0" dirty="0" err="1" smtClean="0">
                <a:solidFill>
                  <a:schemeClr val="tx2">
                    <a:lumMod val="75000"/>
                  </a:schemeClr>
                </a:solidFill>
                <a:latin typeface="Arial" panose="020B0604020202020204" pitchFamily="34" charset="0"/>
              </a:rPr>
              <a:t>toàn</a:t>
            </a:r>
            <a:r>
              <a:rPr lang="en-US" sz="1000" b="1" i="1" kern="0" dirty="0" smtClean="0">
                <a:solidFill>
                  <a:schemeClr val="tx2">
                    <a:lumMod val="75000"/>
                  </a:schemeClr>
                </a:solidFill>
                <a:latin typeface="Arial" panose="020B0604020202020204" pitchFamily="34" charset="0"/>
              </a:rPr>
              <a:t> </a:t>
            </a:r>
            <a:r>
              <a:rPr lang="en-US" sz="1000" b="1" i="1" kern="0" dirty="0" err="1" smtClean="0">
                <a:solidFill>
                  <a:schemeClr val="tx2">
                    <a:lumMod val="75000"/>
                  </a:schemeClr>
                </a:solidFill>
                <a:latin typeface="Arial" panose="020B0604020202020204" pitchFamily="34" charset="0"/>
              </a:rPr>
              <a:t>cầu</a:t>
            </a:r>
            <a:r>
              <a:rPr lang="en-US" sz="1000" b="1" i="1" kern="0" dirty="0" smtClean="0">
                <a:solidFill>
                  <a:schemeClr val="tx2">
                    <a:lumMod val="75000"/>
                  </a:schemeClr>
                </a:solidFill>
                <a:latin typeface="Arial" panose="020B0604020202020204" pitchFamily="34" charset="0"/>
              </a:rPr>
              <a:t>, </a:t>
            </a:r>
          </a:p>
          <a:p>
            <a:pPr algn="r"/>
            <a:r>
              <a:rPr lang="en-US" sz="1000" b="1" i="1" kern="0" dirty="0" err="1" smtClean="0">
                <a:solidFill>
                  <a:schemeClr val="tx2">
                    <a:lumMod val="75000"/>
                  </a:schemeClr>
                </a:solidFill>
                <a:latin typeface="Arial" panose="020B0604020202020204" pitchFamily="34" charset="0"/>
              </a:rPr>
              <a:t>Cơ</a:t>
            </a:r>
            <a:r>
              <a:rPr lang="en-US" sz="1000" b="1" i="1" kern="0" dirty="0" smtClean="0">
                <a:solidFill>
                  <a:schemeClr val="tx2">
                    <a:lumMod val="75000"/>
                  </a:schemeClr>
                </a:solidFill>
                <a:latin typeface="Arial" panose="020B0604020202020204" pitchFamily="34" charset="0"/>
              </a:rPr>
              <a:t> </a:t>
            </a:r>
            <a:r>
              <a:rPr lang="en-US" sz="1000" b="1" i="1" kern="0" dirty="0" err="1" smtClean="0">
                <a:solidFill>
                  <a:schemeClr val="tx2">
                    <a:lumMod val="75000"/>
                  </a:schemeClr>
                </a:solidFill>
                <a:latin typeface="Arial" panose="020B0604020202020204" pitchFamily="34" charset="0"/>
              </a:rPr>
              <a:t>sở</a:t>
            </a:r>
            <a:r>
              <a:rPr lang="en-US" sz="1000" b="1" i="1" kern="0" dirty="0" smtClean="0">
                <a:solidFill>
                  <a:schemeClr val="tx2">
                    <a:lumMod val="75000"/>
                  </a:schemeClr>
                </a:solidFill>
                <a:latin typeface="Arial" panose="020B0604020202020204" pitchFamily="34" charset="0"/>
              </a:rPr>
              <a:t> </a:t>
            </a:r>
            <a:r>
              <a:rPr lang="en-US" sz="1000" b="1" i="1" kern="0" dirty="0" err="1" smtClean="0">
                <a:solidFill>
                  <a:schemeClr val="tx2">
                    <a:lumMod val="75000"/>
                  </a:schemeClr>
                </a:solidFill>
                <a:latin typeface="Arial" panose="020B0604020202020204" pitchFamily="34" charset="0"/>
              </a:rPr>
              <a:t>hạ</a:t>
            </a:r>
            <a:r>
              <a:rPr lang="en-US" sz="1000" b="1" i="1" kern="0" dirty="0" smtClean="0">
                <a:solidFill>
                  <a:schemeClr val="tx2">
                    <a:lumMod val="75000"/>
                  </a:schemeClr>
                </a:solidFill>
                <a:latin typeface="Arial" panose="020B0604020202020204" pitchFamily="34" charset="0"/>
              </a:rPr>
              <a:t> </a:t>
            </a:r>
            <a:r>
              <a:rPr lang="en-US" sz="1000" b="1" i="1" kern="0" dirty="0" err="1" smtClean="0">
                <a:solidFill>
                  <a:schemeClr val="tx2">
                    <a:lumMod val="75000"/>
                  </a:schemeClr>
                </a:solidFill>
                <a:latin typeface="Arial" panose="020B0604020202020204" pitchFamily="34" charset="0"/>
              </a:rPr>
              <a:t>tầng</a:t>
            </a:r>
            <a:r>
              <a:rPr lang="en-US" sz="1000" b="1" i="1" kern="0" dirty="0" smtClean="0">
                <a:solidFill>
                  <a:schemeClr val="tx2">
                    <a:lumMod val="75000"/>
                  </a:schemeClr>
                </a:solidFill>
                <a:latin typeface="Arial" panose="020B0604020202020204" pitchFamily="34" charset="0"/>
              </a:rPr>
              <a:t> </a:t>
            </a:r>
            <a:r>
              <a:rPr lang="en-US" sz="1000" b="1" i="1" kern="0" dirty="0" err="1" smtClean="0">
                <a:solidFill>
                  <a:schemeClr val="tx2">
                    <a:lumMod val="75000"/>
                  </a:schemeClr>
                </a:solidFill>
                <a:latin typeface="Arial" panose="020B0604020202020204" pitchFamily="34" charset="0"/>
              </a:rPr>
              <a:t>và</a:t>
            </a:r>
            <a:r>
              <a:rPr lang="en-US" sz="1000" b="1" i="1" kern="0" dirty="0" smtClean="0">
                <a:solidFill>
                  <a:schemeClr val="tx2">
                    <a:lumMod val="75000"/>
                  </a:schemeClr>
                </a:solidFill>
                <a:latin typeface="Arial" panose="020B0604020202020204" pitchFamily="34" charset="0"/>
              </a:rPr>
              <a:t> </a:t>
            </a:r>
            <a:r>
              <a:rPr lang="en-US" sz="1000" b="1" i="1" kern="0" dirty="0" err="1" smtClean="0">
                <a:solidFill>
                  <a:schemeClr val="tx2">
                    <a:lumMod val="75000"/>
                  </a:schemeClr>
                </a:solidFill>
                <a:latin typeface="Arial" panose="020B0604020202020204" pitchFamily="34" charset="0"/>
              </a:rPr>
              <a:t>Tài</a:t>
            </a:r>
            <a:r>
              <a:rPr lang="en-US" sz="1000" b="1" i="1" kern="0" dirty="0" smtClean="0">
                <a:solidFill>
                  <a:schemeClr val="tx2">
                    <a:lumMod val="75000"/>
                  </a:schemeClr>
                </a:solidFill>
                <a:latin typeface="Arial" panose="020B0604020202020204" pitchFamily="34" charset="0"/>
              </a:rPr>
              <a:t> </a:t>
            </a:r>
            <a:r>
              <a:rPr lang="en-US" sz="1000" b="1" i="1" kern="0" dirty="0" err="1" smtClean="0">
                <a:solidFill>
                  <a:schemeClr val="tx2">
                    <a:lumMod val="75000"/>
                  </a:schemeClr>
                </a:solidFill>
                <a:latin typeface="Arial" panose="020B0604020202020204" pitchFamily="34" charset="0"/>
              </a:rPr>
              <a:t>nguyên</a:t>
            </a:r>
            <a:r>
              <a:rPr lang="en-US" sz="1000" b="1" i="1" kern="0" dirty="0" smtClean="0">
                <a:solidFill>
                  <a:schemeClr val="tx2">
                    <a:lumMod val="75000"/>
                  </a:schemeClr>
                </a:solidFill>
                <a:latin typeface="Arial" panose="020B0604020202020204" pitchFamily="34" charset="0"/>
              </a:rPr>
              <a:t> IFC.</a:t>
            </a:r>
            <a:endParaRPr lang="en-US" sz="1000" b="1" i="1" kern="0" dirty="0">
              <a:solidFill>
                <a:schemeClr val="tx2">
                  <a:lumMod val="75000"/>
                </a:schemeClr>
              </a:solidFill>
              <a:latin typeface="Arial" panose="020B0604020202020204" pitchFamily="34" charset="0"/>
            </a:endParaRPr>
          </a:p>
        </p:txBody>
      </p:sp>
      <p:sp>
        <p:nvSpPr>
          <p:cNvPr id="74" name="Rectangle 73"/>
          <p:cNvSpPr/>
          <p:nvPr/>
        </p:nvSpPr>
        <p:spPr bwMode="ltGray">
          <a:xfrm>
            <a:off x="560817" y="2743200"/>
            <a:ext cx="4272673" cy="12192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kern="0" dirty="0">
                <a:solidFill>
                  <a:schemeClr val="tx1"/>
                </a:solidFill>
                <a:latin typeface="Arial" panose="020B0604020202020204" pitchFamily="34" charset="0"/>
              </a:rPr>
              <a:t>…</a:t>
            </a:r>
            <a:r>
              <a:rPr lang="en-US" sz="1200" b="1" i="1" kern="0" dirty="0" err="1">
                <a:solidFill>
                  <a:schemeClr val="tx1"/>
                </a:solidFill>
                <a:latin typeface="Arial" panose="020B0604020202020204" pitchFamily="34" charset="0"/>
              </a:rPr>
              <a:t>hoạt</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động</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tiếp</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thu</a:t>
            </a:r>
            <a:r>
              <a:rPr lang="en-US" sz="1200" b="1" i="1" kern="0" dirty="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và</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áp</a:t>
            </a:r>
            <a:r>
              <a:rPr lang="en-US" sz="1200" b="1" i="1" kern="0" dirty="0" smtClean="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dụng</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các</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thông</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lệ</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về</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trách</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nhiệm</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đối</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với</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môi</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trường</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các</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chính</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sách</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xã</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hội</a:t>
            </a:r>
            <a:r>
              <a:rPr lang="en-US" sz="1200" b="1" i="1" kern="0" dirty="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phù</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hợp</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và</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quản</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trị</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vượt</a:t>
            </a:r>
            <a:r>
              <a:rPr lang="en-US" sz="1200" b="1" i="1" kern="0" dirty="0" smtClean="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trội</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để</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giảm</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thiểu</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rủi</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ro</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và</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sự</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biến</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động</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để</a:t>
            </a:r>
            <a:r>
              <a:rPr lang="en-US" sz="1200" b="1" i="1" kern="0" dirty="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thúc</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đẩy</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tác</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động</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đến</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sự</a:t>
            </a:r>
            <a:r>
              <a:rPr lang="en-US" sz="1200" b="1" i="1" kern="0" dirty="0" smtClean="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phát</a:t>
            </a:r>
            <a:r>
              <a:rPr lang="en-US" sz="1200" b="1" i="1" kern="0" dirty="0" smtClean="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triển</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dài</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hạn</a:t>
            </a:r>
            <a:r>
              <a:rPr lang="en-US" sz="1200" b="1" i="1" kern="0" dirty="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của</a:t>
            </a:r>
            <a:r>
              <a:rPr lang="en-US" sz="1200" b="1" i="1" kern="0" dirty="0">
                <a:solidFill>
                  <a:schemeClr val="tx1"/>
                </a:solidFill>
                <a:latin typeface="Arial" panose="020B0604020202020204" pitchFamily="34" charset="0"/>
              </a:rPr>
              <a:t> </a:t>
            </a:r>
            <a:r>
              <a:rPr lang="en-US" sz="1200" b="1" i="1" kern="0" dirty="0" err="1" smtClean="0">
                <a:solidFill>
                  <a:schemeClr val="tx1"/>
                </a:solidFill>
                <a:latin typeface="Arial" panose="020B0604020202020204" pitchFamily="34" charset="0"/>
              </a:rPr>
              <a:t>doanh</a:t>
            </a:r>
            <a:r>
              <a:rPr lang="en-US" sz="1200" b="1" i="1" kern="0" dirty="0" smtClean="0">
                <a:solidFill>
                  <a:schemeClr val="tx1"/>
                </a:solidFill>
                <a:latin typeface="Arial" panose="020B0604020202020204" pitchFamily="34" charset="0"/>
              </a:rPr>
              <a:t> </a:t>
            </a:r>
            <a:r>
              <a:rPr lang="en-US" sz="1200" b="1" i="1" kern="0" dirty="0" err="1">
                <a:solidFill>
                  <a:schemeClr val="tx1"/>
                </a:solidFill>
                <a:latin typeface="Arial" panose="020B0604020202020204" pitchFamily="34" charset="0"/>
              </a:rPr>
              <a:t>nghiệp</a:t>
            </a:r>
            <a:r>
              <a:rPr lang="en-US" sz="1200" b="1" i="1" kern="0" dirty="0">
                <a:solidFill>
                  <a:schemeClr val="tx1"/>
                </a:solidFill>
                <a:latin typeface="Arial" panose="020B0604020202020204" pitchFamily="34" charset="0"/>
              </a:rPr>
              <a:t>…</a:t>
            </a:r>
            <a:endParaRPr lang="en-GB" sz="1200" b="1" i="1" kern="0" dirty="0" err="1">
              <a:solidFill>
                <a:schemeClr val="tx1"/>
              </a:solidFill>
              <a:latin typeface="Arial" panose="020B0604020202020204" pitchFamily="34" charset="0"/>
            </a:endParaRPr>
          </a:p>
        </p:txBody>
      </p:sp>
      <p:sp>
        <p:nvSpPr>
          <p:cNvPr id="75" name="Rectangle 74"/>
          <p:cNvSpPr/>
          <p:nvPr/>
        </p:nvSpPr>
        <p:spPr bwMode="ltGray">
          <a:xfrm>
            <a:off x="560817" y="3886201"/>
            <a:ext cx="4216401" cy="30479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GB" sz="1000" b="1" i="1" kern="0" dirty="0" err="1">
                <a:solidFill>
                  <a:schemeClr val="tx2">
                    <a:lumMod val="75000"/>
                  </a:schemeClr>
                </a:solidFill>
                <a:latin typeface="Arial" panose="020B0604020202020204" pitchFamily="34" charset="0"/>
              </a:rPr>
              <a:t>Sàn</a:t>
            </a:r>
            <a:r>
              <a:rPr lang="en-GB" sz="1000" b="1" i="1" kern="0" dirty="0">
                <a:solidFill>
                  <a:schemeClr val="tx2">
                    <a:lumMod val="75000"/>
                  </a:schemeClr>
                </a:solidFill>
                <a:latin typeface="Arial" panose="020B0604020202020204" pitchFamily="34" charset="0"/>
              </a:rPr>
              <a:t> </a:t>
            </a:r>
            <a:r>
              <a:rPr lang="en-GB" sz="1000" b="1" i="1" kern="0" dirty="0" err="1">
                <a:solidFill>
                  <a:schemeClr val="tx2">
                    <a:lumMod val="75000"/>
                  </a:schemeClr>
                </a:solidFill>
                <a:latin typeface="Arial" panose="020B0604020202020204" pitchFamily="34" charset="0"/>
              </a:rPr>
              <a:t>giao</a:t>
            </a:r>
            <a:r>
              <a:rPr lang="en-GB" sz="1000" b="1" i="1" kern="0" dirty="0">
                <a:solidFill>
                  <a:schemeClr val="tx2">
                    <a:lumMod val="75000"/>
                  </a:schemeClr>
                </a:solidFill>
                <a:latin typeface="Arial" panose="020B0604020202020204" pitchFamily="34" charset="0"/>
              </a:rPr>
              <a:t> </a:t>
            </a:r>
            <a:r>
              <a:rPr lang="en-GB" sz="1000" b="1" i="1" kern="0" dirty="0" err="1">
                <a:solidFill>
                  <a:schemeClr val="tx2">
                    <a:lumMod val="75000"/>
                  </a:schemeClr>
                </a:solidFill>
                <a:latin typeface="Arial" panose="020B0604020202020204" pitchFamily="34" charset="0"/>
              </a:rPr>
              <a:t>dịch</a:t>
            </a:r>
            <a:r>
              <a:rPr lang="en-GB" sz="1000" b="1" i="1" kern="0" dirty="0">
                <a:solidFill>
                  <a:schemeClr val="tx2">
                    <a:lumMod val="75000"/>
                  </a:schemeClr>
                </a:solidFill>
                <a:latin typeface="Arial" panose="020B0604020202020204" pitchFamily="34" charset="0"/>
              </a:rPr>
              <a:t> </a:t>
            </a:r>
            <a:r>
              <a:rPr lang="en-GB" sz="1000" b="1" i="1" kern="0" dirty="0" err="1">
                <a:solidFill>
                  <a:schemeClr val="tx2">
                    <a:lumMod val="75000"/>
                  </a:schemeClr>
                </a:solidFill>
                <a:latin typeface="Arial" panose="020B0604020202020204" pitchFamily="34" charset="0"/>
              </a:rPr>
              <a:t>chứng</a:t>
            </a:r>
            <a:r>
              <a:rPr lang="en-GB" sz="1000" b="1" i="1" kern="0" dirty="0">
                <a:solidFill>
                  <a:schemeClr val="tx2">
                    <a:lumMod val="75000"/>
                  </a:schemeClr>
                </a:solidFill>
                <a:latin typeface="Arial" panose="020B0604020202020204" pitchFamily="34" charset="0"/>
              </a:rPr>
              <a:t> </a:t>
            </a:r>
            <a:r>
              <a:rPr lang="en-GB" sz="1000" b="1" i="1" kern="0" dirty="0" err="1">
                <a:solidFill>
                  <a:schemeClr val="tx2">
                    <a:lumMod val="75000"/>
                  </a:schemeClr>
                </a:solidFill>
                <a:latin typeface="Arial" panose="020B0604020202020204" pitchFamily="34" charset="0"/>
              </a:rPr>
              <a:t>khoán</a:t>
            </a:r>
            <a:r>
              <a:rPr lang="en-GB" sz="1000" b="1" i="1" kern="0" dirty="0">
                <a:solidFill>
                  <a:schemeClr val="tx2">
                    <a:lumMod val="75000"/>
                  </a:schemeClr>
                </a:solidFill>
                <a:latin typeface="Arial" panose="020B0604020202020204" pitchFamily="34" charset="0"/>
              </a:rPr>
              <a:t> </a:t>
            </a:r>
            <a:r>
              <a:rPr lang="en-GB" sz="1000" b="1" i="1" kern="0" dirty="0" err="1">
                <a:solidFill>
                  <a:schemeClr val="tx2">
                    <a:lumMod val="75000"/>
                  </a:schemeClr>
                </a:solidFill>
                <a:latin typeface="Arial" panose="020B0604020202020204" pitchFamily="34" charset="0"/>
              </a:rPr>
              <a:t>phát</a:t>
            </a:r>
            <a:r>
              <a:rPr lang="en-GB" sz="1000" b="1" i="1" kern="0" dirty="0">
                <a:solidFill>
                  <a:schemeClr val="tx2">
                    <a:lumMod val="75000"/>
                  </a:schemeClr>
                </a:solidFill>
                <a:latin typeface="Arial" panose="020B0604020202020204" pitchFamily="34" charset="0"/>
              </a:rPr>
              <a:t> </a:t>
            </a:r>
            <a:r>
              <a:rPr lang="en-GB" sz="1000" b="1" i="1" kern="0" dirty="0" err="1">
                <a:solidFill>
                  <a:schemeClr val="tx2">
                    <a:lumMod val="75000"/>
                  </a:schemeClr>
                </a:solidFill>
                <a:latin typeface="Arial" panose="020B0604020202020204" pitchFamily="34" charset="0"/>
              </a:rPr>
              <a:t>triển</a:t>
            </a:r>
            <a:r>
              <a:rPr lang="en-GB" sz="1000" b="1" i="1" kern="0" dirty="0">
                <a:solidFill>
                  <a:schemeClr val="tx2">
                    <a:lumMod val="75000"/>
                  </a:schemeClr>
                </a:solidFill>
                <a:latin typeface="Arial" panose="020B0604020202020204" pitchFamily="34" charset="0"/>
              </a:rPr>
              <a:t> </a:t>
            </a:r>
            <a:r>
              <a:rPr lang="en-GB" sz="1000" b="1" i="1" kern="0" dirty="0" err="1">
                <a:solidFill>
                  <a:schemeClr val="tx2">
                    <a:lumMod val="75000"/>
                  </a:schemeClr>
                </a:solidFill>
                <a:latin typeface="Arial" panose="020B0604020202020204" pitchFamily="34" charset="0"/>
              </a:rPr>
              <a:t>bền</a:t>
            </a:r>
            <a:r>
              <a:rPr lang="en-GB" sz="1000" b="1" i="1" kern="0" dirty="0">
                <a:solidFill>
                  <a:schemeClr val="tx2">
                    <a:lumMod val="75000"/>
                  </a:schemeClr>
                </a:solidFill>
                <a:latin typeface="Arial" panose="020B0604020202020204" pitchFamily="34" charset="0"/>
              </a:rPr>
              <a:t> </a:t>
            </a:r>
            <a:r>
              <a:rPr lang="en-GB" sz="1000" b="1" i="1" kern="0" dirty="0" err="1">
                <a:solidFill>
                  <a:schemeClr val="tx2">
                    <a:lumMod val="75000"/>
                  </a:schemeClr>
                </a:solidFill>
                <a:latin typeface="Arial" panose="020B0604020202020204" pitchFamily="34" charset="0"/>
              </a:rPr>
              <a:t>vững</a:t>
            </a:r>
            <a:r>
              <a:rPr lang="en-GB" sz="1000" b="1" i="1" kern="0" dirty="0">
                <a:solidFill>
                  <a:schemeClr val="tx2">
                    <a:lumMod val="75000"/>
                  </a:schemeClr>
                </a:solidFill>
                <a:latin typeface="Arial" panose="020B0604020202020204" pitchFamily="34" charset="0"/>
              </a:rPr>
              <a:t>,</a:t>
            </a:r>
          </a:p>
          <a:p>
            <a:pPr algn="r"/>
            <a:r>
              <a:rPr lang="en-GB" sz="1000" b="1" i="1" kern="0" dirty="0">
                <a:solidFill>
                  <a:schemeClr val="tx2">
                    <a:lumMod val="75000"/>
                  </a:schemeClr>
                </a:solidFill>
                <a:latin typeface="Arial" panose="020B0604020202020204" pitchFamily="34" charset="0"/>
              </a:rPr>
              <a:t>“</a:t>
            </a:r>
            <a:r>
              <a:rPr lang="en-GB" sz="1000" b="1" i="1" kern="0" dirty="0" err="1">
                <a:solidFill>
                  <a:schemeClr val="tx2">
                    <a:lumMod val="75000"/>
                  </a:schemeClr>
                </a:solidFill>
                <a:latin typeface="Arial" panose="020B0604020202020204" pitchFamily="34" charset="0"/>
              </a:rPr>
              <a:t>Các</a:t>
            </a:r>
            <a:r>
              <a:rPr lang="en-GB" sz="1000" b="1" i="1" kern="0" dirty="0">
                <a:solidFill>
                  <a:schemeClr val="tx2">
                    <a:lumMod val="75000"/>
                  </a:schemeClr>
                </a:solidFill>
                <a:latin typeface="Arial" panose="020B0604020202020204" pitchFamily="34" charset="0"/>
              </a:rPr>
              <a:t> </a:t>
            </a:r>
            <a:r>
              <a:rPr lang="en-GB" sz="1000" b="1" i="1" kern="0" dirty="0" err="1" smtClean="0">
                <a:solidFill>
                  <a:schemeClr val="tx2">
                    <a:lumMod val="75000"/>
                  </a:schemeClr>
                </a:solidFill>
                <a:latin typeface="Arial" panose="020B0604020202020204" pitchFamily="34" charset="0"/>
              </a:rPr>
              <a:t>trở</a:t>
            </a:r>
            <a:r>
              <a:rPr lang="en-GB" sz="1000" b="1" i="1" kern="0" dirty="0" smtClean="0">
                <a:solidFill>
                  <a:schemeClr val="tx2">
                    <a:lumMod val="75000"/>
                  </a:schemeClr>
                </a:solidFill>
                <a:latin typeface="Arial" panose="020B0604020202020204" pitchFamily="34" charset="0"/>
              </a:rPr>
              <a:t> </a:t>
            </a:r>
            <a:r>
              <a:rPr lang="en-GB" sz="1000" b="1" i="1" kern="0" dirty="0" err="1" smtClean="0">
                <a:solidFill>
                  <a:schemeClr val="tx2">
                    <a:lumMod val="75000"/>
                  </a:schemeClr>
                </a:solidFill>
                <a:latin typeface="Arial" panose="020B0604020202020204" pitchFamily="34" charset="0"/>
              </a:rPr>
              <a:t>ngại</a:t>
            </a:r>
            <a:r>
              <a:rPr lang="en-GB" sz="1000" b="1" i="1" kern="0" dirty="0" smtClean="0">
                <a:solidFill>
                  <a:schemeClr val="tx2">
                    <a:lumMod val="75000"/>
                  </a:schemeClr>
                </a:solidFill>
                <a:latin typeface="Arial" panose="020B0604020202020204" pitchFamily="34" charset="0"/>
              </a:rPr>
              <a:t> </a:t>
            </a:r>
            <a:r>
              <a:rPr lang="en-GB" sz="1000" b="1" i="1" kern="0" dirty="0" err="1" smtClean="0">
                <a:solidFill>
                  <a:schemeClr val="tx2">
                    <a:lumMod val="75000"/>
                  </a:schemeClr>
                </a:solidFill>
                <a:latin typeface="Arial" panose="020B0604020202020204" pitchFamily="34" charset="0"/>
              </a:rPr>
              <a:t>và</a:t>
            </a:r>
            <a:r>
              <a:rPr lang="en-GB" sz="1000" b="1" i="1" kern="0" dirty="0" smtClean="0">
                <a:solidFill>
                  <a:schemeClr val="tx2">
                    <a:lumMod val="75000"/>
                  </a:schemeClr>
                </a:solidFill>
                <a:latin typeface="Arial" panose="020B0604020202020204" pitchFamily="34" charset="0"/>
              </a:rPr>
              <a:t> </a:t>
            </a:r>
            <a:r>
              <a:rPr lang="en-GB" sz="1000" b="1" i="1" kern="0" dirty="0" err="1">
                <a:solidFill>
                  <a:schemeClr val="tx2">
                    <a:lumMod val="75000"/>
                  </a:schemeClr>
                </a:solidFill>
                <a:latin typeface="Arial" panose="020B0604020202020204" pitchFamily="34" charset="0"/>
              </a:rPr>
              <a:t>cơ</a:t>
            </a:r>
            <a:r>
              <a:rPr lang="en-GB" sz="1000" b="1" i="1" kern="0" dirty="0">
                <a:solidFill>
                  <a:schemeClr val="tx2">
                    <a:lumMod val="75000"/>
                  </a:schemeClr>
                </a:solidFill>
                <a:latin typeface="Arial" panose="020B0604020202020204" pitchFamily="34" charset="0"/>
              </a:rPr>
              <a:t> </a:t>
            </a:r>
            <a:r>
              <a:rPr lang="en-GB" sz="1000" b="1" i="1" kern="0" dirty="0" err="1">
                <a:solidFill>
                  <a:schemeClr val="tx2">
                    <a:lumMod val="75000"/>
                  </a:schemeClr>
                </a:solidFill>
                <a:latin typeface="Arial" panose="020B0604020202020204" pitchFamily="34" charset="0"/>
              </a:rPr>
              <a:t>hội</a:t>
            </a:r>
            <a:r>
              <a:rPr lang="en-GB" sz="1000" b="1" i="1" kern="0" dirty="0">
                <a:solidFill>
                  <a:schemeClr val="tx2">
                    <a:lumMod val="75000"/>
                  </a:schemeClr>
                </a:solidFill>
                <a:latin typeface="Arial" panose="020B0604020202020204" pitchFamily="34" charset="0"/>
              </a:rPr>
              <a:t> </a:t>
            </a:r>
            <a:r>
              <a:rPr lang="en-GB" sz="1000" b="1" i="1" kern="0" dirty="0" err="1">
                <a:solidFill>
                  <a:schemeClr val="tx2">
                    <a:lumMod val="75000"/>
                  </a:schemeClr>
                </a:solidFill>
                <a:latin typeface="Arial" panose="020B0604020202020204" pitchFamily="34" charset="0"/>
              </a:rPr>
              <a:t>thực</a:t>
            </a:r>
            <a:r>
              <a:rPr lang="en-GB" sz="1000" b="1" i="1" kern="0" dirty="0">
                <a:solidFill>
                  <a:schemeClr val="tx2">
                    <a:lumMod val="75000"/>
                  </a:schemeClr>
                </a:solidFill>
                <a:latin typeface="Arial" panose="020B0604020202020204" pitchFamily="34" charset="0"/>
              </a:rPr>
              <a:t> </a:t>
            </a:r>
            <a:r>
              <a:rPr lang="en-GB" sz="1000" b="1" i="1" kern="0" dirty="0" err="1">
                <a:solidFill>
                  <a:schemeClr val="tx2">
                    <a:lumMod val="75000"/>
                  </a:schemeClr>
                </a:solidFill>
                <a:latin typeface="Arial" panose="020B0604020202020204" pitchFamily="34" charset="0"/>
              </a:rPr>
              <a:t>tế</a:t>
            </a:r>
            <a:r>
              <a:rPr lang="en-GB" sz="1000" b="1" i="1" kern="0" dirty="0">
                <a:solidFill>
                  <a:schemeClr val="tx2">
                    <a:lumMod val="75000"/>
                  </a:schemeClr>
                </a:solidFill>
                <a:latin typeface="Arial" panose="020B0604020202020204" pitchFamily="34" charset="0"/>
              </a:rPr>
              <a:t>”</a:t>
            </a:r>
            <a:endParaRPr lang="en-GB" sz="1100" dirty="0">
              <a:solidFill>
                <a:schemeClr val="tx2">
                  <a:lumMod val="75000"/>
                </a:schemeClr>
              </a:solidFill>
              <a:latin typeface="Arial" panose="020B0604020202020204" pitchFamily="34" charset="0"/>
            </a:endParaRPr>
          </a:p>
        </p:txBody>
      </p:sp>
    </p:spTree>
    <p:extLst>
      <p:ext uri="{BB962C8B-B14F-4D97-AF65-F5344CB8AC3E}">
        <p14:creationId xmlns:p14="http://schemas.microsoft.com/office/powerpoint/2010/main" val="4260767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smtClean="0"/>
              <a:t>Để thực sự thành công, phát triển bền vững cần gắn liền với các hoạt động chiến lược của doanh nghiệp</a:t>
            </a:r>
            <a:endParaRPr lang="en-GB" sz="2000" dirty="0"/>
          </a:p>
        </p:txBody>
      </p:sp>
      <p:grpSp>
        <p:nvGrpSpPr>
          <p:cNvPr id="3" name="Group 2"/>
          <p:cNvGrpSpPr/>
          <p:nvPr/>
        </p:nvGrpSpPr>
        <p:grpSpPr>
          <a:xfrm>
            <a:off x="923237" y="1524000"/>
            <a:ext cx="7844237" cy="4684336"/>
            <a:chOff x="846174" y="1564064"/>
            <a:chExt cx="7078626" cy="4227136"/>
          </a:xfrm>
        </p:grpSpPr>
        <p:sp>
          <p:nvSpPr>
            <p:cNvPr id="8" name="Rectangle 7"/>
            <p:cNvSpPr/>
            <p:nvPr/>
          </p:nvSpPr>
          <p:spPr>
            <a:xfrm>
              <a:off x="846174" y="3804048"/>
              <a:ext cx="2398722" cy="1954543"/>
            </a:xfrm>
            <a:prstGeom prst="rect">
              <a:avLst/>
            </a:prstGeom>
            <a:ln>
              <a:solidFill>
                <a:schemeClr val="tx1">
                  <a:lumMod val="65000"/>
                  <a:lumOff val="35000"/>
                </a:schemeClr>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914400" y="3808559"/>
              <a:ext cx="2261733" cy="1982641"/>
            </a:xfrm>
            <a:prstGeom prst="rect">
              <a:avLst/>
            </a:prstGeom>
            <a:noFill/>
            <a:ln w="25400">
              <a:noFill/>
            </a:ln>
          </p:spPr>
          <p:txBody>
            <a:bodyPr vert="horz" wrap="square" lIns="0" tIns="40935" rIns="0" bIns="40935" rtlCol="0" anchor="t">
              <a:noAutofit/>
            </a:bodyPr>
            <a:lstStyle/>
            <a:p>
              <a:pPr lvl="0" defTabSz="912158">
                <a:spcAft>
                  <a:spcPts val="600"/>
                </a:spcAft>
              </a:pPr>
              <a:r>
                <a:rPr lang="en-GB" sz="1200" b="1" smtClean="0">
                  <a:solidFill>
                    <a:schemeClr val="accent1"/>
                  </a:solidFill>
                  <a:latin typeface="Arial" panose="020B0604020202020204" pitchFamily="34" charset="0"/>
                </a:rPr>
                <a:t>Hoạt động từ thiện doanh nghiệp:</a:t>
              </a:r>
              <a:endParaRPr lang="en-GB" sz="1200" dirty="0" smtClean="0">
                <a:solidFill>
                  <a:schemeClr val="accent1"/>
                </a:solidFill>
                <a:latin typeface="Arial" panose="020B0604020202020204" pitchFamily="34" charset="0"/>
              </a:endParaRPr>
            </a:p>
            <a:p>
              <a:pPr marL="171450" indent="-171450" defTabSz="912158">
                <a:spcAft>
                  <a:spcPts val="300"/>
                </a:spcAft>
                <a:buFont typeface="Arial" panose="020B0604020202020204" pitchFamily="34" charset="0"/>
                <a:buChar char="•"/>
              </a:pPr>
              <a:r>
                <a:rPr lang="en-GB" sz="1200" smtClean="0">
                  <a:solidFill>
                    <a:schemeClr val="tx1">
                      <a:lumMod val="65000"/>
                      <a:lumOff val="35000"/>
                    </a:schemeClr>
                  </a:solidFill>
                  <a:latin typeface="Arial" panose="020B0604020202020204" pitchFamily="34" charset="0"/>
                </a:rPr>
                <a:t>Đầu tư vào cộng đồng</a:t>
              </a:r>
              <a:endParaRPr lang="en-GB" sz="1200" dirty="0" smtClean="0">
                <a:solidFill>
                  <a:schemeClr val="tx1">
                    <a:lumMod val="65000"/>
                    <a:lumOff val="35000"/>
                  </a:schemeClr>
                </a:solidFill>
                <a:latin typeface="Arial" panose="020B0604020202020204" pitchFamily="34" charset="0"/>
              </a:endParaRPr>
            </a:p>
            <a:p>
              <a:pPr marL="171450" indent="-171450" defTabSz="912158">
                <a:spcAft>
                  <a:spcPts val="300"/>
                </a:spcAft>
                <a:buFont typeface="Arial" panose="020B0604020202020204" pitchFamily="34" charset="0"/>
                <a:buChar char="•"/>
              </a:pPr>
              <a:r>
                <a:rPr lang="en-GB" sz="1200" smtClean="0">
                  <a:solidFill>
                    <a:schemeClr val="tx1">
                      <a:lumMod val="65000"/>
                      <a:lumOff val="35000"/>
                    </a:schemeClr>
                  </a:solidFill>
                  <a:latin typeface="Arial" panose="020B0604020202020204" pitchFamily="34" charset="0"/>
                </a:rPr>
                <a:t>Không liên quan tới các hoạt động cốt lõi</a:t>
              </a:r>
              <a:endParaRPr lang="en-GB" sz="1200" dirty="0" smtClean="0">
                <a:solidFill>
                  <a:schemeClr val="tx1">
                    <a:lumMod val="65000"/>
                    <a:lumOff val="35000"/>
                  </a:schemeClr>
                </a:solidFill>
                <a:latin typeface="Arial" panose="020B0604020202020204" pitchFamily="34" charset="0"/>
              </a:endParaRPr>
            </a:p>
            <a:p>
              <a:pPr marL="171450" indent="-171450" defTabSz="912158">
                <a:spcAft>
                  <a:spcPts val="300"/>
                </a:spcAft>
                <a:buFont typeface="Arial" panose="020B0604020202020204" pitchFamily="34" charset="0"/>
                <a:buChar char="•"/>
              </a:pPr>
              <a:r>
                <a:rPr lang="en-GB" sz="1200" smtClean="0">
                  <a:solidFill>
                    <a:schemeClr val="tx1">
                      <a:lumMod val="65000"/>
                      <a:lumOff val="35000"/>
                    </a:schemeClr>
                  </a:solidFill>
                  <a:latin typeface="Arial" panose="020B0604020202020204" pitchFamily="34" charset="0"/>
                </a:rPr>
                <a:t>Thực hiện bởi ban công tác xã hội</a:t>
              </a:r>
              <a:endParaRPr lang="en-GB" sz="1200" dirty="0" smtClean="0">
                <a:solidFill>
                  <a:schemeClr val="tx1">
                    <a:lumMod val="65000"/>
                    <a:lumOff val="35000"/>
                  </a:schemeClr>
                </a:solidFill>
                <a:latin typeface="Arial" panose="020B0604020202020204" pitchFamily="34" charset="0"/>
              </a:endParaRPr>
            </a:p>
            <a:p>
              <a:pPr marL="171450" indent="-171450" defTabSz="912158">
                <a:spcAft>
                  <a:spcPts val="300"/>
                </a:spcAft>
                <a:buFont typeface="Arial" panose="020B0604020202020204" pitchFamily="34" charset="0"/>
                <a:buChar char="•"/>
              </a:pPr>
              <a:r>
                <a:rPr lang="en-GB" sz="1200" smtClean="0">
                  <a:solidFill>
                    <a:schemeClr val="tx1">
                      <a:lumMod val="65000"/>
                      <a:lumOff val="35000"/>
                    </a:schemeClr>
                  </a:solidFill>
                  <a:latin typeface="Arial" panose="020B0604020202020204" pitchFamily="34" charset="0"/>
                </a:rPr>
                <a:t>Ảnh hưởng hạn chế tới xã hội</a:t>
              </a:r>
              <a:endParaRPr lang="en-GB" sz="1200" dirty="0" smtClean="0">
                <a:solidFill>
                  <a:schemeClr val="tx1">
                    <a:lumMod val="65000"/>
                    <a:lumOff val="35000"/>
                  </a:schemeClr>
                </a:solidFill>
                <a:latin typeface="Arial" panose="020B0604020202020204" pitchFamily="34" charset="0"/>
              </a:endParaRPr>
            </a:p>
            <a:p>
              <a:pPr marL="171450" indent="-171450" defTabSz="912158">
                <a:spcAft>
                  <a:spcPts val="300"/>
                </a:spcAft>
                <a:buFont typeface="Arial" panose="020B0604020202020204" pitchFamily="34" charset="0"/>
                <a:buChar char="•"/>
              </a:pPr>
              <a:r>
                <a:rPr lang="en-GB" sz="1200" smtClean="0">
                  <a:solidFill>
                    <a:schemeClr val="tx1">
                      <a:lumMod val="65000"/>
                      <a:lumOff val="35000"/>
                    </a:schemeClr>
                  </a:solidFill>
                  <a:latin typeface="Arial" panose="020B0604020202020204" pitchFamily="34" charset="0"/>
                </a:rPr>
                <a:t>Liên kết yếu với việc tạo giá trị cho cổ đông</a:t>
              </a:r>
              <a:endParaRPr lang="en-GB" sz="1200" dirty="0" smtClean="0">
                <a:solidFill>
                  <a:schemeClr val="tx1">
                    <a:lumMod val="65000"/>
                    <a:lumOff val="35000"/>
                  </a:schemeClr>
                </a:solidFill>
                <a:latin typeface="Arial" panose="020B0604020202020204" pitchFamily="34" charset="0"/>
              </a:endParaRPr>
            </a:p>
            <a:p>
              <a:pPr marL="171450" indent="-171450" defTabSz="912158">
                <a:spcAft>
                  <a:spcPts val="300"/>
                </a:spcAft>
                <a:buFont typeface="Arial" panose="020B0604020202020204" pitchFamily="34" charset="0"/>
                <a:buChar char="•"/>
              </a:pPr>
              <a:r>
                <a:rPr lang="en-GB" sz="1200" smtClean="0">
                  <a:solidFill>
                    <a:schemeClr val="tx1">
                      <a:lumMod val="65000"/>
                      <a:lumOff val="35000"/>
                    </a:schemeClr>
                  </a:solidFill>
                  <a:latin typeface="Arial" panose="020B0604020202020204" pitchFamily="34" charset="0"/>
                </a:rPr>
                <a:t>Xây dựng danh tiếng</a:t>
              </a:r>
              <a:endParaRPr lang="en-GB" sz="1200" dirty="0">
                <a:solidFill>
                  <a:schemeClr val="tx1">
                    <a:lumMod val="65000"/>
                    <a:lumOff val="35000"/>
                  </a:schemeClr>
                </a:solidFill>
                <a:latin typeface="Arial" panose="020B0604020202020204" pitchFamily="34" charset="0"/>
              </a:endParaRPr>
            </a:p>
          </p:txBody>
        </p:sp>
        <p:sp>
          <p:nvSpPr>
            <p:cNvPr id="10" name="Rectangle 9"/>
            <p:cNvSpPr/>
            <p:nvPr/>
          </p:nvSpPr>
          <p:spPr>
            <a:xfrm>
              <a:off x="3113929" y="1564064"/>
              <a:ext cx="4810871" cy="4227136"/>
            </a:xfrm>
            <a:prstGeom prst="rect">
              <a:avLst/>
            </a:prstGeom>
            <a:noFill/>
            <a:ln>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dirty="0" smtClean="0">
                <a:solidFill>
                  <a:schemeClr val="tx1"/>
                </a:solidFill>
                <a:latin typeface="Arial" panose="020B0604020202020204" pitchFamily="34" charset="0"/>
              </a:endParaRPr>
            </a:p>
          </p:txBody>
        </p:sp>
        <p:grpSp>
          <p:nvGrpSpPr>
            <p:cNvPr id="11" name="Group 10"/>
            <p:cNvGrpSpPr/>
            <p:nvPr/>
          </p:nvGrpSpPr>
          <p:grpSpPr>
            <a:xfrm>
              <a:off x="6432162" y="4971904"/>
              <a:ext cx="1406374" cy="549305"/>
              <a:chOff x="2304919" y="890739"/>
              <a:chExt cx="6843483" cy="3641726"/>
            </a:xfrm>
          </p:grpSpPr>
          <p:sp>
            <p:nvSpPr>
              <p:cNvPr id="12" name="Freeform 2"/>
              <p:cNvSpPr>
                <a:spLocks/>
              </p:cNvSpPr>
              <p:nvPr/>
            </p:nvSpPr>
            <p:spPr bwMode="auto">
              <a:xfrm>
                <a:off x="2304919" y="890739"/>
                <a:ext cx="3876138" cy="3641726"/>
              </a:xfrm>
              <a:custGeom>
                <a:avLst/>
                <a:gdLst>
                  <a:gd name="T0" fmla="*/ 2147483647 w 1934"/>
                  <a:gd name="T1" fmla="*/ 2147483647 h 1970"/>
                  <a:gd name="T2" fmla="*/ 0 w 1934"/>
                  <a:gd name="T3" fmla="*/ 2147483647 h 1970"/>
                  <a:gd name="T4" fmla="*/ 0 w 1934"/>
                  <a:gd name="T5" fmla="*/ 0 h 1970"/>
                  <a:gd name="T6" fmla="*/ 2147483647 w 1934"/>
                  <a:gd name="T7" fmla="*/ 0 h 1970"/>
                  <a:gd name="T8" fmla="*/ 2147483647 w 1934"/>
                  <a:gd name="T9" fmla="*/ 2147483647 h 1970"/>
                  <a:gd name="T10" fmla="*/ 2147483647 w 1934"/>
                  <a:gd name="T11" fmla="*/ 2147483647 h 1970"/>
                  <a:gd name="T12" fmla="*/ 2147483647 w 1934"/>
                  <a:gd name="T13" fmla="*/ 2147483647 h 1970"/>
                  <a:gd name="T14" fmla="*/ 2147483647 w 1934"/>
                  <a:gd name="T15" fmla="*/ 2147483647 h 1970"/>
                  <a:gd name="T16" fmla="*/ 2147483647 w 1934"/>
                  <a:gd name="T17" fmla="*/ 2147483647 h 1970"/>
                  <a:gd name="T18" fmla="*/ 2147483647 w 1934"/>
                  <a:gd name="T19" fmla="*/ 2147483647 h 1970"/>
                  <a:gd name="T20" fmla="*/ 2147483647 w 1934"/>
                  <a:gd name="T21" fmla="*/ 2147483647 h 1970"/>
                  <a:gd name="T22" fmla="*/ 2147483647 w 1934"/>
                  <a:gd name="T23" fmla="*/ 2147483647 h 1970"/>
                  <a:gd name="T24" fmla="*/ 2147483647 w 1934"/>
                  <a:gd name="T25" fmla="*/ 2147483647 h 1970"/>
                  <a:gd name="T26" fmla="*/ 2147483647 w 1934"/>
                  <a:gd name="T27" fmla="*/ 2147483647 h 1970"/>
                  <a:gd name="T28" fmla="*/ 2147483647 w 1934"/>
                  <a:gd name="T29" fmla="*/ 2147483647 h 1970"/>
                  <a:gd name="T30" fmla="*/ 2147483647 w 1934"/>
                  <a:gd name="T31" fmla="*/ 2147483647 h 19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4"/>
                  <a:gd name="T49" fmla="*/ 0 h 1970"/>
                  <a:gd name="T50" fmla="*/ 1934 w 1934"/>
                  <a:gd name="T51" fmla="*/ 1970 h 19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4" h="1970">
                    <a:moveTo>
                      <a:pt x="1518" y="1969"/>
                    </a:moveTo>
                    <a:lnTo>
                      <a:pt x="0" y="1969"/>
                    </a:lnTo>
                    <a:lnTo>
                      <a:pt x="0" y="0"/>
                    </a:lnTo>
                    <a:lnTo>
                      <a:pt x="1699" y="0"/>
                    </a:lnTo>
                    <a:lnTo>
                      <a:pt x="1648" y="525"/>
                    </a:lnTo>
                    <a:lnTo>
                      <a:pt x="1734" y="525"/>
                    </a:lnTo>
                    <a:lnTo>
                      <a:pt x="1734" y="276"/>
                    </a:lnTo>
                    <a:lnTo>
                      <a:pt x="1933" y="703"/>
                    </a:lnTo>
                    <a:lnTo>
                      <a:pt x="1734" y="1104"/>
                    </a:lnTo>
                    <a:lnTo>
                      <a:pt x="1734" y="855"/>
                    </a:lnTo>
                    <a:lnTo>
                      <a:pt x="1622" y="855"/>
                    </a:lnTo>
                    <a:lnTo>
                      <a:pt x="1596" y="1104"/>
                    </a:lnTo>
                    <a:lnTo>
                      <a:pt x="1596" y="864"/>
                    </a:lnTo>
                    <a:lnTo>
                      <a:pt x="1397" y="1256"/>
                    </a:lnTo>
                    <a:lnTo>
                      <a:pt x="1556" y="1597"/>
                    </a:lnTo>
                    <a:lnTo>
                      <a:pt x="1518" y="1969"/>
                    </a:lnTo>
                  </a:path>
                </a:pathLst>
              </a:custGeom>
              <a:solidFill>
                <a:schemeClr val="tx2">
                  <a:alpha val="50000"/>
                </a:schemeClr>
              </a:solidFill>
              <a:ln w="19050" cap="rnd" cmpd="sng">
                <a:noFill/>
                <a:prstDash val="solid"/>
                <a:round/>
                <a:headEnd/>
                <a:tailEnd/>
              </a:ln>
            </p:spPr>
            <p:txBody>
              <a:bodyPr lIns="91430" tIns="45715" rIns="91430" bIns="45715"/>
              <a:lstStyle/>
              <a:p>
                <a:endParaRPr lang="en-US" sz="1050" dirty="0">
                  <a:solidFill>
                    <a:schemeClr val="bg2"/>
                  </a:solidFill>
                  <a:latin typeface="Arial" panose="020B0604020202020204" pitchFamily="34" charset="0"/>
                </a:endParaRPr>
              </a:p>
            </p:txBody>
          </p:sp>
          <p:sp>
            <p:nvSpPr>
              <p:cNvPr id="13" name="Freeform 3"/>
              <p:cNvSpPr>
                <a:spLocks/>
              </p:cNvSpPr>
              <p:nvPr/>
            </p:nvSpPr>
            <p:spPr bwMode="auto">
              <a:xfrm>
                <a:off x="5271262" y="891647"/>
                <a:ext cx="3876138" cy="3639903"/>
              </a:xfrm>
              <a:custGeom>
                <a:avLst/>
                <a:gdLst>
                  <a:gd name="T0" fmla="*/ 2147483647 w 1934"/>
                  <a:gd name="T1" fmla="*/ 0 h 1970"/>
                  <a:gd name="T2" fmla="*/ 2147483647 w 1934"/>
                  <a:gd name="T3" fmla="*/ 0 h 1970"/>
                  <a:gd name="T4" fmla="*/ 2147483647 w 1934"/>
                  <a:gd name="T5" fmla="*/ 2147483647 h 1970"/>
                  <a:gd name="T6" fmla="*/ 2147483647 w 1934"/>
                  <a:gd name="T7" fmla="*/ 2147483647 h 1970"/>
                  <a:gd name="T8" fmla="*/ 2147483647 w 1934"/>
                  <a:gd name="T9" fmla="*/ 2147483647 h 1970"/>
                  <a:gd name="T10" fmla="*/ 2147483647 w 1934"/>
                  <a:gd name="T11" fmla="*/ 2147483647 h 1970"/>
                  <a:gd name="T12" fmla="*/ 2147483647 w 1934"/>
                  <a:gd name="T13" fmla="*/ 2147483647 h 1970"/>
                  <a:gd name="T14" fmla="*/ 0 w 1934"/>
                  <a:gd name="T15" fmla="*/ 2147483647 h 1970"/>
                  <a:gd name="T16" fmla="*/ 2147483647 w 1934"/>
                  <a:gd name="T17" fmla="*/ 2147483647 h 1970"/>
                  <a:gd name="T18" fmla="*/ 2147483647 w 1934"/>
                  <a:gd name="T19" fmla="*/ 2147483647 h 1970"/>
                  <a:gd name="T20" fmla="*/ 2147483647 w 1934"/>
                  <a:gd name="T21" fmla="*/ 2147483647 h 1970"/>
                  <a:gd name="T22" fmla="*/ 2147483647 w 1934"/>
                  <a:gd name="T23" fmla="*/ 2147483647 h 1970"/>
                  <a:gd name="T24" fmla="*/ 2147483647 w 1934"/>
                  <a:gd name="T25" fmla="*/ 2147483647 h 1970"/>
                  <a:gd name="T26" fmla="*/ 2147483647 w 1934"/>
                  <a:gd name="T27" fmla="*/ 2147483647 h 1970"/>
                  <a:gd name="T28" fmla="*/ 2147483647 w 1934"/>
                  <a:gd name="T29" fmla="*/ 2147483647 h 1970"/>
                  <a:gd name="T30" fmla="*/ 2147483647 w 1934"/>
                  <a:gd name="T31" fmla="*/ 0 h 19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4"/>
                  <a:gd name="T49" fmla="*/ 0 h 1970"/>
                  <a:gd name="T50" fmla="*/ 1934 w 1934"/>
                  <a:gd name="T51" fmla="*/ 1970 h 1970"/>
                  <a:gd name="connsiteX0" fmla="*/ 2141 w 9995"/>
                  <a:gd name="connsiteY0" fmla="*/ 0 h 9995"/>
                  <a:gd name="connsiteX1" fmla="*/ 9995 w 9995"/>
                  <a:gd name="connsiteY1" fmla="*/ 0 h 9995"/>
                  <a:gd name="connsiteX2" fmla="*/ 9995 w 9995"/>
                  <a:gd name="connsiteY2" fmla="*/ 9995 h 9995"/>
                  <a:gd name="connsiteX3" fmla="*/ 1246 w 9995"/>
                  <a:gd name="connsiteY3" fmla="*/ 9995 h 9995"/>
                  <a:gd name="connsiteX4" fmla="*/ 1468 w 9995"/>
                  <a:gd name="connsiteY4" fmla="*/ 7279 h 9995"/>
                  <a:gd name="connsiteX5" fmla="*/ 1024 w 9995"/>
                  <a:gd name="connsiteY5" fmla="*/ 7279 h 9995"/>
                  <a:gd name="connsiteX6" fmla="*/ 1024 w 9995"/>
                  <a:gd name="connsiteY6" fmla="*/ 8543 h 9995"/>
                  <a:gd name="connsiteX7" fmla="*/ 0 w 9995"/>
                  <a:gd name="connsiteY7" fmla="*/ 6421 h 9995"/>
                  <a:gd name="connsiteX8" fmla="*/ 1024 w 9995"/>
                  <a:gd name="connsiteY8" fmla="*/ 4386 h 9995"/>
                  <a:gd name="connsiteX9" fmla="*/ 1024 w 9995"/>
                  <a:gd name="connsiteY9" fmla="*/ 5650 h 9995"/>
                  <a:gd name="connsiteX10" fmla="*/ 1603 w 9995"/>
                  <a:gd name="connsiteY10" fmla="*/ 5650 h 9995"/>
                  <a:gd name="connsiteX11" fmla="*/ 1748 w 9995"/>
                  <a:gd name="connsiteY11" fmla="*/ 4625 h 9995"/>
                  <a:gd name="connsiteX12" fmla="*/ 1737 w 9995"/>
                  <a:gd name="connsiteY12" fmla="*/ 5558 h 9995"/>
                  <a:gd name="connsiteX13" fmla="*/ 2766 w 9995"/>
                  <a:gd name="connsiteY13" fmla="*/ 3523 h 9995"/>
                  <a:gd name="connsiteX14" fmla="*/ 1960 w 9995"/>
                  <a:gd name="connsiteY14" fmla="*/ 1898 h 9995"/>
                  <a:gd name="connsiteX15" fmla="*/ 2141 w 9995"/>
                  <a:gd name="connsiteY15" fmla="*/ 0 h 9995"/>
                  <a:gd name="connsiteX0" fmla="*/ 2142 w 10000"/>
                  <a:gd name="connsiteY0" fmla="*/ 0 h 10000"/>
                  <a:gd name="connsiteX1" fmla="*/ 10000 w 10000"/>
                  <a:gd name="connsiteY1" fmla="*/ 0 h 10000"/>
                  <a:gd name="connsiteX2" fmla="*/ 10000 w 10000"/>
                  <a:gd name="connsiteY2" fmla="*/ 10000 h 10000"/>
                  <a:gd name="connsiteX3" fmla="*/ 1247 w 10000"/>
                  <a:gd name="connsiteY3" fmla="*/ 10000 h 10000"/>
                  <a:gd name="connsiteX4" fmla="*/ 1469 w 10000"/>
                  <a:gd name="connsiteY4" fmla="*/ 7283 h 10000"/>
                  <a:gd name="connsiteX5" fmla="*/ 1025 w 10000"/>
                  <a:gd name="connsiteY5" fmla="*/ 7283 h 10000"/>
                  <a:gd name="connsiteX6" fmla="*/ 1025 w 10000"/>
                  <a:gd name="connsiteY6" fmla="*/ 8547 h 10000"/>
                  <a:gd name="connsiteX7" fmla="*/ 0 w 10000"/>
                  <a:gd name="connsiteY7" fmla="*/ 6424 h 10000"/>
                  <a:gd name="connsiteX8" fmla="*/ 1025 w 10000"/>
                  <a:gd name="connsiteY8" fmla="*/ 4388 h 10000"/>
                  <a:gd name="connsiteX9" fmla="*/ 1025 w 10000"/>
                  <a:gd name="connsiteY9" fmla="*/ 5653 h 10000"/>
                  <a:gd name="connsiteX10" fmla="*/ 1604 w 10000"/>
                  <a:gd name="connsiteY10" fmla="*/ 5653 h 10000"/>
                  <a:gd name="connsiteX11" fmla="*/ 1749 w 10000"/>
                  <a:gd name="connsiteY11" fmla="*/ 4627 h 10000"/>
                  <a:gd name="connsiteX12" fmla="*/ 1748 w 10000"/>
                  <a:gd name="connsiteY12" fmla="*/ 5538 h 10000"/>
                  <a:gd name="connsiteX13" fmla="*/ 2767 w 10000"/>
                  <a:gd name="connsiteY13" fmla="*/ 3525 h 10000"/>
                  <a:gd name="connsiteX14" fmla="*/ 1961 w 10000"/>
                  <a:gd name="connsiteY14" fmla="*/ 1899 h 10000"/>
                  <a:gd name="connsiteX15" fmla="*/ 2142 w 10000"/>
                  <a:gd name="connsiteY15" fmla="*/ 0 h 10000"/>
                  <a:gd name="connsiteX0" fmla="*/ 2142 w 10000"/>
                  <a:gd name="connsiteY0" fmla="*/ 0 h 10000"/>
                  <a:gd name="connsiteX1" fmla="*/ 10000 w 10000"/>
                  <a:gd name="connsiteY1" fmla="*/ 0 h 10000"/>
                  <a:gd name="connsiteX2" fmla="*/ 10000 w 10000"/>
                  <a:gd name="connsiteY2" fmla="*/ 10000 h 10000"/>
                  <a:gd name="connsiteX3" fmla="*/ 1247 w 10000"/>
                  <a:gd name="connsiteY3" fmla="*/ 10000 h 10000"/>
                  <a:gd name="connsiteX4" fmla="*/ 1469 w 10000"/>
                  <a:gd name="connsiteY4" fmla="*/ 7283 h 10000"/>
                  <a:gd name="connsiteX5" fmla="*/ 1025 w 10000"/>
                  <a:gd name="connsiteY5" fmla="*/ 7283 h 10000"/>
                  <a:gd name="connsiteX6" fmla="*/ 1025 w 10000"/>
                  <a:gd name="connsiteY6" fmla="*/ 8547 h 10000"/>
                  <a:gd name="connsiteX7" fmla="*/ 0 w 10000"/>
                  <a:gd name="connsiteY7" fmla="*/ 6424 h 10000"/>
                  <a:gd name="connsiteX8" fmla="*/ 1025 w 10000"/>
                  <a:gd name="connsiteY8" fmla="*/ 4388 h 10000"/>
                  <a:gd name="connsiteX9" fmla="*/ 1025 w 10000"/>
                  <a:gd name="connsiteY9" fmla="*/ 5653 h 10000"/>
                  <a:gd name="connsiteX10" fmla="*/ 1604 w 10000"/>
                  <a:gd name="connsiteY10" fmla="*/ 5653 h 10000"/>
                  <a:gd name="connsiteX11" fmla="*/ 1749 w 10000"/>
                  <a:gd name="connsiteY11" fmla="*/ 4627 h 10000"/>
                  <a:gd name="connsiteX12" fmla="*/ 1748 w 10000"/>
                  <a:gd name="connsiteY12" fmla="*/ 5538 h 10000"/>
                  <a:gd name="connsiteX13" fmla="*/ 2767 w 10000"/>
                  <a:gd name="connsiteY13" fmla="*/ 3525 h 10000"/>
                  <a:gd name="connsiteX14" fmla="*/ 1961 w 10000"/>
                  <a:gd name="connsiteY14" fmla="*/ 1899 h 10000"/>
                  <a:gd name="connsiteX15" fmla="*/ 2142 w 10000"/>
                  <a:gd name="connsiteY15" fmla="*/ 0 h 10000"/>
                  <a:gd name="connsiteX0" fmla="*/ 2142 w 10000"/>
                  <a:gd name="connsiteY0" fmla="*/ 0 h 10000"/>
                  <a:gd name="connsiteX1" fmla="*/ 10000 w 10000"/>
                  <a:gd name="connsiteY1" fmla="*/ 0 h 10000"/>
                  <a:gd name="connsiteX2" fmla="*/ 10000 w 10000"/>
                  <a:gd name="connsiteY2" fmla="*/ 10000 h 10000"/>
                  <a:gd name="connsiteX3" fmla="*/ 1247 w 10000"/>
                  <a:gd name="connsiteY3" fmla="*/ 10000 h 10000"/>
                  <a:gd name="connsiteX4" fmla="*/ 1469 w 10000"/>
                  <a:gd name="connsiteY4" fmla="*/ 7283 h 10000"/>
                  <a:gd name="connsiteX5" fmla="*/ 1025 w 10000"/>
                  <a:gd name="connsiteY5" fmla="*/ 7283 h 10000"/>
                  <a:gd name="connsiteX6" fmla="*/ 1025 w 10000"/>
                  <a:gd name="connsiteY6" fmla="*/ 8547 h 10000"/>
                  <a:gd name="connsiteX7" fmla="*/ 0 w 10000"/>
                  <a:gd name="connsiteY7" fmla="*/ 6424 h 10000"/>
                  <a:gd name="connsiteX8" fmla="*/ 1045 w 10000"/>
                  <a:gd name="connsiteY8" fmla="*/ 4371 h 10000"/>
                  <a:gd name="connsiteX9" fmla="*/ 1025 w 10000"/>
                  <a:gd name="connsiteY9" fmla="*/ 5653 h 10000"/>
                  <a:gd name="connsiteX10" fmla="*/ 1604 w 10000"/>
                  <a:gd name="connsiteY10" fmla="*/ 5653 h 10000"/>
                  <a:gd name="connsiteX11" fmla="*/ 1749 w 10000"/>
                  <a:gd name="connsiteY11" fmla="*/ 4627 h 10000"/>
                  <a:gd name="connsiteX12" fmla="*/ 1748 w 10000"/>
                  <a:gd name="connsiteY12" fmla="*/ 5538 h 10000"/>
                  <a:gd name="connsiteX13" fmla="*/ 2767 w 10000"/>
                  <a:gd name="connsiteY13" fmla="*/ 3525 h 10000"/>
                  <a:gd name="connsiteX14" fmla="*/ 1961 w 10000"/>
                  <a:gd name="connsiteY14" fmla="*/ 1899 h 10000"/>
                  <a:gd name="connsiteX15" fmla="*/ 2142 w 10000"/>
                  <a:gd name="connsiteY15" fmla="*/ 0 h 10000"/>
                  <a:gd name="connsiteX0" fmla="*/ 2147 w 10005"/>
                  <a:gd name="connsiteY0" fmla="*/ 0 h 10000"/>
                  <a:gd name="connsiteX1" fmla="*/ 10005 w 10005"/>
                  <a:gd name="connsiteY1" fmla="*/ 0 h 10000"/>
                  <a:gd name="connsiteX2" fmla="*/ 10005 w 10005"/>
                  <a:gd name="connsiteY2" fmla="*/ 10000 h 10000"/>
                  <a:gd name="connsiteX3" fmla="*/ 1252 w 10005"/>
                  <a:gd name="connsiteY3" fmla="*/ 10000 h 10000"/>
                  <a:gd name="connsiteX4" fmla="*/ 1474 w 10005"/>
                  <a:gd name="connsiteY4" fmla="*/ 7283 h 10000"/>
                  <a:gd name="connsiteX5" fmla="*/ 1030 w 10005"/>
                  <a:gd name="connsiteY5" fmla="*/ 7283 h 10000"/>
                  <a:gd name="connsiteX6" fmla="*/ 1030 w 10005"/>
                  <a:gd name="connsiteY6" fmla="*/ 8547 h 10000"/>
                  <a:gd name="connsiteX7" fmla="*/ 0 w 10005"/>
                  <a:gd name="connsiteY7" fmla="*/ 6383 h 10000"/>
                  <a:gd name="connsiteX8" fmla="*/ 1050 w 10005"/>
                  <a:gd name="connsiteY8" fmla="*/ 4371 h 10000"/>
                  <a:gd name="connsiteX9" fmla="*/ 1030 w 10005"/>
                  <a:gd name="connsiteY9" fmla="*/ 5653 h 10000"/>
                  <a:gd name="connsiteX10" fmla="*/ 1609 w 10005"/>
                  <a:gd name="connsiteY10" fmla="*/ 5653 h 10000"/>
                  <a:gd name="connsiteX11" fmla="*/ 1754 w 10005"/>
                  <a:gd name="connsiteY11" fmla="*/ 4627 h 10000"/>
                  <a:gd name="connsiteX12" fmla="*/ 1753 w 10005"/>
                  <a:gd name="connsiteY12" fmla="*/ 5538 h 10000"/>
                  <a:gd name="connsiteX13" fmla="*/ 2772 w 10005"/>
                  <a:gd name="connsiteY13" fmla="*/ 3525 h 10000"/>
                  <a:gd name="connsiteX14" fmla="*/ 1966 w 10005"/>
                  <a:gd name="connsiteY14" fmla="*/ 1899 h 10000"/>
                  <a:gd name="connsiteX15" fmla="*/ 2147 w 10005"/>
                  <a:gd name="connsiteY15" fmla="*/ 0 h 10000"/>
                  <a:gd name="connsiteX0" fmla="*/ 2147 w 10005"/>
                  <a:gd name="connsiteY0" fmla="*/ 0 h 10000"/>
                  <a:gd name="connsiteX1" fmla="*/ 10005 w 10005"/>
                  <a:gd name="connsiteY1" fmla="*/ 0 h 10000"/>
                  <a:gd name="connsiteX2" fmla="*/ 10005 w 10005"/>
                  <a:gd name="connsiteY2" fmla="*/ 10000 h 10000"/>
                  <a:gd name="connsiteX3" fmla="*/ 1252 w 10005"/>
                  <a:gd name="connsiteY3" fmla="*/ 10000 h 10000"/>
                  <a:gd name="connsiteX4" fmla="*/ 1474 w 10005"/>
                  <a:gd name="connsiteY4" fmla="*/ 7283 h 10000"/>
                  <a:gd name="connsiteX5" fmla="*/ 1030 w 10005"/>
                  <a:gd name="connsiteY5" fmla="*/ 7283 h 10000"/>
                  <a:gd name="connsiteX6" fmla="*/ 1030 w 10005"/>
                  <a:gd name="connsiteY6" fmla="*/ 8547 h 10000"/>
                  <a:gd name="connsiteX7" fmla="*/ 0 w 10005"/>
                  <a:gd name="connsiteY7" fmla="*/ 6383 h 10000"/>
                  <a:gd name="connsiteX8" fmla="*/ 1050 w 10005"/>
                  <a:gd name="connsiteY8" fmla="*/ 4371 h 10000"/>
                  <a:gd name="connsiteX9" fmla="*/ 1030 w 10005"/>
                  <a:gd name="connsiteY9" fmla="*/ 5653 h 10000"/>
                  <a:gd name="connsiteX10" fmla="*/ 1609 w 10005"/>
                  <a:gd name="connsiteY10" fmla="*/ 5653 h 10000"/>
                  <a:gd name="connsiteX11" fmla="*/ 1754 w 10005"/>
                  <a:gd name="connsiteY11" fmla="*/ 4627 h 10000"/>
                  <a:gd name="connsiteX12" fmla="*/ 1753 w 10005"/>
                  <a:gd name="connsiteY12" fmla="*/ 5538 h 10000"/>
                  <a:gd name="connsiteX13" fmla="*/ 2772 w 10005"/>
                  <a:gd name="connsiteY13" fmla="*/ 3525 h 10000"/>
                  <a:gd name="connsiteX14" fmla="*/ 1966 w 10005"/>
                  <a:gd name="connsiteY14" fmla="*/ 1899 h 10000"/>
                  <a:gd name="connsiteX15" fmla="*/ 2147 w 10005"/>
                  <a:gd name="connsiteY15" fmla="*/ 0 h 10000"/>
                  <a:gd name="connsiteX0" fmla="*/ 2147 w 10005"/>
                  <a:gd name="connsiteY0" fmla="*/ 0 h 10000"/>
                  <a:gd name="connsiteX1" fmla="*/ 10005 w 10005"/>
                  <a:gd name="connsiteY1" fmla="*/ 0 h 10000"/>
                  <a:gd name="connsiteX2" fmla="*/ 10005 w 10005"/>
                  <a:gd name="connsiteY2" fmla="*/ 10000 h 10000"/>
                  <a:gd name="connsiteX3" fmla="*/ 1252 w 10005"/>
                  <a:gd name="connsiteY3" fmla="*/ 10000 h 10000"/>
                  <a:gd name="connsiteX4" fmla="*/ 1474 w 10005"/>
                  <a:gd name="connsiteY4" fmla="*/ 7283 h 10000"/>
                  <a:gd name="connsiteX5" fmla="*/ 1030 w 10005"/>
                  <a:gd name="connsiteY5" fmla="*/ 7283 h 10000"/>
                  <a:gd name="connsiteX6" fmla="*/ 1030 w 10005"/>
                  <a:gd name="connsiteY6" fmla="*/ 8547 h 10000"/>
                  <a:gd name="connsiteX7" fmla="*/ 0 w 10005"/>
                  <a:gd name="connsiteY7" fmla="*/ 6383 h 10000"/>
                  <a:gd name="connsiteX8" fmla="*/ 1050 w 10005"/>
                  <a:gd name="connsiteY8" fmla="*/ 4371 h 10000"/>
                  <a:gd name="connsiteX9" fmla="*/ 1035 w 10005"/>
                  <a:gd name="connsiteY9" fmla="*/ 5653 h 10000"/>
                  <a:gd name="connsiteX10" fmla="*/ 1609 w 10005"/>
                  <a:gd name="connsiteY10" fmla="*/ 5653 h 10000"/>
                  <a:gd name="connsiteX11" fmla="*/ 1754 w 10005"/>
                  <a:gd name="connsiteY11" fmla="*/ 4627 h 10000"/>
                  <a:gd name="connsiteX12" fmla="*/ 1753 w 10005"/>
                  <a:gd name="connsiteY12" fmla="*/ 5538 h 10000"/>
                  <a:gd name="connsiteX13" fmla="*/ 2772 w 10005"/>
                  <a:gd name="connsiteY13" fmla="*/ 3525 h 10000"/>
                  <a:gd name="connsiteX14" fmla="*/ 1966 w 10005"/>
                  <a:gd name="connsiteY14" fmla="*/ 1899 h 10000"/>
                  <a:gd name="connsiteX15" fmla="*/ 2147 w 10005"/>
                  <a:gd name="connsiteY15" fmla="*/ 0 h 10000"/>
                  <a:gd name="connsiteX0" fmla="*/ 2147 w 10005"/>
                  <a:gd name="connsiteY0" fmla="*/ 0 h 10000"/>
                  <a:gd name="connsiteX1" fmla="*/ 10005 w 10005"/>
                  <a:gd name="connsiteY1" fmla="*/ 0 h 10000"/>
                  <a:gd name="connsiteX2" fmla="*/ 10005 w 10005"/>
                  <a:gd name="connsiteY2" fmla="*/ 10000 h 10000"/>
                  <a:gd name="connsiteX3" fmla="*/ 1252 w 10005"/>
                  <a:gd name="connsiteY3" fmla="*/ 10000 h 10000"/>
                  <a:gd name="connsiteX4" fmla="*/ 1474 w 10005"/>
                  <a:gd name="connsiteY4" fmla="*/ 7283 h 10000"/>
                  <a:gd name="connsiteX5" fmla="*/ 1030 w 10005"/>
                  <a:gd name="connsiteY5" fmla="*/ 7283 h 10000"/>
                  <a:gd name="connsiteX6" fmla="*/ 1030 w 10005"/>
                  <a:gd name="connsiteY6" fmla="*/ 8547 h 10000"/>
                  <a:gd name="connsiteX7" fmla="*/ 0 w 10005"/>
                  <a:gd name="connsiteY7" fmla="*/ 6383 h 10000"/>
                  <a:gd name="connsiteX8" fmla="*/ 1050 w 10005"/>
                  <a:gd name="connsiteY8" fmla="*/ 4371 h 10000"/>
                  <a:gd name="connsiteX9" fmla="*/ 1035 w 10005"/>
                  <a:gd name="connsiteY9" fmla="*/ 5653 h 10000"/>
                  <a:gd name="connsiteX10" fmla="*/ 1609 w 10005"/>
                  <a:gd name="connsiteY10" fmla="*/ 5653 h 10000"/>
                  <a:gd name="connsiteX11" fmla="*/ 1754 w 10005"/>
                  <a:gd name="connsiteY11" fmla="*/ 4627 h 10000"/>
                  <a:gd name="connsiteX12" fmla="*/ 1753 w 10005"/>
                  <a:gd name="connsiteY12" fmla="*/ 5538 h 10000"/>
                  <a:gd name="connsiteX13" fmla="*/ 2757 w 10005"/>
                  <a:gd name="connsiteY13" fmla="*/ 3537 h 10000"/>
                  <a:gd name="connsiteX14" fmla="*/ 1966 w 10005"/>
                  <a:gd name="connsiteY14" fmla="*/ 1899 h 10000"/>
                  <a:gd name="connsiteX15" fmla="*/ 2147 w 10005"/>
                  <a:gd name="connsiteY1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5" h="10000">
                    <a:moveTo>
                      <a:pt x="2147" y="0"/>
                    </a:moveTo>
                    <a:lnTo>
                      <a:pt x="10005" y="0"/>
                    </a:lnTo>
                    <a:lnTo>
                      <a:pt x="10005" y="10000"/>
                    </a:lnTo>
                    <a:lnTo>
                      <a:pt x="1252" y="10000"/>
                    </a:lnTo>
                    <a:lnTo>
                      <a:pt x="1474" y="7283"/>
                    </a:lnTo>
                    <a:lnTo>
                      <a:pt x="1030" y="7283"/>
                    </a:lnTo>
                    <a:lnTo>
                      <a:pt x="1030" y="8547"/>
                    </a:lnTo>
                    <a:lnTo>
                      <a:pt x="0" y="6383"/>
                    </a:lnTo>
                    <a:lnTo>
                      <a:pt x="1050" y="4371"/>
                    </a:lnTo>
                    <a:cubicBezTo>
                      <a:pt x="1043" y="4798"/>
                      <a:pt x="1042" y="5226"/>
                      <a:pt x="1035" y="5653"/>
                    </a:cubicBezTo>
                    <a:lnTo>
                      <a:pt x="1609" y="5653"/>
                    </a:lnTo>
                    <a:cubicBezTo>
                      <a:pt x="1669" y="5232"/>
                      <a:pt x="1694" y="5049"/>
                      <a:pt x="1754" y="4627"/>
                    </a:cubicBezTo>
                    <a:cubicBezTo>
                      <a:pt x="1754" y="4931"/>
                      <a:pt x="1753" y="5234"/>
                      <a:pt x="1753" y="5538"/>
                    </a:cubicBezTo>
                    <a:lnTo>
                      <a:pt x="2757" y="3537"/>
                    </a:lnTo>
                    <a:lnTo>
                      <a:pt x="1966" y="1899"/>
                    </a:lnTo>
                    <a:cubicBezTo>
                      <a:pt x="2026" y="1266"/>
                      <a:pt x="2087" y="633"/>
                      <a:pt x="2147" y="0"/>
                    </a:cubicBezTo>
                  </a:path>
                </a:pathLst>
              </a:custGeom>
              <a:solidFill>
                <a:schemeClr val="accent3">
                  <a:lumMod val="60000"/>
                  <a:lumOff val="40000"/>
                </a:schemeClr>
              </a:solidFill>
              <a:ln w="19050" cap="rnd" cmpd="sng">
                <a:solidFill>
                  <a:schemeClr val="accent3">
                    <a:lumMod val="60000"/>
                    <a:lumOff val="40000"/>
                  </a:schemeClr>
                </a:solidFill>
                <a:prstDash val="solid"/>
                <a:round/>
                <a:headEnd type="none" w="med" len="med"/>
                <a:tailEnd type="none" w="med" len="med"/>
              </a:ln>
            </p:spPr>
            <p:txBody>
              <a:bodyPr lIns="91430" tIns="45715" rIns="91430" bIns="45715"/>
              <a:lstStyle/>
              <a:p>
                <a:endParaRPr lang="en-US" sz="1400" dirty="0">
                  <a:solidFill>
                    <a:schemeClr val="bg1"/>
                  </a:solidFill>
                  <a:latin typeface="Arial" panose="020B0604020202020204" pitchFamily="34" charset="0"/>
                </a:endParaRPr>
              </a:p>
            </p:txBody>
          </p:sp>
          <p:sp>
            <p:nvSpPr>
              <p:cNvPr id="14" name="Rectangle 4"/>
              <p:cNvSpPr>
                <a:spLocks noChangeArrowheads="1"/>
              </p:cNvSpPr>
              <p:nvPr/>
            </p:nvSpPr>
            <p:spPr bwMode="auto">
              <a:xfrm>
                <a:off x="2672600" y="1395924"/>
                <a:ext cx="2034262" cy="1104788"/>
              </a:xfrm>
              <a:prstGeom prst="rect">
                <a:avLst/>
              </a:prstGeom>
              <a:noFill/>
              <a:ln w="19050">
                <a:noFill/>
                <a:miter lim="800000"/>
                <a:headEnd/>
                <a:tailEnd/>
              </a:ln>
            </p:spPr>
            <p:txBody>
              <a:bodyPr wrap="none" lIns="0" tIns="0" rIns="0" bIns="0">
                <a:spAutoFit/>
              </a:bodyPr>
              <a:lstStyle/>
              <a:p>
                <a:pPr defTabSz="785813">
                  <a:spcBef>
                    <a:spcPct val="50000"/>
                  </a:spcBef>
                  <a:buClr>
                    <a:schemeClr val="bg2"/>
                  </a:buClr>
                </a:pPr>
                <a:r>
                  <a:rPr lang="en-US" sz="1200" b="1" i="1" smtClean="0">
                    <a:latin typeface="Arial" panose="020B0604020202020204" pitchFamily="34" charset="0"/>
                  </a:rPr>
                  <a:t>Xã hội</a:t>
                </a:r>
                <a:endParaRPr lang="en-US" sz="1200" b="1" i="1" dirty="0">
                  <a:latin typeface="Arial" panose="020B0604020202020204" pitchFamily="34" charset="0"/>
                </a:endParaRPr>
              </a:p>
            </p:txBody>
          </p:sp>
          <p:sp>
            <p:nvSpPr>
              <p:cNvPr id="15" name="Rectangle 5"/>
              <p:cNvSpPr>
                <a:spLocks noChangeArrowheads="1"/>
              </p:cNvSpPr>
              <p:nvPr/>
            </p:nvSpPr>
            <p:spPr bwMode="auto">
              <a:xfrm>
                <a:off x="6222125" y="2003352"/>
                <a:ext cx="2926277" cy="2209575"/>
              </a:xfrm>
              <a:prstGeom prst="rect">
                <a:avLst/>
              </a:prstGeom>
              <a:noFill/>
              <a:ln w="19050">
                <a:noFill/>
                <a:miter lim="800000"/>
                <a:headEnd/>
                <a:tailEnd/>
              </a:ln>
            </p:spPr>
            <p:txBody>
              <a:bodyPr wrap="square" lIns="0" tIns="0" rIns="0" bIns="0">
                <a:spAutoFit/>
              </a:bodyPr>
              <a:lstStyle/>
              <a:p>
                <a:pPr defTabSz="785813">
                  <a:spcBef>
                    <a:spcPct val="50000"/>
                  </a:spcBef>
                  <a:buClr>
                    <a:schemeClr val="tx1"/>
                  </a:buClr>
                </a:pPr>
                <a:r>
                  <a:rPr lang="en-US" sz="1200" b="1" i="1" smtClean="0">
                    <a:latin typeface="Arial" panose="020B0604020202020204" pitchFamily="34" charset="0"/>
                  </a:rPr>
                  <a:t>Doanh nghiệp</a:t>
                </a:r>
                <a:endParaRPr lang="en-US" sz="1200" b="1" i="1" dirty="0">
                  <a:latin typeface="Arial" panose="020B0604020202020204" pitchFamily="34" charset="0"/>
                </a:endParaRPr>
              </a:p>
            </p:txBody>
          </p:sp>
        </p:grpSp>
        <p:sp>
          <p:nvSpPr>
            <p:cNvPr id="16" name="Rectangle 15"/>
            <p:cNvSpPr/>
            <p:nvPr/>
          </p:nvSpPr>
          <p:spPr>
            <a:xfrm>
              <a:off x="6108633" y="4590904"/>
              <a:ext cx="1805897" cy="364030"/>
            </a:xfrm>
            <a:prstGeom prst="rect">
              <a:avLst/>
            </a:prstGeom>
            <a:noFill/>
            <a:ln w="25400">
              <a:noFill/>
            </a:ln>
          </p:spPr>
          <p:txBody>
            <a:bodyPr vert="horz" wrap="square" lIns="0" tIns="40935" rIns="0" bIns="40935" rtlCol="0" anchor="ctr">
              <a:noAutofit/>
            </a:bodyPr>
            <a:lstStyle/>
            <a:p>
              <a:pPr algn="ctr" defTabSz="912158"/>
              <a:r>
                <a:rPr lang="en-GB" sz="1400" b="1" dirty="0" err="1" smtClean="0">
                  <a:solidFill>
                    <a:schemeClr val="accent1"/>
                  </a:solidFill>
                  <a:latin typeface="Arial" panose="020B0604020202020204" pitchFamily="34" charset="0"/>
                </a:rPr>
                <a:t>Tạo</a:t>
              </a:r>
              <a:r>
                <a:rPr lang="en-GB" sz="1400" b="1" dirty="0" smtClean="0">
                  <a:solidFill>
                    <a:schemeClr val="accent1"/>
                  </a:solidFill>
                  <a:latin typeface="Arial" panose="020B0604020202020204" pitchFamily="34" charset="0"/>
                </a:rPr>
                <a:t> </a:t>
              </a:r>
              <a:r>
                <a:rPr lang="en-GB" sz="1400" b="1" dirty="0" err="1" smtClean="0">
                  <a:solidFill>
                    <a:schemeClr val="accent1"/>
                  </a:solidFill>
                  <a:latin typeface="Arial" panose="020B0604020202020204" pitchFamily="34" charset="0"/>
                </a:rPr>
                <a:t>lập</a:t>
              </a:r>
              <a:r>
                <a:rPr lang="en-GB" sz="1400" b="1" dirty="0" smtClean="0">
                  <a:solidFill>
                    <a:schemeClr val="accent1"/>
                  </a:solidFill>
                  <a:latin typeface="Arial" panose="020B0604020202020204" pitchFamily="34" charset="0"/>
                </a:rPr>
                <a:t> </a:t>
              </a:r>
              <a:r>
                <a:rPr lang="en-GB" sz="1400" b="1" dirty="0" err="1" smtClean="0">
                  <a:solidFill>
                    <a:schemeClr val="accent1"/>
                  </a:solidFill>
                  <a:latin typeface="Arial" panose="020B0604020202020204" pitchFamily="34" charset="0"/>
                </a:rPr>
                <a:t>các</a:t>
              </a:r>
              <a:r>
                <a:rPr lang="en-GB" sz="1400" b="1" dirty="0" smtClean="0">
                  <a:solidFill>
                    <a:schemeClr val="accent1"/>
                  </a:solidFill>
                  <a:latin typeface="Arial" panose="020B0604020202020204" pitchFamily="34" charset="0"/>
                </a:rPr>
                <a:t> </a:t>
              </a:r>
              <a:r>
                <a:rPr lang="en-GB" sz="1400" b="1" dirty="0" err="1" smtClean="0">
                  <a:solidFill>
                    <a:schemeClr val="accent1"/>
                  </a:solidFill>
                  <a:latin typeface="Arial" panose="020B0604020202020204" pitchFamily="34" charset="0"/>
                </a:rPr>
                <a:t>giá</a:t>
              </a:r>
              <a:r>
                <a:rPr lang="en-GB" sz="1400" b="1" dirty="0" smtClean="0">
                  <a:solidFill>
                    <a:schemeClr val="accent1"/>
                  </a:solidFill>
                  <a:latin typeface="Arial" panose="020B0604020202020204" pitchFamily="34" charset="0"/>
                </a:rPr>
                <a:t> </a:t>
              </a:r>
              <a:r>
                <a:rPr lang="en-GB" sz="1400" b="1" dirty="0" err="1" smtClean="0">
                  <a:solidFill>
                    <a:schemeClr val="accent1"/>
                  </a:solidFill>
                  <a:latin typeface="Arial" panose="020B0604020202020204" pitchFamily="34" charset="0"/>
                </a:rPr>
                <a:t>trị</a:t>
              </a:r>
              <a:r>
                <a:rPr lang="en-GB" sz="1400" b="1" dirty="0" smtClean="0">
                  <a:solidFill>
                    <a:schemeClr val="accent1"/>
                  </a:solidFill>
                  <a:latin typeface="Arial" panose="020B0604020202020204" pitchFamily="34" charset="0"/>
                </a:rPr>
                <a:t> </a:t>
              </a:r>
              <a:r>
                <a:rPr lang="en-GB" sz="1400" b="1" dirty="0" err="1" smtClean="0">
                  <a:solidFill>
                    <a:schemeClr val="accent1"/>
                  </a:solidFill>
                  <a:latin typeface="Arial" panose="020B0604020202020204" pitchFamily="34" charset="0"/>
                </a:rPr>
                <a:t>chung</a:t>
              </a:r>
              <a:endParaRPr lang="en-GB" sz="1400" dirty="0">
                <a:solidFill>
                  <a:schemeClr val="accent1"/>
                </a:solidFill>
                <a:latin typeface="Arial" panose="020B0604020202020204" pitchFamily="34" charset="0"/>
              </a:endParaRPr>
            </a:p>
          </p:txBody>
        </p:sp>
        <p:sp>
          <p:nvSpPr>
            <p:cNvPr id="17" name="Rectangle 16"/>
            <p:cNvSpPr/>
            <p:nvPr/>
          </p:nvSpPr>
          <p:spPr>
            <a:xfrm>
              <a:off x="6191213" y="1907878"/>
              <a:ext cx="1664821" cy="2577724"/>
            </a:xfrm>
            <a:prstGeom prst="rect">
              <a:avLst/>
            </a:prstGeom>
            <a:noFill/>
            <a:ln w="25400">
              <a:noFill/>
            </a:ln>
          </p:spPr>
          <p:txBody>
            <a:bodyPr vert="horz" wrap="square" lIns="0" tIns="40935" rIns="0" bIns="40935" rtlCol="0" anchor="t">
              <a:noAutofit/>
            </a:bodyPr>
            <a:lstStyle/>
            <a:p>
              <a:pPr lvl="0" defTabSz="912158">
                <a:spcAft>
                  <a:spcPts val="600"/>
                </a:spcAft>
              </a:pPr>
              <a:r>
                <a:rPr lang="en-GB" sz="1200" b="1" dirty="0" err="1" smtClean="0">
                  <a:solidFill>
                    <a:schemeClr val="accent1"/>
                  </a:solidFill>
                  <a:latin typeface="Arial" panose="020B0604020202020204" pitchFamily="34" charset="0"/>
                </a:rPr>
                <a:t>Phát</a:t>
              </a:r>
              <a:r>
                <a:rPr lang="en-GB" sz="1200" b="1" dirty="0" smtClean="0">
                  <a:solidFill>
                    <a:schemeClr val="accent1"/>
                  </a:solidFill>
                  <a:latin typeface="Arial" panose="020B0604020202020204" pitchFamily="34" charset="0"/>
                </a:rPr>
                <a:t> </a:t>
              </a:r>
              <a:r>
                <a:rPr lang="en-GB" sz="1200" b="1" dirty="0" err="1" smtClean="0">
                  <a:solidFill>
                    <a:schemeClr val="accent1"/>
                  </a:solidFill>
                  <a:latin typeface="Arial" panose="020B0604020202020204" pitchFamily="34" charset="0"/>
                </a:rPr>
                <a:t>triển</a:t>
              </a:r>
              <a:r>
                <a:rPr lang="en-GB" sz="1200" b="1" dirty="0" smtClean="0">
                  <a:solidFill>
                    <a:schemeClr val="accent1"/>
                  </a:solidFill>
                  <a:latin typeface="Arial" panose="020B0604020202020204" pitchFamily="34" charset="0"/>
                </a:rPr>
                <a:t> </a:t>
              </a:r>
              <a:r>
                <a:rPr lang="en-GB" sz="1200" b="1" dirty="0" err="1" smtClean="0">
                  <a:solidFill>
                    <a:schemeClr val="accent1"/>
                  </a:solidFill>
                  <a:latin typeface="Arial" panose="020B0604020202020204" pitchFamily="34" charset="0"/>
                </a:rPr>
                <a:t>bền</a:t>
              </a:r>
              <a:r>
                <a:rPr lang="en-GB" sz="1200" b="1" dirty="0" smtClean="0">
                  <a:solidFill>
                    <a:schemeClr val="accent1"/>
                  </a:solidFill>
                  <a:latin typeface="Arial" panose="020B0604020202020204" pitchFamily="34" charset="0"/>
                </a:rPr>
                <a:t> </a:t>
              </a:r>
              <a:r>
                <a:rPr lang="en-GB" sz="1200" b="1" dirty="0" err="1" smtClean="0">
                  <a:solidFill>
                    <a:schemeClr val="accent1"/>
                  </a:solidFill>
                  <a:latin typeface="Arial" panose="020B0604020202020204" pitchFamily="34" charset="0"/>
                </a:rPr>
                <a:t>vững</a:t>
              </a:r>
              <a:r>
                <a:rPr lang="en-GB" sz="1200" b="1" dirty="0" smtClean="0">
                  <a:solidFill>
                    <a:schemeClr val="accent1"/>
                  </a:solidFill>
                  <a:latin typeface="Arial" panose="020B0604020202020204" pitchFamily="34" charset="0"/>
                </a:rPr>
                <a:t> </a:t>
              </a:r>
              <a:r>
                <a:rPr lang="en-GB" sz="1200" b="1" dirty="0" err="1" smtClean="0">
                  <a:solidFill>
                    <a:schemeClr val="accent1"/>
                  </a:solidFill>
                  <a:latin typeface="Arial" panose="020B0604020202020204" pitchFamily="34" charset="0"/>
                </a:rPr>
                <a:t>doanh</a:t>
              </a:r>
              <a:r>
                <a:rPr lang="en-GB" sz="1200" b="1" dirty="0" smtClean="0">
                  <a:solidFill>
                    <a:schemeClr val="accent1"/>
                  </a:solidFill>
                  <a:latin typeface="Arial" panose="020B0604020202020204" pitchFamily="34" charset="0"/>
                </a:rPr>
                <a:t> </a:t>
              </a:r>
              <a:r>
                <a:rPr lang="en-GB" sz="1200" b="1" dirty="0" err="1" smtClean="0">
                  <a:solidFill>
                    <a:schemeClr val="accent1"/>
                  </a:solidFill>
                  <a:latin typeface="Arial" panose="020B0604020202020204" pitchFamily="34" charset="0"/>
                </a:rPr>
                <a:t>nghiệp</a:t>
              </a:r>
              <a:endParaRPr lang="en-GB" sz="1200" dirty="0" smtClean="0">
                <a:solidFill>
                  <a:schemeClr val="accent1"/>
                </a:solidFill>
                <a:latin typeface="Arial" panose="020B0604020202020204" pitchFamily="34" charset="0"/>
              </a:endParaRPr>
            </a:p>
            <a:p>
              <a:pPr marL="171450" indent="-171450" defTabSz="912158">
                <a:spcAft>
                  <a:spcPts val="300"/>
                </a:spcAft>
                <a:buFont typeface="Arial" panose="020B0604020202020204" pitchFamily="34" charset="0"/>
                <a:buChar char="•"/>
              </a:pPr>
              <a:r>
                <a:rPr lang="en-GB" sz="1100" dirty="0" err="1" smtClean="0">
                  <a:latin typeface="Arial" panose="020B0604020202020204" pitchFamily="34" charset="0"/>
                </a:rPr>
                <a:t>Giá</a:t>
              </a:r>
              <a:r>
                <a:rPr lang="en-GB" sz="1100" dirty="0" smtClean="0">
                  <a:latin typeface="Arial" panose="020B0604020202020204" pitchFamily="34" charset="0"/>
                </a:rPr>
                <a:t> </a:t>
              </a:r>
              <a:r>
                <a:rPr lang="en-GB" sz="1100" dirty="0" err="1" smtClean="0">
                  <a:latin typeface="Arial" panose="020B0604020202020204" pitchFamily="34" charset="0"/>
                </a:rPr>
                <a:t>trị</a:t>
              </a:r>
              <a:r>
                <a:rPr lang="en-GB" sz="1100" dirty="0" smtClean="0">
                  <a:latin typeface="Arial" panose="020B0604020202020204" pitchFamily="34" charset="0"/>
                </a:rPr>
                <a:t> </a:t>
              </a:r>
              <a:r>
                <a:rPr lang="en-GB" sz="1100" dirty="0" err="1" smtClean="0">
                  <a:latin typeface="Arial" panose="020B0604020202020204" pitchFamily="34" charset="0"/>
                </a:rPr>
                <a:t>dài</a:t>
              </a:r>
              <a:r>
                <a:rPr lang="en-GB" sz="1100" dirty="0" smtClean="0">
                  <a:latin typeface="Arial" panose="020B0604020202020204" pitchFamily="34" charset="0"/>
                </a:rPr>
                <a:t> </a:t>
              </a:r>
              <a:r>
                <a:rPr lang="en-GB" sz="1100" dirty="0" err="1" smtClean="0">
                  <a:latin typeface="Arial" panose="020B0604020202020204" pitchFamily="34" charset="0"/>
                </a:rPr>
                <a:t>hạn</a:t>
              </a:r>
              <a:r>
                <a:rPr lang="en-GB" sz="1100" dirty="0" smtClean="0">
                  <a:latin typeface="Arial" panose="020B0604020202020204" pitchFamily="34" charset="0"/>
                </a:rPr>
                <a:t> </a:t>
              </a:r>
              <a:r>
                <a:rPr lang="en-GB" sz="1100" dirty="0" err="1" smtClean="0">
                  <a:latin typeface="Arial" panose="020B0604020202020204" pitchFamily="34" charset="0"/>
                </a:rPr>
                <a:t>cho</a:t>
              </a:r>
              <a:r>
                <a:rPr lang="en-GB" sz="1100" dirty="0" smtClean="0">
                  <a:latin typeface="Arial" panose="020B0604020202020204" pitchFamily="34" charset="0"/>
                </a:rPr>
                <a:t> </a:t>
              </a:r>
              <a:r>
                <a:rPr lang="en-GB" sz="1100" dirty="0" err="1" smtClean="0">
                  <a:latin typeface="Arial" panose="020B0604020202020204" pitchFamily="34" charset="0"/>
                </a:rPr>
                <a:t>cổ</a:t>
              </a:r>
              <a:r>
                <a:rPr lang="en-GB" sz="1100" dirty="0" smtClean="0">
                  <a:latin typeface="Arial" panose="020B0604020202020204" pitchFamily="34" charset="0"/>
                </a:rPr>
                <a:t> </a:t>
              </a:r>
              <a:r>
                <a:rPr lang="en-GB" sz="1100" dirty="0" err="1" smtClean="0">
                  <a:latin typeface="Arial" panose="020B0604020202020204" pitchFamily="34" charset="0"/>
                </a:rPr>
                <a:t>đông</a:t>
              </a:r>
              <a:endParaRPr lang="en-GB" sz="1100" dirty="0" smtClean="0">
                <a:latin typeface="Arial" panose="020B0604020202020204" pitchFamily="34" charset="0"/>
              </a:endParaRPr>
            </a:p>
            <a:p>
              <a:pPr marL="171450" indent="-171450" defTabSz="912158">
                <a:spcAft>
                  <a:spcPts val="300"/>
                </a:spcAft>
                <a:buFont typeface="Arial" panose="020B0604020202020204" pitchFamily="34" charset="0"/>
                <a:buChar char="•"/>
              </a:pPr>
              <a:r>
                <a:rPr lang="en-GB" sz="1100" dirty="0" err="1" smtClean="0">
                  <a:latin typeface="Arial" panose="020B0604020202020204" pitchFamily="34" charset="0"/>
                </a:rPr>
                <a:t>Bao</a:t>
              </a:r>
              <a:r>
                <a:rPr lang="en-GB" sz="1100" dirty="0" smtClean="0">
                  <a:latin typeface="Arial" panose="020B0604020202020204" pitchFamily="34" charset="0"/>
                </a:rPr>
                <a:t> </a:t>
              </a:r>
              <a:r>
                <a:rPr lang="en-GB" sz="1100" dirty="0" err="1" smtClean="0">
                  <a:latin typeface="Arial" panose="020B0604020202020204" pitchFamily="34" charset="0"/>
                </a:rPr>
                <a:t>hàm</a:t>
              </a:r>
              <a:r>
                <a:rPr lang="en-GB" sz="1100" dirty="0" smtClean="0">
                  <a:latin typeface="Arial" panose="020B0604020202020204" pitchFamily="34" charset="0"/>
                </a:rPr>
                <a:t> </a:t>
              </a:r>
              <a:r>
                <a:rPr lang="en-GB" sz="1100" dirty="0" err="1" smtClean="0">
                  <a:latin typeface="Arial" panose="020B0604020202020204" pitchFamily="34" charset="0"/>
                </a:rPr>
                <a:t>trong</a:t>
              </a:r>
              <a:r>
                <a:rPr lang="en-GB" sz="1100" dirty="0" smtClean="0">
                  <a:latin typeface="Arial" panose="020B0604020202020204" pitchFamily="34" charset="0"/>
                </a:rPr>
                <a:t> </a:t>
              </a:r>
              <a:r>
                <a:rPr lang="en-GB" sz="1100" dirty="0" err="1" smtClean="0">
                  <a:latin typeface="Arial" panose="020B0604020202020204" pitchFamily="34" charset="0"/>
                </a:rPr>
                <a:t>tất</a:t>
              </a:r>
              <a:r>
                <a:rPr lang="en-GB" sz="1100" dirty="0" smtClean="0">
                  <a:latin typeface="Arial" panose="020B0604020202020204" pitchFamily="34" charset="0"/>
                </a:rPr>
                <a:t> </a:t>
              </a:r>
              <a:r>
                <a:rPr lang="en-GB" sz="1100" dirty="0" err="1" smtClean="0">
                  <a:latin typeface="Arial" panose="020B0604020202020204" pitchFamily="34" charset="0"/>
                </a:rPr>
                <a:t>cả</a:t>
              </a:r>
              <a:r>
                <a:rPr lang="en-GB" sz="1100" dirty="0" smtClean="0">
                  <a:latin typeface="Arial" panose="020B0604020202020204" pitchFamily="34" charset="0"/>
                </a:rPr>
                <a:t> </a:t>
              </a:r>
              <a:r>
                <a:rPr lang="en-GB" sz="1100" dirty="0" err="1" smtClean="0">
                  <a:latin typeface="Arial" panose="020B0604020202020204" pitchFamily="34" charset="0"/>
                </a:rPr>
                <a:t>các</a:t>
              </a:r>
              <a:r>
                <a:rPr lang="en-GB" sz="1100" dirty="0" smtClean="0">
                  <a:latin typeface="Arial" panose="020B0604020202020204" pitchFamily="34" charset="0"/>
                </a:rPr>
                <a:t> </a:t>
              </a:r>
              <a:r>
                <a:rPr lang="en-GB" sz="1100" dirty="0" err="1" smtClean="0">
                  <a:latin typeface="Arial" panose="020B0604020202020204" pitchFamily="34" charset="0"/>
                </a:rPr>
                <a:t>hoạt</a:t>
              </a:r>
              <a:r>
                <a:rPr lang="en-GB" sz="1100" dirty="0" smtClean="0">
                  <a:latin typeface="Arial" panose="020B0604020202020204" pitchFamily="34" charset="0"/>
                </a:rPr>
                <a:t> </a:t>
              </a:r>
              <a:r>
                <a:rPr lang="en-GB" sz="1100" dirty="0" err="1" smtClean="0">
                  <a:latin typeface="Arial" panose="020B0604020202020204" pitchFamily="34" charset="0"/>
                </a:rPr>
                <a:t>động</a:t>
              </a:r>
              <a:r>
                <a:rPr lang="en-GB" sz="1100" dirty="0" smtClean="0">
                  <a:latin typeface="Arial" panose="020B0604020202020204" pitchFamily="34" charset="0"/>
                </a:rPr>
                <a:t> </a:t>
              </a:r>
              <a:r>
                <a:rPr lang="en-GB" sz="1100" dirty="0" err="1" smtClean="0">
                  <a:latin typeface="Arial" panose="020B0604020202020204" pitchFamily="34" charset="0"/>
                </a:rPr>
                <a:t>doanh</a:t>
              </a:r>
              <a:r>
                <a:rPr lang="en-GB" sz="1100" dirty="0" smtClean="0">
                  <a:latin typeface="Arial" panose="020B0604020202020204" pitchFamily="34" charset="0"/>
                </a:rPr>
                <a:t> </a:t>
              </a:r>
              <a:r>
                <a:rPr lang="en-GB" sz="1100" dirty="0" err="1" smtClean="0">
                  <a:latin typeface="Arial" panose="020B0604020202020204" pitchFamily="34" charset="0"/>
                </a:rPr>
                <a:t>nghiệp</a:t>
              </a:r>
              <a:r>
                <a:rPr lang="en-GB" sz="1100" dirty="0" smtClean="0">
                  <a:latin typeface="Arial" panose="020B0604020202020204" pitchFamily="34" charset="0"/>
                </a:rPr>
                <a:t> </a:t>
              </a:r>
            </a:p>
            <a:p>
              <a:pPr marL="171450" indent="-171450" defTabSz="912158">
                <a:spcAft>
                  <a:spcPts val="300"/>
                </a:spcAft>
                <a:buFont typeface="Arial" panose="020B0604020202020204" pitchFamily="34" charset="0"/>
                <a:buChar char="•"/>
              </a:pPr>
              <a:r>
                <a:rPr lang="en-GB" sz="1100" dirty="0" err="1" smtClean="0">
                  <a:latin typeface="Arial" panose="020B0604020202020204" pitchFamily="34" charset="0"/>
                </a:rPr>
                <a:t>Ảnh</a:t>
              </a:r>
              <a:r>
                <a:rPr lang="en-GB" sz="1100" dirty="0" smtClean="0">
                  <a:latin typeface="Arial" panose="020B0604020202020204" pitchFamily="34" charset="0"/>
                </a:rPr>
                <a:t> </a:t>
              </a:r>
              <a:r>
                <a:rPr lang="en-GB" sz="1100" dirty="0" err="1" smtClean="0">
                  <a:latin typeface="Arial" panose="020B0604020202020204" pitchFamily="34" charset="0"/>
                </a:rPr>
                <a:t>hưởng</a:t>
              </a:r>
              <a:r>
                <a:rPr lang="en-GB" sz="1100" dirty="0" smtClean="0">
                  <a:latin typeface="Arial" panose="020B0604020202020204" pitchFamily="34" charset="0"/>
                </a:rPr>
                <a:t> </a:t>
              </a:r>
              <a:r>
                <a:rPr lang="en-GB" sz="1100" dirty="0" err="1" smtClean="0">
                  <a:latin typeface="Arial" panose="020B0604020202020204" pitchFamily="34" charset="0"/>
                </a:rPr>
                <a:t>tới</a:t>
              </a:r>
              <a:r>
                <a:rPr lang="en-GB" sz="1100" dirty="0" smtClean="0">
                  <a:latin typeface="Arial" panose="020B0604020202020204" pitchFamily="34" charset="0"/>
                </a:rPr>
                <a:t> </a:t>
              </a:r>
              <a:r>
                <a:rPr lang="en-GB" sz="1100" dirty="0" err="1" smtClean="0">
                  <a:latin typeface="Arial" panose="020B0604020202020204" pitchFamily="34" charset="0"/>
                </a:rPr>
                <a:t>tất</a:t>
              </a:r>
              <a:r>
                <a:rPr lang="en-GB" sz="1100" dirty="0" smtClean="0">
                  <a:latin typeface="Arial" panose="020B0604020202020204" pitchFamily="34" charset="0"/>
                </a:rPr>
                <a:t> </a:t>
              </a:r>
              <a:r>
                <a:rPr lang="en-GB" sz="1100" dirty="0" err="1" smtClean="0">
                  <a:latin typeface="Arial" panose="020B0604020202020204" pitchFamily="34" charset="0"/>
                </a:rPr>
                <a:t>cả</a:t>
              </a:r>
              <a:r>
                <a:rPr lang="en-GB" sz="1100" dirty="0" smtClean="0">
                  <a:latin typeface="Arial" panose="020B0604020202020204" pitchFamily="34" charset="0"/>
                </a:rPr>
                <a:t> </a:t>
              </a:r>
              <a:r>
                <a:rPr lang="en-GB" sz="1100" dirty="0" err="1" smtClean="0">
                  <a:latin typeface="Arial" panose="020B0604020202020204" pitchFamily="34" charset="0"/>
                </a:rPr>
                <a:t>nhân</a:t>
              </a:r>
              <a:r>
                <a:rPr lang="en-GB" sz="1100" dirty="0" smtClean="0">
                  <a:latin typeface="Arial" panose="020B0604020202020204" pitchFamily="34" charset="0"/>
                </a:rPr>
                <a:t> </a:t>
              </a:r>
              <a:r>
                <a:rPr lang="en-GB" sz="1100" dirty="0" err="1" smtClean="0">
                  <a:latin typeface="Arial" panose="020B0604020202020204" pitchFamily="34" charset="0"/>
                </a:rPr>
                <a:t>viên</a:t>
              </a:r>
              <a:endParaRPr lang="en-GB" sz="1100" dirty="0" smtClean="0">
                <a:latin typeface="Arial" panose="020B0604020202020204" pitchFamily="34" charset="0"/>
              </a:endParaRPr>
            </a:p>
            <a:p>
              <a:pPr marL="171450" indent="-171450" defTabSz="912158">
                <a:spcAft>
                  <a:spcPts val="300"/>
                </a:spcAft>
                <a:buFont typeface="Arial" panose="020B0604020202020204" pitchFamily="34" charset="0"/>
                <a:buChar char="•"/>
              </a:pPr>
              <a:r>
                <a:rPr lang="en-GB" sz="1100" dirty="0" err="1" smtClean="0">
                  <a:latin typeface="Arial" panose="020B0604020202020204" pitchFamily="34" charset="0"/>
                </a:rPr>
                <a:t>Tham</a:t>
              </a:r>
              <a:r>
                <a:rPr lang="en-GB" sz="1100" dirty="0" smtClean="0">
                  <a:latin typeface="Arial" panose="020B0604020202020204" pitchFamily="34" charset="0"/>
                </a:rPr>
                <a:t> </a:t>
              </a:r>
              <a:r>
                <a:rPr lang="en-GB" sz="1100" dirty="0" err="1" smtClean="0">
                  <a:latin typeface="Arial" panose="020B0604020202020204" pitchFamily="34" charset="0"/>
                </a:rPr>
                <a:t>gia</a:t>
              </a:r>
              <a:r>
                <a:rPr lang="en-GB" sz="1100" dirty="0" smtClean="0">
                  <a:latin typeface="Arial" panose="020B0604020202020204" pitchFamily="34" charset="0"/>
                </a:rPr>
                <a:t> </a:t>
              </a:r>
              <a:r>
                <a:rPr lang="en-GB" sz="1100" dirty="0" err="1" smtClean="0">
                  <a:latin typeface="Arial" panose="020B0604020202020204" pitchFamily="34" charset="0"/>
                </a:rPr>
                <a:t>và</a:t>
              </a:r>
              <a:r>
                <a:rPr lang="en-GB" sz="1100" dirty="0" smtClean="0">
                  <a:latin typeface="Arial" panose="020B0604020202020204" pitchFamily="34" charset="0"/>
                </a:rPr>
                <a:t> </a:t>
              </a:r>
              <a:r>
                <a:rPr lang="en-GB" sz="1100" dirty="0" err="1" smtClean="0">
                  <a:latin typeface="Arial" panose="020B0604020202020204" pitchFamily="34" charset="0"/>
                </a:rPr>
                <a:t>hồi</a:t>
              </a:r>
              <a:r>
                <a:rPr lang="en-GB" sz="1100" dirty="0" smtClean="0">
                  <a:latin typeface="Arial" panose="020B0604020202020204" pitchFamily="34" charset="0"/>
                </a:rPr>
                <a:t> </a:t>
              </a:r>
              <a:r>
                <a:rPr lang="en-GB" sz="1100" dirty="0" err="1" smtClean="0">
                  <a:latin typeface="Arial" panose="020B0604020202020204" pitchFamily="34" charset="0"/>
                </a:rPr>
                <a:t>đáp</a:t>
              </a:r>
              <a:r>
                <a:rPr lang="en-GB" sz="1100" dirty="0" smtClean="0">
                  <a:latin typeface="Arial" panose="020B0604020202020204" pitchFamily="34" charset="0"/>
                </a:rPr>
                <a:t> </a:t>
              </a:r>
              <a:r>
                <a:rPr lang="en-GB" sz="1100" dirty="0" err="1" smtClean="0">
                  <a:latin typeface="Arial" panose="020B0604020202020204" pitchFamily="34" charset="0"/>
                </a:rPr>
                <a:t>với</a:t>
              </a:r>
              <a:r>
                <a:rPr lang="en-GB" sz="1100" dirty="0" smtClean="0">
                  <a:latin typeface="Arial" panose="020B0604020202020204" pitchFamily="34" charset="0"/>
                </a:rPr>
                <a:t> </a:t>
              </a:r>
              <a:r>
                <a:rPr lang="en-GB" sz="1100" dirty="0" err="1" smtClean="0">
                  <a:latin typeface="Arial" panose="020B0604020202020204" pitchFamily="34" charset="0"/>
                </a:rPr>
                <a:t>các</a:t>
              </a:r>
              <a:r>
                <a:rPr lang="en-GB" sz="1100" dirty="0" smtClean="0">
                  <a:latin typeface="Arial" panose="020B0604020202020204" pitchFamily="34" charset="0"/>
                </a:rPr>
                <a:t> </a:t>
              </a:r>
              <a:r>
                <a:rPr lang="en-GB" sz="1100" dirty="0" err="1" smtClean="0">
                  <a:latin typeface="Arial" panose="020B0604020202020204" pitchFamily="34" charset="0"/>
                </a:rPr>
                <a:t>bên</a:t>
              </a:r>
              <a:r>
                <a:rPr lang="en-GB" sz="1100" dirty="0" smtClean="0">
                  <a:latin typeface="Arial" panose="020B0604020202020204" pitchFamily="34" charset="0"/>
                </a:rPr>
                <a:t> </a:t>
              </a:r>
              <a:r>
                <a:rPr lang="en-GB" sz="1100" dirty="0" err="1" smtClean="0">
                  <a:latin typeface="Arial" panose="020B0604020202020204" pitchFamily="34" charset="0"/>
                </a:rPr>
                <a:t>liên</a:t>
              </a:r>
              <a:r>
                <a:rPr lang="en-GB" sz="1100" dirty="0" smtClean="0">
                  <a:latin typeface="Arial" panose="020B0604020202020204" pitchFamily="34" charset="0"/>
                </a:rPr>
                <a:t> </a:t>
              </a:r>
              <a:r>
                <a:rPr lang="en-GB" sz="1100" dirty="0" err="1" smtClean="0">
                  <a:latin typeface="Arial" panose="020B0604020202020204" pitchFamily="34" charset="0"/>
                </a:rPr>
                <a:t>quan</a:t>
              </a:r>
              <a:endParaRPr lang="en-GB" sz="1100" dirty="0" smtClean="0">
                <a:latin typeface="Arial" panose="020B0604020202020204" pitchFamily="34" charset="0"/>
              </a:endParaRPr>
            </a:p>
            <a:p>
              <a:pPr marL="171450" indent="-171450" defTabSz="912158">
                <a:spcAft>
                  <a:spcPts val="300"/>
                </a:spcAft>
                <a:buFont typeface="Arial" panose="020B0604020202020204" pitchFamily="34" charset="0"/>
                <a:buChar char="•"/>
              </a:pPr>
              <a:r>
                <a:rPr lang="en-GB" sz="1100" dirty="0" err="1" smtClean="0">
                  <a:latin typeface="Arial" panose="020B0604020202020204" pitchFamily="34" charset="0"/>
                </a:rPr>
                <a:t>Tối</a:t>
              </a:r>
              <a:r>
                <a:rPr lang="en-GB" sz="1100" dirty="0" smtClean="0">
                  <a:latin typeface="Arial" panose="020B0604020202020204" pitchFamily="34" charset="0"/>
                </a:rPr>
                <a:t> </a:t>
              </a:r>
              <a:r>
                <a:rPr lang="en-GB" sz="1100" dirty="0" err="1" smtClean="0">
                  <a:latin typeface="Arial" panose="020B0604020202020204" pitchFamily="34" charset="0"/>
                </a:rPr>
                <a:t>đa</a:t>
              </a:r>
              <a:r>
                <a:rPr lang="en-GB" sz="1100" dirty="0" smtClean="0">
                  <a:latin typeface="Arial" panose="020B0604020202020204" pitchFamily="34" charset="0"/>
                </a:rPr>
                <a:t> </a:t>
              </a:r>
              <a:r>
                <a:rPr lang="en-GB" sz="1100" dirty="0" err="1" smtClean="0">
                  <a:latin typeface="Arial" panose="020B0604020202020204" pitchFamily="34" charset="0"/>
                </a:rPr>
                <a:t>các</a:t>
              </a:r>
              <a:r>
                <a:rPr lang="en-GB" sz="1100" dirty="0" smtClean="0">
                  <a:latin typeface="Arial" panose="020B0604020202020204" pitchFamily="34" charset="0"/>
                </a:rPr>
                <a:t> </a:t>
              </a:r>
              <a:r>
                <a:rPr lang="en-GB" sz="1100" dirty="0" err="1" smtClean="0">
                  <a:latin typeface="Arial" panose="020B0604020202020204" pitchFamily="34" charset="0"/>
                </a:rPr>
                <a:t>ảnh</a:t>
              </a:r>
              <a:r>
                <a:rPr lang="en-GB" sz="1100" dirty="0" smtClean="0">
                  <a:latin typeface="Arial" panose="020B0604020202020204" pitchFamily="34" charset="0"/>
                </a:rPr>
                <a:t> </a:t>
              </a:r>
              <a:r>
                <a:rPr lang="en-GB" sz="1100" dirty="0" err="1" smtClean="0">
                  <a:latin typeface="Arial" panose="020B0604020202020204" pitchFamily="34" charset="0"/>
                </a:rPr>
                <a:t>hưởng</a:t>
              </a:r>
              <a:r>
                <a:rPr lang="en-GB" sz="1100" dirty="0" smtClean="0">
                  <a:latin typeface="Arial" panose="020B0604020202020204" pitchFamily="34" charset="0"/>
                </a:rPr>
                <a:t> </a:t>
              </a:r>
              <a:r>
                <a:rPr lang="en-GB" sz="1100" dirty="0" err="1" smtClean="0">
                  <a:latin typeface="Arial" panose="020B0604020202020204" pitchFamily="34" charset="0"/>
                </a:rPr>
                <a:t>xã</a:t>
              </a:r>
              <a:r>
                <a:rPr lang="en-GB" sz="1100" dirty="0" smtClean="0">
                  <a:latin typeface="Arial" panose="020B0604020202020204" pitchFamily="34" charset="0"/>
                </a:rPr>
                <a:t> </a:t>
              </a:r>
              <a:r>
                <a:rPr lang="en-GB" sz="1100" dirty="0" err="1" smtClean="0">
                  <a:latin typeface="Arial" panose="020B0604020202020204" pitchFamily="34" charset="0"/>
                </a:rPr>
                <a:t>hội</a:t>
              </a:r>
              <a:r>
                <a:rPr lang="en-GB" sz="1100" dirty="0" smtClean="0">
                  <a:latin typeface="Arial" panose="020B0604020202020204" pitchFamily="34" charset="0"/>
                </a:rPr>
                <a:t> </a:t>
              </a:r>
              <a:r>
                <a:rPr lang="en-GB" sz="1100" dirty="0" err="1" smtClean="0">
                  <a:latin typeface="Arial" panose="020B0604020202020204" pitchFamily="34" charset="0"/>
                </a:rPr>
                <a:t>tích</a:t>
              </a:r>
              <a:r>
                <a:rPr lang="en-GB" sz="1100" dirty="0" smtClean="0">
                  <a:latin typeface="Arial" panose="020B0604020202020204" pitchFamily="34" charset="0"/>
                </a:rPr>
                <a:t> </a:t>
              </a:r>
              <a:r>
                <a:rPr lang="en-GB" sz="1100" dirty="0" err="1" smtClean="0">
                  <a:latin typeface="Arial" panose="020B0604020202020204" pitchFamily="34" charset="0"/>
                </a:rPr>
                <a:t>cực</a:t>
              </a:r>
              <a:endParaRPr lang="en-GB" sz="1100" dirty="0" smtClean="0">
                <a:latin typeface="Arial" panose="020B0604020202020204" pitchFamily="34" charset="0"/>
              </a:endParaRPr>
            </a:p>
            <a:p>
              <a:pPr marL="171450" indent="-171450" defTabSz="912158">
                <a:spcAft>
                  <a:spcPts val="300"/>
                </a:spcAft>
                <a:buFont typeface="Arial" panose="020B0604020202020204" pitchFamily="34" charset="0"/>
                <a:buChar char="•"/>
              </a:pPr>
              <a:r>
                <a:rPr lang="en-GB" sz="1100" dirty="0" err="1" smtClean="0">
                  <a:latin typeface="Arial" panose="020B0604020202020204" pitchFamily="34" charset="0"/>
                </a:rPr>
                <a:t>Trách</a:t>
              </a:r>
              <a:r>
                <a:rPr lang="en-GB" sz="1100" dirty="0" smtClean="0">
                  <a:latin typeface="Arial" panose="020B0604020202020204" pitchFamily="34" charset="0"/>
                </a:rPr>
                <a:t> </a:t>
              </a:r>
              <a:r>
                <a:rPr lang="en-GB" sz="1100" dirty="0" err="1" smtClean="0">
                  <a:latin typeface="Arial" panose="020B0604020202020204" pitchFamily="34" charset="0"/>
                </a:rPr>
                <a:t>nhiệm</a:t>
              </a:r>
              <a:r>
                <a:rPr lang="en-GB" sz="1100" dirty="0" smtClean="0">
                  <a:latin typeface="Arial" panose="020B0604020202020204" pitchFamily="34" charset="0"/>
                </a:rPr>
                <a:t> </a:t>
              </a:r>
              <a:r>
                <a:rPr lang="en-GB" sz="1100" dirty="0" err="1" smtClean="0">
                  <a:latin typeface="Arial" panose="020B0604020202020204" pitchFamily="34" charset="0"/>
                </a:rPr>
                <a:t>giải</a:t>
              </a:r>
              <a:r>
                <a:rPr lang="en-GB" sz="1100" dirty="0" smtClean="0">
                  <a:latin typeface="Arial" panose="020B0604020202020204" pitchFamily="34" charset="0"/>
                </a:rPr>
                <a:t> </a:t>
              </a:r>
              <a:r>
                <a:rPr lang="en-GB" sz="1100" dirty="0" err="1" smtClean="0">
                  <a:latin typeface="Arial" panose="020B0604020202020204" pitchFamily="34" charset="0"/>
                </a:rPr>
                <a:t>trình</a:t>
              </a:r>
              <a:r>
                <a:rPr lang="en-GB" sz="1100" dirty="0" smtClean="0">
                  <a:latin typeface="Arial" panose="020B0604020202020204" pitchFamily="34" charset="0"/>
                </a:rPr>
                <a:t> </a:t>
              </a:r>
              <a:r>
                <a:rPr lang="en-GB" sz="1100" dirty="0" err="1" smtClean="0">
                  <a:latin typeface="Arial" panose="020B0604020202020204" pitchFamily="34" charset="0"/>
                </a:rPr>
                <a:t>và</a:t>
              </a:r>
              <a:r>
                <a:rPr lang="en-GB" sz="1100" dirty="0" smtClean="0">
                  <a:latin typeface="Arial" panose="020B0604020202020204" pitchFamily="34" charset="0"/>
                </a:rPr>
                <a:t> minh </a:t>
              </a:r>
              <a:r>
                <a:rPr lang="en-GB" sz="1100" dirty="0" err="1" smtClean="0">
                  <a:latin typeface="Arial" panose="020B0604020202020204" pitchFamily="34" charset="0"/>
                </a:rPr>
                <a:t>bạch</a:t>
              </a:r>
              <a:endParaRPr lang="en-GB" sz="1100" dirty="0">
                <a:latin typeface="Arial" panose="020B0604020202020204" pitchFamily="34" charset="0"/>
              </a:endParaRPr>
            </a:p>
          </p:txBody>
        </p:sp>
        <p:sp>
          <p:nvSpPr>
            <p:cNvPr id="18" name="Trapezoid 17"/>
            <p:cNvSpPr/>
            <p:nvPr/>
          </p:nvSpPr>
          <p:spPr>
            <a:xfrm>
              <a:off x="3418730" y="5137683"/>
              <a:ext cx="2581861" cy="316563"/>
            </a:xfrm>
            <a:prstGeom prst="trapezoid">
              <a:avLst>
                <a:gd name="adj" fmla="val 49071"/>
              </a:avLst>
            </a:prstGeom>
            <a:solidFill>
              <a:schemeClr val="tx2">
                <a:alpha val="1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latin typeface="Arial" panose="020B0604020202020204" pitchFamily="34" charset="0"/>
              </a:endParaRPr>
            </a:p>
          </p:txBody>
        </p:sp>
        <p:sp>
          <p:nvSpPr>
            <p:cNvPr id="19" name="Rounded Rectangle 18"/>
            <p:cNvSpPr/>
            <p:nvPr/>
          </p:nvSpPr>
          <p:spPr>
            <a:xfrm>
              <a:off x="3427738" y="1796646"/>
              <a:ext cx="2581793" cy="203459"/>
            </a:xfrm>
            <a:prstGeom prst="roundRect">
              <a:avLst/>
            </a:prstGeom>
            <a:solidFill>
              <a:schemeClr val="tx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latin typeface="Arial" panose="020B0604020202020204" pitchFamily="34" charset="0"/>
                </a:rPr>
                <a:t>Hội đồng quản trị</a:t>
              </a:r>
              <a:endParaRPr lang="en-US" sz="1200" b="1" dirty="0" smtClean="0">
                <a:solidFill>
                  <a:schemeClr val="bg1"/>
                </a:solidFill>
                <a:latin typeface="Arial" panose="020B0604020202020204" pitchFamily="34" charset="0"/>
              </a:endParaRPr>
            </a:p>
          </p:txBody>
        </p:sp>
        <p:sp>
          <p:nvSpPr>
            <p:cNvPr id="20" name="Rounded Rectangle 19"/>
            <p:cNvSpPr/>
            <p:nvPr/>
          </p:nvSpPr>
          <p:spPr>
            <a:xfrm>
              <a:off x="3427738" y="2202787"/>
              <a:ext cx="2581793" cy="203459"/>
            </a:xfrm>
            <a:prstGeom prst="roundRect">
              <a:avLst/>
            </a:prstGeom>
            <a:solidFill>
              <a:schemeClr val="tx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schemeClr val="bg1"/>
                  </a:solidFill>
                  <a:latin typeface="Arial" panose="020B0604020202020204" pitchFamily="34" charset="0"/>
                </a:rPr>
                <a:t>Giám</a:t>
              </a:r>
              <a:r>
                <a:rPr lang="en-US" sz="1200" b="1" dirty="0" smtClean="0">
                  <a:solidFill>
                    <a:schemeClr val="bg1"/>
                  </a:solidFill>
                  <a:latin typeface="Arial" panose="020B0604020202020204" pitchFamily="34" charset="0"/>
                </a:rPr>
                <a:t> </a:t>
              </a:r>
              <a:r>
                <a:rPr lang="en-US" sz="1200" b="1" dirty="0" err="1" smtClean="0">
                  <a:solidFill>
                    <a:schemeClr val="bg1"/>
                  </a:solidFill>
                  <a:latin typeface="Arial" panose="020B0604020202020204" pitchFamily="34" charset="0"/>
                </a:rPr>
                <a:t>đốc</a:t>
              </a:r>
              <a:r>
                <a:rPr lang="en-US" sz="1200" b="1" dirty="0" smtClean="0">
                  <a:solidFill>
                    <a:schemeClr val="bg1"/>
                  </a:solidFill>
                  <a:latin typeface="Arial" panose="020B0604020202020204" pitchFamily="34" charset="0"/>
                </a:rPr>
                <a:t> </a:t>
              </a:r>
              <a:r>
                <a:rPr lang="en-US" sz="1200" b="1" dirty="0" err="1" smtClean="0">
                  <a:solidFill>
                    <a:schemeClr val="bg1"/>
                  </a:solidFill>
                  <a:latin typeface="Arial" panose="020B0604020202020204" pitchFamily="34" charset="0"/>
                </a:rPr>
                <a:t>điều</a:t>
              </a:r>
              <a:r>
                <a:rPr lang="en-US" sz="1200" b="1" dirty="0" smtClean="0">
                  <a:solidFill>
                    <a:schemeClr val="bg1"/>
                  </a:solidFill>
                  <a:latin typeface="Arial" panose="020B0604020202020204" pitchFamily="34" charset="0"/>
                </a:rPr>
                <a:t> </a:t>
              </a:r>
              <a:r>
                <a:rPr lang="en-US" sz="1200" b="1" dirty="0" err="1" smtClean="0">
                  <a:solidFill>
                    <a:schemeClr val="bg1"/>
                  </a:solidFill>
                  <a:latin typeface="Arial" panose="020B0604020202020204" pitchFamily="34" charset="0"/>
                </a:rPr>
                <a:t>hành</a:t>
              </a:r>
              <a:r>
                <a:rPr lang="en-US" sz="1200" b="1" dirty="0" smtClean="0">
                  <a:solidFill>
                    <a:schemeClr val="bg1"/>
                  </a:solidFill>
                  <a:latin typeface="Arial" panose="020B0604020202020204" pitchFamily="34" charset="0"/>
                </a:rPr>
                <a:t> CEO</a:t>
              </a:r>
            </a:p>
          </p:txBody>
        </p:sp>
        <p:sp>
          <p:nvSpPr>
            <p:cNvPr id="21" name="Rounded Rectangle 20"/>
            <p:cNvSpPr/>
            <p:nvPr/>
          </p:nvSpPr>
          <p:spPr>
            <a:xfrm>
              <a:off x="3427738" y="2659987"/>
              <a:ext cx="2581793" cy="203459"/>
            </a:xfrm>
            <a:prstGeom prst="roundRect">
              <a:avLst/>
            </a:prstGeom>
            <a:solidFill>
              <a:schemeClr val="tx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latin typeface="Arial" panose="020B0604020202020204" pitchFamily="34" charset="0"/>
                </a:rPr>
                <a:t>Lãnh đạo cấp cao</a:t>
              </a:r>
              <a:endParaRPr lang="en-US" sz="1200" b="1" dirty="0" smtClean="0">
                <a:solidFill>
                  <a:schemeClr val="bg1"/>
                </a:solidFill>
                <a:latin typeface="Arial" panose="020B0604020202020204" pitchFamily="34" charset="0"/>
              </a:endParaRPr>
            </a:p>
          </p:txBody>
        </p:sp>
        <p:sp>
          <p:nvSpPr>
            <p:cNvPr id="22" name="Rounded Rectangle 21"/>
            <p:cNvSpPr/>
            <p:nvPr/>
          </p:nvSpPr>
          <p:spPr>
            <a:xfrm flipV="1">
              <a:off x="3418730" y="3092043"/>
              <a:ext cx="2581792" cy="762001"/>
            </a:xfrm>
            <a:prstGeom prst="roundRect">
              <a:avLst>
                <a:gd name="adj" fmla="val 15398"/>
              </a:avLst>
            </a:prstGeom>
            <a:solidFill>
              <a:schemeClr val="bg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bg1"/>
                </a:solidFill>
                <a:latin typeface="Arial" panose="020B0604020202020204" pitchFamily="34" charset="0"/>
              </a:endParaRPr>
            </a:p>
          </p:txBody>
        </p:sp>
        <p:sp>
          <p:nvSpPr>
            <p:cNvPr id="23" name="Rounded Rectangle 22"/>
            <p:cNvSpPr/>
            <p:nvPr/>
          </p:nvSpPr>
          <p:spPr>
            <a:xfrm>
              <a:off x="3342530" y="3092043"/>
              <a:ext cx="2834996" cy="762001"/>
            </a:xfrm>
            <a:prstGeom prst="roundRect">
              <a:avLst/>
            </a:prstGeom>
            <a:noFill/>
            <a:ln>
              <a:noFill/>
            </a:ln>
          </p:spPr>
          <p:style>
            <a:lnRef idx="2">
              <a:schemeClr val="dk1"/>
            </a:lnRef>
            <a:fillRef idx="1">
              <a:schemeClr val="lt1"/>
            </a:fillRef>
            <a:effectRef idx="0">
              <a:schemeClr val="dk1"/>
            </a:effectRef>
            <a:fontRef idx="minor">
              <a:schemeClr val="dk1"/>
            </a:fontRef>
          </p:style>
          <p:txBody>
            <a:bodyPr numCol="2" rtlCol="0" anchor="ctr"/>
            <a:lstStyle/>
            <a:p>
              <a:pPr marL="171450" indent="-171450">
                <a:buFont typeface="Arial" panose="020B0604020202020204" pitchFamily="34" charset="0"/>
                <a:buChar char="•"/>
              </a:pPr>
              <a:r>
                <a:rPr lang="en-US" sz="1000" smtClean="0">
                  <a:solidFill>
                    <a:schemeClr val="tx1"/>
                  </a:solidFill>
                  <a:latin typeface="Arial" panose="020B0604020202020204" pitchFamily="34" charset="0"/>
                </a:rPr>
                <a:t>Dịch vụ cộng đồng</a:t>
              </a:r>
              <a:endParaRPr lang="en-US" sz="1000" dirty="0" smtClean="0">
                <a:solidFill>
                  <a:schemeClr val="tx1"/>
                </a:solidFill>
                <a:latin typeface="Arial" panose="020B0604020202020204" pitchFamily="34" charset="0"/>
              </a:endParaRPr>
            </a:p>
            <a:p>
              <a:pPr marL="171450" indent="-171450">
                <a:buFont typeface="Arial" panose="020B0604020202020204" pitchFamily="34" charset="0"/>
                <a:buChar char="•"/>
              </a:pPr>
              <a:r>
                <a:rPr lang="en-US" sz="1000" smtClean="0">
                  <a:solidFill>
                    <a:schemeClr val="tx1"/>
                  </a:solidFill>
                  <a:latin typeface="Arial" panose="020B0604020202020204" pitchFamily="34" charset="0"/>
                </a:rPr>
                <a:t>Marketing và CRM</a:t>
              </a:r>
              <a:endParaRPr lang="en-US" sz="1000" dirty="0" smtClean="0">
                <a:solidFill>
                  <a:schemeClr val="tx1"/>
                </a:solidFill>
                <a:latin typeface="Arial" panose="020B0604020202020204" pitchFamily="34" charset="0"/>
              </a:endParaRPr>
            </a:p>
            <a:p>
              <a:pPr marL="171450" indent="-171450">
                <a:buFont typeface="Arial" panose="020B0604020202020204" pitchFamily="34" charset="0"/>
                <a:buChar char="•"/>
              </a:pPr>
              <a:r>
                <a:rPr lang="en-US" sz="1000" smtClean="0">
                  <a:solidFill>
                    <a:schemeClr val="tx1"/>
                  </a:solidFill>
                  <a:latin typeface="Arial" panose="020B0604020202020204" pitchFamily="34" charset="0"/>
                </a:rPr>
                <a:t>Quan hệ Nhà đầu tư</a:t>
              </a:r>
              <a:endParaRPr lang="en-US" sz="1000" dirty="0" smtClean="0">
                <a:solidFill>
                  <a:schemeClr val="tx1"/>
                </a:solidFill>
                <a:latin typeface="Arial" panose="020B0604020202020204" pitchFamily="34" charset="0"/>
              </a:endParaRPr>
            </a:p>
            <a:p>
              <a:pPr marL="171450" indent="-171450">
                <a:buFont typeface="Arial" panose="020B0604020202020204" pitchFamily="34" charset="0"/>
                <a:buChar char="•"/>
              </a:pPr>
              <a:r>
                <a:rPr lang="en-US" sz="1000" dirty="0" smtClean="0">
                  <a:solidFill>
                    <a:schemeClr val="tx1"/>
                  </a:solidFill>
                  <a:latin typeface="Arial" panose="020B0604020202020204" pitchFamily="34" charset="0"/>
                </a:rPr>
                <a:t>HSE</a:t>
              </a:r>
            </a:p>
            <a:p>
              <a:pPr marL="171450" indent="-171450">
                <a:buFont typeface="Arial" panose="020B0604020202020204" pitchFamily="34" charset="0"/>
                <a:buChar char="•"/>
              </a:pPr>
              <a:r>
                <a:rPr lang="en-US" sz="1000" smtClean="0">
                  <a:solidFill>
                    <a:schemeClr val="tx1"/>
                  </a:solidFill>
                  <a:latin typeface="Arial" panose="020B0604020202020204" pitchFamily="34" charset="0"/>
                </a:rPr>
                <a:t>Chiến lược</a:t>
              </a:r>
              <a:endParaRPr lang="en-US" sz="1000" dirty="0" smtClean="0">
                <a:solidFill>
                  <a:schemeClr val="tx1"/>
                </a:solidFill>
                <a:latin typeface="Arial" panose="020B0604020202020204" pitchFamily="34" charset="0"/>
              </a:endParaRPr>
            </a:p>
            <a:p>
              <a:pPr marL="171450" indent="-171450">
                <a:buFont typeface="Arial" panose="020B0604020202020204" pitchFamily="34" charset="0"/>
                <a:buChar char="•"/>
              </a:pPr>
              <a:r>
                <a:rPr lang="en-US" sz="1000" smtClean="0">
                  <a:solidFill>
                    <a:schemeClr val="tx1"/>
                  </a:solidFill>
                  <a:latin typeface="Arial" panose="020B0604020202020204" pitchFamily="34" charset="0"/>
                </a:rPr>
                <a:t>Nhân sự</a:t>
              </a:r>
              <a:endParaRPr lang="en-US" sz="1000" dirty="0" smtClean="0">
                <a:solidFill>
                  <a:schemeClr val="tx1"/>
                </a:solidFill>
                <a:latin typeface="Arial" panose="020B0604020202020204" pitchFamily="34" charset="0"/>
              </a:endParaRPr>
            </a:p>
            <a:p>
              <a:pPr marL="171450" indent="-171450">
                <a:buFont typeface="Arial" panose="020B0604020202020204" pitchFamily="34" charset="0"/>
                <a:buChar char="•"/>
              </a:pPr>
              <a:r>
                <a:rPr lang="en-US" sz="1000" smtClean="0">
                  <a:solidFill>
                    <a:schemeClr val="tx1"/>
                  </a:solidFill>
                  <a:latin typeface="Arial" panose="020B0604020202020204" pitchFamily="34" charset="0"/>
                </a:rPr>
                <a:t>Vận hành/ Chuỗi cung ứng</a:t>
              </a:r>
              <a:endParaRPr lang="en-US" sz="1000" dirty="0" smtClean="0">
                <a:solidFill>
                  <a:schemeClr val="tx1"/>
                </a:solidFill>
                <a:latin typeface="Arial" panose="020B0604020202020204" pitchFamily="34" charset="0"/>
              </a:endParaRPr>
            </a:p>
            <a:p>
              <a:pPr marL="171450" indent="-171450">
                <a:buFont typeface="Arial" panose="020B0604020202020204" pitchFamily="34" charset="0"/>
                <a:buChar char="•"/>
              </a:pPr>
              <a:r>
                <a:rPr lang="en-US" sz="1000" smtClean="0">
                  <a:solidFill>
                    <a:schemeClr val="tx1"/>
                  </a:solidFill>
                  <a:latin typeface="Arial" panose="020B0604020202020204" pitchFamily="34" charset="0"/>
                </a:rPr>
                <a:t>Tài chính</a:t>
              </a:r>
              <a:endParaRPr lang="en-US" sz="1000" dirty="0" smtClean="0">
                <a:solidFill>
                  <a:schemeClr val="tx1"/>
                </a:solidFill>
                <a:latin typeface="Arial" panose="020B0604020202020204" pitchFamily="34" charset="0"/>
              </a:endParaRPr>
            </a:p>
            <a:p>
              <a:pPr marL="171450" indent="-171450">
                <a:buFont typeface="Arial" panose="020B0604020202020204" pitchFamily="34" charset="0"/>
                <a:buChar char="•"/>
              </a:pPr>
              <a:r>
                <a:rPr lang="en-US" sz="1000" smtClean="0">
                  <a:solidFill>
                    <a:schemeClr val="tx1"/>
                  </a:solidFill>
                  <a:latin typeface="Arial" panose="020B0604020202020204" pitchFamily="34" charset="0"/>
                </a:rPr>
                <a:t>Quản lý rủi ro</a:t>
              </a:r>
              <a:endParaRPr lang="en-US" sz="1000" dirty="0" smtClean="0">
                <a:solidFill>
                  <a:schemeClr val="tx1"/>
                </a:solidFill>
                <a:latin typeface="Arial" panose="020B0604020202020204" pitchFamily="34" charset="0"/>
              </a:endParaRPr>
            </a:p>
          </p:txBody>
        </p:sp>
        <p:sp>
          <p:nvSpPr>
            <p:cNvPr id="24" name="Rounded Rectangle 23"/>
            <p:cNvSpPr/>
            <p:nvPr/>
          </p:nvSpPr>
          <p:spPr>
            <a:xfrm>
              <a:off x="3427738" y="4013149"/>
              <a:ext cx="2581793" cy="203459"/>
            </a:xfrm>
            <a:prstGeom prst="roundRect">
              <a:avLst/>
            </a:prstGeom>
            <a:solidFill>
              <a:schemeClr val="tx1"/>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mtClean="0">
                  <a:solidFill>
                    <a:schemeClr val="bg1"/>
                  </a:solidFill>
                  <a:latin typeface="Arial" panose="020B0604020202020204" pitchFamily="34" charset="0"/>
                </a:rPr>
                <a:t>Tương tác các bên liên quan</a:t>
              </a:r>
              <a:endParaRPr lang="en-US" sz="1200" b="1" dirty="0" smtClean="0">
                <a:solidFill>
                  <a:schemeClr val="bg1"/>
                </a:solidFill>
                <a:latin typeface="Arial" panose="020B0604020202020204" pitchFamily="34" charset="0"/>
              </a:endParaRPr>
            </a:p>
          </p:txBody>
        </p:sp>
        <p:sp>
          <p:nvSpPr>
            <p:cNvPr id="25" name="Isosceles Triangle 24"/>
            <p:cNvSpPr/>
            <p:nvPr/>
          </p:nvSpPr>
          <p:spPr>
            <a:xfrm rot="10800000">
              <a:off x="4661153" y="2031280"/>
              <a:ext cx="244398" cy="146366"/>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latin typeface="Arial" panose="020B0604020202020204" pitchFamily="34" charset="0"/>
              </a:endParaRPr>
            </a:p>
          </p:txBody>
        </p:sp>
        <p:grpSp>
          <p:nvGrpSpPr>
            <p:cNvPr id="26" name="Group 25"/>
            <p:cNvGrpSpPr/>
            <p:nvPr/>
          </p:nvGrpSpPr>
          <p:grpSpPr>
            <a:xfrm>
              <a:off x="4561730" y="2441415"/>
              <a:ext cx="432165" cy="193431"/>
              <a:chOff x="4396221" y="2272840"/>
              <a:chExt cx="522919" cy="193431"/>
            </a:xfrm>
          </p:grpSpPr>
          <p:sp>
            <p:nvSpPr>
              <p:cNvPr id="27" name="Isosceles Triangle 26"/>
              <p:cNvSpPr/>
              <p:nvPr/>
            </p:nvSpPr>
            <p:spPr>
              <a:xfrm rot="10800000">
                <a:off x="4396221" y="2319905"/>
                <a:ext cx="295721" cy="146366"/>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latin typeface="Arial" panose="020B0604020202020204" pitchFamily="34" charset="0"/>
                </a:endParaRPr>
              </a:p>
            </p:txBody>
          </p:sp>
          <p:sp>
            <p:nvSpPr>
              <p:cNvPr id="28" name="Isosceles Triangle 27"/>
              <p:cNvSpPr/>
              <p:nvPr/>
            </p:nvSpPr>
            <p:spPr>
              <a:xfrm rot="10800000" flipV="1">
                <a:off x="4623419" y="2272840"/>
                <a:ext cx="295721" cy="146366"/>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latin typeface="Arial" panose="020B0604020202020204" pitchFamily="34" charset="0"/>
                </a:endParaRPr>
              </a:p>
            </p:txBody>
          </p:sp>
        </p:grpSp>
        <p:grpSp>
          <p:nvGrpSpPr>
            <p:cNvPr id="29" name="Group 28"/>
            <p:cNvGrpSpPr/>
            <p:nvPr/>
          </p:nvGrpSpPr>
          <p:grpSpPr>
            <a:xfrm>
              <a:off x="4561730" y="2898613"/>
              <a:ext cx="432165" cy="193432"/>
              <a:chOff x="4396221" y="2854567"/>
              <a:chExt cx="522919" cy="193432"/>
            </a:xfrm>
          </p:grpSpPr>
          <p:sp>
            <p:nvSpPr>
              <p:cNvPr id="30" name="Isosceles Triangle 29"/>
              <p:cNvSpPr/>
              <p:nvPr/>
            </p:nvSpPr>
            <p:spPr>
              <a:xfrm rot="10800000">
                <a:off x="4396221" y="2901633"/>
                <a:ext cx="295721" cy="146366"/>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latin typeface="Arial" panose="020B0604020202020204" pitchFamily="34" charset="0"/>
                </a:endParaRPr>
              </a:p>
            </p:txBody>
          </p:sp>
          <p:sp>
            <p:nvSpPr>
              <p:cNvPr id="31" name="Isosceles Triangle 30"/>
              <p:cNvSpPr/>
              <p:nvPr/>
            </p:nvSpPr>
            <p:spPr>
              <a:xfrm rot="10800000" flipV="1">
                <a:off x="4623419" y="2854567"/>
                <a:ext cx="295721" cy="146366"/>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prstClr val="white"/>
                  </a:solidFill>
                  <a:latin typeface="Arial" panose="020B0604020202020204" pitchFamily="34" charset="0"/>
                </a:endParaRPr>
              </a:p>
            </p:txBody>
          </p:sp>
        </p:grpSp>
        <p:sp>
          <p:nvSpPr>
            <p:cNvPr id="32" name="Isosceles Triangle 31"/>
            <p:cNvSpPr/>
            <p:nvPr/>
          </p:nvSpPr>
          <p:spPr>
            <a:xfrm rot="10800000">
              <a:off x="3421652" y="4292170"/>
              <a:ext cx="2581793" cy="193431"/>
            </a:xfrm>
            <a:prstGeom prst="triangl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latin typeface="Arial" panose="020B0604020202020204" pitchFamily="34" charset="0"/>
              </a:endParaRPr>
            </a:p>
          </p:txBody>
        </p:sp>
        <p:grpSp>
          <p:nvGrpSpPr>
            <p:cNvPr id="33" name="Group 32"/>
            <p:cNvGrpSpPr/>
            <p:nvPr/>
          </p:nvGrpSpPr>
          <p:grpSpPr>
            <a:xfrm>
              <a:off x="3342529" y="4520861"/>
              <a:ext cx="2743203" cy="855610"/>
              <a:chOff x="2810642" y="4476815"/>
              <a:chExt cx="4016323" cy="855610"/>
            </a:xfrm>
          </p:grpSpPr>
          <p:sp>
            <p:nvSpPr>
              <p:cNvPr id="34" name="Oval 33"/>
              <p:cNvSpPr/>
              <p:nvPr/>
            </p:nvSpPr>
            <p:spPr>
              <a:xfrm>
                <a:off x="2810642" y="4495800"/>
                <a:ext cx="3941018" cy="789392"/>
              </a:xfrm>
              <a:prstGeom prst="ellipse">
                <a:avLst/>
              </a:prstGeom>
              <a:solidFill>
                <a:schemeClr val="bg1">
                  <a:lumMod val="7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tx1"/>
                  </a:solidFill>
                  <a:latin typeface="Arial" panose="020B0604020202020204" pitchFamily="34" charset="0"/>
                </a:endParaRPr>
              </a:p>
            </p:txBody>
          </p:sp>
          <p:sp>
            <p:nvSpPr>
              <p:cNvPr id="35" name="TextBox 34"/>
              <p:cNvSpPr txBox="1"/>
              <p:nvPr/>
            </p:nvSpPr>
            <p:spPr>
              <a:xfrm>
                <a:off x="2810645" y="4723723"/>
                <a:ext cx="963899" cy="305511"/>
              </a:xfrm>
              <a:prstGeom prst="rect">
                <a:avLst/>
              </a:prstGeom>
              <a:noFill/>
            </p:spPr>
            <p:txBody>
              <a:bodyPr wrap="square" rtlCol="0">
                <a:spAutoFit/>
              </a:bodyPr>
              <a:lstStyle/>
              <a:p>
                <a:r>
                  <a:rPr lang="en-US" sz="800" smtClean="0">
                    <a:latin typeface="Arial" panose="020B0604020202020204" pitchFamily="34" charset="0"/>
                  </a:rPr>
                  <a:t>Các đối tác cộng động</a:t>
                </a:r>
                <a:endParaRPr lang="en-US" sz="800" dirty="0" smtClean="0">
                  <a:latin typeface="Arial" panose="020B0604020202020204" pitchFamily="34" charset="0"/>
                </a:endParaRPr>
              </a:p>
            </p:txBody>
          </p:sp>
          <p:sp>
            <p:nvSpPr>
              <p:cNvPr id="36" name="TextBox 35"/>
              <p:cNvSpPr txBox="1"/>
              <p:nvPr/>
            </p:nvSpPr>
            <p:spPr>
              <a:xfrm>
                <a:off x="3479009" y="4545578"/>
                <a:ext cx="1060005" cy="527700"/>
              </a:xfrm>
              <a:prstGeom prst="rect">
                <a:avLst/>
              </a:prstGeom>
              <a:noFill/>
            </p:spPr>
            <p:txBody>
              <a:bodyPr wrap="square" rtlCol="0">
                <a:spAutoFit/>
              </a:bodyPr>
              <a:lstStyle/>
              <a:p>
                <a:r>
                  <a:rPr lang="en-US" sz="800" smtClean="0">
                    <a:latin typeface="Arial" panose="020B0604020202020204" pitchFamily="34" charset="0"/>
                  </a:rPr>
                  <a:t>Nhân lực hiện tại/tiềm năng tương lai</a:t>
                </a:r>
                <a:endParaRPr lang="en-US" sz="800" dirty="0" smtClean="0">
                  <a:latin typeface="Arial" panose="020B0604020202020204" pitchFamily="34" charset="0"/>
                </a:endParaRPr>
              </a:p>
            </p:txBody>
          </p:sp>
          <p:sp>
            <p:nvSpPr>
              <p:cNvPr id="37" name="TextBox 36"/>
              <p:cNvSpPr txBox="1"/>
              <p:nvPr/>
            </p:nvSpPr>
            <p:spPr>
              <a:xfrm>
                <a:off x="4385088" y="4751867"/>
                <a:ext cx="1006755" cy="305511"/>
              </a:xfrm>
              <a:prstGeom prst="rect">
                <a:avLst/>
              </a:prstGeom>
              <a:noFill/>
            </p:spPr>
            <p:txBody>
              <a:bodyPr wrap="square" rtlCol="0">
                <a:spAutoFit/>
              </a:bodyPr>
              <a:lstStyle/>
              <a:p>
                <a:r>
                  <a:rPr lang="en-US" sz="800" dirty="0" smtClean="0">
                    <a:latin typeface="Arial" panose="020B0604020202020204" pitchFamily="34" charset="0"/>
                  </a:rPr>
                  <a:t>NGOs</a:t>
                </a:r>
                <a:r>
                  <a:rPr lang="en-US" sz="800" smtClean="0">
                    <a:latin typeface="Arial" panose="020B0604020202020204" pitchFamily="34" charset="0"/>
                  </a:rPr>
                  <a:t>/ cộng đồng dân sự</a:t>
                </a:r>
                <a:endParaRPr lang="en-US" sz="800" dirty="0" smtClean="0">
                  <a:latin typeface="Arial" panose="020B0604020202020204" pitchFamily="34" charset="0"/>
                </a:endParaRPr>
              </a:p>
            </p:txBody>
          </p:sp>
          <p:grpSp>
            <p:nvGrpSpPr>
              <p:cNvPr id="38" name="Group 37"/>
              <p:cNvGrpSpPr/>
              <p:nvPr/>
            </p:nvGrpSpPr>
            <p:grpSpPr>
              <a:xfrm>
                <a:off x="3680361" y="4476815"/>
                <a:ext cx="1682916" cy="855610"/>
                <a:chOff x="3172629" y="4412145"/>
                <a:chExt cx="1397490" cy="796202"/>
              </a:xfrm>
            </p:grpSpPr>
            <p:sp>
              <p:nvSpPr>
                <p:cNvPr id="43" name="TextBox 42"/>
                <p:cNvSpPr txBox="1"/>
                <p:nvPr/>
              </p:nvSpPr>
              <p:spPr>
                <a:xfrm>
                  <a:off x="3757834" y="4412145"/>
                  <a:ext cx="666529" cy="284298"/>
                </a:xfrm>
                <a:prstGeom prst="rect">
                  <a:avLst/>
                </a:prstGeom>
                <a:noFill/>
              </p:spPr>
              <p:txBody>
                <a:bodyPr wrap="square" rtlCol="0">
                  <a:spAutoFit/>
                </a:bodyPr>
                <a:lstStyle/>
                <a:p>
                  <a:pPr algn="ctr"/>
                  <a:r>
                    <a:rPr lang="en-US" sz="800" smtClean="0">
                      <a:latin typeface="Arial" panose="020B0604020202020204" pitchFamily="34" charset="0"/>
                    </a:rPr>
                    <a:t>Truyền thông</a:t>
                  </a:r>
                  <a:endParaRPr lang="en-US" sz="800" dirty="0" smtClean="0">
                    <a:latin typeface="Arial" panose="020B0604020202020204" pitchFamily="34" charset="0"/>
                  </a:endParaRPr>
                </a:p>
              </p:txBody>
            </p:sp>
            <p:sp>
              <p:nvSpPr>
                <p:cNvPr id="44" name="TextBox 43"/>
                <p:cNvSpPr txBox="1"/>
                <p:nvPr/>
              </p:nvSpPr>
              <p:spPr>
                <a:xfrm>
                  <a:off x="3172629" y="4924049"/>
                  <a:ext cx="741631" cy="284298"/>
                </a:xfrm>
                <a:prstGeom prst="rect">
                  <a:avLst/>
                </a:prstGeom>
                <a:noFill/>
              </p:spPr>
              <p:txBody>
                <a:bodyPr wrap="square" rtlCol="0">
                  <a:spAutoFit/>
                </a:bodyPr>
                <a:lstStyle/>
                <a:p>
                  <a:pPr algn="ctr"/>
                  <a:r>
                    <a:rPr lang="en-US" sz="800" smtClean="0">
                      <a:latin typeface="Arial" panose="020B0604020202020204" pitchFamily="34" charset="0"/>
                    </a:rPr>
                    <a:t>Nhà cung cấp</a:t>
                  </a:r>
                  <a:endParaRPr lang="en-US" sz="800" dirty="0" smtClean="0">
                    <a:latin typeface="Arial" panose="020B0604020202020204" pitchFamily="34" charset="0"/>
                  </a:endParaRPr>
                </a:p>
              </p:txBody>
            </p:sp>
            <p:sp>
              <p:nvSpPr>
                <p:cNvPr id="45" name="TextBox 44"/>
                <p:cNvSpPr txBox="1"/>
                <p:nvPr/>
              </p:nvSpPr>
              <p:spPr>
                <a:xfrm>
                  <a:off x="3757834" y="4988041"/>
                  <a:ext cx="812285" cy="186164"/>
                </a:xfrm>
                <a:prstGeom prst="rect">
                  <a:avLst/>
                </a:prstGeom>
                <a:noFill/>
              </p:spPr>
              <p:txBody>
                <a:bodyPr wrap="square" rtlCol="0">
                  <a:spAutoFit/>
                </a:bodyPr>
                <a:lstStyle/>
                <a:p>
                  <a:pPr algn="ctr"/>
                  <a:r>
                    <a:rPr lang="en-US" sz="800" smtClean="0">
                      <a:latin typeface="Arial" panose="020B0604020202020204" pitchFamily="34" charset="0"/>
                    </a:rPr>
                    <a:t>Khách hàng</a:t>
                  </a:r>
                  <a:endParaRPr lang="en-US" sz="800" dirty="0" smtClean="0">
                    <a:latin typeface="Arial" panose="020B0604020202020204" pitchFamily="34" charset="0"/>
                  </a:endParaRPr>
                </a:p>
              </p:txBody>
            </p:sp>
          </p:grpSp>
          <p:grpSp>
            <p:nvGrpSpPr>
              <p:cNvPr id="39" name="Group 38"/>
              <p:cNvGrpSpPr/>
              <p:nvPr/>
            </p:nvGrpSpPr>
            <p:grpSpPr>
              <a:xfrm>
                <a:off x="5089816" y="4476818"/>
                <a:ext cx="1263906" cy="786850"/>
                <a:chOff x="4370820" y="4354011"/>
                <a:chExt cx="1029268" cy="732215"/>
              </a:xfrm>
            </p:grpSpPr>
            <p:sp>
              <p:nvSpPr>
                <p:cNvPr id="41" name="TextBox 40"/>
                <p:cNvSpPr txBox="1"/>
                <p:nvPr/>
              </p:nvSpPr>
              <p:spPr>
                <a:xfrm>
                  <a:off x="4370820" y="4354011"/>
                  <a:ext cx="819857" cy="284298"/>
                </a:xfrm>
                <a:prstGeom prst="rect">
                  <a:avLst/>
                </a:prstGeom>
                <a:noFill/>
              </p:spPr>
              <p:txBody>
                <a:bodyPr wrap="square" rtlCol="0">
                  <a:spAutoFit/>
                </a:bodyPr>
                <a:lstStyle/>
                <a:p>
                  <a:r>
                    <a:rPr lang="en-US" sz="800" smtClean="0">
                      <a:latin typeface="Arial" panose="020B0604020202020204" pitchFamily="34" charset="0"/>
                    </a:rPr>
                    <a:t>Cổ đông/ Nhà đầu tư</a:t>
                  </a:r>
                  <a:endParaRPr lang="en-US" sz="800" dirty="0" smtClean="0">
                    <a:latin typeface="Arial" panose="020B0604020202020204" pitchFamily="34" charset="0"/>
                  </a:endParaRPr>
                </a:p>
              </p:txBody>
            </p:sp>
            <p:sp>
              <p:nvSpPr>
                <p:cNvPr id="42" name="TextBox 41"/>
                <p:cNvSpPr txBox="1"/>
                <p:nvPr/>
              </p:nvSpPr>
              <p:spPr>
                <a:xfrm>
                  <a:off x="4616777" y="4801928"/>
                  <a:ext cx="783311" cy="284298"/>
                </a:xfrm>
                <a:prstGeom prst="rect">
                  <a:avLst/>
                </a:prstGeom>
                <a:noFill/>
              </p:spPr>
              <p:txBody>
                <a:bodyPr wrap="square" rtlCol="0">
                  <a:spAutoFit/>
                </a:bodyPr>
                <a:lstStyle/>
                <a:p>
                  <a:r>
                    <a:rPr lang="en-US" sz="800" smtClean="0">
                      <a:latin typeface="Arial" panose="020B0604020202020204" pitchFamily="34" charset="0"/>
                    </a:rPr>
                    <a:t>Nhà điều hành</a:t>
                  </a:r>
                  <a:endParaRPr lang="en-US" sz="800" dirty="0" smtClean="0">
                    <a:latin typeface="Arial" panose="020B0604020202020204" pitchFamily="34" charset="0"/>
                  </a:endParaRPr>
                </a:p>
              </p:txBody>
            </p:sp>
          </p:grpSp>
          <p:sp>
            <p:nvSpPr>
              <p:cNvPr id="40" name="TextBox 39"/>
              <p:cNvSpPr txBox="1"/>
              <p:nvPr/>
            </p:nvSpPr>
            <p:spPr>
              <a:xfrm>
                <a:off x="5712546" y="4723723"/>
                <a:ext cx="1114419" cy="194416"/>
              </a:xfrm>
              <a:prstGeom prst="rect">
                <a:avLst/>
              </a:prstGeom>
              <a:noFill/>
            </p:spPr>
            <p:txBody>
              <a:bodyPr wrap="square" rtlCol="0">
                <a:spAutoFit/>
              </a:bodyPr>
              <a:lstStyle/>
              <a:p>
                <a:r>
                  <a:rPr lang="en-US" sz="800" smtClean="0">
                    <a:latin typeface="Arial" panose="020B0604020202020204" pitchFamily="34" charset="0"/>
                  </a:rPr>
                  <a:t>Chính phủ</a:t>
                </a:r>
                <a:endParaRPr lang="en-US" sz="800" dirty="0" smtClean="0">
                  <a:latin typeface="Arial" panose="020B0604020202020204" pitchFamily="34" charset="0"/>
                </a:endParaRPr>
              </a:p>
            </p:txBody>
          </p:sp>
        </p:grpSp>
        <p:sp>
          <p:nvSpPr>
            <p:cNvPr id="46" name="Rectangle 45"/>
            <p:cNvSpPr/>
            <p:nvPr/>
          </p:nvSpPr>
          <p:spPr>
            <a:xfrm>
              <a:off x="3321959" y="5530446"/>
              <a:ext cx="2839971" cy="203459"/>
            </a:xfrm>
            <a:prstGeom prst="rect">
              <a:avLst/>
            </a:prstGeom>
            <a:solidFill>
              <a:schemeClr val="accent1"/>
            </a:solid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smtClean="0">
                  <a:solidFill>
                    <a:schemeClr val="bg1"/>
                  </a:solidFill>
                  <a:latin typeface="Arial" panose="020B0604020202020204" pitchFamily="34" charset="0"/>
                </a:rPr>
                <a:t>Giá trị cho cổ đông</a:t>
              </a:r>
              <a:endParaRPr lang="en-US" sz="1400" b="1" dirty="0" smtClean="0">
                <a:solidFill>
                  <a:schemeClr val="bg1"/>
                </a:solidFill>
                <a:latin typeface="Arial" panose="020B0604020202020204" pitchFamily="34" charset="0"/>
              </a:endParaRPr>
            </a:p>
          </p:txBody>
        </p:sp>
      </p:grpSp>
      <p:sp>
        <p:nvSpPr>
          <p:cNvPr id="7" name="Slide Number Placeholder 6"/>
          <p:cNvSpPr>
            <a:spLocks noGrp="1"/>
          </p:cNvSpPr>
          <p:nvPr>
            <p:ph type="sldNum" sz="quarter" idx="18"/>
          </p:nvPr>
        </p:nvSpPr>
        <p:spPr/>
        <p:txBody>
          <a:bodyPr/>
          <a:lstStyle/>
          <a:p>
            <a:fld id="{704BF9C1-91F8-40E3-B9D9-9467646759BA}" type="slidenum">
              <a:rPr lang="en-GB" smtClean="0"/>
              <a:pPr/>
              <a:t>9</a:t>
            </a:fld>
            <a:endParaRPr lang="en-GB"/>
          </a:p>
        </p:txBody>
      </p:sp>
      <p:sp>
        <p:nvSpPr>
          <p:cNvPr id="47" name="Date Placeholder 46"/>
          <p:cNvSpPr>
            <a:spLocks noGrp="1"/>
          </p:cNvSpPr>
          <p:nvPr>
            <p:ph type="dt" sz="half" idx="16"/>
          </p:nvPr>
        </p:nvSpPr>
        <p:spPr/>
        <p:txBody>
          <a:bodyPr/>
          <a:lstStyle/>
          <a:p>
            <a:r>
              <a:rPr lang="en-US" smtClean="0"/>
              <a:t>Tháng 05/2016</a:t>
            </a:r>
            <a:endParaRPr lang="en-GB"/>
          </a:p>
        </p:txBody>
      </p:sp>
      <p:sp>
        <p:nvSpPr>
          <p:cNvPr id="48" name="Footer Placeholder 47"/>
          <p:cNvSpPr>
            <a:spLocks noGrp="1"/>
          </p:cNvSpPr>
          <p:nvPr>
            <p:ph type="ftr" sz="quarter" idx="17"/>
          </p:nvPr>
        </p:nvSpPr>
        <p:spPr/>
        <p:txBody>
          <a:bodyPr/>
          <a:lstStyle/>
          <a:p>
            <a:r>
              <a:rPr lang="vi-VN" smtClean="0"/>
              <a:t>IFC/SSC – Báo cáo Môi trường và Xã hội (E&amp;S)</a:t>
            </a:r>
            <a:endParaRPr lang="en-GB" dirty="0"/>
          </a:p>
        </p:txBody>
      </p:sp>
    </p:spTree>
    <p:custDataLst>
      <p:tags r:id="rId1"/>
    </p:custDataLst>
    <p:extLst>
      <p:ext uri="{BB962C8B-B14F-4D97-AF65-F5344CB8AC3E}">
        <p14:creationId xmlns:p14="http://schemas.microsoft.com/office/powerpoint/2010/main" val="33565439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C6B06DBE247A450B878B376439D9D89E"/>
  <p:tag name="TPVERSION" val="5"/>
  <p:tag name="TPFULLVERSION" val="5.4.1.2"/>
  <p:tag name="PPTVERSION" val="14"/>
  <p:tag name="TPOS" val="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DEFAULTWIDTH" val="351.75"/>
  <p:tag name="DEFAULTHEIGHT" val="266.76"/>
  <p:tag name="DEFAULTTOP" val="222.24"/>
  <p:tag name="DEFAULTLEFT" val="234.750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SMARTLOCKSHAPE" val="Yes"/>
  <p:tag name="SMARTISVISIBLE" val="{@GridOn}=Yes"/>
  <p:tag name="SMARTOBJECT" val="grid"/>
  <p:tag name="SMARTGRID" val="Yes"/>
</p:tagLst>
</file>

<file path=ppt/theme/theme1.xml><?xml version="1.0" encoding="utf-8"?>
<a:theme xmlns:a="http://schemas.openxmlformats.org/drawingml/2006/main" name="PwC">
  <a:themeElements>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10.xml><?xml version="1.0" encoding="utf-8"?>
<a:theme xmlns:a="http://schemas.openxmlformats.org/drawingml/2006/main" name="8_PwC">
  <a:themeElements>
    <a:clrScheme name="Custom 43">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E1B600"/>
      </a:accent5>
      <a:accent6>
        <a:srgbClr val="DC6900"/>
      </a:accent6>
      <a:hlink>
        <a:srgbClr val="E0301E"/>
      </a:hlink>
      <a:folHlink>
        <a:srgbClr val="E0301E"/>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wC">
  <a:themeElements>
    <a:clrScheme name="Custom 43">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E1B600"/>
      </a:accent5>
      <a:accent6>
        <a:srgbClr val="DC6900"/>
      </a:accent6>
      <a:hlink>
        <a:srgbClr val="E0301E"/>
      </a:hlink>
      <a:folHlink>
        <a:srgbClr val="E0301E"/>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3.xml><?xml version="1.0" encoding="utf-8"?>
<a:theme xmlns:a="http://schemas.openxmlformats.org/drawingml/2006/main" name="2_PwC">
  <a:themeElements>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4.xml><?xml version="1.0" encoding="utf-8"?>
<a:theme xmlns:a="http://schemas.openxmlformats.org/drawingml/2006/main" name="10_PwC">
  <a:themeElements>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5.xml><?xml version="1.0" encoding="utf-8"?>
<a:theme xmlns:a="http://schemas.openxmlformats.org/drawingml/2006/main" name="3_PwC">
  <a:themeElements>
    <a:clrScheme name="Custom 43">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E1B600"/>
      </a:accent5>
      <a:accent6>
        <a:srgbClr val="DC6900"/>
      </a:accent6>
      <a:hlink>
        <a:srgbClr val="E0301E"/>
      </a:hlink>
      <a:folHlink>
        <a:srgbClr val="E0301E"/>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6.xml><?xml version="1.0" encoding="utf-8"?>
<a:theme xmlns:a="http://schemas.openxmlformats.org/drawingml/2006/main" name="4_PwC">
  <a:themeElements>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7.xml><?xml version="1.0" encoding="utf-8"?>
<a:theme xmlns:a="http://schemas.openxmlformats.org/drawingml/2006/main" name="5_PwC">
  <a:themeElements>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8.xml><?xml version="1.0" encoding="utf-8"?>
<a:theme xmlns:a="http://schemas.openxmlformats.org/drawingml/2006/main" name="6_PwC">
  <a:themeElements>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9.xml><?xml version="1.0" encoding="utf-8"?>
<a:theme xmlns:a="http://schemas.openxmlformats.org/drawingml/2006/main" name="7_PwC">
  <a:themeElements>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13978</TotalTime>
  <Words>18627</Words>
  <Application>Microsoft Office PowerPoint</Application>
  <PresentationFormat>A4 Paper (210x297 mm)</PresentationFormat>
  <Paragraphs>1708</Paragraphs>
  <Slides>71</Slides>
  <Notes>6</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71</vt:i4>
      </vt:variant>
    </vt:vector>
  </HeadingPairs>
  <TitlesOfParts>
    <vt:vector size="88" baseType="lpstr">
      <vt:lpstr>Arial Unicode MS</vt:lpstr>
      <vt:lpstr>Arial</vt:lpstr>
      <vt:lpstr>Calibri</vt:lpstr>
      <vt:lpstr>Georgia</vt:lpstr>
      <vt:lpstr>Times New Roman</vt:lpstr>
      <vt:lpstr>Wingdings</vt:lpstr>
      <vt:lpstr>ヒラギノ角ゴ Pro W3</vt:lpstr>
      <vt:lpstr>PwC</vt:lpstr>
      <vt:lpstr>1_PwC</vt:lpstr>
      <vt:lpstr>2_PwC</vt:lpstr>
      <vt:lpstr>10_PwC</vt:lpstr>
      <vt:lpstr>3_PwC</vt:lpstr>
      <vt:lpstr>4_PwC</vt:lpstr>
      <vt:lpstr>5_PwC</vt:lpstr>
      <vt:lpstr>6_PwC</vt:lpstr>
      <vt:lpstr>7_PwC</vt:lpstr>
      <vt:lpstr>8_PwC</vt:lpstr>
      <vt:lpstr>Công ty Tài chính Quốc tế (IFC) và Ủy ban Chứng khoán Nhà nước (SSC) </vt:lpstr>
      <vt:lpstr>Mrs. Nguyễn Thị Liên Hoa Phó Chủ tịch,  Ủy ban chứng khoán Nhà nước Việt Nam</vt:lpstr>
      <vt:lpstr>Mục tiêu của khóa đào tạo:</vt:lpstr>
      <vt:lpstr>Yêu cầu mong đợi đối với những người tham gia</vt:lpstr>
      <vt:lpstr>Nội dung      </vt:lpstr>
      <vt:lpstr>Andrew WK Chan  Lãnh đạo về Phát triển bền vững và  Biến đổi đổi khí hậu, Dịch vụ tư vấn PwC Đông Nam Á</vt:lpstr>
      <vt:lpstr>Nguyễn Viết Thịnh</vt:lpstr>
      <vt:lpstr>“Phát triển bền vững” được định nghĩa như thế nào?</vt:lpstr>
      <vt:lpstr>Để thực sự thành công, phát triển bền vững cần gắn liền với các hoạt động chiến lược của doanh nghiệp</vt:lpstr>
      <vt:lpstr>Các xu thế lớn toàn cầu là nhân tố chủ chốt cho việc phát triển bền vững…</vt:lpstr>
      <vt:lpstr>Mục tiêu phát triển bền vững (SDGs) của LHQ nhằm mang các xu thế lớn tới chương trình nghị sự của các chính phủ </vt:lpstr>
      <vt:lpstr>Chúng ta đang chứng kiến một sự thay đổi về các quy định pháp lý trên phạm vi toàn cầu…</vt:lpstr>
      <vt:lpstr>Tầm quan trọng của phát triển bền vững phù hợp với sự chuyển dịch về giá trị thị trường.</vt:lpstr>
      <vt:lpstr>Phát triển bền vững có ảnh hưởng lớn tới hiệu quả hoạt động tài chính</vt:lpstr>
      <vt:lpstr>Ví dụ:  Quỹ thịnh vượng chính phủ Na Uy (NSWF) </vt:lpstr>
      <vt:lpstr>Các tổ chức khác nhau về mức độ hoàn thiện phát triển bền vững</vt:lpstr>
      <vt:lpstr>PowerPoint Presentation</vt:lpstr>
      <vt:lpstr>Báo cáo phát triển bền vững giúp đối thoại với các bên liên quan chủ chốt</vt:lpstr>
      <vt:lpstr>Các tổ chức ngày càng sử dụng Báo cáo Tích hợp để cải thiện thông tin về phát triển bền vững trong hoạt động</vt:lpstr>
      <vt:lpstr>Các tổ chức hàng đầu đang định lượng các ảnh hưởng phát triển bền vững của mình</vt:lpstr>
      <vt:lpstr>Ví dụ: Sẽ ra sao nếu chúng ta cân nhắc tới ảnh hưởng rộng hơn?</vt:lpstr>
      <vt:lpstr>Hướng dẫn công bố thông tin E&amp;S</vt:lpstr>
      <vt:lpstr>Bối cảnh phát triển bền vững tại Việt Nam đang dần thay đổi</vt:lpstr>
      <vt:lpstr>Mục đích của tài liệu hướng dẫn</vt:lpstr>
      <vt:lpstr>Hướng dẫn tóm tắt quá trình thực hiện thu thập và xác minh dữ liệu  </vt:lpstr>
      <vt:lpstr>Phương pháp luận </vt:lpstr>
      <vt:lpstr>Chỉ số hoạt động cần công bố</vt:lpstr>
      <vt:lpstr>Mẫu biểu báo cáo</vt:lpstr>
      <vt:lpstr>Chỉ số hoạt động công bố</vt:lpstr>
      <vt:lpstr>PowerPoint Presentation</vt:lpstr>
      <vt:lpstr>Tiêu thụ năng lượng – Trực tiếp (tiếp)</vt:lpstr>
      <vt:lpstr>PowerPoint Presentation</vt:lpstr>
      <vt:lpstr>Chính sách Lao động cho sức khỏe, an toàn và phúc lợi của người lao động (tiếp)</vt:lpstr>
      <vt:lpstr>PowerPoint Presentation</vt:lpstr>
      <vt:lpstr>PowerPoint Presentation</vt:lpstr>
      <vt:lpstr>PowerPoint Presentation</vt:lpstr>
      <vt:lpstr>Nghỉ giải lao</vt:lpstr>
      <vt:lpstr>PowerPoint Presentation</vt:lpstr>
      <vt:lpstr>Hỏi đáp và Tổng kết</vt:lpstr>
      <vt:lpstr>Cảm ơn Quí vị đã dành thời gian tham dự và vui vòng liên hệ với chúng tôi nếu cần thông tin thêm</vt:lpstr>
      <vt:lpstr>Tổng lượng vật liệu thô được sử dụng để sản xuất và đóng gói các sản phẩm và dịch vụ chính của tổ chức trong năm</vt:lpstr>
      <vt:lpstr>Tổng lượng vật liệu thô được sử dụng để sản xuất và đóng gói các sản phẩm và dịch vụ chính của tổ chức trong năm (tiếp)</vt:lpstr>
      <vt:lpstr>Tỷ lệ phần trăm vật liệu được tái chế để sản xuất các  sản phẩm và dịch vụ của tổ chức</vt:lpstr>
      <vt:lpstr>PowerPoint Presentation</vt:lpstr>
      <vt:lpstr>PowerPoint Presentation</vt:lpstr>
      <vt:lpstr>PowerPoint Presentation</vt:lpstr>
      <vt:lpstr>Tiêu thụ năng lượng – Gián tiếp (tiếp)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Số lần doanh nghiệp bị phạt do không tuân thủ luật pháp và các quy định pháp lý về môi trường (tiếp)</vt:lpstr>
      <vt:lpstr>PowerPoint Presentation</vt:lpstr>
      <vt:lpstr>Tổng số tiền phạt do không tuân thủ luật pháp và quy định về môi trường (tiếp)</vt:lpstr>
      <vt:lpstr>PowerPoint Presentation</vt:lpstr>
      <vt:lpstr>PowerPoint Presentation</vt:lpstr>
      <vt:lpstr>Số lượng người lao động và mức lương trung bình của người lao động (tiếp) </vt:lpstr>
      <vt:lpstr>PowerPoint Presentation</vt:lpstr>
      <vt:lpstr>Số lượng người lao động và mức lương trung bình của người lao động (tiếp) </vt:lpstr>
      <vt:lpstr>PowerPoint Presentation</vt:lpstr>
      <vt:lpstr>PowerPoint Presentation</vt:lpstr>
      <vt:lpstr>PowerPoint Presentation</vt:lpstr>
      <vt:lpstr>PowerPoint Presentation</vt:lpstr>
      <vt:lpstr>PowerPoint Presentation</vt:lpstr>
      <vt:lpstr>Hoạt động thị trường vốn xanh dưới chỉ đạo của UBCKNN (tiếp)</vt:lpstr>
    </vt:vector>
  </TitlesOfParts>
  <Company>PwC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Goh Xing Juen</dc:creator>
  <cp:lastModifiedBy>Nguyen Thai Lam</cp:lastModifiedBy>
  <cp:revision>1093</cp:revision>
  <cp:lastPrinted>2016-04-26T08:34:16Z</cp:lastPrinted>
  <dcterms:created xsi:type="dcterms:W3CDTF">2010-09-07T13:26:45Z</dcterms:created>
  <dcterms:modified xsi:type="dcterms:W3CDTF">2016-05-02T16:11:29Z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6</vt:lpwstr>
  </property>
</Properties>
</file>